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84" r:id="rId1"/>
  </p:sldMasterIdLst>
  <p:notesMasterIdLst>
    <p:notesMasterId r:id="rId114"/>
  </p:notesMasterIdLst>
  <p:handoutMasterIdLst>
    <p:handoutMasterId r:id="rId115"/>
  </p:handoutMasterIdLst>
  <p:sldIdLst>
    <p:sldId id="391" r:id="rId2"/>
    <p:sldId id="655" r:id="rId3"/>
    <p:sldId id="397" r:id="rId4"/>
    <p:sldId id="398" r:id="rId5"/>
    <p:sldId id="396" r:id="rId6"/>
    <p:sldId id="656" r:id="rId7"/>
    <p:sldId id="657" r:id="rId8"/>
    <p:sldId id="658" r:id="rId9"/>
    <p:sldId id="659" r:id="rId10"/>
    <p:sldId id="660" r:id="rId11"/>
    <p:sldId id="661" r:id="rId12"/>
    <p:sldId id="662" r:id="rId13"/>
    <p:sldId id="663" r:id="rId14"/>
    <p:sldId id="664" r:id="rId15"/>
    <p:sldId id="665" r:id="rId16"/>
    <p:sldId id="666" r:id="rId17"/>
    <p:sldId id="667" r:id="rId18"/>
    <p:sldId id="670" r:id="rId19"/>
    <p:sldId id="671" r:id="rId20"/>
    <p:sldId id="672" r:id="rId21"/>
    <p:sldId id="673" r:id="rId22"/>
    <p:sldId id="674" r:id="rId23"/>
    <p:sldId id="675" r:id="rId24"/>
    <p:sldId id="676" r:id="rId25"/>
    <p:sldId id="677" r:id="rId26"/>
    <p:sldId id="404" r:id="rId27"/>
    <p:sldId id="405" r:id="rId28"/>
    <p:sldId id="528" r:id="rId29"/>
    <p:sldId id="406" r:id="rId30"/>
    <p:sldId id="407" r:id="rId31"/>
    <p:sldId id="668" r:id="rId32"/>
    <p:sldId id="669" r:id="rId33"/>
    <p:sldId id="409" r:id="rId34"/>
    <p:sldId id="411" r:id="rId35"/>
    <p:sldId id="412" r:id="rId36"/>
    <p:sldId id="413" r:id="rId37"/>
    <p:sldId id="414" r:id="rId38"/>
    <p:sldId id="415" r:id="rId39"/>
    <p:sldId id="416" r:id="rId40"/>
    <p:sldId id="417" r:id="rId41"/>
    <p:sldId id="418" r:id="rId42"/>
    <p:sldId id="419" r:id="rId43"/>
    <p:sldId id="512" r:id="rId44"/>
    <p:sldId id="513" r:id="rId45"/>
    <p:sldId id="514" r:id="rId46"/>
    <p:sldId id="515" r:id="rId47"/>
    <p:sldId id="516" r:id="rId48"/>
    <p:sldId id="517" r:id="rId49"/>
    <p:sldId id="518" r:id="rId50"/>
    <p:sldId id="519" r:id="rId51"/>
    <p:sldId id="520" r:id="rId52"/>
    <p:sldId id="521" r:id="rId53"/>
    <p:sldId id="522" r:id="rId54"/>
    <p:sldId id="532" r:id="rId55"/>
    <p:sldId id="523" r:id="rId56"/>
    <p:sldId id="524" r:id="rId57"/>
    <p:sldId id="525" r:id="rId58"/>
    <p:sldId id="526" r:id="rId59"/>
    <p:sldId id="527" r:id="rId60"/>
    <p:sldId id="531" r:id="rId61"/>
    <p:sldId id="453" r:id="rId62"/>
    <p:sldId id="454" r:id="rId63"/>
    <p:sldId id="455" r:id="rId64"/>
    <p:sldId id="456" r:id="rId65"/>
    <p:sldId id="458" r:id="rId66"/>
    <p:sldId id="459" r:id="rId67"/>
    <p:sldId id="460" r:id="rId68"/>
    <p:sldId id="463" r:id="rId69"/>
    <p:sldId id="483" r:id="rId70"/>
    <p:sldId id="484" r:id="rId71"/>
    <p:sldId id="485" r:id="rId72"/>
    <p:sldId id="486" r:id="rId73"/>
    <p:sldId id="488" r:id="rId74"/>
    <p:sldId id="489" r:id="rId75"/>
    <p:sldId id="490" r:id="rId76"/>
    <p:sldId id="491" r:id="rId77"/>
    <p:sldId id="493" r:id="rId78"/>
    <p:sldId id="494" r:id="rId79"/>
    <p:sldId id="495" r:id="rId80"/>
    <p:sldId id="496" r:id="rId81"/>
    <p:sldId id="497" r:id="rId82"/>
    <p:sldId id="498" r:id="rId83"/>
    <p:sldId id="499" r:id="rId84"/>
    <p:sldId id="533" r:id="rId85"/>
    <p:sldId id="534" r:id="rId86"/>
    <p:sldId id="535" r:id="rId87"/>
    <p:sldId id="536" r:id="rId88"/>
    <p:sldId id="537" r:id="rId89"/>
    <p:sldId id="538" r:id="rId90"/>
    <p:sldId id="540" r:id="rId91"/>
    <p:sldId id="544" r:id="rId92"/>
    <p:sldId id="546" r:id="rId93"/>
    <p:sldId id="549" r:id="rId94"/>
    <p:sldId id="550" r:id="rId95"/>
    <p:sldId id="551" r:id="rId96"/>
    <p:sldId id="552" r:id="rId97"/>
    <p:sldId id="553" r:id="rId98"/>
    <p:sldId id="554" r:id="rId99"/>
    <p:sldId id="555" r:id="rId100"/>
    <p:sldId id="557" r:id="rId101"/>
    <p:sldId id="559" r:id="rId102"/>
    <p:sldId id="560" r:id="rId103"/>
    <p:sldId id="561" r:id="rId104"/>
    <p:sldId id="562" r:id="rId105"/>
    <p:sldId id="563" r:id="rId106"/>
    <p:sldId id="565" r:id="rId107"/>
    <p:sldId id="566" r:id="rId108"/>
    <p:sldId id="388" r:id="rId109"/>
    <p:sldId id="384" r:id="rId110"/>
    <p:sldId id="386" r:id="rId111"/>
    <p:sldId id="286" r:id="rId112"/>
    <p:sldId id="678" r:id="rId1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FF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018" autoAdjust="0"/>
  </p:normalViewPr>
  <p:slideViewPr>
    <p:cSldViewPr>
      <p:cViewPr>
        <p:scale>
          <a:sx n="66" d="100"/>
          <a:sy n="66" d="100"/>
        </p:scale>
        <p:origin x="-1314" y="-3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0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viewProps" Target="view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notesMaster" Target="notesMasters/notesMaster1.xml"/><Relationship Id="rId119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image" Target="../media/image43.jpeg"/><Relationship Id="rId4" Type="http://schemas.openxmlformats.org/officeDocument/2006/relationships/image" Target="../media/image4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397ADA7-1590-44B2-8122-B30A2DE3ABEC}" type="doc">
      <dgm:prSet loTypeId="urn:microsoft.com/office/officeart/2005/8/layout/vList4#1" loCatId="list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pPr latinLnBrk="1"/>
          <a:endParaRPr lang="ko-KR" altLang="en-US"/>
        </a:p>
      </dgm:t>
    </dgm:pt>
    <dgm:pt modelId="{D75BC4C8-0DC4-4B44-9200-9E1E775D3636}">
      <dgm:prSet phldrT="[텍스트]" custT="1"/>
      <dgm:spPr>
        <a:solidFill>
          <a:schemeClr val="bg2">
            <a:lumMod val="90000"/>
          </a:schemeClr>
        </a:solidFill>
      </dgm:spPr>
      <dgm:t>
        <a:bodyPr/>
        <a:lstStyle/>
        <a:p>
          <a:pPr latinLnBrk="1">
            <a:lnSpc>
              <a:spcPct val="100000"/>
            </a:lnSpc>
          </a:pPr>
          <a:r>
            <a:rPr lang="ko-KR" altLang="en-US" sz="1400" b="1" dirty="0" err="1" smtClean="0">
              <a:solidFill>
                <a:schemeClr val="tx1"/>
              </a:solidFill>
              <a:latin typeface="+mn-ea"/>
              <a:ea typeface="+mn-ea"/>
            </a:rPr>
            <a:t>곡쇄류</a:t>
          </a:r>
          <a:r>
            <a:rPr lang="en-US" altLang="ko-KR" sz="1400" b="1" dirty="0" smtClean="0">
              <a:solidFill>
                <a:schemeClr val="tx1"/>
              </a:solidFill>
              <a:latin typeface="+mn-ea"/>
              <a:ea typeface="+mn-ea"/>
            </a:rPr>
            <a:t>, </a:t>
          </a:r>
          <a:r>
            <a:rPr lang="ko-KR" altLang="en-US" sz="1400" b="1" dirty="0" smtClean="0">
              <a:solidFill>
                <a:schemeClr val="tx1"/>
              </a:solidFill>
              <a:latin typeface="+mn-ea"/>
              <a:ea typeface="+mn-ea"/>
            </a:rPr>
            <a:t>밀기울</a:t>
          </a:r>
          <a:r>
            <a:rPr lang="en-US" altLang="ko-KR" sz="1400" b="1" dirty="0" smtClean="0">
              <a:solidFill>
                <a:schemeClr val="tx1"/>
              </a:solidFill>
              <a:latin typeface="+mn-ea"/>
              <a:ea typeface="+mn-ea"/>
            </a:rPr>
            <a:t>, </a:t>
          </a:r>
          <a:r>
            <a:rPr lang="ko-KR" altLang="en-US" sz="1400" b="1" dirty="0" err="1" smtClean="0">
              <a:solidFill>
                <a:schemeClr val="tx1"/>
              </a:solidFill>
              <a:latin typeface="+mn-ea"/>
              <a:ea typeface="+mn-ea"/>
            </a:rPr>
            <a:t>말분</a:t>
          </a:r>
          <a:r>
            <a:rPr lang="en-US" altLang="ko-KR" sz="1400" b="1" dirty="0" smtClean="0">
              <a:solidFill>
                <a:schemeClr val="tx1"/>
              </a:solidFill>
              <a:latin typeface="+mn-ea"/>
              <a:ea typeface="+mn-ea"/>
            </a:rPr>
            <a:t>, </a:t>
          </a:r>
          <a:r>
            <a:rPr lang="ko-KR" altLang="en-US" sz="1400" b="1" dirty="0" err="1" smtClean="0">
              <a:solidFill>
                <a:schemeClr val="tx1"/>
              </a:solidFill>
              <a:latin typeface="+mn-ea"/>
              <a:ea typeface="+mn-ea"/>
            </a:rPr>
            <a:t>보리겨</a:t>
          </a:r>
          <a:r>
            <a:rPr lang="en-US" altLang="ko-KR" sz="1400" b="1" dirty="0" smtClean="0">
              <a:solidFill>
                <a:schemeClr val="tx1"/>
              </a:solidFill>
              <a:latin typeface="+mn-ea"/>
              <a:ea typeface="+mn-ea"/>
            </a:rPr>
            <a:t>, </a:t>
          </a:r>
          <a:r>
            <a:rPr lang="ko-KR" altLang="en-US" sz="1400" b="1" u="sng" dirty="0" smtClean="0">
              <a:solidFill>
                <a:srgbClr val="C00000"/>
              </a:solidFill>
              <a:latin typeface="+mn-ea"/>
              <a:ea typeface="+mn-ea"/>
            </a:rPr>
            <a:t>쌀겨</a:t>
          </a:r>
          <a:r>
            <a:rPr lang="en-US" altLang="ko-KR" sz="1400" b="1" u="sng" dirty="0" smtClean="0">
              <a:solidFill>
                <a:srgbClr val="C00000"/>
              </a:solidFill>
              <a:latin typeface="+mn-ea"/>
              <a:ea typeface="+mn-ea"/>
            </a:rPr>
            <a:t>,</a:t>
          </a:r>
          <a:r>
            <a:rPr lang="en-US" altLang="ko-KR" sz="1400" b="1" dirty="0" smtClean="0">
              <a:solidFill>
                <a:schemeClr val="tx1"/>
              </a:solidFill>
              <a:latin typeface="+mn-ea"/>
              <a:ea typeface="+mn-ea"/>
            </a:rPr>
            <a:t> </a:t>
          </a:r>
          <a:r>
            <a:rPr lang="ko-KR" altLang="en-US" sz="1400" b="1" dirty="0" smtClean="0">
              <a:solidFill>
                <a:schemeClr val="tx1"/>
              </a:solidFill>
              <a:latin typeface="+mn-ea"/>
              <a:ea typeface="+mn-ea"/>
            </a:rPr>
            <a:t>탈지쌀겨</a:t>
          </a:r>
          <a:r>
            <a:rPr lang="en-US" altLang="ko-KR" sz="1400" b="1" dirty="0" smtClean="0">
              <a:solidFill>
                <a:schemeClr val="tx1"/>
              </a:solidFill>
              <a:latin typeface="+mn-ea"/>
              <a:ea typeface="+mn-ea"/>
            </a:rPr>
            <a:t>, </a:t>
          </a:r>
          <a:r>
            <a:rPr lang="ko-KR" altLang="en-US" sz="1400" b="1" dirty="0" err="1" smtClean="0">
              <a:solidFill>
                <a:schemeClr val="tx1"/>
              </a:solidFill>
              <a:latin typeface="+mn-ea"/>
              <a:ea typeface="+mn-ea"/>
            </a:rPr>
            <a:t>옥수수피</a:t>
          </a:r>
          <a:r>
            <a:rPr lang="en-US" altLang="ko-KR" sz="1400" b="1" dirty="0" smtClean="0">
              <a:solidFill>
                <a:schemeClr val="tx1"/>
              </a:solidFill>
              <a:latin typeface="+mn-ea"/>
              <a:ea typeface="+mn-ea"/>
            </a:rPr>
            <a:t>(</a:t>
          </a:r>
          <a:r>
            <a:rPr lang="ko-KR" altLang="en-US" sz="1400" b="1" dirty="0" smtClean="0">
              <a:solidFill>
                <a:schemeClr val="tx1"/>
              </a:solidFill>
              <a:latin typeface="+mn-ea"/>
              <a:ea typeface="+mn-ea"/>
            </a:rPr>
            <a:t>가공된 것을 포함</a:t>
          </a:r>
          <a:r>
            <a:rPr lang="en-US" altLang="ko-KR" sz="1400" b="1" dirty="0" smtClean="0">
              <a:solidFill>
                <a:schemeClr val="tx1"/>
              </a:solidFill>
              <a:latin typeface="+mn-ea"/>
              <a:ea typeface="+mn-ea"/>
            </a:rPr>
            <a:t>), </a:t>
          </a:r>
          <a:r>
            <a:rPr lang="ko-KR" altLang="en-US" sz="1400" b="1" dirty="0" err="1" smtClean="0">
              <a:solidFill>
                <a:schemeClr val="tx1"/>
              </a:solidFill>
              <a:latin typeface="+mn-ea"/>
              <a:ea typeface="+mn-ea"/>
            </a:rPr>
            <a:t>수수겨</a:t>
          </a:r>
          <a:r>
            <a:rPr lang="en-US" altLang="ko-KR" sz="1400" b="1" dirty="0" smtClean="0">
              <a:solidFill>
                <a:schemeClr val="tx1"/>
              </a:solidFill>
              <a:latin typeface="+mn-ea"/>
              <a:ea typeface="+mn-ea"/>
            </a:rPr>
            <a:t>, </a:t>
          </a:r>
          <a:r>
            <a:rPr lang="ko-KR" altLang="en-US" sz="1400" b="1" dirty="0" err="1" smtClean="0">
              <a:solidFill>
                <a:schemeClr val="tx1"/>
              </a:solidFill>
              <a:latin typeface="+mn-ea"/>
              <a:ea typeface="+mn-ea"/>
            </a:rPr>
            <a:t>조겨</a:t>
          </a:r>
          <a:r>
            <a:rPr lang="en-US" altLang="ko-KR" sz="1400" b="1" dirty="0" smtClean="0">
              <a:solidFill>
                <a:schemeClr val="tx1"/>
              </a:solidFill>
              <a:latin typeface="+mn-ea"/>
              <a:ea typeface="+mn-ea"/>
            </a:rPr>
            <a:t>, </a:t>
          </a:r>
          <a:r>
            <a:rPr lang="ko-KR" altLang="en-US" sz="1400" b="1" dirty="0" err="1" smtClean="0">
              <a:solidFill>
                <a:schemeClr val="tx1"/>
              </a:solidFill>
              <a:latin typeface="+mn-ea"/>
              <a:ea typeface="+mn-ea"/>
            </a:rPr>
            <a:t>두류피</a:t>
          </a:r>
          <a:r>
            <a:rPr lang="en-US" altLang="ko-KR" sz="1400" b="1" dirty="0" smtClean="0">
              <a:solidFill>
                <a:schemeClr val="tx1"/>
              </a:solidFill>
              <a:latin typeface="+mn-ea"/>
              <a:ea typeface="+mn-ea"/>
            </a:rPr>
            <a:t>, </a:t>
          </a:r>
          <a:r>
            <a:rPr lang="ko-KR" altLang="en-US" sz="1400" b="1" dirty="0" err="1" smtClean="0">
              <a:solidFill>
                <a:schemeClr val="tx1"/>
              </a:solidFill>
              <a:latin typeface="+mn-ea"/>
              <a:ea typeface="+mn-ea"/>
            </a:rPr>
            <a:t>낙화생피</a:t>
          </a:r>
          <a:r>
            <a:rPr lang="en-US" altLang="ko-KR" sz="1400" b="1" dirty="0" smtClean="0">
              <a:solidFill>
                <a:schemeClr val="tx1"/>
              </a:solidFill>
              <a:latin typeface="+mn-ea"/>
              <a:ea typeface="+mn-ea"/>
            </a:rPr>
            <a:t>, </a:t>
          </a:r>
          <a:r>
            <a:rPr lang="ko-KR" altLang="en-US" sz="1400" b="1" dirty="0" err="1" smtClean="0">
              <a:solidFill>
                <a:schemeClr val="tx1"/>
              </a:solidFill>
              <a:latin typeface="+mn-ea"/>
              <a:ea typeface="+mn-ea"/>
            </a:rPr>
            <a:t>면실피</a:t>
          </a:r>
          <a:r>
            <a:rPr lang="en-US" altLang="ko-KR" sz="1400" b="1" dirty="0" smtClean="0">
              <a:solidFill>
                <a:schemeClr val="tx1"/>
              </a:solidFill>
              <a:latin typeface="+mn-ea"/>
              <a:ea typeface="+mn-ea"/>
            </a:rPr>
            <a:t>, </a:t>
          </a:r>
          <a:r>
            <a:rPr lang="ko-KR" altLang="en-US" sz="1400" b="1" dirty="0" err="1" smtClean="0">
              <a:solidFill>
                <a:schemeClr val="tx1"/>
              </a:solidFill>
              <a:latin typeface="+mn-ea"/>
              <a:ea typeface="+mn-ea"/>
            </a:rPr>
            <a:t>귀리겨</a:t>
          </a:r>
          <a:r>
            <a:rPr lang="en-US" altLang="ko-KR" sz="1400" b="1" dirty="0" smtClean="0">
              <a:solidFill>
                <a:schemeClr val="tx1"/>
              </a:solidFill>
              <a:latin typeface="+mn-ea"/>
              <a:ea typeface="+mn-ea"/>
            </a:rPr>
            <a:t>, </a:t>
          </a:r>
          <a:r>
            <a:rPr lang="ko-KR" altLang="en-US" sz="1400" b="1" dirty="0" err="1" smtClean="0">
              <a:solidFill>
                <a:schemeClr val="tx1"/>
              </a:solidFill>
              <a:latin typeface="+mn-ea"/>
              <a:ea typeface="+mn-ea"/>
            </a:rPr>
            <a:t>아몬드피</a:t>
          </a:r>
          <a:r>
            <a:rPr lang="en-US" altLang="ko-KR" sz="1400" b="1" dirty="0" smtClean="0">
              <a:solidFill>
                <a:schemeClr val="tx1"/>
              </a:solidFill>
              <a:latin typeface="+mn-ea"/>
              <a:ea typeface="+mn-ea"/>
            </a:rPr>
            <a:t>, </a:t>
          </a:r>
          <a:r>
            <a:rPr lang="ko-KR" altLang="en-US" sz="1400" b="1" dirty="0" err="1" smtClean="0">
              <a:solidFill>
                <a:schemeClr val="tx1"/>
              </a:solidFill>
              <a:latin typeface="+mn-ea"/>
              <a:ea typeface="+mn-ea"/>
            </a:rPr>
            <a:t>해바라기피</a:t>
          </a:r>
          <a:r>
            <a:rPr lang="en-US" altLang="ko-KR" sz="1400" b="1" dirty="0" smtClean="0">
              <a:solidFill>
                <a:schemeClr val="tx1"/>
              </a:solidFill>
              <a:latin typeface="+mn-ea"/>
              <a:ea typeface="+mn-ea"/>
            </a:rPr>
            <a:t>, </a:t>
          </a:r>
          <a:r>
            <a:rPr lang="ko-KR" altLang="en-US" sz="1400" b="1" dirty="0" err="1" smtClean="0">
              <a:solidFill>
                <a:schemeClr val="tx1"/>
              </a:solidFill>
              <a:latin typeface="+mn-ea"/>
              <a:ea typeface="+mn-ea"/>
            </a:rPr>
            <a:t>당밀흡착강피류</a:t>
          </a:r>
          <a:endParaRPr lang="ko-KR" altLang="en-US" sz="16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54A58EB0-138D-45C7-95FB-9A92AD92A9E6}" type="parTrans" cxnId="{F477F1B2-1678-4731-87B5-C7E41F96B607}">
      <dgm:prSet/>
      <dgm:spPr/>
      <dgm:t>
        <a:bodyPr/>
        <a:lstStyle/>
        <a:p>
          <a:pPr latinLnBrk="1"/>
          <a:endParaRPr lang="ko-KR" altLang="en-US" sz="1400"/>
        </a:p>
      </dgm:t>
    </dgm:pt>
    <dgm:pt modelId="{0A150D6F-6011-4409-A947-E73BBF580568}" type="sibTrans" cxnId="{F477F1B2-1678-4731-87B5-C7E41F96B607}">
      <dgm:prSet/>
      <dgm:spPr/>
      <dgm:t>
        <a:bodyPr/>
        <a:lstStyle/>
        <a:p>
          <a:pPr latinLnBrk="1"/>
          <a:endParaRPr lang="ko-KR" altLang="en-US" sz="1400"/>
        </a:p>
      </dgm:t>
    </dgm:pt>
    <dgm:pt modelId="{CB27DCF4-C2A7-47F9-9F4D-11844311F3D2}">
      <dgm:prSet phldrT="[텍스트]" custT="1"/>
      <dgm:spPr>
        <a:solidFill>
          <a:schemeClr val="bg2">
            <a:lumMod val="75000"/>
          </a:schemeClr>
        </a:solidFill>
      </dgm:spPr>
      <dgm:t>
        <a:bodyPr/>
        <a:lstStyle/>
        <a:p>
          <a:pPr latinLnBrk="1"/>
          <a:r>
            <a:rPr lang="ko-KR" altLang="en-US" sz="1400" b="1" dirty="0" smtClean="0">
              <a:solidFill>
                <a:schemeClr val="tx1"/>
              </a:solidFill>
              <a:latin typeface="+mn-ea"/>
              <a:ea typeface="+mn-ea"/>
            </a:rPr>
            <a:t>제빵</a:t>
          </a:r>
          <a:r>
            <a:rPr lang="en-US" altLang="ko-KR" sz="1400" b="1" dirty="0" smtClean="0">
              <a:solidFill>
                <a:schemeClr val="tx1"/>
              </a:solidFill>
              <a:latin typeface="+mn-ea"/>
              <a:ea typeface="+mn-ea"/>
            </a:rPr>
            <a:t>(</a:t>
          </a:r>
          <a:r>
            <a:rPr lang="ko-KR" altLang="en-US" sz="1400" b="1" dirty="0" smtClean="0">
              <a:solidFill>
                <a:schemeClr val="tx1"/>
              </a:solidFill>
              <a:latin typeface="+mn-ea"/>
              <a:ea typeface="+mn-ea"/>
            </a:rPr>
            <a:t>제과</a:t>
          </a:r>
          <a:r>
            <a:rPr lang="en-US" altLang="ko-KR" sz="1400" b="1" dirty="0" smtClean="0">
              <a:solidFill>
                <a:schemeClr val="tx1"/>
              </a:solidFill>
              <a:latin typeface="+mn-ea"/>
              <a:ea typeface="+mn-ea"/>
            </a:rPr>
            <a:t>,</a:t>
          </a:r>
          <a:r>
            <a:rPr lang="ko-KR" altLang="en-US" sz="1400" b="1" dirty="0" smtClean="0">
              <a:solidFill>
                <a:schemeClr val="tx1"/>
              </a:solidFill>
              <a:latin typeface="+mn-ea"/>
              <a:ea typeface="+mn-ea"/>
            </a:rPr>
            <a:t>제면</a:t>
          </a:r>
          <a:r>
            <a:rPr lang="en-US" altLang="ko-KR" sz="1400" b="1" dirty="0" smtClean="0">
              <a:solidFill>
                <a:schemeClr val="tx1"/>
              </a:solidFill>
              <a:latin typeface="+mn-ea"/>
              <a:ea typeface="+mn-ea"/>
            </a:rPr>
            <a:t>) </a:t>
          </a:r>
          <a:r>
            <a:rPr lang="ko-KR" altLang="en-US" sz="1400" b="1" dirty="0" smtClean="0">
              <a:solidFill>
                <a:schemeClr val="tx1"/>
              </a:solidFill>
              <a:latin typeface="+mn-ea"/>
              <a:ea typeface="+mn-ea"/>
            </a:rPr>
            <a:t>부산물</a:t>
          </a:r>
          <a:r>
            <a:rPr lang="en-US" altLang="ko-KR" sz="1400" b="1" dirty="0" smtClean="0">
              <a:solidFill>
                <a:schemeClr val="tx1"/>
              </a:solidFill>
              <a:latin typeface="+mn-ea"/>
              <a:ea typeface="+mn-ea"/>
            </a:rPr>
            <a:t>, </a:t>
          </a:r>
          <a:r>
            <a:rPr lang="ko-KR" altLang="en-US" sz="1400" b="1" dirty="0" smtClean="0">
              <a:solidFill>
                <a:schemeClr val="tx1"/>
              </a:solidFill>
              <a:latin typeface="+mn-ea"/>
              <a:ea typeface="+mn-ea"/>
            </a:rPr>
            <a:t>조미료부산물</a:t>
          </a:r>
          <a:r>
            <a:rPr lang="en-US" altLang="ko-KR" sz="1400" b="1" dirty="0" smtClean="0">
              <a:solidFill>
                <a:schemeClr val="tx1"/>
              </a:solidFill>
              <a:latin typeface="+mn-ea"/>
              <a:ea typeface="+mn-ea"/>
            </a:rPr>
            <a:t>, </a:t>
          </a:r>
          <a:r>
            <a:rPr lang="ko-KR" altLang="en-US" sz="1400" b="1" dirty="0" smtClean="0">
              <a:solidFill>
                <a:schemeClr val="tx1"/>
              </a:solidFill>
              <a:latin typeface="+mn-ea"/>
              <a:ea typeface="+mn-ea"/>
            </a:rPr>
            <a:t>아미노산 발효부산물</a:t>
          </a:r>
          <a:r>
            <a:rPr lang="en-US" altLang="ko-KR" sz="1400" b="1" dirty="0" smtClean="0">
              <a:solidFill>
                <a:schemeClr val="tx1"/>
              </a:solidFill>
              <a:latin typeface="+mn-ea"/>
              <a:ea typeface="+mn-ea"/>
            </a:rPr>
            <a:t>, </a:t>
          </a:r>
          <a:r>
            <a:rPr lang="ko-KR" altLang="en-US" sz="1400" b="1" dirty="0" smtClean="0">
              <a:solidFill>
                <a:schemeClr val="tx1"/>
              </a:solidFill>
              <a:latin typeface="+mn-ea"/>
              <a:ea typeface="+mn-ea"/>
            </a:rPr>
            <a:t>제당 부산물</a:t>
          </a:r>
          <a:r>
            <a:rPr lang="en-US" altLang="ko-KR" sz="1400" b="1" dirty="0" smtClean="0">
              <a:solidFill>
                <a:schemeClr val="tx1"/>
              </a:solidFill>
              <a:latin typeface="+mn-ea"/>
              <a:ea typeface="+mn-ea"/>
            </a:rPr>
            <a:t>, </a:t>
          </a:r>
          <a:r>
            <a:rPr lang="ko-KR" altLang="en-US" sz="1400" b="1" dirty="0" smtClean="0">
              <a:solidFill>
                <a:schemeClr val="tx1"/>
              </a:solidFill>
              <a:latin typeface="+mn-ea"/>
              <a:ea typeface="+mn-ea"/>
            </a:rPr>
            <a:t>낙농가공부산물</a:t>
          </a:r>
          <a:r>
            <a:rPr lang="en-US" altLang="ko-KR" sz="1400" b="1" dirty="0" smtClean="0">
              <a:solidFill>
                <a:schemeClr val="tx1"/>
              </a:solidFill>
              <a:latin typeface="+mn-ea"/>
              <a:ea typeface="+mn-ea"/>
            </a:rPr>
            <a:t>, </a:t>
          </a:r>
          <a:r>
            <a:rPr lang="ko-KR" altLang="en-US" sz="1400" b="1" dirty="0" smtClean="0">
              <a:solidFill>
                <a:schemeClr val="tx1"/>
              </a:solidFill>
              <a:latin typeface="+mn-ea"/>
              <a:ea typeface="+mn-ea"/>
            </a:rPr>
            <a:t>두류가공부산물</a:t>
          </a:r>
          <a:r>
            <a:rPr lang="en-US" altLang="ko-KR" sz="1400" b="1" dirty="0" smtClean="0">
              <a:solidFill>
                <a:schemeClr val="tx1"/>
              </a:solidFill>
              <a:latin typeface="+mn-ea"/>
              <a:ea typeface="+mn-ea"/>
            </a:rPr>
            <a:t>(</a:t>
          </a:r>
          <a:r>
            <a:rPr lang="ko-KR" altLang="en-US" sz="1400" b="1" dirty="0" err="1" smtClean="0">
              <a:solidFill>
                <a:schemeClr val="tx1"/>
              </a:solidFill>
              <a:latin typeface="+mn-ea"/>
              <a:ea typeface="+mn-ea"/>
            </a:rPr>
            <a:t>비지막</a:t>
          </a:r>
          <a:r>
            <a:rPr lang="ko-KR" altLang="en-US" sz="1400" b="1" dirty="0" smtClean="0">
              <a:solidFill>
                <a:schemeClr val="tx1"/>
              </a:solidFill>
              <a:latin typeface="+mn-ea"/>
              <a:ea typeface="+mn-ea"/>
            </a:rPr>
            <a:t> 등</a:t>
          </a:r>
          <a:r>
            <a:rPr lang="en-US" altLang="ko-KR" sz="1400" b="1" dirty="0" smtClean="0">
              <a:solidFill>
                <a:schemeClr val="tx1"/>
              </a:solidFill>
              <a:latin typeface="+mn-ea"/>
              <a:ea typeface="+mn-ea"/>
            </a:rPr>
            <a:t>), </a:t>
          </a:r>
          <a:r>
            <a:rPr lang="ko-KR" altLang="en-US" sz="1400" b="1" dirty="0" smtClean="0">
              <a:solidFill>
                <a:schemeClr val="tx1"/>
              </a:solidFill>
              <a:latin typeface="+mn-ea"/>
              <a:ea typeface="+mn-ea"/>
            </a:rPr>
            <a:t>당밀</a:t>
          </a:r>
          <a:r>
            <a:rPr lang="en-US" altLang="ko-KR" sz="1400" b="1" dirty="0" smtClean="0">
              <a:solidFill>
                <a:schemeClr val="tx1"/>
              </a:solidFill>
              <a:latin typeface="+mn-ea"/>
              <a:ea typeface="+mn-ea"/>
            </a:rPr>
            <a:t>, </a:t>
          </a:r>
          <a:r>
            <a:rPr lang="ko-KR" altLang="en-US" sz="1400" b="1" u="sng" dirty="0" err="1" smtClean="0">
              <a:solidFill>
                <a:srgbClr val="C00000"/>
              </a:solidFill>
              <a:latin typeface="+mn-ea"/>
              <a:ea typeface="+mn-ea"/>
            </a:rPr>
            <a:t>과실류</a:t>
          </a:r>
          <a:r>
            <a:rPr lang="ko-KR" altLang="en-US" sz="1400" b="1" u="sng" dirty="0" smtClean="0">
              <a:solidFill>
                <a:srgbClr val="C00000"/>
              </a:solidFill>
              <a:latin typeface="+mn-ea"/>
              <a:ea typeface="+mn-ea"/>
            </a:rPr>
            <a:t> 가공부산물</a:t>
          </a:r>
          <a:r>
            <a:rPr lang="en-US" altLang="ko-KR" sz="1400" b="1" u="sng" dirty="0" smtClean="0">
              <a:solidFill>
                <a:srgbClr val="C00000"/>
              </a:solidFill>
              <a:latin typeface="+mn-ea"/>
              <a:ea typeface="+mn-ea"/>
            </a:rPr>
            <a:t>, </a:t>
          </a:r>
          <a:r>
            <a:rPr lang="ko-KR" altLang="en-US" sz="1400" b="1" u="sng" dirty="0" smtClean="0">
              <a:solidFill>
                <a:srgbClr val="C00000"/>
              </a:solidFill>
              <a:latin typeface="+mn-ea"/>
              <a:ea typeface="+mn-ea"/>
            </a:rPr>
            <a:t>음료가공부산물</a:t>
          </a:r>
          <a:r>
            <a:rPr lang="en-US" altLang="ko-KR" sz="1400" b="1" dirty="0" smtClean="0">
              <a:solidFill>
                <a:schemeClr val="tx1"/>
              </a:solidFill>
              <a:latin typeface="+mn-ea"/>
              <a:ea typeface="+mn-ea"/>
            </a:rPr>
            <a:t>, </a:t>
          </a:r>
          <a:r>
            <a:rPr lang="ko-KR" altLang="en-US" sz="1400" b="1" dirty="0" smtClean="0">
              <a:solidFill>
                <a:schemeClr val="tx1"/>
              </a:solidFill>
              <a:latin typeface="+mn-ea"/>
              <a:ea typeface="+mn-ea"/>
            </a:rPr>
            <a:t>원당</a:t>
          </a:r>
          <a:r>
            <a:rPr lang="en-US" altLang="ko-KR" sz="1400" b="1" dirty="0" smtClean="0">
              <a:solidFill>
                <a:schemeClr val="tx1"/>
              </a:solidFill>
              <a:latin typeface="+mn-ea"/>
              <a:ea typeface="+mn-ea"/>
            </a:rPr>
            <a:t>, </a:t>
          </a:r>
          <a:r>
            <a:rPr lang="ko-KR" altLang="en-US" sz="1400" b="1" dirty="0" err="1" smtClean="0">
              <a:solidFill>
                <a:schemeClr val="tx1"/>
              </a:solidFill>
              <a:latin typeface="+mn-ea"/>
              <a:ea typeface="+mn-ea"/>
            </a:rPr>
            <a:t>비타민류</a:t>
          </a:r>
          <a:r>
            <a:rPr lang="ko-KR" altLang="en-US" sz="1400" b="1" dirty="0" smtClean="0">
              <a:solidFill>
                <a:schemeClr val="tx1"/>
              </a:solidFill>
              <a:latin typeface="+mn-ea"/>
              <a:ea typeface="+mn-ea"/>
            </a:rPr>
            <a:t> 가공부산물</a:t>
          </a:r>
          <a:r>
            <a:rPr lang="en-US" altLang="ko-KR" sz="1400" b="1" dirty="0" smtClean="0">
              <a:solidFill>
                <a:schemeClr val="tx1"/>
              </a:solidFill>
              <a:latin typeface="+mn-ea"/>
              <a:ea typeface="+mn-ea"/>
            </a:rPr>
            <a:t>, </a:t>
          </a:r>
          <a:r>
            <a:rPr lang="ko-KR" altLang="en-US" sz="1400" b="1" dirty="0" err="1" smtClean="0">
              <a:solidFill>
                <a:schemeClr val="tx1"/>
              </a:solidFill>
              <a:latin typeface="+mn-ea"/>
              <a:ea typeface="+mn-ea"/>
            </a:rPr>
            <a:t>옥수수침지액</a:t>
          </a:r>
          <a:r>
            <a:rPr lang="ko-KR" altLang="en-US" sz="1400" b="1" dirty="0" smtClean="0">
              <a:solidFill>
                <a:schemeClr val="tx1"/>
              </a:solidFill>
              <a:latin typeface="+mn-ea"/>
              <a:ea typeface="+mn-ea"/>
            </a:rPr>
            <a:t> 등</a:t>
          </a:r>
          <a:endParaRPr lang="ko-KR" altLang="en-US" sz="16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21B59E2D-C6A1-43B7-A1D6-BE026CC2B822}" type="parTrans" cxnId="{A0256124-C6C9-4171-BDAE-B73B2A965BB9}">
      <dgm:prSet/>
      <dgm:spPr/>
      <dgm:t>
        <a:bodyPr/>
        <a:lstStyle/>
        <a:p>
          <a:pPr latinLnBrk="1"/>
          <a:endParaRPr lang="ko-KR" altLang="en-US" sz="1400"/>
        </a:p>
      </dgm:t>
    </dgm:pt>
    <dgm:pt modelId="{43F76262-9F79-4679-B5EF-68A360D7A8D4}" type="sibTrans" cxnId="{A0256124-C6C9-4171-BDAE-B73B2A965BB9}">
      <dgm:prSet/>
      <dgm:spPr/>
      <dgm:t>
        <a:bodyPr/>
        <a:lstStyle/>
        <a:p>
          <a:pPr latinLnBrk="1"/>
          <a:endParaRPr lang="ko-KR" altLang="en-US" sz="1400"/>
        </a:p>
      </dgm:t>
    </dgm:pt>
    <dgm:pt modelId="{736D4FF0-6D19-48B1-9BB3-0CDC994DCF17}">
      <dgm:prSet phldrT="[텍스트]" custT="1"/>
      <dgm:spPr>
        <a:solidFill>
          <a:schemeClr val="bg2">
            <a:lumMod val="90000"/>
          </a:schemeClr>
        </a:solidFill>
      </dgm:spPr>
      <dgm:t>
        <a:bodyPr/>
        <a:lstStyle/>
        <a:p>
          <a:pPr latinLnBrk="1"/>
          <a:r>
            <a:rPr lang="ko-KR" altLang="en-US" sz="1400" b="1" dirty="0" err="1" smtClean="0">
              <a:solidFill>
                <a:schemeClr val="tx1"/>
              </a:solidFill>
              <a:latin typeface="+mn-ea"/>
              <a:ea typeface="+mn-ea"/>
            </a:rPr>
            <a:t>대두박</a:t>
          </a:r>
          <a:r>
            <a:rPr lang="en-US" altLang="ko-KR" sz="1400" b="1" dirty="0" smtClean="0">
              <a:solidFill>
                <a:schemeClr val="tx1"/>
              </a:solidFill>
              <a:latin typeface="+mn-ea"/>
              <a:ea typeface="+mn-ea"/>
            </a:rPr>
            <a:t>(</a:t>
          </a:r>
          <a:r>
            <a:rPr lang="ko-KR" altLang="en-US" sz="1400" b="1" dirty="0" smtClean="0">
              <a:solidFill>
                <a:schemeClr val="tx1"/>
              </a:solidFill>
              <a:latin typeface="+mn-ea"/>
              <a:ea typeface="+mn-ea"/>
            </a:rPr>
            <a:t>전지대두가공품을 포함</a:t>
          </a:r>
          <a:r>
            <a:rPr lang="en-US" altLang="ko-KR" sz="1400" b="1" dirty="0" smtClean="0">
              <a:solidFill>
                <a:schemeClr val="tx1"/>
              </a:solidFill>
              <a:latin typeface="+mn-ea"/>
              <a:ea typeface="+mn-ea"/>
            </a:rPr>
            <a:t>)·</a:t>
          </a:r>
          <a:r>
            <a:rPr lang="ko-KR" altLang="en-US" sz="1400" b="1" dirty="0" err="1" smtClean="0">
              <a:solidFill>
                <a:schemeClr val="tx1"/>
              </a:solidFill>
              <a:latin typeface="+mn-ea"/>
              <a:ea typeface="+mn-ea"/>
            </a:rPr>
            <a:t>들깨묵</a:t>
          </a:r>
          <a:r>
            <a:rPr lang="en-US" altLang="ko-KR" sz="1400" b="1" dirty="0" smtClean="0">
              <a:solidFill>
                <a:schemeClr val="tx1"/>
              </a:solidFill>
              <a:latin typeface="+mn-ea"/>
              <a:ea typeface="+mn-ea"/>
            </a:rPr>
            <a:t>, </a:t>
          </a:r>
          <a:r>
            <a:rPr lang="ko-KR" altLang="en-US" sz="1400" b="1" dirty="0" err="1" smtClean="0">
              <a:solidFill>
                <a:schemeClr val="tx1"/>
              </a:solidFill>
              <a:latin typeface="+mn-ea"/>
              <a:ea typeface="+mn-ea"/>
            </a:rPr>
            <a:t>참깨묵</a:t>
          </a:r>
          <a:r>
            <a:rPr lang="en-US" altLang="ko-KR" sz="1400" b="1" dirty="0" smtClean="0">
              <a:solidFill>
                <a:schemeClr val="tx1"/>
              </a:solidFill>
              <a:latin typeface="+mn-ea"/>
              <a:ea typeface="+mn-ea"/>
            </a:rPr>
            <a:t>, </a:t>
          </a:r>
          <a:r>
            <a:rPr lang="ko-KR" altLang="en-US" sz="1400" b="1" dirty="0" err="1" smtClean="0">
              <a:solidFill>
                <a:schemeClr val="tx1"/>
              </a:solidFill>
              <a:latin typeface="+mn-ea"/>
              <a:ea typeface="+mn-ea"/>
            </a:rPr>
            <a:t>채종박</a:t>
          </a:r>
          <a:r>
            <a:rPr lang="en-US" altLang="ko-KR" sz="1400" b="1" dirty="0" smtClean="0">
              <a:solidFill>
                <a:schemeClr val="tx1"/>
              </a:solidFill>
              <a:latin typeface="+mn-ea"/>
              <a:ea typeface="+mn-ea"/>
            </a:rPr>
            <a:t>, </a:t>
          </a:r>
          <a:r>
            <a:rPr lang="ko-KR" altLang="en-US" sz="1400" b="1" dirty="0" err="1" smtClean="0">
              <a:solidFill>
                <a:schemeClr val="tx1"/>
              </a:solidFill>
              <a:latin typeface="+mn-ea"/>
              <a:ea typeface="+mn-ea"/>
            </a:rPr>
            <a:t>면실박</a:t>
          </a:r>
          <a:r>
            <a:rPr lang="en-US" altLang="ko-KR" sz="1400" b="1" dirty="0" smtClean="0">
              <a:solidFill>
                <a:schemeClr val="tx1"/>
              </a:solidFill>
              <a:latin typeface="+mn-ea"/>
              <a:ea typeface="+mn-ea"/>
            </a:rPr>
            <a:t>, </a:t>
          </a:r>
          <a:r>
            <a:rPr lang="ko-KR" altLang="en-US" sz="1400" b="1" dirty="0" err="1" smtClean="0">
              <a:solidFill>
                <a:schemeClr val="tx1"/>
              </a:solidFill>
              <a:latin typeface="+mn-ea"/>
              <a:ea typeface="+mn-ea"/>
            </a:rPr>
            <a:t>낙화생박</a:t>
          </a:r>
          <a:r>
            <a:rPr lang="en-US" altLang="ko-KR" sz="1400" b="1" dirty="0" smtClean="0">
              <a:solidFill>
                <a:schemeClr val="tx1"/>
              </a:solidFill>
              <a:latin typeface="+mn-ea"/>
              <a:ea typeface="+mn-ea"/>
            </a:rPr>
            <a:t>, </a:t>
          </a:r>
          <a:r>
            <a:rPr lang="ko-KR" altLang="en-US" sz="1400" b="1" dirty="0" err="1" smtClean="0">
              <a:solidFill>
                <a:schemeClr val="tx1"/>
              </a:solidFill>
              <a:latin typeface="+mn-ea"/>
              <a:ea typeface="+mn-ea"/>
            </a:rPr>
            <a:t>고추씨박</a:t>
          </a:r>
          <a:r>
            <a:rPr lang="en-US" altLang="ko-KR" sz="1400" b="1" dirty="0" smtClean="0">
              <a:solidFill>
                <a:schemeClr val="tx1"/>
              </a:solidFill>
              <a:latin typeface="+mn-ea"/>
              <a:ea typeface="+mn-ea"/>
            </a:rPr>
            <a:t>, </a:t>
          </a:r>
          <a:r>
            <a:rPr lang="ko-KR" altLang="en-US" sz="1400" b="1" dirty="0" err="1" smtClean="0">
              <a:solidFill>
                <a:schemeClr val="tx1"/>
              </a:solidFill>
              <a:latin typeface="+mn-ea"/>
              <a:ea typeface="+mn-ea"/>
            </a:rPr>
            <a:t>아마박</a:t>
          </a:r>
          <a:r>
            <a:rPr lang="en-US" altLang="ko-KR" sz="1400" b="1" dirty="0" smtClean="0">
              <a:solidFill>
                <a:schemeClr val="tx1"/>
              </a:solidFill>
              <a:latin typeface="+mn-ea"/>
              <a:ea typeface="+mn-ea"/>
            </a:rPr>
            <a:t>, </a:t>
          </a:r>
          <a:r>
            <a:rPr lang="ko-KR" altLang="en-US" sz="1400" b="1" dirty="0" err="1" smtClean="0">
              <a:solidFill>
                <a:schemeClr val="tx1"/>
              </a:solidFill>
              <a:latin typeface="+mn-ea"/>
              <a:ea typeface="+mn-ea"/>
            </a:rPr>
            <a:t>야자박</a:t>
          </a:r>
          <a:r>
            <a:rPr lang="en-US" altLang="ko-KR" sz="1400" b="1" dirty="0" smtClean="0">
              <a:solidFill>
                <a:schemeClr val="tx1"/>
              </a:solidFill>
              <a:latin typeface="+mn-ea"/>
              <a:ea typeface="+mn-ea"/>
            </a:rPr>
            <a:t>, </a:t>
          </a:r>
          <a:r>
            <a:rPr lang="ko-KR" altLang="en-US" sz="1400" b="1" dirty="0" err="1" smtClean="0">
              <a:solidFill>
                <a:schemeClr val="tx1"/>
              </a:solidFill>
              <a:latin typeface="+mn-ea"/>
              <a:ea typeface="+mn-ea"/>
            </a:rPr>
            <a:t>해바라기씨박</a:t>
          </a:r>
          <a:r>
            <a:rPr lang="en-US" altLang="ko-KR" sz="1400" b="1" dirty="0" smtClean="0">
              <a:solidFill>
                <a:schemeClr val="tx1"/>
              </a:solidFill>
              <a:latin typeface="+mn-ea"/>
              <a:ea typeface="+mn-ea"/>
            </a:rPr>
            <a:t>, </a:t>
          </a:r>
          <a:r>
            <a:rPr lang="ko-KR" altLang="en-US" sz="1400" b="1" dirty="0" err="1" smtClean="0">
              <a:solidFill>
                <a:schemeClr val="tx1"/>
              </a:solidFill>
              <a:latin typeface="+mn-ea"/>
              <a:ea typeface="+mn-ea"/>
            </a:rPr>
            <a:t>피마자박</a:t>
          </a:r>
          <a:r>
            <a:rPr lang="en-US" altLang="ko-KR" sz="1400" b="1" dirty="0" smtClean="0">
              <a:solidFill>
                <a:schemeClr val="tx1"/>
              </a:solidFill>
              <a:latin typeface="+mn-ea"/>
              <a:ea typeface="+mn-ea"/>
            </a:rPr>
            <a:t>, </a:t>
          </a:r>
          <a:r>
            <a:rPr lang="ko-KR" altLang="en-US" sz="1400" b="1" dirty="0" err="1" smtClean="0">
              <a:solidFill>
                <a:schemeClr val="tx1"/>
              </a:solidFill>
              <a:latin typeface="+mn-ea"/>
              <a:ea typeface="+mn-ea"/>
            </a:rPr>
            <a:t>옥수수배아박</a:t>
          </a:r>
          <a:r>
            <a:rPr lang="en-US" altLang="ko-KR" sz="1400" b="1" dirty="0" smtClean="0">
              <a:solidFill>
                <a:schemeClr val="tx1"/>
              </a:solidFill>
              <a:latin typeface="+mn-ea"/>
              <a:ea typeface="+mn-ea"/>
            </a:rPr>
            <a:t>, </a:t>
          </a:r>
          <a:r>
            <a:rPr lang="ko-KR" altLang="en-US" sz="1400" b="1" dirty="0" err="1" smtClean="0">
              <a:solidFill>
                <a:schemeClr val="tx1"/>
              </a:solidFill>
              <a:latin typeface="+mn-ea"/>
              <a:ea typeface="+mn-ea"/>
            </a:rPr>
            <a:t>소맥배아박</a:t>
          </a:r>
          <a:r>
            <a:rPr lang="en-US" altLang="ko-KR" sz="1400" b="1" dirty="0" smtClean="0">
              <a:solidFill>
                <a:schemeClr val="tx1"/>
              </a:solidFill>
              <a:latin typeface="+mn-ea"/>
              <a:ea typeface="+mn-ea"/>
            </a:rPr>
            <a:t>, </a:t>
          </a:r>
          <a:r>
            <a:rPr lang="ko-KR" altLang="en-US" sz="1400" b="1" dirty="0" err="1" smtClean="0">
              <a:solidFill>
                <a:schemeClr val="tx1"/>
              </a:solidFill>
              <a:latin typeface="+mn-ea"/>
              <a:ea typeface="+mn-ea"/>
            </a:rPr>
            <a:t>옥수수글루텐밀</a:t>
          </a:r>
          <a:r>
            <a:rPr lang="en-US" altLang="ko-KR" sz="1400" b="1" dirty="0" smtClean="0">
              <a:solidFill>
                <a:schemeClr val="tx1"/>
              </a:solidFill>
              <a:latin typeface="+mn-ea"/>
              <a:ea typeface="+mn-ea"/>
            </a:rPr>
            <a:t>, </a:t>
          </a:r>
          <a:r>
            <a:rPr lang="ko-KR" altLang="en-US" sz="1400" b="1" dirty="0" err="1" smtClean="0">
              <a:solidFill>
                <a:schemeClr val="tx1"/>
              </a:solidFill>
              <a:latin typeface="+mn-ea"/>
              <a:ea typeface="+mn-ea"/>
            </a:rPr>
            <a:t>밀글루텐밀</a:t>
          </a:r>
          <a:r>
            <a:rPr lang="en-US" altLang="ko-KR" sz="1400" b="1" dirty="0" smtClean="0">
              <a:solidFill>
                <a:schemeClr val="tx1"/>
              </a:solidFill>
              <a:latin typeface="+mn-ea"/>
              <a:ea typeface="+mn-ea"/>
            </a:rPr>
            <a:t>, </a:t>
          </a:r>
          <a:r>
            <a:rPr lang="ko-KR" altLang="en-US" sz="1400" b="1" u="sng" dirty="0" err="1" smtClean="0">
              <a:solidFill>
                <a:srgbClr val="C00000"/>
              </a:solidFill>
              <a:latin typeface="+mn-ea"/>
              <a:ea typeface="+mn-ea"/>
            </a:rPr>
            <a:t>주정박</a:t>
          </a:r>
          <a:r>
            <a:rPr lang="en-US" altLang="ko-KR" sz="1400" b="1" u="sng" dirty="0" smtClean="0">
              <a:solidFill>
                <a:srgbClr val="C00000"/>
              </a:solidFill>
              <a:latin typeface="+mn-ea"/>
              <a:ea typeface="+mn-ea"/>
            </a:rPr>
            <a:t>, </a:t>
          </a:r>
          <a:r>
            <a:rPr lang="ko-KR" altLang="en-US" sz="1400" b="1" u="sng" dirty="0" err="1" smtClean="0">
              <a:solidFill>
                <a:srgbClr val="C00000"/>
              </a:solidFill>
              <a:latin typeface="+mn-ea"/>
              <a:ea typeface="+mn-ea"/>
            </a:rPr>
            <a:t>맥주박</a:t>
          </a:r>
          <a:r>
            <a:rPr lang="en-US" altLang="ko-KR" sz="1400" b="1" u="sng" dirty="0" smtClean="0">
              <a:solidFill>
                <a:srgbClr val="C00000"/>
              </a:solidFill>
              <a:latin typeface="+mn-ea"/>
              <a:ea typeface="+mn-ea"/>
            </a:rPr>
            <a:t>, </a:t>
          </a:r>
          <a:r>
            <a:rPr lang="ko-KR" altLang="en-US" sz="1400" b="1" u="sng" dirty="0" err="1" smtClean="0">
              <a:solidFill>
                <a:srgbClr val="C00000"/>
              </a:solidFill>
              <a:latin typeface="+mn-ea"/>
              <a:ea typeface="+mn-ea"/>
            </a:rPr>
            <a:t>장유박</a:t>
          </a:r>
          <a:r>
            <a:rPr lang="en-US" altLang="ko-KR" sz="1400" b="1" u="sng" dirty="0" smtClean="0">
              <a:solidFill>
                <a:srgbClr val="C00000"/>
              </a:solidFill>
              <a:latin typeface="+mn-ea"/>
              <a:ea typeface="+mn-ea"/>
            </a:rPr>
            <a:t>, </a:t>
          </a:r>
          <a:r>
            <a:rPr lang="ko-KR" altLang="en-US" sz="1400" b="1" u="sng" dirty="0" err="1" smtClean="0">
              <a:solidFill>
                <a:srgbClr val="C00000"/>
              </a:solidFill>
              <a:latin typeface="+mn-ea"/>
              <a:ea typeface="+mn-ea"/>
            </a:rPr>
            <a:t>두부박</a:t>
          </a:r>
          <a:r>
            <a:rPr lang="en-US" altLang="ko-KR" sz="1400" b="1" dirty="0" smtClean="0">
              <a:solidFill>
                <a:schemeClr val="tx1"/>
              </a:solidFill>
              <a:latin typeface="+mn-ea"/>
              <a:ea typeface="+mn-ea"/>
            </a:rPr>
            <a:t>, </a:t>
          </a:r>
          <a:r>
            <a:rPr lang="ko-KR" altLang="en-US" sz="1400" b="1" dirty="0" err="1" smtClean="0">
              <a:solidFill>
                <a:schemeClr val="tx1"/>
              </a:solidFill>
              <a:latin typeface="+mn-ea"/>
              <a:ea typeface="+mn-ea"/>
            </a:rPr>
            <a:t>귀리박</a:t>
          </a:r>
          <a:r>
            <a:rPr lang="en-US" altLang="ko-KR" sz="1400" b="1" dirty="0" smtClean="0">
              <a:solidFill>
                <a:schemeClr val="tx1"/>
              </a:solidFill>
              <a:latin typeface="+mn-ea"/>
              <a:ea typeface="+mn-ea"/>
            </a:rPr>
            <a:t>, </a:t>
          </a:r>
          <a:r>
            <a:rPr lang="ko-KR" altLang="en-US" sz="1400" b="1" dirty="0" err="1" smtClean="0">
              <a:solidFill>
                <a:schemeClr val="tx1"/>
              </a:solidFill>
              <a:latin typeface="+mn-ea"/>
              <a:ea typeface="+mn-ea"/>
            </a:rPr>
            <a:t>케이폭박</a:t>
          </a:r>
          <a:r>
            <a:rPr lang="en-US" altLang="ko-KR" sz="1400" b="1" dirty="0" smtClean="0">
              <a:solidFill>
                <a:schemeClr val="tx1"/>
              </a:solidFill>
              <a:latin typeface="+mn-ea"/>
              <a:ea typeface="+mn-ea"/>
            </a:rPr>
            <a:t>, </a:t>
          </a:r>
          <a:r>
            <a:rPr lang="ko-KR" altLang="en-US" sz="1400" b="1" dirty="0" err="1" smtClean="0">
              <a:solidFill>
                <a:schemeClr val="tx1"/>
              </a:solidFill>
              <a:latin typeface="+mn-ea"/>
              <a:ea typeface="+mn-ea"/>
            </a:rPr>
            <a:t>팜유박</a:t>
          </a:r>
          <a:r>
            <a:rPr lang="en-US" altLang="ko-KR" sz="1400" b="1" dirty="0" smtClean="0">
              <a:solidFill>
                <a:schemeClr val="tx1"/>
              </a:solidFill>
              <a:latin typeface="+mn-ea"/>
              <a:ea typeface="+mn-ea"/>
            </a:rPr>
            <a:t>, </a:t>
          </a:r>
          <a:r>
            <a:rPr lang="ko-KR" altLang="en-US" sz="1400" b="1" dirty="0" err="1" smtClean="0">
              <a:solidFill>
                <a:schemeClr val="tx1"/>
              </a:solidFill>
              <a:latin typeface="+mn-ea"/>
              <a:ea typeface="+mn-ea"/>
            </a:rPr>
            <a:t>전분박</a:t>
          </a:r>
          <a:r>
            <a:rPr lang="ko-KR" altLang="en-US" sz="1400" b="1" dirty="0" smtClean="0">
              <a:solidFill>
                <a:schemeClr val="tx1"/>
              </a:solidFill>
              <a:latin typeface="+mn-ea"/>
              <a:ea typeface="+mn-ea"/>
            </a:rPr>
            <a:t> 등</a:t>
          </a:r>
          <a:endParaRPr lang="ko-KR" altLang="en-US" sz="16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72E7B484-35E0-49AF-91C6-8369ED528982}" type="parTrans" cxnId="{099E67F9-A8E9-45B5-AF67-6A7C23598D48}">
      <dgm:prSet/>
      <dgm:spPr/>
      <dgm:t>
        <a:bodyPr/>
        <a:lstStyle/>
        <a:p>
          <a:pPr latinLnBrk="1"/>
          <a:endParaRPr lang="ko-KR" altLang="en-US" sz="1400"/>
        </a:p>
      </dgm:t>
    </dgm:pt>
    <dgm:pt modelId="{61E6CC9F-598F-436A-B44D-CC73773662A2}" type="sibTrans" cxnId="{099E67F9-A8E9-45B5-AF67-6A7C23598D48}">
      <dgm:prSet/>
      <dgm:spPr/>
      <dgm:t>
        <a:bodyPr/>
        <a:lstStyle/>
        <a:p>
          <a:pPr latinLnBrk="1"/>
          <a:endParaRPr lang="ko-KR" altLang="en-US" sz="1400"/>
        </a:p>
      </dgm:t>
    </dgm:pt>
    <dgm:pt modelId="{780965C1-37DC-43E1-A647-D01F6430EA18}">
      <dgm:prSet phldrT="[텍스트]" custT="1"/>
      <dgm:spPr>
        <a:solidFill>
          <a:schemeClr val="bg2">
            <a:lumMod val="75000"/>
          </a:schemeClr>
        </a:solidFill>
      </dgm:spPr>
      <dgm:t>
        <a:bodyPr/>
        <a:lstStyle/>
        <a:p>
          <a:pPr algn="just" latinLnBrk="1">
            <a:lnSpc>
              <a:spcPct val="100000"/>
            </a:lnSpc>
          </a:pPr>
          <a:r>
            <a:rPr lang="ko-KR" altLang="en-US" sz="1400" b="1" dirty="0" smtClean="0">
              <a:solidFill>
                <a:schemeClr val="tx1"/>
              </a:solidFill>
              <a:latin typeface="+mn-ea"/>
              <a:ea typeface="+mn-ea"/>
            </a:rPr>
            <a:t>목초</a:t>
          </a:r>
          <a:r>
            <a:rPr lang="en-US" altLang="ko-KR" sz="1400" b="1" dirty="0" smtClean="0">
              <a:solidFill>
                <a:schemeClr val="tx1"/>
              </a:solidFill>
              <a:latin typeface="+mn-ea"/>
              <a:ea typeface="+mn-ea"/>
            </a:rPr>
            <a:t>, </a:t>
          </a:r>
          <a:r>
            <a:rPr lang="ko-KR" altLang="en-US" sz="1400" b="1" dirty="0" err="1" smtClean="0">
              <a:solidFill>
                <a:schemeClr val="tx1"/>
              </a:solidFill>
              <a:latin typeface="+mn-ea"/>
              <a:ea typeface="+mn-ea"/>
            </a:rPr>
            <a:t>산야초</a:t>
          </a:r>
          <a:r>
            <a:rPr lang="en-US" altLang="ko-KR" sz="1400" b="1" dirty="0" smtClean="0">
              <a:solidFill>
                <a:schemeClr val="tx1"/>
              </a:solidFill>
              <a:latin typeface="+mn-ea"/>
              <a:ea typeface="+mn-ea"/>
            </a:rPr>
            <a:t>, </a:t>
          </a:r>
          <a:r>
            <a:rPr lang="ko-KR" altLang="en-US" sz="1400" b="1" dirty="0" smtClean="0">
              <a:solidFill>
                <a:schemeClr val="tx1"/>
              </a:solidFill>
              <a:latin typeface="+mn-ea"/>
              <a:ea typeface="+mn-ea"/>
            </a:rPr>
            <a:t>임산가공부산물</a:t>
          </a:r>
          <a:r>
            <a:rPr lang="en-US" altLang="ko-KR" sz="1400" b="1" dirty="0" smtClean="0">
              <a:solidFill>
                <a:schemeClr val="tx1"/>
              </a:solidFill>
              <a:latin typeface="+mn-ea"/>
              <a:ea typeface="+mn-ea"/>
            </a:rPr>
            <a:t>(</a:t>
          </a:r>
          <a:r>
            <a:rPr lang="ko-KR" altLang="en-US" sz="1400" b="1" dirty="0" err="1" smtClean="0">
              <a:solidFill>
                <a:schemeClr val="tx1"/>
              </a:solidFill>
              <a:latin typeface="+mn-ea"/>
              <a:ea typeface="+mn-ea"/>
            </a:rPr>
            <a:t>생지엽</a:t>
          </a:r>
          <a:r>
            <a:rPr lang="en-US" altLang="ko-KR" sz="1400" b="1" dirty="0" smtClean="0">
              <a:solidFill>
                <a:schemeClr val="tx1"/>
              </a:solidFill>
              <a:latin typeface="+mn-ea"/>
              <a:ea typeface="+mn-ea"/>
            </a:rPr>
            <a:t>, </a:t>
          </a:r>
          <a:r>
            <a:rPr lang="ko-KR" altLang="en-US" sz="1400" b="1" dirty="0" err="1" smtClean="0">
              <a:solidFill>
                <a:schemeClr val="tx1"/>
              </a:solidFill>
              <a:latin typeface="+mn-ea"/>
              <a:ea typeface="+mn-ea"/>
            </a:rPr>
            <a:t>수피</a:t>
          </a:r>
          <a:r>
            <a:rPr lang="ko-KR" altLang="en-US" sz="1400" b="1" dirty="0" smtClean="0">
              <a:solidFill>
                <a:schemeClr val="tx1"/>
              </a:solidFill>
              <a:latin typeface="+mn-ea"/>
              <a:ea typeface="+mn-ea"/>
            </a:rPr>
            <a:t> 등</a:t>
          </a:r>
          <a:r>
            <a:rPr lang="en-US" altLang="ko-KR" sz="1400" b="1" dirty="0" smtClean="0">
              <a:solidFill>
                <a:schemeClr val="tx1"/>
              </a:solidFill>
              <a:latin typeface="+mn-ea"/>
              <a:ea typeface="+mn-ea"/>
            </a:rPr>
            <a:t>), </a:t>
          </a:r>
          <a:r>
            <a:rPr lang="ko-KR" altLang="en-US" sz="1400" b="1" dirty="0" smtClean="0">
              <a:solidFill>
                <a:schemeClr val="tx1"/>
              </a:solidFill>
              <a:latin typeface="+mn-ea"/>
              <a:ea typeface="+mn-ea"/>
            </a:rPr>
            <a:t>볏짚</a:t>
          </a:r>
          <a:r>
            <a:rPr lang="en-US" altLang="ko-KR" sz="1400" b="1" dirty="0" smtClean="0">
              <a:solidFill>
                <a:schemeClr val="tx1"/>
              </a:solidFill>
              <a:latin typeface="+mn-ea"/>
              <a:ea typeface="+mn-ea"/>
            </a:rPr>
            <a:t>, </a:t>
          </a:r>
          <a:r>
            <a:rPr lang="ko-KR" altLang="en-US" sz="1400" b="1" dirty="0" err="1" smtClean="0">
              <a:solidFill>
                <a:schemeClr val="tx1"/>
              </a:solidFill>
              <a:latin typeface="+mn-ea"/>
              <a:ea typeface="+mn-ea"/>
            </a:rPr>
            <a:t>콩부산물</a:t>
          </a:r>
          <a:r>
            <a:rPr lang="en-US" altLang="ko-KR" sz="1400" b="1" dirty="0" smtClean="0">
              <a:solidFill>
                <a:schemeClr val="tx1"/>
              </a:solidFill>
              <a:latin typeface="+mn-ea"/>
              <a:ea typeface="+mn-ea"/>
            </a:rPr>
            <a:t>,</a:t>
          </a:r>
          <a:r>
            <a:rPr lang="ko-KR" altLang="en-US" sz="1400" b="1" dirty="0" smtClean="0">
              <a:solidFill>
                <a:schemeClr val="tx1"/>
              </a:solidFill>
              <a:latin typeface="+mn-ea"/>
              <a:ea typeface="+mn-ea"/>
            </a:rPr>
            <a:t> </a:t>
          </a:r>
          <a:r>
            <a:rPr lang="ko-KR" altLang="en-US" sz="1400" b="1" dirty="0" err="1" smtClean="0">
              <a:solidFill>
                <a:schemeClr val="tx1"/>
              </a:solidFill>
              <a:latin typeface="+mn-ea"/>
              <a:ea typeface="+mn-ea"/>
            </a:rPr>
            <a:t>보리짚</a:t>
          </a:r>
          <a:r>
            <a:rPr lang="en-US" altLang="ko-KR" sz="1400" b="1" dirty="0" smtClean="0">
              <a:solidFill>
                <a:schemeClr val="tx1"/>
              </a:solidFill>
              <a:latin typeface="+mn-ea"/>
              <a:ea typeface="+mn-ea"/>
            </a:rPr>
            <a:t>, </a:t>
          </a:r>
          <a:r>
            <a:rPr lang="ko-KR" altLang="en-US" sz="1400" b="1" dirty="0" smtClean="0">
              <a:solidFill>
                <a:schemeClr val="tx1"/>
              </a:solidFill>
              <a:latin typeface="+mn-ea"/>
              <a:ea typeface="+mn-ea"/>
            </a:rPr>
            <a:t>기타 농산물 </a:t>
          </a:r>
          <a:r>
            <a:rPr lang="ko-KR" altLang="en-US" sz="1400" b="1" dirty="0" err="1" smtClean="0">
              <a:solidFill>
                <a:schemeClr val="tx1"/>
              </a:solidFill>
              <a:latin typeface="+mn-ea"/>
              <a:ea typeface="+mn-ea"/>
            </a:rPr>
            <a:t>고간류</a:t>
          </a:r>
          <a:r>
            <a:rPr lang="ko-KR" altLang="en-US" sz="1400" b="1" dirty="0" smtClean="0">
              <a:solidFill>
                <a:schemeClr val="tx1"/>
              </a:solidFill>
              <a:latin typeface="+mn-ea"/>
              <a:ea typeface="+mn-ea"/>
            </a:rPr>
            <a:t> </a:t>
          </a:r>
          <a:r>
            <a:rPr lang="ko-KR" altLang="en-US" sz="1400" b="1" dirty="0" err="1" smtClean="0">
              <a:solidFill>
                <a:schemeClr val="tx1"/>
              </a:solidFill>
              <a:latin typeface="+mn-ea"/>
              <a:ea typeface="+mn-ea"/>
            </a:rPr>
            <a:t>풋베기</a:t>
          </a:r>
          <a:r>
            <a:rPr lang="ko-KR" altLang="en-US" sz="1400" b="1" dirty="0" smtClean="0">
              <a:solidFill>
                <a:schemeClr val="tx1"/>
              </a:solidFill>
              <a:latin typeface="+mn-ea"/>
              <a:ea typeface="+mn-ea"/>
            </a:rPr>
            <a:t> 사료작물</a:t>
          </a:r>
          <a:r>
            <a:rPr lang="en-US" altLang="ko-KR" sz="1400" b="1" dirty="0" smtClean="0">
              <a:solidFill>
                <a:schemeClr val="tx1"/>
              </a:solidFill>
              <a:latin typeface="+mn-ea"/>
              <a:ea typeface="+mn-ea"/>
            </a:rPr>
            <a:t>(</a:t>
          </a:r>
          <a:r>
            <a:rPr lang="ko-KR" altLang="en-US" sz="1400" b="1" dirty="0" smtClean="0">
              <a:solidFill>
                <a:schemeClr val="tx1"/>
              </a:solidFill>
              <a:latin typeface="+mn-ea"/>
              <a:ea typeface="+mn-ea"/>
            </a:rPr>
            <a:t>옥수수</a:t>
          </a:r>
          <a:r>
            <a:rPr lang="en-US" altLang="ko-KR" sz="1400" b="1" dirty="0" smtClean="0">
              <a:solidFill>
                <a:schemeClr val="tx1"/>
              </a:solidFill>
              <a:latin typeface="+mn-ea"/>
              <a:ea typeface="+mn-ea"/>
            </a:rPr>
            <a:t>, </a:t>
          </a:r>
          <a:r>
            <a:rPr lang="ko-KR" altLang="en-US" sz="1400" b="1" dirty="0" smtClean="0">
              <a:solidFill>
                <a:schemeClr val="tx1"/>
              </a:solidFill>
              <a:latin typeface="+mn-ea"/>
              <a:ea typeface="+mn-ea"/>
            </a:rPr>
            <a:t>보리</a:t>
          </a:r>
          <a:r>
            <a:rPr lang="en-US" altLang="ko-KR" sz="1400" b="1" dirty="0" smtClean="0">
              <a:solidFill>
                <a:schemeClr val="tx1"/>
              </a:solidFill>
              <a:latin typeface="+mn-ea"/>
              <a:ea typeface="+mn-ea"/>
            </a:rPr>
            <a:t>, </a:t>
          </a:r>
          <a:r>
            <a:rPr lang="ko-KR" altLang="en-US" sz="1400" b="1" dirty="0" smtClean="0">
              <a:solidFill>
                <a:schemeClr val="tx1"/>
              </a:solidFill>
              <a:latin typeface="+mn-ea"/>
              <a:ea typeface="+mn-ea"/>
            </a:rPr>
            <a:t>밀</a:t>
          </a:r>
          <a:r>
            <a:rPr lang="en-US" altLang="ko-KR" sz="1400" b="1" dirty="0" smtClean="0">
              <a:solidFill>
                <a:schemeClr val="tx1"/>
              </a:solidFill>
              <a:latin typeface="+mn-ea"/>
              <a:ea typeface="+mn-ea"/>
            </a:rPr>
            <a:t>, </a:t>
          </a:r>
          <a:r>
            <a:rPr lang="ko-KR" altLang="en-US" sz="1400" b="1" dirty="0" smtClean="0">
              <a:solidFill>
                <a:schemeClr val="tx1"/>
              </a:solidFill>
              <a:latin typeface="+mn-ea"/>
              <a:ea typeface="+mn-ea"/>
            </a:rPr>
            <a:t>수수</a:t>
          </a:r>
          <a:r>
            <a:rPr lang="en-US" altLang="ko-KR" sz="1400" b="1" dirty="0" smtClean="0">
              <a:solidFill>
                <a:schemeClr val="tx1"/>
              </a:solidFill>
              <a:latin typeface="+mn-ea"/>
              <a:ea typeface="+mn-ea"/>
            </a:rPr>
            <a:t>, </a:t>
          </a:r>
          <a:r>
            <a:rPr lang="ko-KR" altLang="en-US" sz="1400" b="1" dirty="0" smtClean="0">
              <a:solidFill>
                <a:schemeClr val="tx1"/>
              </a:solidFill>
              <a:latin typeface="+mn-ea"/>
              <a:ea typeface="+mn-ea"/>
            </a:rPr>
            <a:t>호밀</a:t>
          </a:r>
          <a:r>
            <a:rPr lang="en-US" altLang="ko-KR" sz="1400" b="1" dirty="0" smtClean="0">
              <a:solidFill>
                <a:schemeClr val="tx1"/>
              </a:solidFill>
              <a:latin typeface="+mn-ea"/>
              <a:ea typeface="+mn-ea"/>
            </a:rPr>
            <a:t>, </a:t>
          </a:r>
          <a:r>
            <a:rPr lang="ko-KR" altLang="en-US" sz="1400" b="1" dirty="0" err="1" smtClean="0">
              <a:solidFill>
                <a:schemeClr val="tx1"/>
              </a:solidFill>
              <a:latin typeface="+mn-ea"/>
              <a:ea typeface="+mn-ea"/>
            </a:rPr>
            <a:t>수단그라스</a:t>
          </a:r>
          <a:r>
            <a:rPr lang="en-US" altLang="ko-KR" sz="1400" b="1" dirty="0" smtClean="0">
              <a:solidFill>
                <a:schemeClr val="tx1"/>
              </a:solidFill>
              <a:latin typeface="+mn-ea"/>
              <a:ea typeface="+mn-ea"/>
            </a:rPr>
            <a:t>, </a:t>
          </a:r>
          <a:r>
            <a:rPr lang="ko-KR" altLang="en-US" sz="1400" b="1" dirty="0" smtClean="0">
              <a:solidFill>
                <a:schemeClr val="tx1"/>
              </a:solidFill>
              <a:latin typeface="+mn-ea"/>
              <a:ea typeface="+mn-ea"/>
            </a:rPr>
            <a:t>유채</a:t>
          </a:r>
          <a:r>
            <a:rPr lang="en-US" altLang="ko-KR" sz="1400" b="1" dirty="0" smtClean="0">
              <a:solidFill>
                <a:schemeClr val="tx1"/>
              </a:solidFill>
              <a:latin typeface="+mn-ea"/>
              <a:ea typeface="+mn-ea"/>
            </a:rPr>
            <a:t>, </a:t>
          </a:r>
          <a:r>
            <a:rPr lang="ko-KR" altLang="en-US" sz="1400" b="1" dirty="0" err="1" smtClean="0">
              <a:solidFill>
                <a:schemeClr val="tx1"/>
              </a:solidFill>
              <a:latin typeface="+mn-ea"/>
              <a:ea typeface="+mn-ea"/>
            </a:rPr>
            <a:t>자운영</a:t>
          </a:r>
          <a:r>
            <a:rPr lang="ko-KR" altLang="en-US" sz="1400" b="1" dirty="0" smtClean="0">
              <a:solidFill>
                <a:schemeClr val="tx1"/>
              </a:solidFill>
              <a:latin typeface="+mn-ea"/>
              <a:ea typeface="+mn-ea"/>
            </a:rPr>
            <a:t> 등</a:t>
          </a:r>
          <a:r>
            <a:rPr lang="en-US" altLang="ko-KR" sz="1400" b="1" dirty="0" smtClean="0">
              <a:solidFill>
                <a:schemeClr val="tx1"/>
              </a:solidFill>
              <a:latin typeface="+mn-ea"/>
              <a:ea typeface="+mn-ea"/>
            </a:rPr>
            <a:t>), </a:t>
          </a:r>
          <a:r>
            <a:rPr lang="ko-KR" altLang="en-US" sz="1400" b="1" dirty="0" smtClean="0">
              <a:solidFill>
                <a:schemeClr val="tx1"/>
              </a:solidFill>
              <a:latin typeface="+mn-ea"/>
              <a:ea typeface="+mn-ea"/>
            </a:rPr>
            <a:t>옥수수 속대</a:t>
          </a:r>
          <a:r>
            <a:rPr lang="en-US" altLang="ko-KR" sz="1400" b="1" dirty="0" smtClean="0">
              <a:solidFill>
                <a:schemeClr val="tx1"/>
              </a:solidFill>
              <a:latin typeface="+mn-ea"/>
              <a:ea typeface="+mn-ea"/>
            </a:rPr>
            <a:t>, </a:t>
          </a:r>
          <a:r>
            <a:rPr lang="ko-KR" altLang="en-US" sz="1400" b="1" u="sng" dirty="0" err="1" smtClean="0">
              <a:solidFill>
                <a:srgbClr val="C00000"/>
              </a:solidFill>
              <a:latin typeface="+mn-ea"/>
              <a:ea typeface="+mn-ea"/>
            </a:rPr>
            <a:t>감귤박</a:t>
          </a:r>
          <a:r>
            <a:rPr lang="en-US" altLang="ko-KR" sz="1400" b="1" u="none" dirty="0" smtClean="0">
              <a:solidFill>
                <a:srgbClr val="C00000"/>
              </a:solidFill>
              <a:latin typeface="+mn-ea"/>
              <a:ea typeface="+mn-ea"/>
            </a:rPr>
            <a:t>, </a:t>
          </a:r>
          <a:r>
            <a:rPr lang="ko-KR" altLang="en-US" sz="1400" b="1" dirty="0" err="1" smtClean="0">
              <a:solidFill>
                <a:schemeClr val="tx1"/>
              </a:solidFill>
              <a:latin typeface="+mn-ea"/>
              <a:ea typeface="+mn-ea"/>
            </a:rPr>
            <a:t>코코아박</a:t>
          </a:r>
          <a:r>
            <a:rPr lang="en-US" altLang="ko-KR" sz="1400" b="1" dirty="0" smtClean="0">
              <a:solidFill>
                <a:schemeClr val="tx1"/>
              </a:solidFill>
              <a:latin typeface="+mn-ea"/>
              <a:ea typeface="+mn-ea"/>
            </a:rPr>
            <a:t>, </a:t>
          </a:r>
          <a:r>
            <a:rPr lang="ko-KR" altLang="en-US" sz="1400" b="1" dirty="0" err="1" smtClean="0">
              <a:solidFill>
                <a:schemeClr val="tx1"/>
              </a:solidFill>
              <a:latin typeface="+mn-ea"/>
              <a:ea typeface="+mn-ea"/>
            </a:rPr>
            <a:t>커피박</a:t>
          </a:r>
          <a:r>
            <a:rPr lang="en-US" altLang="ko-KR" sz="1400" b="1" dirty="0" smtClean="0">
              <a:solidFill>
                <a:schemeClr val="tx1"/>
              </a:solidFill>
              <a:latin typeface="+mn-ea"/>
              <a:ea typeface="+mn-ea"/>
            </a:rPr>
            <a:t>, </a:t>
          </a:r>
          <a:r>
            <a:rPr lang="ko-KR" altLang="en-US" sz="1400" b="1" u="sng" dirty="0" smtClean="0">
              <a:solidFill>
                <a:srgbClr val="C00000"/>
              </a:solidFill>
              <a:latin typeface="+mn-ea"/>
              <a:ea typeface="+mn-ea"/>
            </a:rPr>
            <a:t>버섯재배부산물</a:t>
          </a:r>
          <a:r>
            <a:rPr lang="ko-KR" altLang="en-US" sz="1400" b="1" dirty="0" smtClean="0">
              <a:solidFill>
                <a:schemeClr val="tx1"/>
              </a:solidFill>
              <a:latin typeface="+mn-ea"/>
              <a:ea typeface="+mn-ea"/>
            </a:rPr>
            <a:t> 등</a:t>
          </a:r>
          <a:endParaRPr lang="ko-KR" altLang="en-US" sz="1600" b="1" dirty="0">
            <a:solidFill>
              <a:schemeClr val="tx1"/>
            </a:solidFill>
            <a:latin typeface="+mn-ea"/>
            <a:ea typeface="+mn-ea"/>
          </a:endParaRPr>
        </a:p>
      </dgm:t>
    </dgm:pt>
    <dgm:pt modelId="{C6143BE0-91DA-4B61-8A04-091ECC5F32E5}" type="parTrans" cxnId="{15054667-CA8C-458A-BCD4-F202B0BF00D3}">
      <dgm:prSet/>
      <dgm:spPr/>
      <dgm:t>
        <a:bodyPr/>
        <a:lstStyle/>
        <a:p>
          <a:pPr latinLnBrk="1"/>
          <a:endParaRPr lang="ko-KR" altLang="en-US" sz="1400"/>
        </a:p>
      </dgm:t>
    </dgm:pt>
    <dgm:pt modelId="{5D8CA28F-ACF9-445C-9F07-8A5D04227D0E}" type="sibTrans" cxnId="{15054667-CA8C-458A-BCD4-F202B0BF00D3}">
      <dgm:prSet/>
      <dgm:spPr/>
      <dgm:t>
        <a:bodyPr/>
        <a:lstStyle/>
        <a:p>
          <a:pPr latinLnBrk="1"/>
          <a:endParaRPr lang="ko-KR" altLang="en-US" sz="1400"/>
        </a:p>
      </dgm:t>
    </dgm:pt>
    <dgm:pt modelId="{9CB61AF6-80E7-47A3-A96C-80750E60E7D4}" type="pres">
      <dgm:prSet presAssocID="{0397ADA7-1590-44B2-8122-B30A2DE3ABEC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A8E67DD2-2B6D-4540-A3F8-18B13E3AAF65}" type="pres">
      <dgm:prSet presAssocID="{D75BC4C8-0DC4-4B44-9200-9E1E775D3636}" presName="comp" presStyleCnt="0"/>
      <dgm:spPr/>
    </dgm:pt>
    <dgm:pt modelId="{BA81CE40-EED7-4204-99AB-0018F1581B51}" type="pres">
      <dgm:prSet presAssocID="{D75BC4C8-0DC4-4B44-9200-9E1E775D3636}" presName="box" presStyleLbl="node1" presStyleIdx="0" presStyleCnt="4"/>
      <dgm:spPr/>
      <dgm:t>
        <a:bodyPr/>
        <a:lstStyle/>
        <a:p>
          <a:pPr latinLnBrk="1"/>
          <a:endParaRPr lang="ko-KR" altLang="en-US"/>
        </a:p>
      </dgm:t>
    </dgm:pt>
    <dgm:pt modelId="{791D76B8-EA87-4EB2-9A31-F048677E418D}" type="pres">
      <dgm:prSet presAssocID="{D75BC4C8-0DC4-4B44-9200-9E1E775D3636}" presName="img" presStyleLbl="fgImgPlace1" presStyleIdx="0" presStyleCnt="4" custScaleX="70212" custLinFactNeighborX="-14309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  <dgm:pt modelId="{C40CEBCB-3C30-43FE-83F3-247A1AB12F7B}" type="pres">
      <dgm:prSet presAssocID="{D75BC4C8-0DC4-4B44-9200-9E1E775D3636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145088EB-4555-44D7-BF7C-3D5E918B0FB5}" type="pres">
      <dgm:prSet presAssocID="{0A150D6F-6011-4409-A947-E73BBF580568}" presName="spacer" presStyleCnt="0"/>
      <dgm:spPr/>
    </dgm:pt>
    <dgm:pt modelId="{9AD556DC-332F-45A5-8CA4-D6249F2A8073}" type="pres">
      <dgm:prSet presAssocID="{CB27DCF4-C2A7-47F9-9F4D-11844311F3D2}" presName="comp" presStyleCnt="0"/>
      <dgm:spPr/>
    </dgm:pt>
    <dgm:pt modelId="{A245FB73-01B5-4AAD-9595-61B126DC2C04}" type="pres">
      <dgm:prSet presAssocID="{CB27DCF4-C2A7-47F9-9F4D-11844311F3D2}" presName="box" presStyleLbl="node1" presStyleIdx="1" presStyleCnt="4" custLinFactNeighborY="-4446"/>
      <dgm:spPr/>
      <dgm:t>
        <a:bodyPr/>
        <a:lstStyle/>
        <a:p>
          <a:pPr latinLnBrk="1"/>
          <a:endParaRPr lang="ko-KR" altLang="en-US"/>
        </a:p>
      </dgm:t>
    </dgm:pt>
    <dgm:pt modelId="{EC9D8DD2-F2BC-4BDD-BE67-B9365892EA8F}" type="pres">
      <dgm:prSet presAssocID="{CB27DCF4-C2A7-47F9-9F4D-11844311F3D2}" presName="img" presStyleLbl="fgImgPlace1" presStyleIdx="1" presStyleCnt="4" custScaleX="70212" custLinFactNeighborX="-14309" custLinFactNeighborY="-477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  <dgm:pt modelId="{96C6BC99-3F9D-4B75-8E71-EC304BC4791E}" type="pres">
      <dgm:prSet presAssocID="{CB27DCF4-C2A7-47F9-9F4D-11844311F3D2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9D68DD21-1164-43F4-A9AA-95FA8F770915}" type="pres">
      <dgm:prSet presAssocID="{43F76262-9F79-4679-B5EF-68A360D7A8D4}" presName="spacer" presStyleCnt="0"/>
      <dgm:spPr/>
    </dgm:pt>
    <dgm:pt modelId="{0643C5CB-2DE0-4979-8685-4927BAD78676}" type="pres">
      <dgm:prSet presAssocID="{736D4FF0-6D19-48B1-9BB3-0CDC994DCF17}" presName="comp" presStyleCnt="0"/>
      <dgm:spPr/>
    </dgm:pt>
    <dgm:pt modelId="{C4C7CB29-8220-4255-A8A4-5F79812D05C1}" type="pres">
      <dgm:prSet presAssocID="{736D4FF0-6D19-48B1-9BB3-0CDC994DCF17}" presName="box" presStyleLbl="node1" presStyleIdx="2" presStyleCnt="4" custLinFactNeighborY="-6326"/>
      <dgm:spPr/>
      <dgm:t>
        <a:bodyPr/>
        <a:lstStyle/>
        <a:p>
          <a:pPr latinLnBrk="1"/>
          <a:endParaRPr lang="ko-KR" altLang="en-US"/>
        </a:p>
      </dgm:t>
    </dgm:pt>
    <dgm:pt modelId="{60CCC49D-B0F5-4235-A925-CB1269D4E221}" type="pres">
      <dgm:prSet presAssocID="{736D4FF0-6D19-48B1-9BB3-0CDC994DCF17}" presName="img" presStyleLbl="fgImgPlace1" presStyleIdx="2" presStyleCnt="4" custScaleX="70212" custLinFactNeighborX="-14309" custLinFactNeighborY="-926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  <dgm:pt modelId="{491DAB28-2627-41B1-925B-16676C17A1D2}" type="pres">
      <dgm:prSet presAssocID="{736D4FF0-6D19-48B1-9BB3-0CDC994DCF17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C78F63A1-1688-43A8-81F8-FFE8FAD83A40}" type="pres">
      <dgm:prSet presAssocID="{61E6CC9F-598F-436A-B44D-CC73773662A2}" presName="spacer" presStyleCnt="0"/>
      <dgm:spPr/>
    </dgm:pt>
    <dgm:pt modelId="{1873F77E-234B-45CB-B67C-59ACD549707D}" type="pres">
      <dgm:prSet presAssocID="{780965C1-37DC-43E1-A647-D01F6430EA18}" presName="comp" presStyleCnt="0"/>
      <dgm:spPr/>
    </dgm:pt>
    <dgm:pt modelId="{C65343CE-9CFB-449E-9B19-B3230F9E4E60}" type="pres">
      <dgm:prSet presAssocID="{780965C1-37DC-43E1-A647-D01F6430EA18}" presName="box" presStyleLbl="node1" presStyleIdx="3" presStyleCnt="4" custLinFactNeighborY="-5642"/>
      <dgm:spPr/>
      <dgm:t>
        <a:bodyPr/>
        <a:lstStyle/>
        <a:p>
          <a:pPr latinLnBrk="1"/>
          <a:endParaRPr lang="ko-KR" altLang="en-US"/>
        </a:p>
      </dgm:t>
    </dgm:pt>
    <dgm:pt modelId="{261CE7C1-8627-493B-9761-5FF256E24946}" type="pres">
      <dgm:prSet presAssocID="{780965C1-37DC-43E1-A647-D01F6430EA18}" presName="img" presStyleLbl="fgImgPlace1" presStyleIdx="3" presStyleCnt="4" custScaleX="70212" custLinFactNeighborX="-14309" custLinFactNeighborY="-7483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  <dgm:pt modelId="{EDB15260-21C0-4DEA-9CF2-0B827CF3A5F5}" type="pres">
      <dgm:prSet presAssocID="{780965C1-37DC-43E1-A647-D01F6430EA18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A0256124-C6C9-4171-BDAE-B73B2A965BB9}" srcId="{0397ADA7-1590-44B2-8122-B30A2DE3ABEC}" destId="{CB27DCF4-C2A7-47F9-9F4D-11844311F3D2}" srcOrd="1" destOrd="0" parTransId="{21B59E2D-C6A1-43B7-A1D6-BE026CC2B822}" sibTransId="{43F76262-9F79-4679-B5EF-68A360D7A8D4}"/>
    <dgm:cxn modelId="{099E67F9-A8E9-45B5-AF67-6A7C23598D48}" srcId="{0397ADA7-1590-44B2-8122-B30A2DE3ABEC}" destId="{736D4FF0-6D19-48B1-9BB3-0CDC994DCF17}" srcOrd="2" destOrd="0" parTransId="{72E7B484-35E0-49AF-91C6-8369ED528982}" sibTransId="{61E6CC9F-598F-436A-B44D-CC73773662A2}"/>
    <dgm:cxn modelId="{070E60C6-C921-40AB-99D4-B4B77ADEF0E5}" type="presOf" srcId="{D75BC4C8-0DC4-4B44-9200-9E1E775D3636}" destId="{C40CEBCB-3C30-43FE-83F3-247A1AB12F7B}" srcOrd="1" destOrd="0" presId="urn:microsoft.com/office/officeart/2005/8/layout/vList4#1"/>
    <dgm:cxn modelId="{13D59320-237B-4D01-A45F-EE6E7F72A157}" type="presOf" srcId="{CB27DCF4-C2A7-47F9-9F4D-11844311F3D2}" destId="{96C6BC99-3F9D-4B75-8E71-EC304BC4791E}" srcOrd="1" destOrd="0" presId="urn:microsoft.com/office/officeart/2005/8/layout/vList4#1"/>
    <dgm:cxn modelId="{D647A6DD-8A62-4E9E-A97F-D71B26E351A2}" type="presOf" srcId="{780965C1-37DC-43E1-A647-D01F6430EA18}" destId="{C65343CE-9CFB-449E-9B19-B3230F9E4E60}" srcOrd="0" destOrd="0" presId="urn:microsoft.com/office/officeart/2005/8/layout/vList4#1"/>
    <dgm:cxn modelId="{8D24CE7B-1982-41DA-B7E8-460D81021B9B}" type="presOf" srcId="{736D4FF0-6D19-48B1-9BB3-0CDC994DCF17}" destId="{491DAB28-2627-41B1-925B-16676C17A1D2}" srcOrd="1" destOrd="0" presId="urn:microsoft.com/office/officeart/2005/8/layout/vList4#1"/>
    <dgm:cxn modelId="{D67A8404-DAC1-41C4-9D9D-22072DD1E5F3}" type="presOf" srcId="{CB27DCF4-C2A7-47F9-9F4D-11844311F3D2}" destId="{A245FB73-01B5-4AAD-9595-61B126DC2C04}" srcOrd="0" destOrd="0" presId="urn:microsoft.com/office/officeart/2005/8/layout/vList4#1"/>
    <dgm:cxn modelId="{F477F1B2-1678-4731-87B5-C7E41F96B607}" srcId="{0397ADA7-1590-44B2-8122-B30A2DE3ABEC}" destId="{D75BC4C8-0DC4-4B44-9200-9E1E775D3636}" srcOrd="0" destOrd="0" parTransId="{54A58EB0-138D-45C7-95FB-9A92AD92A9E6}" sibTransId="{0A150D6F-6011-4409-A947-E73BBF580568}"/>
    <dgm:cxn modelId="{C2304BCD-409D-421E-9A5C-DCE7B90EB49B}" type="presOf" srcId="{D75BC4C8-0DC4-4B44-9200-9E1E775D3636}" destId="{BA81CE40-EED7-4204-99AB-0018F1581B51}" srcOrd="0" destOrd="0" presId="urn:microsoft.com/office/officeart/2005/8/layout/vList4#1"/>
    <dgm:cxn modelId="{15054667-CA8C-458A-BCD4-F202B0BF00D3}" srcId="{0397ADA7-1590-44B2-8122-B30A2DE3ABEC}" destId="{780965C1-37DC-43E1-A647-D01F6430EA18}" srcOrd="3" destOrd="0" parTransId="{C6143BE0-91DA-4B61-8A04-091ECC5F32E5}" sibTransId="{5D8CA28F-ACF9-445C-9F07-8A5D04227D0E}"/>
    <dgm:cxn modelId="{D160E30F-FCAB-4683-88F3-9FF92160631B}" type="presOf" srcId="{736D4FF0-6D19-48B1-9BB3-0CDC994DCF17}" destId="{C4C7CB29-8220-4255-A8A4-5F79812D05C1}" srcOrd="0" destOrd="0" presId="urn:microsoft.com/office/officeart/2005/8/layout/vList4#1"/>
    <dgm:cxn modelId="{E5E3D5E4-4D38-4D57-9AF0-8CC8A9BF8D52}" type="presOf" srcId="{0397ADA7-1590-44B2-8122-B30A2DE3ABEC}" destId="{9CB61AF6-80E7-47A3-A96C-80750E60E7D4}" srcOrd="0" destOrd="0" presId="urn:microsoft.com/office/officeart/2005/8/layout/vList4#1"/>
    <dgm:cxn modelId="{C1BEF8A0-F54D-4FF9-8213-5F7CECFFF23E}" type="presOf" srcId="{780965C1-37DC-43E1-A647-D01F6430EA18}" destId="{EDB15260-21C0-4DEA-9CF2-0B827CF3A5F5}" srcOrd="1" destOrd="0" presId="urn:microsoft.com/office/officeart/2005/8/layout/vList4#1"/>
    <dgm:cxn modelId="{A807F841-9285-41CF-B092-20C04BA20C6F}" type="presParOf" srcId="{9CB61AF6-80E7-47A3-A96C-80750E60E7D4}" destId="{A8E67DD2-2B6D-4540-A3F8-18B13E3AAF65}" srcOrd="0" destOrd="0" presId="urn:microsoft.com/office/officeart/2005/8/layout/vList4#1"/>
    <dgm:cxn modelId="{343DA665-064C-4398-A327-DF1F9F47E8B0}" type="presParOf" srcId="{A8E67DD2-2B6D-4540-A3F8-18B13E3AAF65}" destId="{BA81CE40-EED7-4204-99AB-0018F1581B51}" srcOrd="0" destOrd="0" presId="urn:microsoft.com/office/officeart/2005/8/layout/vList4#1"/>
    <dgm:cxn modelId="{DCDB835A-EE2A-4C8D-8FAD-23BDD6B8C652}" type="presParOf" srcId="{A8E67DD2-2B6D-4540-A3F8-18B13E3AAF65}" destId="{791D76B8-EA87-4EB2-9A31-F048677E418D}" srcOrd="1" destOrd="0" presId="urn:microsoft.com/office/officeart/2005/8/layout/vList4#1"/>
    <dgm:cxn modelId="{8D00774F-ACA2-4CBF-82AF-3EF6317A1C1D}" type="presParOf" srcId="{A8E67DD2-2B6D-4540-A3F8-18B13E3AAF65}" destId="{C40CEBCB-3C30-43FE-83F3-247A1AB12F7B}" srcOrd="2" destOrd="0" presId="urn:microsoft.com/office/officeart/2005/8/layout/vList4#1"/>
    <dgm:cxn modelId="{51094EC7-0821-4116-B576-54A415AC31EA}" type="presParOf" srcId="{9CB61AF6-80E7-47A3-A96C-80750E60E7D4}" destId="{145088EB-4555-44D7-BF7C-3D5E918B0FB5}" srcOrd="1" destOrd="0" presId="urn:microsoft.com/office/officeart/2005/8/layout/vList4#1"/>
    <dgm:cxn modelId="{0928A184-E2A9-47E4-B5E4-613DAEE8ADB0}" type="presParOf" srcId="{9CB61AF6-80E7-47A3-A96C-80750E60E7D4}" destId="{9AD556DC-332F-45A5-8CA4-D6249F2A8073}" srcOrd="2" destOrd="0" presId="urn:microsoft.com/office/officeart/2005/8/layout/vList4#1"/>
    <dgm:cxn modelId="{BD536113-44A9-48BB-9722-005BAD720CE9}" type="presParOf" srcId="{9AD556DC-332F-45A5-8CA4-D6249F2A8073}" destId="{A245FB73-01B5-4AAD-9595-61B126DC2C04}" srcOrd="0" destOrd="0" presId="urn:microsoft.com/office/officeart/2005/8/layout/vList4#1"/>
    <dgm:cxn modelId="{AAF9C2D8-63A5-4AA6-AAFC-D0F13788AB46}" type="presParOf" srcId="{9AD556DC-332F-45A5-8CA4-D6249F2A8073}" destId="{EC9D8DD2-F2BC-4BDD-BE67-B9365892EA8F}" srcOrd="1" destOrd="0" presId="urn:microsoft.com/office/officeart/2005/8/layout/vList4#1"/>
    <dgm:cxn modelId="{DE50CCD1-EC3C-4813-A0E5-CFF1E93240B2}" type="presParOf" srcId="{9AD556DC-332F-45A5-8CA4-D6249F2A8073}" destId="{96C6BC99-3F9D-4B75-8E71-EC304BC4791E}" srcOrd="2" destOrd="0" presId="urn:microsoft.com/office/officeart/2005/8/layout/vList4#1"/>
    <dgm:cxn modelId="{5DD926EF-AD96-4146-BEB8-490517E9CF4C}" type="presParOf" srcId="{9CB61AF6-80E7-47A3-A96C-80750E60E7D4}" destId="{9D68DD21-1164-43F4-A9AA-95FA8F770915}" srcOrd="3" destOrd="0" presId="urn:microsoft.com/office/officeart/2005/8/layout/vList4#1"/>
    <dgm:cxn modelId="{E5FE1B9B-2C41-4162-9103-6BB7A53F4319}" type="presParOf" srcId="{9CB61AF6-80E7-47A3-A96C-80750E60E7D4}" destId="{0643C5CB-2DE0-4979-8685-4927BAD78676}" srcOrd="4" destOrd="0" presId="urn:microsoft.com/office/officeart/2005/8/layout/vList4#1"/>
    <dgm:cxn modelId="{17B608CF-9F32-4B85-9F3C-13F2F16F6543}" type="presParOf" srcId="{0643C5CB-2DE0-4979-8685-4927BAD78676}" destId="{C4C7CB29-8220-4255-A8A4-5F79812D05C1}" srcOrd="0" destOrd="0" presId="urn:microsoft.com/office/officeart/2005/8/layout/vList4#1"/>
    <dgm:cxn modelId="{0A4BDDE2-61EA-4B7D-80F9-CCEB7634E4FD}" type="presParOf" srcId="{0643C5CB-2DE0-4979-8685-4927BAD78676}" destId="{60CCC49D-B0F5-4235-A925-CB1269D4E221}" srcOrd="1" destOrd="0" presId="urn:microsoft.com/office/officeart/2005/8/layout/vList4#1"/>
    <dgm:cxn modelId="{9C4463E6-367A-4AB7-AE65-AFCF134ED812}" type="presParOf" srcId="{0643C5CB-2DE0-4979-8685-4927BAD78676}" destId="{491DAB28-2627-41B1-925B-16676C17A1D2}" srcOrd="2" destOrd="0" presId="urn:microsoft.com/office/officeart/2005/8/layout/vList4#1"/>
    <dgm:cxn modelId="{EB389924-A7C0-4017-AA07-35DD5AC7723B}" type="presParOf" srcId="{9CB61AF6-80E7-47A3-A96C-80750E60E7D4}" destId="{C78F63A1-1688-43A8-81F8-FFE8FAD83A40}" srcOrd="5" destOrd="0" presId="urn:microsoft.com/office/officeart/2005/8/layout/vList4#1"/>
    <dgm:cxn modelId="{3028930D-7684-49D5-94DB-030988D9A51D}" type="presParOf" srcId="{9CB61AF6-80E7-47A3-A96C-80750E60E7D4}" destId="{1873F77E-234B-45CB-B67C-59ACD549707D}" srcOrd="6" destOrd="0" presId="urn:microsoft.com/office/officeart/2005/8/layout/vList4#1"/>
    <dgm:cxn modelId="{FCE8B078-0B18-4DF1-A3DC-03293D45BCFF}" type="presParOf" srcId="{1873F77E-234B-45CB-B67C-59ACD549707D}" destId="{C65343CE-9CFB-449E-9B19-B3230F9E4E60}" srcOrd="0" destOrd="0" presId="urn:microsoft.com/office/officeart/2005/8/layout/vList4#1"/>
    <dgm:cxn modelId="{24770931-7937-492C-BA02-9E5A4795AD3D}" type="presParOf" srcId="{1873F77E-234B-45CB-B67C-59ACD549707D}" destId="{261CE7C1-8627-493B-9761-5FF256E24946}" srcOrd="1" destOrd="0" presId="urn:microsoft.com/office/officeart/2005/8/layout/vList4#1"/>
    <dgm:cxn modelId="{A7B1D554-6D4F-4705-9E4B-FCE79C805339}" type="presParOf" srcId="{1873F77E-234B-45CB-B67C-59ACD549707D}" destId="{EDB15260-21C0-4DEA-9CF2-0B827CF3A5F5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8B8ECE-0870-431D-AB63-71D6DFD33A61}" type="datetimeFigureOut">
              <a:rPr lang="ko-KR" altLang="en-US" smtClean="0"/>
              <a:t>2017-09-13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85E7E8-6A21-43F7-A71A-4167B1AC631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629082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2EDEAC-F183-4935-AA48-8AB706C4D48C}" type="datetimeFigureOut">
              <a:rPr lang="en-US" smtClean="0"/>
              <a:pPr/>
              <a:t>9/13/2017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60BF14-C700-494A-A4DE-8F2A2DBC86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3495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24931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ko-KR" altLang="en-US" smtClean="0"/>
              <a:t>인도에서 소가 숭배의 대상이 된 이유</a:t>
            </a:r>
            <a:endParaRPr lang="en-US" altLang="ko-KR" smtClean="0"/>
          </a:p>
          <a:p>
            <a:r>
              <a:rPr lang="en-US" altLang="ko-KR" smtClean="0"/>
              <a:t>http://blog.naver.com/kiti1782?Redirect=Log&amp;logNo=50108009837</a:t>
            </a:r>
          </a:p>
          <a:p>
            <a:endParaRPr lang="ko-KR" altLang="en-US" smtClean="0"/>
          </a:p>
        </p:txBody>
      </p:sp>
      <p:sp>
        <p:nvSpPr>
          <p:cNvPr id="124932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620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돋움" pitchFamily="50" charset="-127"/>
              </a:defRPr>
            </a:lvl1pPr>
            <a:lvl2pPr marL="742950" indent="-285750" defTabSz="7620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돋움" pitchFamily="50" charset="-127"/>
              </a:defRPr>
            </a:lvl2pPr>
            <a:lvl3pPr marL="1143000" indent="-228600" defTabSz="7620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돋움" pitchFamily="50" charset="-127"/>
              </a:defRPr>
            </a:lvl3pPr>
            <a:lvl4pPr marL="1600200" indent="-228600" defTabSz="7620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돋움" pitchFamily="50" charset="-127"/>
              </a:defRPr>
            </a:lvl4pPr>
            <a:lvl5pPr marL="2057400" indent="-228600" defTabSz="7620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돋움" pitchFamily="50" charset="-127"/>
              </a:defRPr>
            </a:lvl5pPr>
            <a:lvl6pPr marL="2514600" indent="-228600" defTabSz="7620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돋움" pitchFamily="50" charset="-127"/>
              </a:defRPr>
            </a:lvl6pPr>
            <a:lvl7pPr marL="2971800" indent="-228600" defTabSz="7620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돋움" pitchFamily="50" charset="-127"/>
              </a:defRPr>
            </a:lvl7pPr>
            <a:lvl8pPr marL="3429000" indent="-228600" defTabSz="7620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돋움" pitchFamily="50" charset="-127"/>
              </a:defRPr>
            </a:lvl8pPr>
            <a:lvl9pPr marL="3886200" indent="-228600" defTabSz="7620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돋움" pitchFamily="50" charset="-127"/>
              </a:defRPr>
            </a:lvl9pPr>
          </a:lstStyle>
          <a:p>
            <a:pPr eaLnBrk="1" hangingPunct="1">
              <a:spcBef>
                <a:spcPct val="0"/>
              </a:spcBef>
            </a:pPr>
            <a:fld id="{250635F1-EF20-448D-A36F-F1FF7C2445A9}" type="slidenum">
              <a:rPr lang="ko-KR" altLang="en-US" sz="1000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3</a:t>
            </a:fld>
            <a:endParaRPr lang="ko-KR" altLang="en-US" sz="100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DC7AD2-4586-4193-84A4-2410FD088E34}" type="slidenum">
              <a:rPr lang="en-US" altLang="ko-KR">
                <a:latin typeface="Arial" charset="0"/>
              </a:rPr>
              <a:pPr/>
              <a:t>16</a:t>
            </a:fld>
            <a:endParaRPr lang="en-US" altLang="ko-KR">
              <a:latin typeface="Arial" charset="0"/>
            </a:endParaRPr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ko-KR" altLang="ko-KR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8DBD87-A28C-48C7-996D-006822C0298C}" type="slidenum">
              <a:rPr lang="en-US" altLang="ko-KR">
                <a:latin typeface="Arial" charset="0"/>
              </a:rPr>
              <a:pPr/>
              <a:t>17</a:t>
            </a:fld>
            <a:endParaRPr lang="en-US" altLang="ko-KR">
              <a:latin typeface="Arial" charset="0"/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ko-KR" altLang="ko-KR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184E7E-9605-4A16-9DEC-E2C3631BD6D3}" type="slidenum">
              <a:rPr lang="en-US" altLang="ko-KR">
                <a:latin typeface="Arial" charset="0"/>
              </a:rPr>
              <a:pPr/>
              <a:t>18</a:t>
            </a:fld>
            <a:endParaRPr lang="en-US" altLang="ko-KR">
              <a:latin typeface="Arial" charset="0"/>
            </a:endParaRPr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ko-KR" altLang="ko-KR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494794-7F19-4DD1-827C-CD0C6F673722}" type="slidenum">
              <a:rPr lang="en-US" altLang="ko-KR">
                <a:latin typeface="Arial" charset="0"/>
              </a:rPr>
              <a:pPr/>
              <a:t>19</a:t>
            </a:fld>
            <a:endParaRPr lang="en-US" altLang="ko-KR">
              <a:latin typeface="Arial" charset="0"/>
            </a:endParaRPr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ko-KR" altLang="ko-KR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31C159-913E-4D22-A37C-A89B276A90CB}" type="slidenum">
              <a:rPr lang="en-US" altLang="ko-KR">
                <a:latin typeface="Arial" charset="0"/>
              </a:rPr>
              <a:pPr/>
              <a:t>20</a:t>
            </a:fld>
            <a:endParaRPr lang="en-US" altLang="ko-KR">
              <a:latin typeface="Arial" charset="0"/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ko-KR" altLang="ko-KR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52ACCF-2955-4294-95A3-6871CDA67069}" type="slidenum">
              <a:rPr lang="en-US" altLang="ko-KR">
                <a:latin typeface="Arial" charset="0"/>
              </a:rPr>
              <a:pPr/>
              <a:t>21</a:t>
            </a:fld>
            <a:endParaRPr lang="en-US" altLang="ko-KR">
              <a:latin typeface="Arial" charset="0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ko-KR" altLang="ko-KR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32E7E9-89A9-4F05-9039-504228EB6699}" type="slidenum">
              <a:rPr lang="en-US" altLang="ko-KR">
                <a:latin typeface="Arial" charset="0"/>
              </a:rPr>
              <a:pPr/>
              <a:t>23</a:t>
            </a:fld>
            <a:endParaRPr lang="en-US" altLang="ko-KR">
              <a:latin typeface="Arial" charset="0"/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ko-KR" altLang="ko-KR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9475B1-5EA7-4EB5-9575-BB907BD143BB}" type="slidenum">
              <a:rPr lang="ko-KR" altLang="en-US"/>
              <a:pPr/>
              <a:t>25</a:t>
            </a:fld>
            <a:endParaRPr lang="ko-KR" altLang="ko-KR"/>
          </a:p>
        </p:txBody>
      </p:sp>
      <p:sp>
        <p:nvSpPr>
          <p:cNvPr id="532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660" y="4342656"/>
            <a:ext cx="5030683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buFontTx/>
              <a:buChar char="•"/>
            </a:pPr>
            <a:r>
              <a:rPr lang="ko-KR" altLang="en-US"/>
              <a:t>우유의 수급불균형   잉여원유차등가격</a:t>
            </a:r>
          </a:p>
          <a:p>
            <a:pPr>
              <a:buFontTx/>
              <a:buChar char="•"/>
            </a:pPr>
            <a:r>
              <a:rPr lang="ko-KR" altLang="en-US"/>
              <a:t>조사료 부족</a:t>
            </a:r>
          </a:p>
          <a:p>
            <a:pPr>
              <a:buFontTx/>
              <a:buChar char="•"/>
            </a:pPr>
            <a:r>
              <a:rPr lang="ko-KR" altLang="en-US"/>
              <a:t> </a:t>
            </a:r>
          </a:p>
          <a:p>
            <a:pPr>
              <a:buFontTx/>
              <a:buChar char="•"/>
            </a:pPr>
            <a:endParaRPr lang="ko-KR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620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돋움" pitchFamily="50" charset="-127"/>
              </a:defRPr>
            </a:lvl1pPr>
            <a:lvl2pPr marL="742950" indent="-285750" defTabSz="7620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돋움" pitchFamily="50" charset="-127"/>
              </a:defRPr>
            </a:lvl2pPr>
            <a:lvl3pPr marL="1143000" indent="-228600" defTabSz="7620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돋움" pitchFamily="50" charset="-127"/>
              </a:defRPr>
            </a:lvl3pPr>
            <a:lvl4pPr marL="1600200" indent="-228600" defTabSz="7620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돋움" pitchFamily="50" charset="-127"/>
              </a:defRPr>
            </a:lvl4pPr>
            <a:lvl5pPr marL="2057400" indent="-228600" defTabSz="7620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돋움" pitchFamily="50" charset="-127"/>
              </a:defRPr>
            </a:lvl5pPr>
            <a:lvl6pPr marL="2514600" indent="-228600" defTabSz="7620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돋움" pitchFamily="50" charset="-127"/>
              </a:defRPr>
            </a:lvl6pPr>
            <a:lvl7pPr marL="2971800" indent="-228600" defTabSz="7620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돋움" pitchFamily="50" charset="-127"/>
              </a:defRPr>
            </a:lvl7pPr>
            <a:lvl8pPr marL="3429000" indent="-228600" defTabSz="7620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돋움" pitchFamily="50" charset="-127"/>
              </a:defRPr>
            </a:lvl8pPr>
            <a:lvl9pPr marL="3886200" indent="-228600" defTabSz="7620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돋움" pitchFamily="50" charset="-127"/>
              </a:defRPr>
            </a:lvl9pPr>
          </a:lstStyle>
          <a:p>
            <a:pPr eaLnBrk="1" hangingPunct="1">
              <a:spcBef>
                <a:spcPct val="0"/>
              </a:spcBef>
            </a:pPr>
            <a:fld id="{5B1206DD-1EC1-4BFE-BD36-B7F39C9CA7C0}" type="slidenum">
              <a:rPr lang="en-US" altLang="ko-KR" sz="1000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28</a:t>
            </a:fld>
            <a:endParaRPr lang="en-US" altLang="ko-KR" sz="1000" smtClean="0">
              <a:latin typeface="Arial" pitchFamily="34" charset="0"/>
            </a:endParaRPr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363"/>
            <a:ext cx="5029200" cy="411548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ko-KR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62000" eaLnBrk="0" hangingPunct="0">
              <a:defRPr kumimoji="1" sz="20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defTabSz="762000" eaLnBrk="0" hangingPunct="0">
              <a:defRPr kumimoji="1" sz="20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defTabSz="762000" eaLnBrk="0" hangingPunct="0">
              <a:defRPr kumimoji="1" sz="20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defTabSz="762000" eaLnBrk="0" hangingPunct="0">
              <a:defRPr kumimoji="1" sz="20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defTabSz="762000" eaLnBrk="0" hangingPunct="0">
              <a:defRPr kumimoji="1" sz="20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algn="ctr" defTabSz="7620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Monotype Sorts" pitchFamily="2" charset="2"/>
              <a:defRPr kumimoji="1" sz="20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algn="ctr" defTabSz="7620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Monotype Sorts" pitchFamily="2" charset="2"/>
              <a:defRPr kumimoji="1" sz="20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algn="ctr" defTabSz="7620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Monotype Sorts" pitchFamily="2" charset="2"/>
              <a:defRPr kumimoji="1" sz="20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algn="ctr" defTabSz="7620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Monotype Sorts" pitchFamily="2" charset="2"/>
              <a:defRPr kumimoji="1" sz="20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eaLnBrk="1" hangingPunct="1"/>
            <a:fld id="{06B9B649-6D3A-4DD6-9656-4185679DE363}" type="slidenum">
              <a:rPr lang="en-US" altLang="ko-KR" sz="1000" b="0" smtClean="0">
                <a:latin typeface="Arial" pitchFamily="34" charset="0"/>
                <a:ea typeface="돋움" pitchFamily="50" charset="-127"/>
              </a:rPr>
              <a:pPr eaLnBrk="1" hangingPunct="1"/>
              <a:t>43</a:t>
            </a:fld>
            <a:endParaRPr lang="en-US" altLang="ko-KR" sz="1000" b="0" smtClean="0">
              <a:latin typeface="Arial" pitchFamily="34" charset="0"/>
              <a:ea typeface="돋움" pitchFamily="50" charset="-127"/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ko-K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A0F67A-2682-4790-A80C-988FE9196E68}" type="slidenum">
              <a:rPr lang="en-US" altLang="ko-KR">
                <a:latin typeface="Arial" charset="0"/>
              </a:rPr>
              <a:pPr/>
              <a:t>6</a:t>
            </a:fld>
            <a:endParaRPr lang="en-US" altLang="ko-KR">
              <a:latin typeface="Arial" charset="0"/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ko-KR" altLang="ko-KR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62000" eaLnBrk="0" hangingPunct="0">
              <a:defRPr kumimoji="1" sz="20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defTabSz="762000" eaLnBrk="0" hangingPunct="0">
              <a:defRPr kumimoji="1" sz="20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defTabSz="762000" eaLnBrk="0" hangingPunct="0">
              <a:defRPr kumimoji="1" sz="20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defTabSz="762000" eaLnBrk="0" hangingPunct="0">
              <a:defRPr kumimoji="1" sz="20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defTabSz="762000" eaLnBrk="0" hangingPunct="0">
              <a:defRPr kumimoji="1" sz="20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algn="ctr" defTabSz="7620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Monotype Sorts" pitchFamily="2" charset="2"/>
              <a:defRPr kumimoji="1" sz="20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algn="ctr" defTabSz="7620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Monotype Sorts" pitchFamily="2" charset="2"/>
              <a:defRPr kumimoji="1" sz="20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algn="ctr" defTabSz="7620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Monotype Sorts" pitchFamily="2" charset="2"/>
              <a:defRPr kumimoji="1" sz="20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algn="ctr" defTabSz="7620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Monotype Sorts" pitchFamily="2" charset="2"/>
              <a:defRPr kumimoji="1" sz="20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eaLnBrk="1" hangingPunct="1"/>
            <a:fld id="{95DB6E27-0A04-4DF5-B4D7-8F22E0D1A939}" type="slidenum">
              <a:rPr lang="en-US" altLang="ko-KR" sz="1000" b="0" smtClean="0">
                <a:latin typeface="Arial" pitchFamily="34" charset="0"/>
                <a:ea typeface="돋움" pitchFamily="50" charset="-127"/>
              </a:rPr>
              <a:pPr eaLnBrk="1" hangingPunct="1"/>
              <a:t>44</a:t>
            </a:fld>
            <a:endParaRPr lang="en-US" altLang="ko-KR" sz="1000" b="0" smtClean="0">
              <a:latin typeface="Arial" pitchFamily="34" charset="0"/>
              <a:ea typeface="돋움" pitchFamily="50" charset="-127"/>
            </a:endParaRPr>
          </a:p>
        </p:txBody>
      </p:sp>
      <p:sp>
        <p:nvSpPr>
          <p:cNvPr id="11366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13668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ko-KR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03BD86-3512-4327-B800-C6327D10F3B9}" type="slidenum">
              <a:rPr lang="en-US" altLang="ko-KR"/>
              <a:pPr/>
              <a:t>69</a:t>
            </a:fld>
            <a:endParaRPr lang="en-US" altLang="ko-KR"/>
          </a:p>
        </p:txBody>
      </p:sp>
      <p:sp>
        <p:nvSpPr>
          <p:cNvPr id="75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751619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ko-KR" altLang="ko-K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A87387-D230-4BAE-8D5F-E9EEAC50A4E8}" type="slidenum">
              <a:rPr lang="en-US" altLang="ko-KR"/>
              <a:pPr/>
              <a:t>73</a:t>
            </a:fld>
            <a:endParaRPr lang="en-US" altLang="ko-KR"/>
          </a:p>
        </p:txBody>
      </p:sp>
      <p:sp>
        <p:nvSpPr>
          <p:cNvPr id="74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740355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ko-KR" altLang="ko-K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F899EA-3BA6-43DD-88B4-87BF8321122A}" type="slidenum">
              <a:rPr lang="en-US" altLang="ko-KR"/>
              <a:pPr/>
              <a:t>74</a:t>
            </a:fld>
            <a:endParaRPr lang="en-US" altLang="ko-KR"/>
          </a:p>
        </p:txBody>
      </p:sp>
      <p:sp>
        <p:nvSpPr>
          <p:cNvPr id="82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823299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ko-KR" altLang="ko-K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405C67-BF1A-4631-B316-0ED1DA8CED7E}" type="slidenum">
              <a:rPr lang="en-US" altLang="ko-KR"/>
              <a:pPr/>
              <a:t>75</a:t>
            </a:fld>
            <a:endParaRPr lang="en-US" altLang="ko-KR"/>
          </a:p>
        </p:txBody>
      </p:sp>
      <p:sp>
        <p:nvSpPr>
          <p:cNvPr id="830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830467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ko-KR" altLang="ko-K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6BA5EB-8B76-49E9-97CF-E17B8061C432}" type="slidenum">
              <a:rPr lang="en-US" altLang="ko-KR"/>
              <a:pPr/>
              <a:t>76</a:t>
            </a:fld>
            <a:endParaRPr lang="en-US" altLang="ko-KR"/>
          </a:p>
        </p:txBody>
      </p:sp>
      <p:sp>
        <p:nvSpPr>
          <p:cNvPr id="82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825347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ko-KR" altLang="ko-K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B87C4D-B327-4625-A169-4C0E9B05CC12}" type="slidenum">
              <a:rPr lang="en-US" altLang="ko-KR">
                <a:latin typeface="Arial" charset="0"/>
              </a:rPr>
              <a:pPr/>
              <a:t>77</a:t>
            </a:fld>
            <a:endParaRPr lang="en-US" altLang="ko-KR">
              <a:latin typeface="Arial" charset="0"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ko-KR" altLang="ko-KR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FB9C83-0D00-455D-B671-20809B2699B7}" type="slidenum">
              <a:rPr lang="en-US" altLang="ko-KR">
                <a:latin typeface="Arial" charset="0"/>
              </a:rPr>
              <a:pPr/>
              <a:t>83</a:t>
            </a:fld>
            <a:endParaRPr lang="en-US" altLang="ko-KR">
              <a:latin typeface="Arial" charset="0"/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3588" cy="3430587"/>
          </a:xfrm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183" y="4344362"/>
            <a:ext cx="5029635" cy="4115243"/>
          </a:xfrm>
          <a:noFill/>
          <a:ln/>
        </p:spPr>
        <p:txBody>
          <a:bodyPr/>
          <a:lstStyle/>
          <a:p>
            <a:endParaRPr lang="ko-KR" altLang="ko-KR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본격적으로 험난했던 </a:t>
            </a:r>
            <a:r>
              <a:rPr lang="en-US" altLang="ko-KR" dirty="0" smtClean="0"/>
              <a:t>TMR</a:t>
            </a:r>
            <a:r>
              <a:rPr lang="ko-KR" altLang="en-US" baseline="0" dirty="0" smtClean="0"/>
              <a:t> </a:t>
            </a:r>
            <a:r>
              <a:rPr lang="ko-KR" altLang="en-US" baseline="0" dirty="0" err="1" smtClean="0"/>
              <a:t>보급기에</a:t>
            </a:r>
            <a:r>
              <a:rPr lang="ko-KR" altLang="en-US" baseline="0" dirty="0" smtClean="0"/>
              <a:t> 대해 전해드리겠습니다</a:t>
            </a:r>
            <a:r>
              <a:rPr lang="en-US" altLang="ko-KR" baseline="0" dirty="0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EEF36F-4ACC-499C-B389-11205495940E}" type="slidenum">
              <a:rPr lang="ko-KR" altLang="en-US" smtClean="0"/>
              <a:pPr/>
              <a:t>84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418077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8CDBF0-B9E0-450B-8FFA-F99E5099AB0E}" type="slidenum">
              <a:rPr lang="ko-KR" altLang="en-US" smtClean="0"/>
              <a:pPr/>
              <a:t>87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22AC8E-B8C4-484E-BF68-AD8BE2BDCCB7}" type="slidenum">
              <a:rPr lang="en-US" altLang="ko-KR">
                <a:latin typeface="Arial" charset="0"/>
              </a:rPr>
              <a:pPr/>
              <a:t>7</a:t>
            </a:fld>
            <a:endParaRPr lang="en-US" altLang="ko-KR">
              <a:latin typeface="Arial" charset="0"/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ko-KR" altLang="ko-KR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ko-KR" smtClean="0"/>
          </a:p>
          <a:p>
            <a:pPr eaLnBrk="1" hangingPunct="1">
              <a:spcBef>
                <a:spcPct val="0"/>
              </a:spcBef>
            </a:pPr>
            <a:endParaRPr lang="en-US" altLang="ko-KR" smtClean="0"/>
          </a:p>
          <a:p>
            <a:pPr eaLnBrk="1" hangingPunct="1">
              <a:spcBef>
                <a:spcPct val="0"/>
              </a:spcBef>
            </a:pPr>
            <a:endParaRPr lang="ko-KR" altLang="en-US" smtClean="0"/>
          </a:p>
        </p:txBody>
      </p:sp>
      <p:sp>
        <p:nvSpPr>
          <p:cNvPr id="46084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0D5BAF9-5335-42D0-9C4F-C8A7D93F9656}" type="slidenum">
              <a:rPr lang="ko-KR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91</a:t>
            </a:fld>
            <a:endParaRPr lang="ko-KR" altLang="en-US" smtClean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/>
          </a:p>
        </p:txBody>
      </p:sp>
      <p:sp>
        <p:nvSpPr>
          <p:cNvPr id="48132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ED8A3FF-4F9F-40BA-9FC1-86AF9E06094C}" type="slidenum">
              <a:rPr lang="ko-KR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92</a:t>
            </a:fld>
            <a:endParaRPr lang="ko-KR" altLang="en-US" smtClean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/>
          </a:p>
        </p:txBody>
      </p:sp>
      <p:sp>
        <p:nvSpPr>
          <p:cNvPr id="51204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9325403-C965-4D00-B896-3F5D2792B02F}" type="slidenum">
              <a:rPr lang="ko-KR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93</a:t>
            </a:fld>
            <a:endParaRPr lang="ko-KR" altLang="en-US" smtClean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/>
          </a:p>
        </p:txBody>
      </p:sp>
      <p:sp>
        <p:nvSpPr>
          <p:cNvPr id="52228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BC445A3-131C-4C65-9CDC-D974DD2098BA}" type="slidenum">
              <a:rPr lang="ko-KR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94</a:t>
            </a:fld>
            <a:endParaRPr lang="ko-KR" altLang="en-US" smtClean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/>
          </a:p>
        </p:txBody>
      </p:sp>
      <p:sp>
        <p:nvSpPr>
          <p:cNvPr id="53252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503FB27-7C9A-457A-BD94-256E7A72122C}" type="slidenum">
              <a:rPr lang="ko-KR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95</a:t>
            </a:fld>
            <a:endParaRPr lang="ko-KR" altLang="en-US" smtClean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/>
          </a:p>
        </p:txBody>
      </p:sp>
      <p:sp>
        <p:nvSpPr>
          <p:cNvPr id="54276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4397A2-FF17-424D-8A38-5EFFC8FAACB3}" type="slidenum">
              <a:rPr lang="ko-KR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96</a:t>
            </a:fld>
            <a:endParaRPr lang="ko-KR" altLang="en-US" smtClean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/>
          </a:p>
        </p:txBody>
      </p:sp>
      <p:sp>
        <p:nvSpPr>
          <p:cNvPr id="55300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77E787-BE22-4762-96BA-E938EDC41E6C}" type="slidenum">
              <a:rPr lang="ko-KR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97</a:t>
            </a:fld>
            <a:endParaRPr lang="ko-KR" altLang="en-US" smtClean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/>
          </a:p>
        </p:txBody>
      </p:sp>
      <p:sp>
        <p:nvSpPr>
          <p:cNvPr id="56324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762EA7-9728-4F3B-A952-9D2C9F82B427}" type="slidenum">
              <a:rPr lang="ko-KR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98</a:t>
            </a:fld>
            <a:endParaRPr lang="ko-KR" altLang="en-US" smtClean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/>
          </a:p>
        </p:txBody>
      </p:sp>
      <p:sp>
        <p:nvSpPr>
          <p:cNvPr id="57348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E271D6-0704-4395-B36E-8A6D965325F0}" type="slidenum">
              <a:rPr lang="ko-KR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99</a:t>
            </a:fld>
            <a:endParaRPr lang="ko-KR" altLang="en-US" smtClean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/>
          </a:p>
        </p:txBody>
      </p:sp>
      <p:sp>
        <p:nvSpPr>
          <p:cNvPr id="59396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AA518E0-DF19-429C-A9BD-47E3074F6929}" type="slidenum">
              <a:rPr lang="ko-KR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100</a:t>
            </a:fld>
            <a:endParaRPr lang="ko-KR" altLang="en-US" smtClean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DA0ED3-A3F3-4F8D-978F-4FE9151A7F98}" type="slidenum">
              <a:rPr lang="en-US" altLang="ko-KR">
                <a:latin typeface="Arial" charset="0"/>
              </a:rPr>
              <a:pPr/>
              <a:t>9</a:t>
            </a:fld>
            <a:endParaRPr lang="en-US" altLang="ko-KR">
              <a:latin typeface="Arial" charset="0"/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ko-KR" altLang="ko-KR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/>
          </a:p>
        </p:txBody>
      </p:sp>
      <p:sp>
        <p:nvSpPr>
          <p:cNvPr id="61444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F884C81-A85E-402D-A0A0-1A2DCE9D348A}" type="slidenum">
              <a:rPr lang="ko-KR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101</a:t>
            </a:fld>
            <a:endParaRPr lang="ko-KR" altLang="en-US" smtClean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/>
          </a:p>
        </p:txBody>
      </p:sp>
      <p:sp>
        <p:nvSpPr>
          <p:cNvPr id="62468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91F839-7996-434A-8BD2-F524D25064EA}" type="slidenum">
              <a:rPr lang="ko-KR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102</a:t>
            </a:fld>
            <a:endParaRPr lang="ko-KR" altLang="en-US" smtClean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/>
          </a:p>
        </p:txBody>
      </p:sp>
      <p:sp>
        <p:nvSpPr>
          <p:cNvPr id="63492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6DC625A-A669-4AEC-8673-4663D8BB199D}" type="slidenum">
              <a:rPr lang="ko-KR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103</a:t>
            </a:fld>
            <a:endParaRPr lang="ko-KR" altLang="en-US" smtClean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/>
          </a:p>
        </p:txBody>
      </p:sp>
      <p:sp>
        <p:nvSpPr>
          <p:cNvPr id="64516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C03878-B2E8-45CE-ABBB-A3D1860FF866}" type="slidenum">
              <a:rPr lang="ko-KR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104</a:t>
            </a:fld>
            <a:endParaRPr lang="ko-KR" altLang="en-US" smtClean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/>
          </a:p>
        </p:txBody>
      </p:sp>
      <p:sp>
        <p:nvSpPr>
          <p:cNvPr id="65540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41046D4-0E50-4E93-8EF3-9144102D26BE}" type="slidenum">
              <a:rPr lang="ko-KR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105</a:t>
            </a:fld>
            <a:endParaRPr lang="ko-KR" altLang="en-US" smtClean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/>
          </a:p>
        </p:txBody>
      </p:sp>
      <p:sp>
        <p:nvSpPr>
          <p:cNvPr id="67588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A232AB-9308-4182-A5FB-1295D02BE2D8}" type="slidenum">
              <a:rPr lang="ko-KR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106</a:t>
            </a:fld>
            <a:endParaRPr lang="ko-KR" altLang="en-US" smtClean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/>
          </a:p>
        </p:txBody>
      </p:sp>
      <p:sp>
        <p:nvSpPr>
          <p:cNvPr id="68612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8BD7052-73D2-41A1-83E4-C254073B69A5}" type="slidenum">
              <a:rPr lang="ko-KR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107</a:t>
            </a:fld>
            <a:endParaRPr lang="ko-KR" altLang="en-US" smtClean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945170-49B5-4AEC-A288-417EDEB3B5BF}" type="slidenum">
              <a:rPr lang="en-US" altLang="ko-KR">
                <a:latin typeface="Arial" charset="0"/>
              </a:rPr>
              <a:pPr/>
              <a:t>10</a:t>
            </a:fld>
            <a:endParaRPr lang="en-US" altLang="ko-KR">
              <a:latin typeface="Arial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ko-KR" altLang="ko-KR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F1CA8D-60AC-4FA8-BCF9-095DD9832391}" type="slidenum">
              <a:rPr lang="en-US" altLang="ko-KR">
                <a:latin typeface="Arial" charset="0"/>
              </a:rPr>
              <a:pPr/>
              <a:t>12</a:t>
            </a:fld>
            <a:endParaRPr lang="en-US" altLang="ko-KR">
              <a:latin typeface="Arial" charset="0"/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ko-KR" altLang="ko-KR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5C0699-A463-43D4-8D0D-E26C309BA2DA}" type="slidenum">
              <a:rPr lang="en-US" altLang="ko-KR">
                <a:latin typeface="Arial" charset="0"/>
              </a:rPr>
              <a:pPr/>
              <a:t>13</a:t>
            </a:fld>
            <a:endParaRPr lang="en-US" altLang="ko-KR">
              <a:latin typeface="Arial" charset="0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ko-KR" altLang="ko-KR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B1E7BC-F1C9-4651-A7F4-D600450EC402}" type="slidenum">
              <a:rPr lang="en-US" altLang="ko-KR">
                <a:latin typeface="Arial" charset="0"/>
              </a:rPr>
              <a:pPr/>
              <a:t>14</a:t>
            </a:fld>
            <a:endParaRPr lang="en-US" altLang="ko-KR">
              <a:latin typeface="Arial" charset="0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ko-KR" altLang="ko-KR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AF005D-4030-4350-AC7D-CAF203D44C0D}" type="slidenum">
              <a:rPr lang="en-US" altLang="ko-KR">
                <a:latin typeface="Arial" charset="0"/>
              </a:rPr>
              <a:pPr/>
              <a:t>15</a:t>
            </a:fld>
            <a:endParaRPr lang="en-US" altLang="ko-KR">
              <a:latin typeface="Arial" charset="0"/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ko-KR" altLang="ko-K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 bwMode="gray">
          <a:xfrm>
            <a:off x="0" y="0"/>
            <a:ext cx="9144000" cy="4324350"/>
            <a:chOff x="0" y="0"/>
            <a:chExt cx="9144000" cy="4324350"/>
          </a:xfrm>
        </p:grpSpPr>
        <p:pic>
          <p:nvPicPr>
            <p:cNvPr id="8" name="Picture 153" descr="7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gray">
            <a:xfrm>
              <a:off x="0" y="0"/>
              <a:ext cx="9144000" cy="4048125"/>
            </a:xfrm>
            <a:prstGeom prst="rect">
              <a:avLst/>
            </a:prstGeom>
            <a:noFill/>
          </p:spPr>
        </p:pic>
        <p:pic>
          <p:nvPicPr>
            <p:cNvPr id="9" name="Picture 138" descr="0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gray">
            <a:xfrm>
              <a:off x="381000" y="1143000"/>
              <a:ext cx="1866900" cy="3181350"/>
            </a:xfrm>
            <a:prstGeom prst="rect">
              <a:avLst/>
            </a:prstGeom>
            <a:noFill/>
          </p:spPr>
        </p:pic>
      </p:grpSp>
      <p:grpSp>
        <p:nvGrpSpPr>
          <p:cNvPr id="10" name="Group 9"/>
          <p:cNvGrpSpPr/>
          <p:nvPr/>
        </p:nvGrpSpPr>
        <p:grpSpPr bwMode="gray">
          <a:xfrm>
            <a:off x="0" y="0"/>
            <a:ext cx="9144000" cy="4324350"/>
            <a:chOff x="0" y="0"/>
            <a:chExt cx="9144000" cy="4324350"/>
          </a:xfrm>
        </p:grpSpPr>
        <p:pic>
          <p:nvPicPr>
            <p:cNvPr id="11" name="Picture 153" descr="7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gray">
            <a:xfrm>
              <a:off x="0" y="0"/>
              <a:ext cx="9144000" cy="4048125"/>
            </a:xfrm>
            <a:prstGeom prst="rect">
              <a:avLst/>
            </a:prstGeom>
            <a:noFill/>
          </p:spPr>
        </p:pic>
        <p:pic>
          <p:nvPicPr>
            <p:cNvPr id="12" name="Picture 138" descr="0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gray">
            <a:xfrm>
              <a:off x="381000" y="1143000"/>
              <a:ext cx="1866900" cy="3181350"/>
            </a:xfrm>
            <a:prstGeom prst="rect">
              <a:avLst/>
            </a:prstGeom>
            <a:noFill/>
          </p:spPr>
        </p:pic>
        <p:pic>
          <p:nvPicPr>
            <p:cNvPr id="13" name="Picture 137" descr="01"/>
            <p:cNvPicPr>
              <a:picLocks noChangeAspect="1" noChangeArrowheads="1"/>
            </p:cNvPicPr>
            <p:nvPr userDrawn="1"/>
          </p:nvPicPr>
          <p:blipFill>
            <a:blip r:embed="rId4"/>
            <a:srcRect/>
            <a:stretch>
              <a:fillRect/>
            </a:stretch>
          </p:blipFill>
          <p:spPr bwMode="gray">
            <a:xfrm>
              <a:off x="228600" y="1143000"/>
              <a:ext cx="885825" cy="1504950"/>
            </a:xfrm>
            <a:prstGeom prst="rect">
              <a:avLst/>
            </a:prstGeom>
            <a:noFill/>
          </p:spPr>
        </p:pic>
        <p:pic>
          <p:nvPicPr>
            <p:cNvPr id="14" name="Picture 139" descr="03"/>
            <p:cNvPicPr>
              <a:picLocks noChangeAspect="1" noChangeArrowheads="1"/>
            </p:cNvPicPr>
            <p:nvPr userDrawn="1"/>
          </p:nvPicPr>
          <p:blipFill>
            <a:blip r:embed="rId5"/>
            <a:srcRect/>
            <a:stretch>
              <a:fillRect/>
            </a:stretch>
          </p:blipFill>
          <p:spPr bwMode="gray">
            <a:xfrm>
              <a:off x="3276600" y="0"/>
              <a:ext cx="1066800" cy="895350"/>
            </a:xfrm>
            <a:prstGeom prst="rect">
              <a:avLst/>
            </a:prstGeom>
            <a:noFill/>
          </p:spPr>
        </p:pic>
        <p:pic>
          <p:nvPicPr>
            <p:cNvPr id="15" name="Picture 141" descr="05"/>
            <p:cNvPicPr>
              <a:picLocks noChangeAspect="1" noChangeArrowheads="1"/>
            </p:cNvPicPr>
            <p:nvPr userDrawn="1"/>
          </p:nvPicPr>
          <p:blipFill>
            <a:blip r:embed="rId6"/>
            <a:srcRect/>
            <a:stretch>
              <a:fillRect/>
            </a:stretch>
          </p:blipFill>
          <p:spPr bwMode="gray">
            <a:xfrm>
              <a:off x="4800600" y="95250"/>
              <a:ext cx="4152900" cy="3581400"/>
            </a:xfrm>
            <a:prstGeom prst="rect">
              <a:avLst/>
            </a:prstGeom>
            <a:noFill/>
          </p:spPr>
        </p:pic>
        <p:pic>
          <p:nvPicPr>
            <p:cNvPr id="16" name="Picture 140" descr="04"/>
            <p:cNvPicPr>
              <a:picLocks noChangeAspect="1" noChangeArrowheads="1"/>
            </p:cNvPicPr>
            <p:nvPr userDrawn="1"/>
          </p:nvPicPr>
          <p:blipFill>
            <a:blip r:embed="rId7"/>
            <a:srcRect/>
            <a:stretch>
              <a:fillRect/>
            </a:stretch>
          </p:blipFill>
          <p:spPr bwMode="gray">
            <a:xfrm>
              <a:off x="5334000" y="0"/>
              <a:ext cx="1362075" cy="1219200"/>
            </a:xfrm>
            <a:prstGeom prst="rect">
              <a:avLst/>
            </a:prstGeom>
            <a:noFill/>
          </p:spPr>
        </p:pic>
        <p:pic>
          <p:nvPicPr>
            <p:cNvPr id="17" name="Picture 143" descr="06"/>
            <p:cNvPicPr>
              <a:picLocks noChangeAspect="1" noChangeArrowheads="1"/>
            </p:cNvPicPr>
            <p:nvPr userDrawn="1"/>
          </p:nvPicPr>
          <p:blipFill>
            <a:blip r:embed="rId8"/>
            <a:srcRect/>
            <a:stretch>
              <a:fillRect/>
            </a:stretch>
          </p:blipFill>
          <p:spPr bwMode="gray">
            <a:xfrm>
              <a:off x="6934200" y="990600"/>
              <a:ext cx="1762125" cy="1885950"/>
            </a:xfrm>
            <a:prstGeom prst="rect">
              <a:avLst/>
            </a:prstGeom>
            <a:noFill/>
          </p:spPr>
        </p:pic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2965428" y="3995739"/>
            <a:ext cx="5501916" cy="1112859"/>
          </a:xfrm>
        </p:spPr>
        <p:txBody>
          <a:bodyPr>
            <a:normAutofit/>
          </a:bodyPr>
          <a:lstStyle>
            <a:lvl1pPr marL="0" indent="0" algn="l">
              <a:buClr>
                <a:schemeClr val="accent2"/>
              </a:buClr>
              <a:buSzPct val="90000"/>
              <a:buFont typeface="Arial" pitchFamily="34" charset="0"/>
              <a:buChar char="▌"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ABB665DE-EC24-48B3-8777-7D553BCB51C2}" type="datetimeFigureOut">
              <a:rPr lang="en-US" smtClean="0"/>
              <a:pPr/>
              <a:t>9/13/2017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FE9F19B3-A940-445D-916B-100FBF8FAF5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8" name="Picture 21" descr="water"/>
          <p:cNvPicPr>
            <a:picLocks noChangeAspect="1" noChangeArrowheads="1"/>
          </p:cNvPicPr>
          <p:nvPr/>
        </p:nvPicPr>
        <p:blipFill>
          <a:blip r:embed="rId9"/>
          <a:srcRect l="22409" t="16374" b="27486"/>
          <a:stretch>
            <a:fillRect/>
          </a:stretch>
        </p:blipFill>
        <p:spPr bwMode="gray">
          <a:xfrm rot="393398">
            <a:off x="5713413" y="4600575"/>
            <a:ext cx="3122612" cy="2574925"/>
          </a:xfrm>
          <a:prstGeom prst="rect">
            <a:avLst/>
          </a:prstGeom>
          <a:noFill/>
        </p:spPr>
      </p:pic>
      <p:sp>
        <p:nvSpPr>
          <p:cNvPr id="20" name="Text Box 14"/>
          <p:cNvSpPr txBox="1">
            <a:spLocks noChangeArrowheads="1"/>
          </p:cNvSpPr>
          <p:nvPr/>
        </p:nvSpPr>
        <p:spPr bwMode="gray">
          <a:xfrm>
            <a:off x="3352800" y="5638800"/>
            <a:ext cx="2514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400" i="1" dirty="0">
                <a:solidFill>
                  <a:schemeClr val="accent2"/>
                </a:solidFill>
                <a:latin typeface="Arial Black" pitchFamily="34" charset="0"/>
              </a:rPr>
              <a:t>LOGO</a:t>
            </a:r>
          </a:p>
        </p:txBody>
      </p:sp>
      <p:grpSp>
        <p:nvGrpSpPr>
          <p:cNvPr id="21" name="Group 20"/>
          <p:cNvGrpSpPr/>
          <p:nvPr/>
        </p:nvGrpSpPr>
        <p:grpSpPr bwMode="gray">
          <a:xfrm>
            <a:off x="0" y="0"/>
            <a:ext cx="9144000" cy="4324350"/>
            <a:chOff x="0" y="0"/>
            <a:chExt cx="9144000" cy="4324350"/>
          </a:xfrm>
        </p:grpSpPr>
        <p:pic>
          <p:nvPicPr>
            <p:cNvPr id="22" name="TG_Picture 153" descr="7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gray">
            <a:xfrm>
              <a:off x="0" y="0"/>
              <a:ext cx="9144000" cy="4048125"/>
            </a:xfrm>
            <a:prstGeom prst="rect">
              <a:avLst/>
            </a:prstGeom>
            <a:noFill/>
          </p:spPr>
        </p:pic>
        <p:pic>
          <p:nvPicPr>
            <p:cNvPr id="23" name="TG_Picture 138" descr="0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gray">
            <a:xfrm>
              <a:off x="381000" y="1143000"/>
              <a:ext cx="1866900" cy="3181350"/>
            </a:xfrm>
            <a:prstGeom prst="rect">
              <a:avLst/>
            </a:prstGeom>
            <a:noFill/>
          </p:spPr>
        </p:pic>
        <p:pic>
          <p:nvPicPr>
            <p:cNvPr id="24" name="TG_Picture 137" descr="01"/>
            <p:cNvPicPr>
              <a:picLocks noChangeAspect="1" noChangeArrowheads="1"/>
            </p:cNvPicPr>
            <p:nvPr userDrawn="1"/>
          </p:nvPicPr>
          <p:blipFill>
            <a:blip r:embed="rId4"/>
            <a:srcRect/>
            <a:stretch>
              <a:fillRect/>
            </a:stretch>
          </p:blipFill>
          <p:spPr bwMode="gray">
            <a:xfrm>
              <a:off x="228600" y="1143000"/>
              <a:ext cx="885825" cy="1504950"/>
            </a:xfrm>
            <a:prstGeom prst="rect">
              <a:avLst/>
            </a:prstGeom>
            <a:noFill/>
          </p:spPr>
        </p:pic>
        <p:pic>
          <p:nvPicPr>
            <p:cNvPr id="25" name="TG_Picture 139" descr="03"/>
            <p:cNvPicPr>
              <a:picLocks noChangeAspect="1" noChangeArrowheads="1"/>
            </p:cNvPicPr>
            <p:nvPr userDrawn="1"/>
          </p:nvPicPr>
          <p:blipFill>
            <a:blip r:embed="rId5"/>
            <a:srcRect/>
            <a:stretch>
              <a:fillRect/>
            </a:stretch>
          </p:blipFill>
          <p:spPr bwMode="gray">
            <a:xfrm>
              <a:off x="3276600" y="0"/>
              <a:ext cx="1066800" cy="895350"/>
            </a:xfrm>
            <a:prstGeom prst="rect">
              <a:avLst/>
            </a:prstGeom>
            <a:noFill/>
          </p:spPr>
        </p:pic>
        <p:pic>
          <p:nvPicPr>
            <p:cNvPr id="26" name="TG_Picture 141" descr="05"/>
            <p:cNvPicPr>
              <a:picLocks noChangeAspect="1" noChangeArrowheads="1"/>
            </p:cNvPicPr>
            <p:nvPr userDrawn="1"/>
          </p:nvPicPr>
          <p:blipFill>
            <a:blip r:embed="rId6"/>
            <a:srcRect/>
            <a:stretch>
              <a:fillRect/>
            </a:stretch>
          </p:blipFill>
          <p:spPr bwMode="gray">
            <a:xfrm>
              <a:off x="4800600" y="95250"/>
              <a:ext cx="4152900" cy="3581400"/>
            </a:xfrm>
            <a:prstGeom prst="rect">
              <a:avLst/>
            </a:prstGeom>
            <a:noFill/>
          </p:spPr>
        </p:pic>
        <p:pic>
          <p:nvPicPr>
            <p:cNvPr id="27" name="TG_Picture 140" descr="04"/>
            <p:cNvPicPr>
              <a:picLocks noChangeAspect="1" noChangeArrowheads="1"/>
            </p:cNvPicPr>
            <p:nvPr userDrawn="1"/>
          </p:nvPicPr>
          <p:blipFill>
            <a:blip r:embed="rId7"/>
            <a:srcRect/>
            <a:stretch>
              <a:fillRect/>
            </a:stretch>
          </p:blipFill>
          <p:spPr bwMode="gray">
            <a:xfrm>
              <a:off x="5334000" y="0"/>
              <a:ext cx="1362075" cy="1219200"/>
            </a:xfrm>
            <a:prstGeom prst="rect">
              <a:avLst/>
            </a:prstGeom>
            <a:noFill/>
          </p:spPr>
        </p:pic>
        <p:pic>
          <p:nvPicPr>
            <p:cNvPr id="28" name="TG_Picture 143" descr="06"/>
            <p:cNvPicPr>
              <a:picLocks noChangeAspect="1" noChangeArrowheads="1"/>
            </p:cNvPicPr>
            <p:nvPr userDrawn="1"/>
          </p:nvPicPr>
          <p:blipFill>
            <a:blip r:embed="rId8"/>
            <a:srcRect/>
            <a:stretch>
              <a:fillRect/>
            </a:stretch>
          </p:blipFill>
          <p:spPr bwMode="gray">
            <a:xfrm>
              <a:off x="6934200" y="990600"/>
              <a:ext cx="1762125" cy="1885950"/>
            </a:xfrm>
            <a:prstGeom prst="rect">
              <a:avLst/>
            </a:prstGeom>
            <a:noFill/>
          </p:spPr>
        </p:pic>
      </p:grpSp>
      <p:pic>
        <p:nvPicPr>
          <p:cNvPr id="29" name="TG_Picture 21" descr="water"/>
          <p:cNvPicPr>
            <a:picLocks noChangeAspect="1" noChangeArrowheads="1"/>
          </p:cNvPicPr>
          <p:nvPr/>
        </p:nvPicPr>
        <p:blipFill>
          <a:blip r:embed="rId9"/>
          <a:srcRect l="22409" t="16374" b="27486"/>
          <a:stretch>
            <a:fillRect/>
          </a:stretch>
        </p:blipFill>
        <p:spPr bwMode="gray">
          <a:xfrm rot="393398">
            <a:off x="5713413" y="4600575"/>
            <a:ext cx="3122612" cy="2574925"/>
          </a:xfrm>
          <a:prstGeom prst="rect">
            <a:avLst/>
          </a:prstGeom>
          <a:noFill/>
        </p:spPr>
      </p:pic>
      <p:sp>
        <p:nvSpPr>
          <p:cNvPr id="31" name="Text Box 14"/>
          <p:cNvSpPr txBox="1">
            <a:spLocks noChangeArrowheads="1"/>
          </p:cNvSpPr>
          <p:nvPr/>
        </p:nvSpPr>
        <p:spPr bwMode="gray">
          <a:xfrm>
            <a:off x="3352800" y="5638800"/>
            <a:ext cx="2514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400" i="1" dirty="0">
                <a:solidFill>
                  <a:schemeClr val="accent2"/>
                </a:solidFill>
                <a:latin typeface="Arial Black" pitchFamily="34" charset="0"/>
              </a:rPr>
              <a:t>LOGO</a:t>
            </a:r>
          </a:p>
        </p:txBody>
      </p:sp>
      <p:grpSp>
        <p:nvGrpSpPr>
          <p:cNvPr id="32" name="Group 31"/>
          <p:cNvGrpSpPr/>
          <p:nvPr/>
        </p:nvGrpSpPr>
        <p:grpSpPr bwMode="gray">
          <a:xfrm>
            <a:off x="0" y="0"/>
            <a:ext cx="9144000" cy="4324350"/>
            <a:chOff x="0" y="0"/>
            <a:chExt cx="9144000" cy="4324350"/>
          </a:xfrm>
        </p:grpSpPr>
        <p:pic>
          <p:nvPicPr>
            <p:cNvPr id="33" name="TG_Picture 153" descr="7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gray">
            <a:xfrm>
              <a:off x="0" y="0"/>
              <a:ext cx="9144000" cy="4048125"/>
            </a:xfrm>
            <a:prstGeom prst="rect">
              <a:avLst/>
            </a:prstGeom>
            <a:noFill/>
          </p:spPr>
        </p:pic>
        <p:pic>
          <p:nvPicPr>
            <p:cNvPr id="34" name="TG_Picture 138" descr="0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gray">
            <a:xfrm>
              <a:off x="381000" y="1143000"/>
              <a:ext cx="1866900" cy="3181350"/>
            </a:xfrm>
            <a:prstGeom prst="rect">
              <a:avLst/>
            </a:prstGeom>
            <a:noFill/>
          </p:spPr>
        </p:pic>
        <p:pic>
          <p:nvPicPr>
            <p:cNvPr id="35" name="TG_Picture 137" descr="01"/>
            <p:cNvPicPr>
              <a:picLocks noChangeAspect="1" noChangeArrowheads="1"/>
            </p:cNvPicPr>
            <p:nvPr userDrawn="1"/>
          </p:nvPicPr>
          <p:blipFill>
            <a:blip r:embed="rId4"/>
            <a:srcRect/>
            <a:stretch>
              <a:fillRect/>
            </a:stretch>
          </p:blipFill>
          <p:spPr bwMode="gray">
            <a:xfrm>
              <a:off x="228600" y="1143000"/>
              <a:ext cx="885825" cy="1504950"/>
            </a:xfrm>
            <a:prstGeom prst="rect">
              <a:avLst/>
            </a:prstGeom>
            <a:noFill/>
          </p:spPr>
        </p:pic>
        <p:pic>
          <p:nvPicPr>
            <p:cNvPr id="36" name="TG_Picture 139" descr="03"/>
            <p:cNvPicPr>
              <a:picLocks noChangeAspect="1" noChangeArrowheads="1"/>
            </p:cNvPicPr>
            <p:nvPr userDrawn="1"/>
          </p:nvPicPr>
          <p:blipFill>
            <a:blip r:embed="rId5"/>
            <a:srcRect/>
            <a:stretch>
              <a:fillRect/>
            </a:stretch>
          </p:blipFill>
          <p:spPr bwMode="gray">
            <a:xfrm>
              <a:off x="3276600" y="0"/>
              <a:ext cx="1066800" cy="895350"/>
            </a:xfrm>
            <a:prstGeom prst="rect">
              <a:avLst/>
            </a:prstGeom>
            <a:noFill/>
          </p:spPr>
        </p:pic>
        <p:pic>
          <p:nvPicPr>
            <p:cNvPr id="37" name="TG_Picture 141" descr="05"/>
            <p:cNvPicPr>
              <a:picLocks noChangeAspect="1" noChangeArrowheads="1"/>
            </p:cNvPicPr>
            <p:nvPr userDrawn="1"/>
          </p:nvPicPr>
          <p:blipFill>
            <a:blip r:embed="rId6"/>
            <a:srcRect/>
            <a:stretch>
              <a:fillRect/>
            </a:stretch>
          </p:blipFill>
          <p:spPr bwMode="gray">
            <a:xfrm>
              <a:off x="4800600" y="95250"/>
              <a:ext cx="4152900" cy="3581400"/>
            </a:xfrm>
            <a:prstGeom prst="rect">
              <a:avLst/>
            </a:prstGeom>
            <a:noFill/>
          </p:spPr>
        </p:pic>
        <p:pic>
          <p:nvPicPr>
            <p:cNvPr id="38" name="TG_Picture 140" descr="04"/>
            <p:cNvPicPr>
              <a:picLocks noChangeAspect="1" noChangeArrowheads="1"/>
            </p:cNvPicPr>
            <p:nvPr userDrawn="1"/>
          </p:nvPicPr>
          <p:blipFill>
            <a:blip r:embed="rId7"/>
            <a:srcRect/>
            <a:stretch>
              <a:fillRect/>
            </a:stretch>
          </p:blipFill>
          <p:spPr bwMode="gray">
            <a:xfrm>
              <a:off x="5334000" y="0"/>
              <a:ext cx="1362075" cy="1219200"/>
            </a:xfrm>
            <a:prstGeom prst="rect">
              <a:avLst/>
            </a:prstGeom>
            <a:noFill/>
          </p:spPr>
        </p:pic>
        <p:pic>
          <p:nvPicPr>
            <p:cNvPr id="39" name="TG_Picture 143" descr="06"/>
            <p:cNvPicPr>
              <a:picLocks noChangeAspect="1" noChangeArrowheads="1"/>
            </p:cNvPicPr>
            <p:nvPr userDrawn="1"/>
          </p:nvPicPr>
          <p:blipFill>
            <a:blip r:embed="rId8"/>
            <a:srcRect/>
            <a:stretch>
              <a:fillRect/>
            </a:stretch>
          </p:blipFill>
          <p:spPr bwMode="gray">
            <a:xfrm>
              <a:off x="6934200" y="990600"/>
              <a:ext cx="1762125" cy="1885950"/>
            </a:xfrm>
            <a:prstGeom prst="rect">
              <a:avLst/>
            </a:prstGeom>
            <a:noFill/>
          </p:spPr>
        </p:pic>
      </p:grpSp>
      <p:pic>
        <p:nvPicPr>
          <p:cNvPr id="40" name="TG_Picture 21" descr="water"/>
          <p:cNvPicPr>
            <a:picLocks noChangeAspect="1" noChangeArrowheads="1"/>
          </p:cNvPicPr>
          <p:nvPr/>
        </p:nvPicPr>
        <p:blipFill>
          <a:blip r:embed="rId9"/>
          <a:srcRect l="22409" t="16374" b="27486"/>
          <a:stretch>
            <a:fillRect/>
          </a:stretch>
        </p:blipFill>
        <p:spPr bwMode="gray">
          <a:xfrm rot="393398">
            <a:off x="5713413" y="4600575"/>
            <a:ext cx="3122612" cy="2574925"/>
          </a:xfrm>
          <a:prstGeom prst="rect">
            <a:avLst/>
          </a:prstGeom>
          <a:noFill/>
        </p:spPr>
      </p:pic>
      <p:sp>
        <p:nvSpPr>
          <p:cNvPr id="42" name="Text Box 14"/>
          <p:cNvSpPr txBox="1">
            <a:spLocks noChangeArrowheads="1"/>
          </p:cNvSpPr>
          <p:nvPr/>
        </p:nvSpPr>
        <p:spPr bwMode="gray">
          <a:xfrm>
            <a:off x="3352800" y="5638800"/>
            <a:ext cx="2514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400" i="1" dirty="0">
                <a:solidFill>
                  <a:schemeClr val="accent2"/>
                </a:solidFill>
                <a:latin typeface="Arial Black" pitchFamily="34" charset="0"/>
              </a:rPr>
              <a:t>LOGO</a:t>
            </a:r>
          </a:p>
        </p:txBody>
      </p:sp>
      <p:pic>
        <p:nvPicPr>
          <p:cNvPr id="19" name="Picture 22" descr="water_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gray">
          <a:xfrm>
            <a:off x="1828800" y="2819400"/>
            <a:ext cx="866775" cy="533400"/>
          </a:xfrm>
          <a:prstGeom prst="rect">
            <a:avLst/>
          </a:prstGeom>
          <a:noFill/>
        </p:spPr>
      </p:pic>
      <p:pic>
        <p:nvPicPr>
          <p:cNvPr id="30" name="TG_Picture 22" descr="water_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gray">
          <a:xfrm>
            <a:off x="1828800" y="2819400"/>
            <a:ext cx="866775" cy="533400"/>
          </a:xfrm>
          <a:prstGeom prst="rect">
            <a:avLst/>
          </a:prstGeom>
          <a:noFill/>
        </p:spPr>
      </p:pic>
      <p:pic>
        <p:nvPicPr>
          <p:cNvPr id="41" name="TG_Picture 22" descr="water_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gray">
          <a:xfrm>
            <a:off x="1828800" y="2819400"/>
            <a:ext cx="866775" cy="5334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592083" y="2506670"/>
            <a:ext cx="8288451" cy="1470025"/>
          </a:xfrm>
        </p:spPr>
        <p:txBody>
          <a:bodyPr anchor="b">
            <a:normAutofit/>
          </a:bodyPr>
          <a:lstStyle>
            <a:lvl1pPr algn="ctr">
              <a:defRPr sz="4400" b="1">
                <a:ln>
                  <a:noFill/>
                </a:ln>
                <a:solidFill>
                  <a:schemeClr val="tx1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665DE-EC24-48B3-8777-7D553BCB51C2}" type="datetimeFigureOut">
              <a:rPr lang="en-US" smtClean="0"/>
              <a:pPr/>
              <a:t>9/13/2017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F19B3-A940-445D-916B-100FBF8FAF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18370" y="690525"/>
            <a:ext cx="1668429" cy="54356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199" y="727038"/>
            <a:ext cx="6415119" cy="53991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665DE-EC24-48B3-8777-7D553BCB51C2}" type="datetimeFigureOut">
              <a:rPr lang="en-US" smtClean="0"/>
              <a:pPr/>
              <a:t>9/13/2017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F19B3-A940-445D-916B-100FBF8FAF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5"/>
          <p:cNvSpPr txBox="1">
            <a:spLocks/>
          </p:cNvSpPr>
          <p:nvPr userDrawn="1"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algn="r" eaLnBrk="1" hangingPunct="1">
              <a:defRPr/>
            </a:pPr>
            <a:fld id="{6F0477D2-07AF-4B83-A0A2-DAFDEB27DA16}" type="slidenum">
              <a:rPr lang="ko-KR" altLang="en-US" sz="1200" smtClean="0">
                <a:solidFill>
                  <a:srgbClr val="898989"/>
                </a:solidFill>
              </a:rPr>
              <a:pPr algn="r" eaLnBrk="1" hangingPunct="1">
                <a:defRPr/>
              </a:pPr>
              <a:t>‹#›</a:t>
            </a:fld>
            <a:endParaRPr lang="ko-KR" altLang="en-US" sz="1200" smtClean="0">
              <a:solidFill>
                <a:srgbClr val="898989"/>
              </a:solidFill>
            </a:endParaRP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CFE30937-CA77-444D-9D7F-82D17C22BE28}" type="datetimeFigureOut">
              <a:rPr lang="ko-KR" altLang="en-US"/>
              <a:pPr>
                <a:defRPr/>
              </a:pPr>
              <a:t>2017-09-13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711E4DB5-3374-4882-833C-12F22891DDC4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412201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714375" y="274638"/>
            <a:ext cx="7929563" cy="585152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714375" y="6227763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255963" y="6240463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3C69E97-16D8-4EB3-837C-B7D2AF1B6D8E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8759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665DE-EC24-48B3-8777-7D553BCB51C2}" type="datetimeFigureOut">
              <a:rPr lang="en-US" smtClean="0"/>
              <a:pPr/>
              <a:t>9/13/2017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F19B3-A940-445D-916B-100FBF8FAF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 bwMode="gray">
          <a:xfrm>
            <a:off x="0" y="0"/>
            <a:ext cx="9144000" cy="4324350"/>
            <a:chOff x="0" y="0"/>
            <a:chExt cx="9144000" cy="4324350"/>
          </a:xfrm>
        </p:grpSpPr>
        <p:pic>
          <p:nvPicPr>
            <p:cNvPr id="8" name="Picture 153" descr="7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gray">
            <a:xfrm>
              <a:off x="0" y="0"/>
              <a:ext cx="9144000" cy="4048125"/>
            </a:xfrm>
            <a:prstGeom prst="rect">
              <a:avLst/>
            </a:prstGeom>
            <a:noFill/>
          </p:spPr>
        </p:pic>
        <p:pic>
          <p:nvPicPr>
            <p:cNvPr id="9" name="Picture 138" descr="0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gray">
            <a:xfrm>
              <a:off x="381000" y="1143000"/>
              <a:ext cx="1866900" cy="3181350"/>
            </a:xfrm>
            <a:prstGeom prst="rect">
              <a:avLst/>
            </a:prstGeom>
            <a:noFill/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Clr>
                <a:schemeClr val="accent2"/>
              </a:buClr>
              <a:buSzPct val="90000"/>
              <a:buFont typeface="Arial" pitchFamily="34" charset="0"/>
              <a:buChar char="▌"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ABB665DE-EC24-48B3-8777-7D553BCB51C2}" type="datetimeFigureOut">
              <a:rPr lang="en-US" smtClean="0"/>
              <a:pPr/>
              <a:t>9/13/2017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FE9F19B3-A940-445D-916B-100FBF8FAF5E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 bwMode="gray">
          <a:xfrm>
            <a:off x="0" y="0"/>
            <a:ext cx="9144000" cy="4324350"/>
            <a:chOff x="0" y="0"/>
            <a:chExt cx="9144000" cy="4324350"/>
          </a:xfrm>
        </p:grpSpPr>
        <p:pic>
          <p:nvPicPr>
            <p:cNvPr id="11" name="Picture 153" descr="7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gray">
            <a:xfrm>
              <a:off x="0" y="0"/>
              <a:ext cx="9144000" cy="4048125"/>
            </a:xfrm>
            <a:prstGeom prst="rect">
              <a:avLst/>
            </a:prstGeom>
            <a:noFill/>
          </p:spPr>
        </p:pic>
        <p:pic>
          <p:nvPicPr>
            <p:cNvPr id="12" name="Picture 138" descr="0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gray">
            <a:xfrm>
              <a:off x="381000" y="1143000"/>
              <a:ext cx="1866900" cy="3181350"/>
            </a:xfrm>
            <a:prstGeom prst="rect">
              <a:avLst/>
            </a:prstGeom>
            <a:noFill/>
          </p:spPr>
        </p:pic>
      </p:grpSp>
      <p:grpSp>
        <p:nvGrpSpPr>
          <p:cNvPr id="13" name="Group 63"/>
          <p:cNvGrpSpPr>
            <a:grpSpLocks/>
          </p:cNvGrpSpPr>
          <p:nvPr/>
        </p:nvGrpSpPr>
        <p:grpSpPr bwMode="gray">
          <a:xfrm rot="2586709">
            <a:off x="8077200" y="4267200"/>
            <a:ext cx="822325" cy="1022350"/>
            <a:chOff x="2667" y="1988"/>
            <a:chExt cx="789" cy="980"/>
          </a:xfrm>
        </p:grpSpPr>
        <p:sp>
          <p:nvSpPr>
            <p:cNvPr id="14" name="Oval 64"/>
            <p:cNvSpPr>
              <a:spLocks noChangeArrowheads="1"/>
            </p:cNvSpPr>
            <p:nvPr userDrawn="1"/>
          </p:nvSpPr>
          <p:spPr bwMode="gray">
            <a:xfrm>
              <a:off x="2832" y="2160"/>
              <a:ext cx="144" cy="144"/>
            </a:xfrm>
            <a:prstGeom prst="ellipse">
              <a:avLst/>
            </a:prstGeom>
            <a:solidFill>
              <a:srgbClr val="FFFFFF">
                <a:alpha val="10001"/>
              </a:srgb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Oval 65"/>
            <p:cNvSpPr>
              <a:spLocks noChangeArrowheads="1"/>
            </p:cNvSpPr>
            <p:nvPr userDrawn="1"/>
          </p:nvSpPr>
          <p:spPr bwMode="gray">
            <a:xfrm>
              <a:off x="2997" y="2160"/>
              <a:ext cx="144" cy="144"/>
            </a:xfrm>
            <a:prstGeom prst="ellipse">
              <a:avLst/>
            </a:prstGeom>
            <a:solidFill>
              <a:srgbClr val="FFFFFF">
                <a:alpha val="10001"/>
              </a:srgb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Oval 66"/>
            <p:cNvSpPr>
              <a:spLocks noChangeArrowheads="1"/>
            </p:cNvSpPr>
            <p:nvPr userDrawn="1"/>
          </p:nvSpPr>
          <p:spPr bwMode="gray">
            <a:xfrm>
              <a:off x="3156" y="2160"/>
              <a:ext cx="144" cy="144"/>
            </a:xfrm>
            <a:prstGeom prst="ellipse">
              <a:avLst/>
            </a:prstGeom>
            <a:solidFill>
              <a:srgbClr val="FFFFFF">
                <a:alpha val="10001"/>
              </a:srgb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Oval 67"/>
            <p:cNvSpPr>
              <a:spLocks noChangeArrowheads="1"/>
            </p:cNvSpPr>
            <p:nvPr userDrawn="1"/>
          </p:nvSpPr>
          <p:spPr bwMode="gray">
            <a:xfrm>
              <a:off x="2826" y="2332"/>
              <a:ext cx="144" cy="144"/>
            </a:xfrm>
            <a:prstGeom prst="ellipse">
              <a:avLst/>
            </a:prstGeom>
            <a:solidFill>
              <a:srgbClr val="FFFFFF">
                <a:alpha val="10001"/>
              </a:srgb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Oval 68"/>
            <p:cNvSpPr>
              <a:spLocks noChangeArrowheads="1"/>
            </p:cNvSpPr>
            <p:nvPr userDrawn="1"/>
          </p:nvSpPr>
          <p:spPr bwMode="gray">
            <a:xfrm>
              <a:off x="2991" y="2332"/>
              <a:ext cx="144" cy="144"/>
            </a:xfrm>
            <a:prstGeom prst="ellipse">
              <a:avLst/>
            </a:prstGeom>
            <a:solidFill>
              <a:srgbClr val="FFFFFF">
                <a:alpha val="10001"/>
              </a:srgb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Oval 69"/>
            <p:cNvSpPr>
              <a:spLocks noChangeArrowheads="1"/>
            </p:cNvSpPr>
            <p:nvPr userDrawn="1"/>
          </p:nvSpPr>
          <p:spPr bwMode="gray">
            <a:xfrm>
              <a:off x="3150" y="2332"/>
              <a:ext cx="144" cy="144"/>
            </a:xfrm>
            <a:prstGeom prst="ellipse">
              <a:avLst/>
            </a:prstGeom>
            <a:solidFill>
              <a:srgbClr val="FFFFFF">
                <a:alpha val="10001"/>
              </a:srgb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Oval 70"/>
            <p:cNvSpPr>
              <a:spLocks noChangeArrowheads="1"/>
            </p:cNvSpPr>
            <p:nvPr userDrawn="1"/>
          </p:nvSpPr>
          <p:spPr bwMode="gray">
            <a:xfrm>
              <a:off x="2830" y="2496"/>
              <a:ext cx="144" cy="144"/>
            </a:xfrm>
            <a:prstGeom prst="ellipse">
              <a:avLst/>
            </a:prstGeom>
            <a:solidFill>
              <a:srgbClr val="FFFFFF">
                <a:alpha val="10001"/>
              </a:srgb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Oval 71"/>
            <p:cNvSpPr>
              <a:spLocks noChangeArrowheads="1"/>
            </p:cNvSpPr>
            <p:nvPr userDrawn="1"/>
          </p:nvSpPr>
          <p:spPr bwMode="gray">
            <a:xfrm>
              <a:off x="2995" y="2496"/>
              <a:ext cx="144" cy="144"/>
            </a:xfrm>
            <a:prstGeom prst="ellipse">
              <a:avLst/>
            </a:prstGeom>
            <a:solidFill>
              <a:srgbClr val="FFFFFF">
                <a:alpha val="10001"/>
              </a:srgb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Oval 72"/>
            <p:cNvSpPr>
              <a:spLocks noChangeArrowheads="1"/>
            </p:cNvSpPr>
            <p:nvPr userDrawn="1"/>
          </p:nvSpPr>
          <p:spPr bwMode="gray">
            <a:xfrm>
              <a:off x="3154" y="2496"/>
              <a:ext cx="144" cy="144"/>
            </a:xfrm>
            <a:prstGeom prst="ellipse">
              <a:avLst/>
            </a:prstGeom>
            <a:solidFill>
              <a:srgbClr val="FFFFFF">
                <a:alpha val="10001"/>
              </a:srgb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Oval 73"/>
            <p:cNvSpPr>
              <a:spLocks noChangeArrowheads="1"/>
            </p:cNvSpPr>
            <p:nvPr userDrawn="1"/>
          </p:nvSpPr>
          <p:spPr bwMode="gray">
            <a:xfrm>
              <a:off x="2834" y="2660"/>
              <a:ext cx="144" cy="144"/>
            </a:xfrm>
            <a:prstGeom prst="ellipse">
              <a:avLst/>
            </a:prstGeom>
            <a:solidFill>
              <a:srgbClr val="FFFFFF">
                <a:alpha val="10001"/>
              </a:srgb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Oval 74"/>
            <p:cNvSpPr>
              <a:spLocks noChangeArrowheads="1"/>
            </p:cNvSpPr>
            <p:nvPr userDrawn="1"/>
          </p:nvSpPr>
          <p:spPr bwMode="gray">
            <a:xfrm>
              <a:off x="2999" y="2660"/>
              <a:ext cx="144" cy="144"/>
            </a:xfrm>
            <a:prstGeom prst="ellipse">
              <a:avLst/>
            </a:prstGeom>
            <a:solidFill>
              <a:srgbClr val="FFFFFF">
                <a:alpha val="10001"/>
              </a:srgb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Oval 75"/>
            <p:cNvSpPr>
              <a:spLocks noChangeArrowheads="1"/>
            </p:cNvSpPr>
            <p:nvPr userDrawn="1"/>
          </p:nvSpPr>
          <p:spPr bwMode="gray">
            <a:xfrm>
              <a:off x="3158" y="2660"/>
              <a:ext cx="144" cy="144"/>
            </a:xfrm>
            <a:prstGeom prst="ellipse">
              <a:avLst/>
            </a:prstGeom>
            <a:solidFill>
              <a:srgbClr val="FFFFFF">
                <a:alpha val="10001"/>
              </a:srgb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Oval 76"/>
            <p:cNvSpPr>
              <a:spLocks noChangeArrowheads="1"/>
            </p:cNvSpPr>
            <p:nvPr userDrawn="1"/>
          </p:nvSpPr>
          <p:spPr bwMode="gray">
            <a:xfrm>
              <a:off x="2667" y="2496"/>
              <a:ext cx="144" cy="144"/>
            </a:xfrm>
            <a:prstGeom prst="ellipse">
              <a:avLst/>
            </a:prstGeom>
            <a:solidFill>
              <a:srgbClr val="FFFFFF">
                <a:alpha val="10001"/>
              </a:srgb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Oval 77"/>
            <p:cNvSpPr>
              <a:spLocks noChangeArrowheads="1"/>
            </p:cNvSpPr>
            <p:nvPr userDrawn="1"/>
          </p:nvSpPr>
          <p:spPr bwMode="gray">
            <a:xfrm>
              <a:off x="3003" y="2824"/>
              <a:ext cx="144" cy="144"/>
            </a:xfrm>
            <a:prstGeom prst="ellipse">
              <a:avLst/>
            </a:prstGeom>
            <a:solidFill>
              <a:srgbClr val="FFFFFF">
                <a:alpha val="10001"/>
              </a:srgb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Oval 78"/>
            <p:cNvSpPr>
              <a:spLocks noChangeArrowheads="1"/>
            </p:cNvSpPr>
            <p:nvPr userDrawn="1"/>
          </p:nvSpPr>
          <p:spPr bwMode="gray">
            <a:xfrm>
              <a:off x="3312" y="2496"/>
              <a:ext cx="144" cy="144"/>
            </a:xfrm>
            <a:prstGeom prst="ellipse">
              <a:avLst/>
            </a:prstGeom>
            <a:solidFill>
              <a:srgbClr val="FFFFFF">
                <a:alpha val="10001"/>
              </a:srgb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Oval 79"/>
            <p:cNvSpPr>
              <a:spLocks noChangeArrowheads="1"/>
            </p:cNvSpPr>
            <p:nvPr userDrawn="1"/>
          </p:nvSpPr>
          <p:spPr bwMode="gray">
            <a:xfrm>
              <a:off x="2832" y="1988"/>
              <a:ext cx="144" cy="144"/>
            </a:xfrm>
            <a:prstGeom prst="ellipse">
              <a:avLst/>
            </a:prstGeom>
            <a:solidFill>
              <a:srgbClr val="FFFFFF">
                <a:alpha val="10001"/>
              </a:srgb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Oval 80"/>
            <p:cNvSpPr>
              <a:spLocks noChangeArrowheads="1"/>
            </p:cNvSpPr>
            <p:nvPr userDrawn="1"/>
          </p:nvSpPr>
          <p:spPr bwMode="gray">
            <a:xfrm>
              <a:off x="2997" y="1988"/>
              <a:ext cx="144" cy="144"/>
            </a:xfrm>
            <a:prstGeom prst="ellipse">
              <a:avLst/>
            </a:prstGeom>
            <a:solidFill>
              <a:srgbClr val="FFFFFF">
                <a:alpha val="10001"/>
              </a:srgb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Oval 81"/>
            <p:cNvSpPr>
              <a:spLocks noChangeArrowheads="1"/>
            </p:cNvSpPr>
            <p:nvPr userDrawn="1"/>
          </p:nvSpPr>
          <p:spPr bwMode="gray">
            <a:xfrm>
              <a:off x="3156" y="1988"/>
              <a:ext cx="144" cy="144"/>
            </a:xfrm>
            <a:prstGeom prst="ellipse">
              <a:avLst/>
            </a:prstGeom>
            <a:solidFill>
              <a:srgbClr val="FFFFFF">
                <a:alpha val="10001"/>
              </a:srgb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2" name="Group 31"/>
          <p:cNvGrpSpPr/>
          <p:nvPr/>
        </p:nvGrpSpPr>
        <p:grpSpPr bwMode="gray">
          <a:xfrm>
            <a:off x="0" y="0"/>
            <a:ext cx="9144000" cy="4324350"/>
            <a:chOff x="0" y="0"/>
            <a:chExt cx="9144000" cy="4324350"/>
          </a:xfrm>
        </p:grpSpPr>
        <p:pic>
          <p:nvPicPr>
            <p:cNvPr id="33" name="TG_Picture 153" descr="7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gray">
            <a:xfrm>
              <a:off x="0" y="0"/>
              <a:ext cx="9144000" cy="4048125"/>
            </a:xfrm>
            <a:prstGeom prst="rect">
              <a:avLst/>
            </a:prstGeom>
            <a:noFill/>
          </p:spPr>
        </p:pic>
        <p:pic>
          <p:nvPicPr>
            <p:cNvPr id="34" name="TG_Picture 138" descr="0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gray">
            <a:xfrm>
              <a:off x="381000" y="1143000"/>
              <a:ext cx="1866900" cy="318135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665DE-EC24-48B3-8777-7D553BCB51C2}" type="datetimeFigureOut">
              <a:rPr lang="en-US" smtClean="0"/>
              <a:pPr/>
              <a:t>9/13/2017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F19B3-A940-445D-916B-100FBF8FAF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665DE-EC24-48B3-8777-7D553BCB51C2}" type="datetimeFigureOut">
              <a:rPr lang="en-US" smtClean="0"/>
              <a:pPr/>
              <a:t>9/13/2017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F19B3-A940-445D-916B-100FBF8FAF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665DE-EC24-48B3-8777-7D553BCB51C2}" type="datetimeFigureOut">
              <a:rPr lang="en-US" smtClean="0"/>
              <a:pPr/>
              <a:t>9/13/2017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F19B3-A940-445D-916B-100FBF8FAF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665DE-EC24-48B3-8777-7D553BCB51C2}" type="datetimeFigureOut">
              <a:rPr lang="en-US" smtClean="0"/>
              <a:pPr/>
              <a:t>9/13/2017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F19B3-A940-445D-916B-100FBF8FAF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5111750" cy="44497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38800" y="1676400"/>
            <a:ext cx="3008313" cy="44497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665DE-EC24-48B3-8777-7D553BCB51C2}" type="datetimeFigureOut">
              <a:rPr lang="en-US" smtClean="0"/>
              <a:pPr/>
              <a:t>9/13/2017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F19B3-A940-445D-916B-100FBF8FAF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982629"/>
            <a:ext cx="5486400" cy="37449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665DE-EC24-48B3-8777-7D553BCB51C2}" type="datetimeFigureOut">
              <a:rPr lang="en-US" smtClean="0"/>
              <a:pPr/>
              <a:t>9/13/2017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F19B3-A940-445D-916B-100FBF8FAF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 hidden="1"/>
          <p:cNvSpPr txBox="1"/>
          <p:nvPr/>
        </p:nvSpPr>
        <p:spPr>
          <a:xfrm>
            <a:off x="0" y="6642556"/>
            <a:ext cx="27749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www.themegallery.com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16" name="Text Placeholder 0"/>
          <p:cNvSpPr txBox="1"/>
          <p:nvPr/>
        </p:nvSpPr>
        <p:spPr bwMode="gray">
          <a:xfrm>
            <a:off x="6697629" y="0"/>
            <a:ext cx="24463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Designed</a:t>
            </a:r>
            <a:r>
              <a:rPr lang="en-US" sz="1200" baseline="0" dirty="0" smtClean="0">
                <a:solidFill>
                  <a:schemeClr val="bg1"/>
                </a:solidFill>
              </a:rPr>
              <a:t> by Guild Design Inc. 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7" name="TG_Picture 149" descr="4_1"/>
          <p:cNvPicPr>
            <a:picLocks noChangeAspect="1" noChangeArrowheads="1"/>
          </p:cNvPicPr>
          <p:nvPr/>
        </p:nvPicPr>
        <p:blipFill>
          <a:blip r:embed="rId15"/>
          <a:stretch>
            <a:fillRect/>
          </a:stretch>
        </p:blipFill>
        <p:spPr bwMode="gray">
          <a:xfrm>
            <a:off x="0" y="0"/>
            <a:ext cx="9144000" cy="2224072"/>
          </a:xfrm>
          <a:prstGeom prst="rect">
            <a:avLst/>
          </a:prstGeom>
          <a:noFill/>
        </p:spPr>
      </p:pic>
      <p:pic>
        <p:nvPicPr>
          <p:cNvPr id="12" name="TG_Picture 149" descr="4_1"/>
          <p:cNvPicPr>
            <a:picLocks noChangeAspect="1" noChangeArrowheads="1"/>
          </p:cNvPicPr>
          <p:nvPr/>
        </p:nvPicPr>
        <p:blipFill>
          <a:blip r:embed="rId15"/>
          <a:stretch>
            <a:fillRect/>
          </a:stretch>
        </p:blipFill>
        <p:spPr bwMode="gray">
          <a:xfrm>
            <a:off x="0" y="0"/>
            <a:ext cx="9144000" cy="2224072"/>
          </a:xfrm>
          <a:prstGeom prst="rect">
            <a:avLst/>
          </a:prstGeom>
          <a:noFill/>
        </p:spPr>
      </p:pic>
      <p:pic>
        <p:nvPicPr>
          <p:cNvPr id="7" name="Picture 149" descr="4_1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gray">
          <a:xfrm>
            <a:off x="0" y="0"/>
            <a:ext cx="9144000" cy="1943100"/>
          </a:xfrm>
          <a:prstGeom prst="rect">
            <a:avLst/>
          </a:prstGeom>
          <a:noFill/>
        </p:spPr>
      </p:pic>
      <p:pic>
        <p:nvPicPr>
          <p:cNvPr id="9" name="Picture 149" descr="4_1"/>
          <p:cNvPicPr>
            <a:picLocks noChangeAspect="1" noChangeArrowheads="1"/>
          </p:cNvPicPr>
          <p:nvPr/>
        </p:nvPicPr>
        <p:blipFill>
          <a:blip r:embed="rId15"/>
          <a:stretch>
            <a:fillRect/>
          </a:stretch>
        </p:blipFill>
        <p:spPr bwMode="gray">
          <a:xfrm>
            <a:off x="0" y="-1"/>
            <a:ext cx="9144000" cy="2224072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811161" y="106317"/>
            <a:ext cx="787563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gray"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ABB665DE-EC24-48B3-8777-7D553BCB51C2}" type="datetimeFigureOut">
              <a:rPr lang="en-US" smtClean="0"/>
              <a:pPr/>
              <a:t>9/13/2017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gray"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E9F19B3-A940-445D-916B-100FBF8FAF5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158" descr="123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gray">
          <a:xfrm rot="930090">
            <a:off x="76200" y="152400"/>
            <a:ext cx="862013" cy="831850"/>
          </a:xfrm>
          <a:prstGeom prst="rect">
            <a:avLst/>
          </a:prstGeom>
          <a:noFill/>
        </p:spPr>
      </p:pic>
      <p:pic>
        <p:nvPicPr>
          <p:cNvPr id="10" name="Picture 158" descr="123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gray">
          <a:xfrm rot="930090">
            <a:off x="76200" y="152400"/>
            <a:ext cx="862013" cy="831850"/>
          </a:xfrm>
          <a:prstGeom prst="rect">
            <a:avLst/>
          </a:prstGeom>
          <a:noFill/>
        </p:spPr>
      </p:pic>
      <p:pic>
        <p:nvPicPr>
          <p:cNvPr id="11" name="Picture 153" descr="6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gray">
          <a:xfrm>
            <a:off x="8086725" y="0"/>
            <a:ext cx="1057275" cy="1343025"/>
          </a:xfrm>
          <a:prstGeom prst="rect">
            <a:avLst/>
          </a:prstGeom>
          <a:noFill/>
        </p:spPr>
      </p:pic>
      <p:sp>
        <p:nvSpPr>
          <p:cNvPr id="13" name="Text Placeholder 0" hidden="1"/>
          <p:cNvSpPr txBox="1"/>
          <p:nvPr/>
        </p:nvSpPr>
        <p:spPr>
          <a:xfrm>
            <a:off x="6697629" y="0"/>
            <a:ext cx="24463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Designed</a:t>
            </a:r>
            <a:r>
              <a:rPr lang="en-US" sz="1200" baseline="0" dirty="0" smtClean="0">
                <a:solidFill>
                  <a:schemeClr val="bg1"/>
                </a:solidFill>
              </a:rPr>
              <a:t> by Guild Design Inc. 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4" name="TG_Picture 153" descr="6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gray">
          <a:xfrm>
            <a:off x="8086725" y="0"/>
            <a:ext cx="1057275" cy="1343025"/>
          </a:xfrm>
          <a:prstGeom prst="rect">
            <a:avLst/>
          </a:prstGeom>
          <a:noFill/>
        </p:spPr>
      </p:pic>
      <p:pic>
        <p:nvPicPr>
          <p:cNvPr id="15" name="Picture 158" descr="123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gray">
          <a:xfrm rot="930090">
            <a:off x="76200" y="152400"/>
            <a:ext cx="862013" cy="831850"/>
          </a:xfrm>
          <a:prstGeom prst="rect">
            <a:avLst/>
          </a:prstGeom>
          <a:noFill/>
        </p:spPr>
      </p:pic>
      <p:pic>
        <p:nvPicPr>
          <p:cNvPr id="18" name="TG_Picture 153" descr="6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gray">
          <a:xfrm>
            <a:off x="8086725" y="0"/>
            <a:ext cx="1057275" cy="1343025"/>
          </a:xfrm>
          <a:prstGeom prst="rect">
            <a:avLst/>
          </a:prstGeom>
          <a:noFill/>
        </p:spPr>
      </p:pic>
      <p:pic>
        <p:nvPicPr>
          <p:cNvPr id="19" name="TG_Picture 158" descr="123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gray">
          <a:xfrm rot="930090">
            <a:off x="76200" y="152400"/>
            <a:ext cx="862013" cy="83185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  <p:sldLayoutId id="2147483996" r:id="rId12"/>
    <p:sldLayoutId id="2147483998" r:id="rId13"/>
  </p:sldLayoutIdLst>
  <p:txStyles>
    <p:titleStyle>
      <a:lvl1pPr algn="l" defTabSz="914400" rtl="0" eaLnBrk="1" latinLnBrk="1" hangingPunct="1">
        <a:spcBef>
          <a:spcPct val="0"/>
        </a:spcBef>
        <a:buNone/>
        <a:defRPr sz="3800" b="1" kern="1200">
          <a:ln>
            <a:solidFill>
              <a:srgbClr val="292929"/>
            </a:solidFill>
          </a:ln>
          <a:solidFill>
            <a:srgbClr val="FFFFFF"/>
          </a:solidFill>
          <a:effectLst>
            <a:outerShdw blurRad="50800" dist="38100" dir="5400000" algn="t" rotWithShape="0">
              <a:prstClr val="black">
                <a:alpha val="35000"/>
              </a:prstClr>
            </a:outerShdw>
          </a:effectLst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96.png"/><Relationship Id="rId4" Type="http://schemas.openxmlformats.org/officeDocument/2006/relationships/oleObject" Target="../embeddings/oleObject2.bin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jpeg"/><Relationship Id="rId4" Type="http://schemas.openxmlformats.org/officeDocument/2006/relationships/image" Target="../media/image100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pn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12" Type="http://schemas.openxmlformats.org/officeDocument/2006/relationships/image" Target="../media/image3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11" Type="http://schemas.openxmlformats.org/officeDocument/2006/relationships/image" Target="../media/image29.png"/><Relationship Id="rId5" Type="http://schemas.openxmlformats.org/officeDocument/2006/relationships/image" Target="../media/image24.jpeg"/><Relationship Id="rId10" Type="http://schemas.openxmlformats.org/officeDocument/2006/relationships/image" Target="../media/image28.png"/><Relationship Id="rId4" Type="http://schemas.openxmlformats.org/officeDocument/2006/relationships/image" Target="../media/image23.jpeg"/><Relationship Id="rId9" Type="http://schemas.microsoft.com/office/2007/relationships/hdphoto" Target="../media/hdphoto1.wdp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8.png"/><Relationship Id="rId4" Type="http://schemas.openxmlformats.org/officeDocument/2006/relationships/image" Target="../media/image13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8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22.jpeg"/><Relationship Id="rId7" Type="http://schemas.openxmlformats.org/officeDocument/2006/relationships/diagramData" Target="../diagrams/data1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11" Type="http://schemas.microsoft.com/office/2007/relationships/diagramDrawing" Target="../diagrams/drawing1.xml"/><Relationship Id="rId5" Type="http://schemas.openxmlformats.org/officeDocument/2006/relationships/image" Target="../media/image24.jpeg"/><Relationship Id="rId10" Type="http://schemas.openxmlformats.org/officeDocument/2006/relationships/diagramColors" Target="../diagrams/colors1.xml"/><Relationship Id="rId4" Type="http://schemas.openxmlformats.org/officeDocument/2006/relationships/image" Target="../media/image23.jpeg"/><Relationship Id="rId9" Type="http://schemas.openxmlformats.org/officeDocument/2006/relationships/diagramQuickStyle" Target="../diagrams/quickStyle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22.jpeg"/><Relationship Id="rId7" Type="http://schemas.openxmlformats.org/officeDocument/2006/relationships/image" Target="../media/image64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6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67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0.emf"/><Relationship Id="rId4" Type="http://schemas.openxmlformats.org/officeDocument/2006/relationships/oleObject" Target="../embeddings/oleObject1.bin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png"/><Relationship Id="rId4" Type="http://schemas.openxmlformats.org/officeDocument/2006/relationships/image" Target="../media/image76.jpe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jpeg"/><Relationship Id="rId3" Type="http://schemas.openxmlformats.org/officeDocument/2006/relationships/image" Target="../media/image81.jpeg"/><Relationship Id="rId7" Type="http://schemas.openxmlformats.org/officeDocument/2006/relationships/image" Target="../media/image79.png"/><Relationship Id="rId12" Type="http://schemas.openxmlformats.org/officeDocument/2006/relationships/image" Target="../media/image8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11" Type="http://schemas.openxmlformats.org/officeDocument/2006/relationships/image" Target="../media/image88.png"/><Relationship Id="rId5" Type="http://schemas.openxmlformats.org/officeDocument/2006/relationships/image" Target="../media/image83.png"/><Relationship Id="rId10" Type="http://schemas.openxmlformats.org/officeDocument/2006/relationships/image" Target="../media/image87.jpeg"/><Relationship Id="rId4" Type="http://schemas.openxmlformats.org/officeDocument/2006/relationships/image" Target="../media/image82.png"/><Relationship Id="rId9" Type="http://schemas.openxmlformats.org/officeDocument/2006/relationships/image" Target="../media/image86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63888" y="4404373"/>
            <a:ext cx="5184576" cy="1688923"/>
          </a:xfrm>
        </p:spPr>
        <p:txBody>
          <a:bodyPr>
            <a:normAutofit/>
          </a:bodyPr>
          <a:lstStyle/>
          <a:p>
            <a:r>
              <a:rPr lang="ko-KR" altLang="en-US" sz="2800" b="1" dirty="0" smtClean="0"/>
              <a:t>국립축산과학원 한우연구소</a:t>
            </a:r>
            <a:endParaRPr lang="en-US" altLang="ko-KR" sz="2800" b="1" dirty="0" smtClean="0"/>
          </a:p>
          <a:p>
            <a:endParaRPr lang="en-US" altLang="ko-KR" dirty="0" smtClean="0"/>
          </a:p>
          <a:p>
            <a:r>
              <a:rPr lang="ko-KR" altLang="en-US" dirty="0" smtClean="0"/>
              <a:t>                  </a:t>
            </a:r>
            <a:r>
              <a:rPr lang="ko-KR" altLang="en-US" sz="2400" b="1" dirty="0" smtClean="0"/>
              <a:t>기광석</a:t>
            </a:r>
            <a:r>
              <a:rPr lang="en-US" altLang="ko-KR" sz="2400" b="1" dirty="0" smtClean="0"/>
              <a:t>, </a:t>
            </a:r>
            <a:r>
              <a:rPr lang="ko-KR" altLang="en-US" sz="2400" b="1" dirty="0" smtClean="0"/>
              <a:t>장선식</a:t>
            </a:r>
            <a:endParaRPr lang="en-US" b="1" dirty="0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 bwMode="auto">
          <a:xfrm>
            <a:off x="592083" y="2607047"/>
            <a:ext cx="8288451" cy="1470025"/>
          </a:xfrm>
        </p:spPr>
        <p:txBody>
          <a:bodyPr>
            <a:normAutofit/>
          </a:bodyPr>
          <a:lstStyle/>
          <a:p>
            <a:pPr fontAlgn="base"/>
            <a:r>
              <a:rPr lang="ko-KR" altLang="en-US" sz="6600" dirty="0" smtClean="0">
                <a:effectLst/>
              </a:rPr>
              <a:t>한우 </a:t>
            </a:r>
            <a:r>
              <a:rPr lang="en-US" altLang="ko-KR" sz="6600" dirty="0" smtClean="0">
                <a:effectLst/>
              </a:rPr>
              <a:t>TMR </a:t>
            </a:r>
            <a:r>
              <a:rPr lang="ko-KR" altLang="en-US" sz="6600" dirty="0" smtClean="0">
                <a:effectLst/>
              </a:rPr>
              <a:t>사양관리</a:t>
            </a:r>
            <a:endParaRPr lang="en-US" altLang="ko-KR" sz="6600" dirty="0">
              <a:effectLst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5638800"/>
            <a:ext cx="130492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082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685800"/>
            <a:ext cx="8352928" cy="6019800"/>
          </a:xfrm>
          <a:noFill/>
        </p:spPr>
        <p:txBody>
          <a:bodyPr/>
          <a:lstStyle/>
          <a:p>
            <a:pPr algn="just">
              <a:buFont typeface="Wingdings" pitchFamily="2" charset="2"/>
              <a:buNone/>
            </a:pPr>
            <a:r>
              <a:rPr lang="ko-KR" altLang="en-US" sz="2800" b="1" i="0" dirty="0" smtClean="0">
                <a:effectLst/>
                <a:latin typeface="HY견고딕" pitchFamily="18" charset="-127"/>
                <a:ea typeface="HY견고딕" pitchFamily="18" charset="-127"/>
              </a:rPr>
              <a:t>가</a:t>
            </a:r>
            <a:r>
              <a:rPr lang="en-US" altLang="ko-KR" sz="2800" b="1" i="0" dirty="0" smtClean="0">
                <a:effectLst/>
                <a:latin typeface="HY견고딕" pitchFamily="18" charset="-127"/>
                <a:ea typeface="HY견고딕" pitchFamily="18" charset="-127"/>
              </a:rPr>
              <a:t>. </a:t>
            </a:r>
            <a:r>
              <a:rPr lang="ko-KR" altLang="en-US" sz="2800" b="1" i="0" dirty="0" smtClean="0">
                <a:effectLst/>
                <a:latin typeface="HY견고딕" pitchFamily="18" charset="-127"/>
                <a:ea typeface="HY견고딕" pitchFamily="18" charset="-127"/>
              </a:rPr>
              <a:t>장점</a:t>
            </a:r>
            <a:r>
              <a:rPr lang="en-US" altLang="ko-KR" sz="2800" b="1" i="0" dirty="0" smtClean="0">
                <a:effectLst/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2800" b="1" i="0" dirty="0" smtClean="0">
                <a:effectLst/>
                <a:latin typeface="HY견고딕" pitchFamily="18" charset="-127"/>
                <a:ea typeface="HY견고딕" pitchFamily="18" charset="-127"/>
              </a:rPr>
              <a:t>계속</a:t>
            </a:r>
            <a:r>
              <a:rPr lang="en-US" altLang="ko-KR" sz="2800" b="1" i="0" dirty="0" smtClean="0">
                <a:effectLst/>
                <a:latin typeface="HY견고딕" pitchFamily="18" charset="-127"/>
                <a:ea typeface="HY견고딕" pitchFamily="18" charset="-127"/>
              </a:rPr>
              <a:t>)</a:t>
            </a:r>
          </a:p>
          <a:p>
            <a:pPr algn="just">
              <a:buFont typeface="Wingdings" pitchFamily="2" charset="2"/>
              <a:buNone/>
            </a:pPr>
            <a:endParaRPr lang="en-US" altLang="ko-KR" sz="2000" i="0" dirty="0" smtClean="0">
              <a:effectLst/>
              <a:latin typeface="바탕" pitchFamily="18" charset="-127"/>
              <a:ea typeface="바탕" pitchFamily="18" charset="-127"/>
            </a:endParaRPr>
          </a:p>
          <a:p>
            <a:pPr algn="just"/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사료를 선택 채식하는 것을 방지 </a:t>
            </a:r>
          </a:p>
          <a:p>
            <a:pPr algn="just">
              <a:buFont typeface="Wingdings" pitchFamily="2" charset="2"/>
              <a:buNone/>
            </a:pP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    </a:t>
            </a:r>
            <a:r>
              <a:rPr lang="ko-KR" altLang="en-US" sz="2400" i="0" dirty="0" err="1" smtClean="0">
                <a:effectLst/>
                <a:latin typeface="HY견명조" pitchFamily="18" charset="-127"/>
                <a:ea typeface="HY견명조" pitchFamily="18" charset="-127"/>
              </a:rPr>
              <a:t>기호성이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 떨어지는 식품부산물이나 농산부산물도 골고루 혼합하여 </a:t>
            </a:r>
            <a:r>
              <a:rPr lang="ko-KR" altLang="en-US" sz="2400" i="0" dirty="0" err="1" smtClean="0">
                <a:effectLst/>
                <a:latin typeface="HY견명조" pitchFamily="18" charset="-127"/>
                <a:ea typeface="HY견명조" pitchFamily="18" charset="-127"/>
              </a:rPr>
              <a:t>급여함으로서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 사료의 골라 먹음을 방지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. </a:t>
            </a:r>
          </a:p>
          <a:p>
            <a:pPr algn="just"/>
            <a:r>
              <a:rPr lang="ko-KR" altLang="en-US" sz="2400" i="0" dirty="0" err="1" smtClean="0">
                <a:effectLst/>
                <a:latin typeface="HY견명조" pitchFamily="18" charset="-127"/>
                <a:ea typeface="HY견명조" pitchFamily="18" charset="-127"/>
              </a:rPr>
              <a:t>조농분리급여에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 비해 건물섭취량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(DMI; Dry Matter Intake)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이 많아져 </a:t>
            </a:r>
            <a:r>
              <a:rPr lang="ko-KR" altLang="en-US" sz="2400" dirty="0" smtClean="0">
                <a:latin typeface="HY견명조" pitchFamily="18" charset="-127"/>
                <a:ea typeface="HY견명조" pitchFamily="18" charset="-127"/>
              </a:rPr>
              <a:t>발</a:t>
            </a:r>
            <a:r>
              <a:rPr lang="ko-KR" altLang="en-US" sz="2400" dirty="0">
                <a:latin typeface="HY견명조" pitchFamily="18" charset="-127"/>
                <a:ea typeface="HY견명조" pitchFamily="18" charset="-127"/>
              </a:rPr>
              <a:t>육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이 증가되고 반추위내 산도의 변화 폭이 적음으로 인해 분리 </a:t>
            </a:r>
            <a:r>
              <a:rPr lang="ko-KR" altLang="en-US" sz="2400" i="0" dirty="0" err="1" smtClean="0">
                <a:effectLst/>
                <a:latin typeface="HY견명조" pitchFamily="18" charset="-127"/>
                <a:ea typeface="HY견명조" pitchFamily="18" charset="-127"/>
              </a:rPr>
              <a:t>급여시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 보다 </a:t>
            </a:r>
            <a:r>
              <a:rPr lang="ko-KR" altLang="en-US" sz="2400" i="0" dirty="0" err="1" smtClean="0">
                <a:effectLst/>
                <a:latin typeface="HY견명조" pitchFamily="18" charset="-127"/>
                <a:ea typeface="HY견명조" pitchFamily="18" charset="-127"/>
              </a:rPr>
              <a:t>과산증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 발생이 낮아짐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. </a:t>
            </a:r>
          </a:p>
          <a:p>
            <a:pPr algn="just"/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TMR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사양은 보유하고 있는 소들의 능력에 따라 정확한 사료설계가 가능하고 적절한 </a:t>
            </a:r>
            <a:r>
              <a:rPr lang="ko-KR" altLang="en-US" sz="2400" i="0" dirty="0" err="1" smtClean="0">
                <a:effectLst/>
                <a:latin typeface="HY견명조" pitchFamily="18" charset="-127"/>
                <a:ea typeface="HY견명조" pitchFamily="18" charset="-127"/>
              </a:rPr>
              <a:t>조농비율로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 혼합하여 </a:t>
            </a:r>
            <a:r>
              <a:rPr lang="ko-KR" altLang="en-US" sz="2400" i="0" dirty="0" err="1" smtClean="0">
                <a:effectLst/>
                <a:latin typeface="HY견명조" pitchFamily="18" charset="-127"/>
                <a:ea typeface="HY견명조" pitchFamily="18" charset="-127"/>
              </a:rPr>
              <a:t>급여함으로서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 대사장애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, </a:t>
            </a:r>
            <a:r>
              <a:rPr lang="ko-KR" altLang="en-US" sz="2400" i="0" dirty="0" err="1" smtClean="0">
                <a:effectLst/>
                <a:latin typeface="HY견명조" pitchFamily="18" charset="-127"/>
                <a:ea typeface="HY견명조" pitchFamily="18" charset="-127"/>
              </a:rPr>
              <a:t>과산증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 및 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4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위 전위 등의 발생이 줄어 번식효율과 건강이 개선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.</a:t>
            </a:r>
            <a:endParaRPr lang="en-US" altLang="ko-KR" i="0" dirty="0" smtClean="0">
              <a:effectLst/>
              <a:latin typeface="바탕" pitchFamily="18" charset="-127"/>
              <a:ea typeface="바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074607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00063" y="1196975"/>
            <a:ext cx="8229600" cy="4625975"/>
          </a:xfrm>
        </p:spPr>
        <p:txBody>
          <a:bodyPr rtlCol="0">
            <a:normAutofit/>
          </a:bodyPr>
          <a:lstStyle/>
          <a:p>
            <a:pPr marL="514350" indent="-514350"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en-US" altLang="ko-KR" sz="1800" dirty="0" smtClean="0"/>
          </a:p>
          <a:p>
            <a:pPr marL="514350" indent="-514350" eaLnBrk="1" fontAlgn="auto" hangingPunct="1">
              <a:lnSpc>
                <a:spcPct val="150000"/>
              </a:lnSpc>
              <a:spcAft>
                <a:spcPts val="0"/>
              </a:spcAft>
              <a:buFont typeface="Wingdings"/>
              <a:buNone/>
              <a:defRPr/>
            </a:pPr>
            <a:r>
              <a:rPr lang="ko-KR" altLang="en-US" sz="2400" dirty="0" smtClean="0"/>
              <a:t>①     </a:t>
            </a:r>
            <a:r>
              <a:rPr lang="ko-KR" altLang="en-US" sz="2400" dirty="0" smtClean="0">
                <a:solidFill>
                  <a:srgbClr val="FF0000"/>
                </a:solidFill>
              </a:rPr>
              <a:t>농산부산물</a:t>
            </a:r>
            <a:r>
              <a:rPr lang="ko-KR" altLang="en-US" sz="2400" dirty="0" smtClean="0"/>
              <a:t>을 활용하여 </a:t>
            </a:r>
            <a:r>
              <a:rPr lang="ko-KR" altLang="en-US" sz="2400" dirty="0" err="1" smtClean="0">
                <a:solidFill>
                  <a:srgbClr val="FF0000"/>
                </a:solidFill>
              </a:rPr>
              <a:t>사료비</a:t>
            </a:r>
            <a:r>
              <a:rPr lang="ko-KR" altLang="en-US" sz="2400" dirty="0" smtClean="0"/>
              <a:t> 절감</a:t>
            </a:r>
            <a:endParaRPr lang="en-US" altLang="ko-KR" sz="2400" dirty="0" smtClean="0"/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buFont typeface="Wingdings"/>
              <a:buNone/>
              <a:defRPr/>
            </a:pPr>
            <a:r>
              <a:rPr lang="ko-KR" altLang="en-US" sz="2400" dirty="0" smtClean="0">
                <a:solidFill>
                  <a:schemeClr val="tx1"/>
                </a:solidFill>
              </a:rPr>
              <a:t>②     축사악취 감소</a:t>
            </a:r>
            <a:endParaRPr lang="en-US" altLang="ko-KR" sz="2400" dirty="0" smtClean="0">
              <a:solidFill>
                <a:schemeClr val="tx1"/>
              </a:solidFill>
            </a:endParaRPr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buFont typeface="Wingdings"/>
              <a:buNone/>
              <a:defRPr/>
            </a:pPr>
            <a:r>
              <a:rPr lang="ko-KR" altLang="en-US" sz="2400" dirty="0" smtClean="0">
                <a:solidFill>
                  <a:schemeClr val="tx1"/>
                </a:solidFill>
              </a:rPr>
              <a:t>③     등급향상</a:t>
            </a:r>
            <a:endParaRPr lang="en-US" altLang="ko-KR" sz="2400" dirty="0" smtClean="0">
              <a:solidFill>
                <a:schemeClr val="tx1"/>
              </a:solidFill>
            </a:endParaRPr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buFont typeface="Wingdings"/>
              <a:buNone/>
              <a:defRPr/>
            </a:pPr>
            <a:endParaRPr lang="ko-KR" altLang="en-US" sz="2400" dirty="0" smtClean="0">
              <a:solidFill>
                <a:schemeClr val="tx1"/>
              </a:solidFill>
            </a:endParaRPr>
          </a:p>
          <a:p>
            <a:pPr marL="514350" indent="-514350" eaLnBrk="1" fontAlgn="auto" hangingPunct="1">
              <a:lnSpc>
                <a:spcPct val="150000"/>
              </a:lnSpc>
              <a:spcAft>
                <a:spcPts val="0"/>
              </a:spcAft>
              <a:buFont typeface="Wingdings"/>
              <a:buNone/>
              <a:defRPr/>
            </a:pPr>
            <a:endParaRPr lang="en-US" altLang="ko-KR" sz="2400" dirty="0" smtClean="0"/>
          </a:p>
          <a:p>
            <a:pPr marL="514350" indent="-514350"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en-US" altLang="ko-KR" sz="2000" dirty="0" smtClean="0"/>
          </a:p>
          <a:p>
            <a:pPr marL="514350" indent="-514350" eaLnBrk="1" fontAlgn="auto" hangingPunct="1">
              <a:spcAft>
                <a:spcPts val="0"/>
              </a:spcAft>
              <a:buFont typeface="+mj-ea"/>
              <a:buAutoNum type="circleNumDbPlain"/>
              <a:defRPr/>
            </a:pPr>
            <a:endParaRPr lang="en-US" altLang="ko-KR" sz="1800" dirty="0" smtClean="0"/>
          </a:p>
          <a:p>
            <a:pPr marL="514350" indent="-514350"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en-US" altLang="ko-KR" sz="1800" dirty="0"/>
          </a:p>
          <a:p>
            <a:pPr marL="514350" indent="-514350"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en-US" altLang="ko-KR" sz="1800" dirty="0" smtClean="0"/>
          </a:p>
          <a:p>
            <a:pPr marL="514350" indent="-514350"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en-US" altLang="ko-KR" sz="1800" dirty="0"/>
          </a:p>
          <a:p>
            <a:pPr marL="514350" indent="-514350"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en-US" altLang="ko-KR" sz="1800" dirty="0" smtClean="0"/>
          </a:p>
          <a:p>
            <a:pPr marL="514350" indent="-514350"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en-US" altLang="ko-KR" sz="1800" dirty="0" smtClean="0"/>
          </a:p>
          <a:p>
            <a:pPr marL="514350" indent="-514350"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en-US" altLang="ko-KR" dirty="0"/>
          </a:p>
        </p:txBody>
      </p:sp>
      <p:pic>
        <p:nvPicPr>
          <p:cNvPr id="2969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63" y="2428875"/>
            <a:ext cx="5567362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제목 5"/>
          <p:cNvSpPr>
            <a:spLocks noGrp="1"/>
          </p:cNvSpPr>
          <p:nvPr>
            <p:ph type="title"/>
          </p:nvPr>
        </p:nvSpPr>
        <p:spPr>
          <a:xfrm>
            <a:off x="303213" y="285750"/>
            <a:ext cx="8555037" cy="939800"/>
          </a:xfrm>
        </p:spPr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altLang="ko-KR" sz="2800" dirty="0" smtClean="0">
                <a:solidFill>
                  <a:srgbClr val="0070C0"/>
                </a:solidFill>
                <a:latin typeface="+mn-ea"/>
                <a:ea typeface="+mn-ea"/>
              </a:rPr>
              <a:t>5. </a:t>
            </a:r>
            <a:r>
              <a:rPr lang="ko-KR" altLang="en-US" sz="2800" dirty="0" smtClean="0">
                <a:solidFill>
                  <a:srgbClr val="0070C0"/>
                </a:solidFill>
                <a:latin typeface="+mn-ea"/>
                <a:ea typeface="+mn-ea"/>
              </a:rPr>
              <a:t>발효사료 적용의 </a:t>
            </a:r>
            <a:r>
              <a:rPr lang="ko-KR" altLang="en-US" sz="2800" dirty="0">
                <a:solidFill>
                  <a:srgbClr val="0070C0"/>
                </a:solidFill>
                <a:latin typeface="+mn-ea"/>
                <a:ea typeface="+mn-ea"/>
              </a:rPr>
              <a:t>장점 </a:t>
            </a:r>
          </a:p>
        </p:txBody>
      </p:sp>
    </p:spTree>
    <p:extLst>
      <p:ext uri="{BB962C8B-B14F-4D97-AF65-F5344CB8AC3E}">
        <p14:creationId xmlns:p14="http://schemas.microsoft.com/office/powerpoint/2010/main" val="2660330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9647031"/>
              </p:ext>
            </p:extLst>
          </p:nvPr>
        </p:nvGraphicFramePr>
        <p:xfrm>
          <a:off x="428597" y="2000240"/>
          <a:ext cx="3357586" cy="3500460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936068"/>
                <a:gridCol w="635567"/>
                <a:gridCol w="595317"/>
                <a:gridCol w="595317"/>
                <a:gridCol w="595317"/>
              </a:tblGrid>
              <a:tr h="700092"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1</a:t>
                      </a:r>
                      <a:r>
                        <a:rPr lang="en-US" altLang="ko-KR" baseline="30000" dirty="0" smtClean="0"/>
                        <a:t>++</a:t>
                      </a:r>
                      <a:endParaRPr lang="ko-KR" altLang="en-US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1</a:t>
                      </a:r>
                      <a:r>
                        <a:rPr lang="en-US" altLang="ko-KR" baseline="30000" dirty="0" smtClean="0"/>
                        <a:t>+</a:t>
                      </a:r>
                      <a:endParaRPr lang="ko-KR" altLang="en-US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1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2</a:t>
                      </a:r>
                      <a:endParaRPr lang="ko-KR" altLang="en-US" dirty="0"/>
                    </a:p>
                  </a:txBody>
                  <a:tcPr anchor="ctr"/>
                </a:tc>
              </a:tr>
              <a:tr h="70009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2011</a:t>
                      </a:r>
                      <a:r>
                        <a:rPr lang="ko-KR" altLang="en-US" sz="1600" dirty="0" smtClean="0"/>
                        <a:t>년</a:t>
                      </a:r>
                      <a:endParaRPr lang="en-US" altLang="ko-KR" sz="16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21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14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1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1</a:t>
                      </a:r>
                      <a:endParaRPr lang="ko-KR" altLang="en-US" sz="1600" dirty="0"/>
                    </a:p>
                  </a:txBody>
                  <a:tcPr anchor="ctr"/>
                </a:tc>
              </a:tr>
              <a:tr h="70009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2012</a:t>
                      </a:r>
                      <a:r>
                        <a:rPr lang="ko-KR" altLang="en-US" sz="1600" dirty="0" smtClean="0"/>
                        <a:t>년</a:t>
                      </a:r>
                      <a:endParaRPr lang="en-US" altLang="ko-KR" sz="16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3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5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5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4</a:t>
                      </a:r>
                      <a:endParaRPr lang="ko-KR" altLang="en-US" sz="1600" dirty="0"/>
                    </a:p>
                  </a:txBody>
                  <a:tcPr anchor="ctr"/>
                </a:tc>
              </a:tr>
              <a:tr h="70009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2013</a:t>
                      </a:r>
                      <a:r>
                        <a:rPr lang="ko-KR" altLang="en-US" sz="1600" dirty="0" smtClean="0"/>
                        <a:t>년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12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11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13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4</a:t>
                      </a:r>
                      <a:endParaRPr lang="ko-KR" altLang="en-US" sz="1600" dirty="0"/>
                    </a:p>
                  </a:txBody>
                  <a:tcPr anchor="ctr"/>
                </a:tc>
              </a:tr>
              <a:tr h="70009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2014</a:t>
                      </a:r>
                      <a:r>
                        <a:rPr lang="ko-KR" altLang="en-US" sz="1600" dirty="0" smtClean="0"/>
                        <a:t>년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2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5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0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0</a:t>
                      </a:r>
                      <a:endParaRPr lang="ko-KR" altLang="en-US" sz="16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303213" y="285750"/>
            <a:ext cx="8555037" cy="939800"/>
          </a:xfrm>
        </p:spPr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altLang="ko-KR" sz="2800" dirty="0" smtClean="0">
                <a:solidFill>
                  <a:srgbClr val="0070C0"/>
                </a:solidFill>
                <a:latin typeface="+mn-ea"/>
                <a:ea typeface="+mn-ea"/>
              </a:rPr>
              <a:t>6. </a:t>
            </a:r>
            <a:r>
              <a:rPr lang="ko-KR" altLang="en-US" sz="2800" dirty="0">
                <a:solidFill>
                  <a:srgbClr val="0070C0"/>
                </a:solidFill>
                <a:latin typeface="+mn-ea"/>
                <a:ea typeface="+mn-ea"/>
              </a:rPr>
              <a:t>육질분석</a:t>
            </a:r>
            <a:r>
              <a:rPr lang="en-US" altLang="ko-KR" sz="2800" dirty="0">
                <a:solidFill>
                  <a:srgbClr val="0070C0"/>
                </a:solidFill>
                <a:latin typeface="+mn-ea"/>
                <a:ea typeface="+mn-ea"/>
              </a:rPr>
              <a:t>(</a:t>
            </a:r>
            <a:r>
              <a:rPr lang="ko-KR" altLang="en-US" sz="2800" dirty="0">
                <a:solidFill>
                  <a:srgbClr val="0070C0"/>
                </a:solidFill>
                <a:latin typeface="+mn-ea"/>
                <a:ea typeface="+mn-ea"/>
              </a:rPr>
              <a:t>총 출하</a:t>
            </a:r>
            <a:r>
              <a:rPr lang="en-US" altLang="ko-KR" sz="2800" dirty="0">
                <a:solidFill>
                  <a:srgbClr val="0070C0"/>
                </a:solidFill>
                <a:latin typeface="+mn-ea"/>
                <a:ea typeface="+mn-ea"/>
              </a:rPr>
              <a:t> </a:t>
            </a:r>
            <a:r>
              <a:rPr lang="ko-KR" altLang="en-US" sz="2800" dirty="0">
                <a:solidFill>
                  <a:srgbClr val="0070C0"/>
                </a:solidFill>
                <a:latin typeface="+mn-ea"/>
                <a:ea typeface="+mn-ea"/>
              </a:rPr>
              <a:t>두</a:t>
            </a:r>
            <a:r>
              <a:rPr lang="en-US" altLang="ko-KR" sz="2800" dirty="0">
                <a:solidFill>
                  <a:srgbClr val="0070C0"/>
                </a:solidFill>
                <a:latin typeface="+mn-ea"/>
                <a:ea typeface="+mn-ea"/>
              </a:rPr>
              <a:t>: </a:t>
            </a:r>
            <a:r>
              <a:rPr lang="en-US" altLang="ko-KR" sz="2800" dirty="0" smtClean="0">
                <a:solidFill>
                  <a:srgbClr val="0070C0"/>
                </a:solidFill>
                <a:latin typeface="+mn-ea"/>
                <a:ea typeface="+mn-ea"/>
              </a:rPr>
              <a:t>101</a:t>
            </a:r>
            <a:r>
              <a:rPr lang="ko-KR" altLang="en-US" sz="2800" dirty="0" smtClean="0">
                <a:solidFill>
                  <a:srgbClr val="0070C0"/>
                </a:solidFill>
                <a:latin typeface="+mn-ea"/>
                <a:ea typeface="+mn-ea"/>
              </a:rPr>
              <a:t>두</a:t>
            </a:r>
            <a:r>
              <a:rPr lang="en-US" altLang="ko-KR" sz="2800" dirty="0">
                <a:solidFill>
                  <a:srgbClr val="0070C0"/>
                </a:solidFill>
                <a:latin typeface="+mn-ea"/>
                <a:ea typeface="+mn-ea"/>
              </a:rPr>
              <a:t>)</a:t>
            </a:r>
            <a:endParaRPr lang="ko-KR" altLang="en-US" sz="2800" dirty="0">
              <a:solidFill>
                <a:srgbClr val="0070C0"/>
              </a:solidFill>
              <a:latin typeface="+mn-ea"/>
              <a:ea typeface="+mn-ea"/>
            </a:endParaRPr>
          </a:p>
        </p:txBody>
      </p:sp>
      <p:pic>
        <p:nvPicPr>
          <p:cNvPr id="3174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5" y="1998663"/>
            <a:ext cx="5127625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6231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내용 개체 틀 3"/>
          <p:cNvGraphicFramePr>
            <a:graphicFrameLocks noGrp="1"/>
          </p:cNvGraphicFramePr>
          <p:nvPr>
            <p:ph idx="1"/>
          </p:nvPr>
        </p:nvGraphicFramePr>
        <p:xfrm>
          <a:off x="4572000" y="1500188"/>
          <a:ext cx="4357688" cy="4786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4" r:id="rId4" imgW="4359018" imgH="4785775" progId="Excel.Chart.8">
                  <p:embed/>
                </p:oleObj>
              </mc:Choice>
              <mc:Fallback>
                <p:oleObj r:id="rId4" imgW="4359018" imgH="4785775" progId="Excel.Char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1500188"/>
                        <a:ext cx="4357688" cy="47863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표 4"/>
          <p:cNvGraphicFramePr>
            <a:graphicFrameLocks noGrp="1"/>
          </p:cNvGraphicFramePr>
          <p:nvPr/>
        </p:nvGraphicFramePr>
        <p:xfrm>
          <a:off x="571472" y="2000240"/>
          <a:ext cx="3714776" cy="3500460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1257575"/>
                <a:gridCol w="776706"/>
                <a:gridCol w="884471"/>
                <a:gridCol w="796024"/>
              </a:tblGrid>
              <a:tr h="700092"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A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B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C</a:t>
                      </a:r>
                      <a:endParaRPr lang="ko-KR" altLang="en-US" dirty="0"/>
                    </a:p>
                  </a:txBody>
                  <a:tcPr anchor="ctr"/>
                </a:tc>
              </a:tr>
              <a:tr h="70009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2011</a:t>
                      </a:r>
                      <a:r>
                        <a:rPr lang="ko-KR" altLang="en-US" dirty="0" smtClean="0"/>
                        <a:t>년</a:t>
                      </a:r>
                      <a:endParaRPr lang="en-US" altLang="ko-KR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18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16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3</a:t>
                      </a:r>
                      <a:endParaRPr lang="ko-KR" altLang="en-US" dirty="0"/>
                    </a:p>
                  </a:txBody>
                  <a:tcPr anchor="ctr"/>
                </a:tc>
              </a:tr>
              <a:tr h="70009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2012</a:t>
                      </a:r>
                      <a:r>
                        <a:rPr lang="ko-KR" altLang="en-US" dirty="0" smtClean="0"/>
                        <a:t>년</a:t>
                      </a:r>
                      <a:endParaRPr lang="en-US" altLang="ko-KR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5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9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3</a:t>
                      </a:r>
                      <a:endParaRPr lang="ko-KR" altLang="en-US" dirty="0"/>
                    </a:p>
                  </a:txBody>
                  <a:tcPr anchor="ctr"/>
                </a:tc>
              </a:tr>
              <a:tr h="70009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2013</a:t>
                      </a:r>
                      <a:r>
                        <a:rPr lang="ko-KR" altLang="en-US" dirty="0" smtClean="0"/>
                        <a:t>년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28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12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0</a:t>
                      </a:r>
                      <a:endParaRPr lang="ko-KR" altLang="en-US" dirty="0"/>
                    </a:p>
                  </a:txBody>
                  <a:tcPr anchor="ctr"/>
                </a:tc>
              </a:tr>
              <a:tr h="70009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2014</a:t>
                      </a:r>
                      <a:r>
                        <a:rPr lang="ko-KR" altLang="en-US" dirty="0" smtClean="0"/>
                        <a:t>년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4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3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0</a:t>
                      </a:r>
                      <a:endParaRPr lang="ko-KR" altLang="en-US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직사각형 6"/>
          <p:cNvSpPr/>
          <p:nvPr/>
        </p:nvSpPr>
        <p:spPr>
          <a:xfrm>
            <a:off x="5429250" y="3500438"/>
            <a:ext cx="785813" cy="4286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000" b="1" dirty="0"/>
              <a:t>A</a:t>
            </a:r>
            <a:endParaRPr kumimoji="0" lang="ko-KR" altLang="en-US" sz="2000" b="1" dirty="0"/>
          </a:p>
        </p:txBody>
      </p:sp>
      <p:sp>
        <p:nvSpPr>
          <p:cNvPr id="8" name="직사각형 7"/>
          <p:cNvSpPr/>
          <p:nvPr/>
        </p:nvSpPr>
        <p:spPr>
          <a:xfrm>
            <a:off x="6357938" y="4071938"/>
            <a:ext cx="785812" cy="4286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000" b="1" dirty="0"/>
              <a:t>B</a:t>
            </a:r>
            <a:endParaRPr kumimoji="0" lang="ko-KR" altLang="en-US" sz="2000" b="1" dirty="0"/>
          </a:p>
        </p:txBody>
      </p:sp>
      <p:sp>
        <p:nvSpPr>
          <p:cNvPr id="9" name="직사각형 8"/>
          <p:cNvSpPr/>
          <p:nvPr/>
        </p:nvSpPr>
        <p:spPr>
          <a:xfrm>
            <a:off x="7358063" y="5072063"/>
            <a:ext cx="785812" cy="4286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000" b="1" dirty="0"/>
              <a:t>C</a:t>
            </a:r>
            <a:endParaRPr kumimoji="0" lang="ko-KR" altLang="en-US" sz="2000" b="1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303213" y="285750"/>
            <a:ext cx="8555037" cy="939800"/>
          </a:xfrm>
        </p:spPr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altLang="ko-KR" sz="2800" dirty="0" smtClean="0">
                <a:solidFill>
                  <a:srgbClr val="0070C0"/>
                </a:solidFill>
                <a:latin typeface="+mn-ea"/>
                <a:ea typeface="+mn-ea"/>
              </a:rPr>
              <a:t>7. </a:t>
            </a:r>
            <a:r>
              <a:rPr lang="ko-KR" altLang="en-US" sz="2800" dirty="0">
                <a:solidFill>
                  <a:srgbClr val="0070C0"/>
                </a:solidFill>
                <a:latin typeface="+mn-ea"/>
                <a:ea typeface="+mn-ea"/>
              </a:rPr>
              <a:t>육량분석</a:t>
            </a:r>
            <a:r>
              <a:rPr lang="en-US" altLang="ko-KR" sz="2800" dirty="0">
                <a:solidFill>
                  <a:srgbClr val="0070C0"/>
                </a:solidFill>
                <a:latin typeface="+mn-ea"/>
                <a:ea typeface="+mn-ea"/>
              </a:rPr>
              <a:t>(</a:t>
            </a:r>
            <a:r>
              <a:rPr lang="ko-KR" altLang="en-US" sz="2800" dirty="0">
                <a:solidFill>
                  <a:srgbClr val="0070C0"/>
                </a:solidFill>
                <a:latin typeface="+mn-ea"/>
                <a:ea typeface="+mn-ea"/>
              </a:rPr>
              <a:t>총 출하</a:t>
            </a:r>
            <a:r>
              <a:rPr lang="en-US" altLang="ko-KR" sz="2800" dirty="0">
                <a:solidFill>
                  <a:srgbClr val="0070C0"/>
                </a:solidFill>
                <a:latin typeface="+mn-ea"/>
                <a:ea typeface="+mn-ea"/>
              </a:rPr>
              <a:t> </a:t>
            </a:r>
            <a:r>
              <a:rPr lang="ko-KR" altLang="en-US" sz="2800" dirty="0">
                <a:solidFill>
                  <a:srgbClr val="0070C0"/>
                </a:solidFill>
                <a:latin typeface="+mn-ea"/>
                <a:ea typeface="+mn-ea"/>
              </a:rPr>
              <a:t>두</a:t>
            </a:r>
            <a:r>
              <a:rPr lang="en-US" altLang="ko-KR" sz="2800" dirty="0">
                <a:solidFill>
                  <a:srgbClr val="0070C0"/>
                </a:solidFill>
                <a:latin typeface="+mn-ea"/>
                <a:ea typeface="+mn-ea"/>
              </a:rPr>
              <a:t>: </a:t>
            </a:r>
            <a:r>
              <a:rPr lang="en-US" altLang="ko-KR" sz="2800" dirty="0" smtClean="0">
                <a:solidFill>
                  <a:srgbClr val="0070C0"/>
                </a:solidFill>
                <a:latin typeface="+mn-ea"/>
                <a:ea typeface="+mn-ea"/>
              </a:rPr>
              <a:t>101</a:t>
            </a:r>
            <a:r>
              <a:rPr lang="ko-KR" altLang="en-US" sz="2800" dirty="0" smtClean="0">
                <a:solidFill>
                  <a:srgbClr val="0070C0"/>
                </a:solidFill>
                <a:latin typeface="+mn-ea"/>
                <a:ea typeface="+mn-ea"/>
              </a:rPr>
              <a:t>두</a:t>
            </a:r>
            <a:r>
              <a:rPr lang="en-US" altLang="ko-KR" sz="2800" dirty="0">
                <a:solidFill>
                  <a:srgbClr val="0070C0"/>
                </a:solidFill>
                <a:latin typeface="+mn-ea"/>
                <a:ea typeface="+mn-ea"/>
              </a:rPr>
              <a:t>)</a:t>
            </a:r>
            <a:endParaRPr lang="ko-KR" altLang="en-US" sz="2800" dirty="0">
              <a:solidFill>
                <a:srgbClr val="0070C0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20838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303213" y="285750"/>
            <a:ext cx="8555037" cy="939800"/>
          </a:xfrm>
        </p:spPr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altLang="ko-KR" sz="2800" dirty="0" smtClean="0">
                <a:solidFill>
                  <a:srgbClr val="0070C0"/>
                </a:solidFill>
                <a:latin typeface="+mn-ea"/>
                <a:ea typeface="+mn-ea"/>
              </a:rPr>
              <a:t>8. </a:t>
            </a:r>
            <a:r>
              <a:rPr lang="ko-KR" altLang="en-US" sz="2800" dirty="0" smtClean="0">
                <a:solidFill>
                  <a:srgbClr val="0070C0"/>
                </a:solidFill>
                <a:latin typeface="+mn-ea"/>
                <a:ea typeface="+mn-ea"/>
              </a:rPr>
              <a:t>경제성분석</a:t>
            </a:r>
            <a:r>
              <a:rPr lang="en-US" altLang="ko-KR" sz="2800" dirty="0" smtClean="0">
                <a:solidFill>
                  <a:srgbClr val="0070C0"/>
                </a:solidFill>
                <a:latin typeface="+mn-ea"/>
                <a:ea typeface="+mn-ea"/>
              </a:rPr>
              <a:t>(</a:t>
            </a:r>
            <a:r>
              <a:rPr lang="ko-KR" altLang="en-US" sz="2800" b="1" dirty="0" smtClean="0">
                <a:solidFill>
                  <a:srgbClr val="0070C0"/>
                </a:solidFill>
                <a:latin typeface="+mn-ea"/>
                <a:ea typeface="+mn-ea"/>
              </a:rPr>
              <a:t>기초원가</a:t>
            </a:r>
            <a:r>
              <a:rPr lang="en-US" altLang="ko-KR" sz="2800" b="1" dirty="0" smtClean="0">
                <a:solidFill>
                  <a:srgbClr val="0070C0"/>
                </a:solidFill>
                <a:latin typeface="+mn-ea"/>
                <a:ea typeface="+mn-ea"/>
              </a:rPr>
              <a:t>/</a:t>
            </a:r>
            <a:r>
              <a:rPr lang="ko-KR" altLang="en-US" sz="2800" b="1" dirty="0" smtClean="0">
                <a:solidFill>
                  <a:srgbClr val="0070C0"/>
                </a:solidFill>
                <a:latin typeface="+mn-ea"/>
                <a:ea typeface="+mn-ea"/>
              </a:rPr>
              <a:t>두</a:t>
            </a:r>
            <a:r>
              <a:rPr lang="en-US" altLang="ko-KR" sz="2800" dirty="0" smtClean="0">
                <a:solidFill>
                  <a:srgbClr val="0070C0"/>
                </a:solidFill>
                <a:latin typeface="+mn-ea"/>
                <a:ea typeface="+mn-ea"/>
              </a:rPr>
              <a:t>)</a:t>
            </a:r>
            <a:endParaRPr lang="ko-KR" altLang="en-US" sz="2800" dirty="0">
              <a:solidFill>
                <a:srgbClr val="0070C0"/>
              </a:solidFill>
              <a:latin typeface="+mn-ea"/>
              <a:ea typeface="+mn-ea"/>
            </a:endParaRPr>
          </a:p>
        </p:txBody>
      </p:sp>
      <p:graphicFrame>
        <p:nvGraphicFramePr>
          <p:cNvPr id="5" name="표 4"/>
          <p:cNvGraphicFramePr>
            <a:graphicFrameLocks noGrp="1"/>
          </p:cNvGraphicFramePr>
          <p:nvPr/>
        </p:nvGraphicFramePr>
        <p:xfrm>
          <a:off x="428625" y="1643063"/>
          <a:ext cx="8215313" cy="4159248"/>
        </p:xfrm>
        <a:graphic>
          <a:graphicData uri="http://schemas.openxmlformats.org/drawingml/2006/table">
            <a:tbl>
              <a:tblPr/>
              <a:tblGrid>
                <a:gridCol w="1071562"/>
                <a:gridCol w="1285875"/>
                <a:gridCol w="857250"/>
                <a:gridCol w="928687"/>
                <a:gridCol w="1214437"/>
                <a:gridCol w="1143000"/>
                <a:gridCol w="1714502"/>
              </a:tblGrid>
              <a:tr h="571586">
                <a:tc rowSpan="2" gridSpan="2"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2400" b="1" i="0" u="none" strike="noStrike" dirty="0">
                          <a:solidFill>
                            <a:srgbClr val="000000"/>
                          </a:solidFill>
                          <a:latin typeface="돋움"/>
                        </a:rPr>
                        <a:t>단</a:t>
                      </a:r>
                      <a:r>
                        <a:rPr lang="ko-KR" altLang="en-US" sz="2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</a:t>
                      </a:r>
                      <a:r>
                        <a:rPr lang="ko-KR" altLang="en-US" sz="2400" b="1" i="0" u="none" strike="noStrike" dirty="0">
                          <a:solidFill>
                            <a:srgbClr val="000000"/>
                          </a:solidFill>
                          <a:latin typeface="돋움"/>
                        </a:rPr>
                        <a:t>계</a:t>
                      </a:r>
                      <a:endParaRPr lang="ko-KR" altLang="en-US" sz="2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ko-KR" altLang="en-US" sz="20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발효사료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20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기타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 </a:t>
                      </a:r>
                      <a:r>
                        <a:rPr lang="ko-KR" altLang="en-US" sz="20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금액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6753">
                <a:tc gridSpan="2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0" i="0" u="none" strike="noStrike" dirty="0" smtClean="0">
                          <a:solidFill>
                            <a:srgbClr val="000000"/>
                          </a:solidFill>
                          <a:latin typeface="돋움"/>
                        </a:rPr>
                        <a:t>급여량</a:t>
                      </a:r>
                      <a:endParaRPr lang="en-US" altLang="ko-KR" sz="1400" b="0" i="0" u="none" strike="noStrike" dirty="0" smtClean="0">
                        <a:solidFill>
                          <a:srgbClr val="000000"/>
                        </a:solidFill>
                        <a:latin typeface="돋움"/>
                      </a:endParaRPr>
                    </a:p>
                    <a:p>
                      <a:pPr algn="ctr" rtl="0" fontAlgn="ctr"/>
                      <a:r>
                        <a:rPr lang="en-US" altLang="ko-KR" sz="1400" b="0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(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kg)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단가</a:t>
                      </a: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(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kg)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 금액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옥수수</a:t>
                      </a: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, 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건초</a:t>
                      </a:r>
                      <a:endParaRPr lang="ko-KR" altLang="en-US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514971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2000" b="1" i="0" u="none" strike="noStrike" dirty="0">
                          <a:solidFill>
                            <a:srgbClr val="000000"/>
                          </a:solidFill>
                          <a:latin typeface="돋움"/>
                        </a:rPr>
                        <a:t>송아지 값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  </a:t>
                      </a:r>
                      <a:r>
                        <a:rPr lang="en-US" altLang="ko-KR" sz="16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2,000,000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241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600" b="0" i="0" u="none" strike="noStrike" dirty="0">
                          <a:solidFill>
                            <a:srgbClr val="000000"/>
                          </a:solidFill>
                          <a:latin typeface="돋움"/>
                        </a:rPr>
                        <a:t>사료금액</a:t>
                      </a:r>
                      <a:r>
                        <a:rPr lang="en-US" altLang="ko-KR" sz="16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/ </a:t>
                      </a:r>
                      <a:r>
                        <a:rPr lang="ko-KR" altLang="en-US" sz="1600" b="0" i="0" u="none" strike="noStrike" dirty="0">
                          <a:solidFill>
                            <a:srgbClr val="000000"/>
                          </a:solidFill>
                          <a:latin typeface="돋움"/>
                        </a:rPr>
                        <a:t>두</a:t>
                      </a:r>
                      <a:endParaRPr lang="ko-KR" altLang="en-US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육성우</a:t>
                      </a:r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(7~12)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900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147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132,300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226,800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359,100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24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비육전기</a:t>
                      </a:r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(13~20)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3,360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174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584,640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584,640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24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비육후기</a:t>
                      </a:r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(21~30)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3,600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174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626,400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198,000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824,400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3034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2000" b="1" i="0" u="none" strike="noStrike" dirty="0">
                          <a:solidFill>
                            <a:srgbClr val="000000"/>
                          </a:solidFill>
                          <a:latin typeface="돋움"/>
                        </a:rPr>
                        <a:t>합</a:t>
                      </a:r>
                      <a:r>
                        <a:rPr lang="ko-KR" altLang="en-US" sz="2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 </a:t>
                      </a:r>
                      <a:r>
                        <a:rPr lang="ko-KR" altLang="en-US" sz="2000" b="1" i="0" u="none" strike="noStrike" dirty="0">
                          <a:solidFill>
                            <a:srgbClr val="000000"/>
                          </a:solidFill>
                          <a:latin typeface="돋움"/>
                        </a:rPr>
                        <a:t>계</a:t>
                      </a:r>
                      <a:r>
                        <a:rPr lang="ko-KR" altLang="en-US" sz="2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2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1,343,340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2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424,800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20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1,768,140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1181">
                <a:tc gridSpan="6"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 </a:t>
                      </a:r>
                      <a:r>
                        <a:rPr lang="ko-KR" altLang="en-US" sz="2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한우 </a:t>
                      </a:r>
                      <a:r>
                        <a:rPr lang="en-US" altLang="ko-KR" sz="20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  <a:r>
                        <a:rPr lang="ko-KR" altLang="en-US" sz="2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두당 기초원가 </a:t>
                      </a:r>
                      <a:endParaRPr lang="ko-KR" altLang="en-US" sz="1200" b="1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24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3,768,140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115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303213" y="285750"/>
            <a:ext cx="8555037" cy="939800"/>
          </a:xfrm>
        </p:spPr>
        <p:txBody>
          <a:bodyPr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altLang="ko-KR" sz="2800" dirty="0" smtClean="0">
                <a:solidFill>
                  <a:srgbClr val="0070C0"/>
                </a:solidFill>
                <a:latin typeface="+mn-ea"/>
                <a:ea typeface="+mn-ea"/>
              </a:rPr>
              <a:t>9. </a:t>
            </a:r>
            <a:r>
              <a:rPr lang="ko-KR" altLang="en-US" sz="2800" dirty="0" smtClean="0">
                <a:solidFill>
                  <a:srgbClr val="0070C0"/>
                </a:solidFill>
                <a:latin typeface="+mn-ea"/>
                <a:ea typeface="+mn-ea"/>
              </a:rPr>
              <a:t>경제성분석</a:t>
            </a:r>
            <a:r>
              <a:rPr lang="en-US" altLang="ko-KR" sz="2800" dirty="0" smtClean="0">
                <a:solidFill>
                  <a:srgbClr val="0070C0"/>
                </a:solidFill>
                <a:latin typeface="+mn-ea"/>
                <a:ea typeface="+mn-ea"/>
              </a:rPr>
              <a:t>(</a:t>
            </a:r>
            <a:r>
              <a:rPr lang="ko-KR" altLang="en-US" sz="2800" b="1" dirty="0" smtClean="0">
                <a:solidFill>
                  <a:srgbClr val="0070C0"/>
                </a:solidFill>
                <a:latin typeface="+mn-ea"/>
                <a:ea typeface="+mn-ea"/>
              </a:rPr>
              <a:t>수익</a:t>
            </a:r>
            <a:r>
              <a:rPr lang="en-US" altLang="ko-KR" sz="2800" b="1" dirty="0" smtClean="0">
                <a:solidFill>
                  <a:srgbClr val="0070C0"/>
                </a:solidFill>
                <a:latin typeface="+mn-ea"/>
                <a:ea typeface="+mn-ea"/>
              </a:rPr>
              <a:t>/</a:t>
            </a:r>
            <a:r>
              <a:rPr lang="ko-KR" altLang="en-US" sz="2800" b="1" dirty="0" smtClean="0">
                <a:solidFill>
                  <a:srgbClr val="0070C0"/>
                </a:solidFill>
                <a:latin typeface="+mn-ea"/>
                <a:ea typeface="+mn-ea"/>
              </a:rPr>
              <a:t>두</a:t>
            </a:r>
            <a:r>
              <a:rPr lang="en-US" altLang="ko-KR" sz="2800" b="1" dirty="0" smtClean="0">
                <a:solidFill>
                  <a:srgbClr val="0070C0"/>
                </a:solidFill>
                <a:latin typeface="+mn-ea"/>
                <a:ea typeface="+mn-ea"/>
              </a:rPr>
              <a:t>/</a:t>
            </a:r>
            <a:r>
              <a:rPr lang="ko-KR" altLang="en-US" sz="2800" b="1" dirty="0" smtClean="0">
                <a:solidFill>
                  <a:srgbClr val="0070C0"/>
                </a:solidFill>
                <a:latin typeface="+mn-ea"/>
                <a:ea typeface="+mn-ea"/>
              </a:rPr>
              <a:t>월</a:t>
            </a:r>
            <a:r>
              <a:rPr lang="en-US" altLang="ko-KR" sz="2800" dirty="0" smtClean="0">
                <a:solidFill>
                  <a:srgbClr val="0070C0"/>
                </a:solidFill>
                <a:latin typeface="+mn-ea"/>
                <a:ea typeface="+mn-ea"/>
              </a:rPr>
              <a:t>)</a:t>
            </a:r>
            <a:endParaRPr lang="ko-KR" altLang="en-US" sz="2800" dirty="0">
              <a:solidFill>
                <a:srgbClr val="0070C0"/>
              </a:solidFill>
              <a:latin typeface="+mn-ea"/>
              <a:ea typeface="+mn-ea"/>
            </a:endParaRPr>
          </a:p>
        </p:txBody>
      </p:sp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6862822"/>
              </p:ext>
            </p:extLst>
          </p:nvPr>
        </p:nvGraphicFramePr>
        <p:xfrm>
          <a:off x="539552" y="1772816"/>
          <a:ext cx="8143875" cy="3870426"/>
        </p:xfrm>
        <a:graphic>
          <a:graphicData uri="http://schemas.openxmlformats.org/drawingml/2006/table">
            <a:tbl>
              <a:tblPr/>
              <a:tblGrid>
                <a:gridCol w="785813"/>
                <a:gridCol w="1300162"/>
                <a:gridCol w="1343025"/>
                <a:gridCol w="1785938"/>
                <a:gridCol w="1357312"/>
                <a:gridCol w="1571625"/>
              </a:tblGrid>
              <a:tr h="123274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HY견명조" pitchFamily="18" charset="-127"/>
                        </a:rPr>
                        <a:t>　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ED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돋움" pitchFamily="50" charset="-127"/>
                          <a:ea typeface="HY견명조" pitchFamily="18" charset="-127"/>
                        </a:rPr>
                        <a:t>출하두수</a:t>
                      </a:r>
                      <a:r>
                        <a:rPr kumimoji="0" lang="en-US" altLang="ko-K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/</a:t>
                      </a:r>
                      <a:r>
                        <a:rPr kumimoji="0" lang="ko-KR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돋움" pitchFamily="50" charset="-127"/>
                          <a:ea typeface="HY견명조" pitchFamily="18" charset="-127"/>
                        </a:rPr>
                        <a:t>년</a:t>
                      </a:r>
                      <a:endParaRPr kumimoji="0" lang="ko-KR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HY견명조" pitchFamily="18" charset="-127"/>
                      </a:endParaRP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ED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돋움" pitchFamily="50" charset="-127"/>
                          <a:ea typeface="HY견명조" pitchFamily="18" charset="-127"/>
                        </a:rPr>
                        <a:t>①금액</a:t>
                      </a:r>
                      <a:r>
                        <a:rPr kumimoji="0" lang="en-US" altLang="ko-K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/</a:t>
                      </a:r>
                      <a:r>
                        <a:rPr kumimoji="0" lang="ko-KR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돋움" pitchFamily="50" charset="-127"/>
                          <a:ea typeface="HY견명조" pitchFamily="18" charset="-127"/>
                        </a:rPr>
                        <a:t>두</a:t>
                      </a:r>
                      <a:endParaRPr kumimoji="0" lang="ko-KR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HY견명조" pitchFamily="18" charset="-127"/>
                      </a:endParaRP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ED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돋움" pitchFamily="50" charset="-127"/>
                          <a:ea typeface="HY견명조" pitchFamily="18" charset="-127"/>
                        </a:rPr>
                        <a:t>②기초원가</a:t>
                      </a:r>
                      <a:r>
                        <a:rPr kumimoji="0" lang="en-US" altLang="ko-K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/</a:t>
                      </a:r>
                      <a:r>
                        <a:rPr kumimoji="0" lang="ko-KR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돋움" pitchFamily="50" charset="-127"/>
                          <a:ea typeface="HY견명조" pitchFamily="18" charset="-127"/>
                        </a:rPr>
                        <a:t>두</a:t>
                      </a:r>
                      <a:endParaRPr kumimoji="0" lang="ko-KR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HY견명조" pitchFamily="18" charset="-127"/>
                      </a:endParaRP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ED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 순익</a:t>
                      </a:r>
                      <a:r>
                        <a:rPr kumimoji="0" lang="en-US" altLang="ko-K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/</a:t>
                      </a:r>
                      <a:r>
                        <a:rPr kumimoji="0" lang="ko-KR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돋움" pitchFamily="50" charset="-127"/>
                          <a:ea typeface="HY견명조" pitchFamily="18" charset="-127"/>
                        </a:rPr>
                        <a:t>두</a:t>
                      </a:r>
                      <a:r>
                        <a:rPr kumimoji="0" lang="ko-KR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HY견명조" pitchFamily="18" charset="-127"/>
                        </a:rPr>
                        <a:t>         </a:t>
                      </a:r>
                      <a:r>
                        <a:rPr kumimoji="0" lang="ko-KR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돋움" pitchFamily="50" charset="-127"/>
                          <a:ea typeface="HY견명조" pitchFamily="18" charset="-127"/>
                        </a:rPr>
                        <a:t>①</a:t>
                      </a:r>
                      <a:r>
                        <a:rPr kumimoji="0" lang="en-US" altLang="ko-K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-② 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ED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돋움" pitchFamily="50" charset="-127"/>
                          <a:ea typeface="HY견명조" pitchFamily="18" charset="-127"/>
                        </a:rPr>
                        <a:t>월별순익</a:t>
                      </a:r>
                      <a:r>
                        <a:rPr kumimoji="0" lang="en-US" altLang="ko-K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/</a:t>
                      </a:r>
                      <a:r>
                        <a:rPr kumimoji="0" lang="ko-KR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돋움" pitchFamily="50" charset="-127"/>
                          <a:ea typeface="HY견명조" pitchFamily="18" charset="-127"/>
                        </a:rPr>
                        <a:t>두</a:t>
                      </a:r>
                      <a:endParaRPr kumimoji="0" lang="ko-KR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HY견명조" pitchFamily="18" charset="-127"/>
                      </a:endParaRP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EDF2"/>
                    </a:solidFill>
                  </a:tcPr>
                </a:tc>
              </a:tr>
              <a:tr h="49114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2011</a:t>
                      </a:r>
                      <a:r>
                        <a:rPr kumimoji="0" lang="ko-KR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HY견명조" pitchFamily="18" charset="-127"/>
                        </a:rPr>
                        <a:t>년</a:t>
                      </a:r>
                      <a:endParaRPr kumimoji="0" lang="ko-KR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HY견명조" pitchFamily="18" charset="-127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35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6,892,080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3,768,140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3,123,940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130,164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026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2012</a:t>
                      </a:r>
                      <a:r>
                        <a:rPr kumimoji="0" lang="ko-KR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HY견명조" pitchFamily="18" charset="-127"/>
                        </a:rPr>
                        <a:t>년</a:t>
                      </a:r>
                      <a:endParaRPr kumimoji="0" lang="ko-KR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HY견명조" pitchFamily="18" charset="-127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17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5,803,273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3,768,140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2,035,133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84,797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026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2013</a:t>
                      </a:r>
                      <a:r>
                        <a:rPr kumimoji="0" lang="ko-KR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HY견명조" pitchFamily="18" charset="-127"/>
                        </a:rPr>
                        <a:t>년</a:t>
                      </a:r>
                      <a:endParaRPr kumimoji="0" lang="ko-KR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HY견명조" pitchFamily="18" charset="-127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37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6,178,433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3,768,140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2,410,293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100,429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026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2014</a:t>
                      </a:r>
                      <a:r>
                        <a:rPr kumimoji="0" lang="ko-KR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HY견명조" pitchFamily="18" charset="-127"/>
                        </a:rPr>
                        <a:t>년</a:t>
                      </a:r>
                      <a:endParaRPr kumimoji="0" lang="ko-KR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HY견명조" pitchFamily="18" charset="-127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7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6,845,189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3,768,140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3,077,049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128,210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574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평균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24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6,429,744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3,768,140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2,661,604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110,900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497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85750" y="301625"/>
            <a:ext cx="8555038" cy="939800"/>
          </a:xfrm>
        </p:spPr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altLang="ko-KR" sz="2800" b="1" dirty="0">
                <a:solidFill>
                  <a:srgbClr val="0070C0"/>
                </a:solidFill>
                <a:latin typeface="+mn-ea"/>
                <a:ea typeface="+mn-ea"/>
              </a:rPr>
              <a:t>※</a:t>
            </a:r>
            <a:r>
              <a:rPr lang="ko-KR" altLang="en-US" sz="2800" b="1" dirty="0" err="1">
                <a:solidFill>
                  <a:srgbClr val="0070C0"/>
                </a:solidFill>
                <a:latin typeface="+mn-ea"/>
                <a:ea typeface="+mn-ea"/>
              </a:rPr>
              <a:t>대산농장</a:t>
            </a:r>
            <a:r>
              <a:rPr lang="ko-KR" altLang="en-US" sz="2800" b="1" dirty="0">
                <a:solidFill>
                  <a:srgbClr val="0070C0"/>
                </a:solidFill>
                <a:latin typeface="+mn-ea"/>
                <a:ea typeface="+mn-ea"/>
              </a:rPr>
              <a:t> 의 노하우</a:t>
            </a:r>
          </a:p>
        </p:txBody>
      </p:sp>
      <p:sp>
        <p:nvSpPr>
          <p:cNvPr id="34819" name="내용 개체 틀 4"/>
          <p:cNvSpPr>
            <a:spLocks noGrp="1"/>
          </p:cNvSpPr>
          <p:nvPr>
            <p:ph idx="1"/>
          </p:nvPr>
        </p:nvSpPr>
        <p:spPr>
          <a:xfrm>
            <a:off x="428625" y="1274763"/>
            <a:ext cx="8258175" cy="570061"/>
          </a:xfrm>
        </p:spPr>
        <p:txBody>
          <a:bodyPr>
            <a:normAutofit lnSpcReduction="10000"/>
          </a:bodyPr>
          <a:lstStyle/>
          <a:p>
            <a:pPr marL="514350" indent="-514350" eaLnBrk="1" hangingPunct="1">
              <a:buFont typeface="Wingdings" pitchFamily="2" charset="2"/>
              <a:buNone/>
            </a:pPr>
            <a:r>
              <a:rPr lang="ko-KR" altLang="en-US" dirty="0" smtClean="0"/>
              <a:t>가</a:t>
            </a:r>
            <a:r>
              <a:rPr lang="en-US" altLang="ko-KR" dirty="0" smtClean="0"/>
              <a:t>. </a:t>
            </a:r>
            <a:r>
              <a:rPr lang="ko-KR" altLang="en-US" dirty="0" smtClean="0"/>
              <a:t>자체개발 </a:t>
            </a:r>
            <a:r>
              <a:rPr lang="en-US" altLang="ko-KR" dirty="0" smtClean="0"/>
              <a:t>TMR</a:t>
            </a:r>
            <a:r>
              <a:rPr lang="ko-KR" altLang="en-US" dirty="0" smtClean="0"/>
              <a:t>급여기</a:t>
            </a:r>
            <a:r>
              <a:rPr lang="en-US" altLang="ko-KR" dirty="0" smtClean="0"/>
              <a:t>                                     </a:t>
            </a:r>
            <a:endParaRPr lang="ko-KR" altLang="en-US" dirty="0" smtClean="0"/>
          </a:p>
        </p:txBody>
      </p:sp>
      <p:pic>
        <p:nvPicPr>
          <p:cNvPr id="348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2060575"/>
            <a:ext cx="4071938" cy="429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2060575"/>
            <a:ext cx="4071937" cy="422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78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85750" y="301625"/>
            <a:ext cx="8555038" cy="939800"/>
          </a:xfrm>
        </p:spPr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altLang="ko-KR" sz="2800" b="1" dirty="0" smtClean="0">
                <a:solidFill>
                  <a:srgbClr val="0070C0"/>
                </a:solidFill>
                <a:latin typeface="+mn-ea"/>
                <a:ea typeface="+mn-ea"/>
              </a:rPr>
              <a:t>※</a:t>
            </a:r>
            <a:r>
              <a:rPr lang="ko-KR" altLang="en-US" sz="2800" b="1" dirty="0" err="1" smtClean="0">
                <a:solidFill>
                  <a:srgbClr val="0070C0"/>
                </a:solidFill>
                <a:latin typeface="+mn-ea"/>
                <a:ea typeface="+mn-ea"/>
              </a:rPr>
              <a:t>대산농장</a:t>
            </a:r>
            <a:r>
              <a:rPr lang="ko-KR" altLang="en-US" sz="2800" b="1" dirty="0" smtClean="0">
                <a:solidFill>
                  <a:srgbClr val="0070C0"/>
                </a:solidFill>
                <a:latin typeface="+mn-ea"/>
                <a:ea typeface="+mn-ea"/>
              </a:rPr>
              <a:t> 의 노하우</a:t>
            </a:r>
            <a:endParaRPr lang="ko-KR" altLang="en-US" sz="2800" b="1" dirty="0">
              <a:solidFill>
                <a:srgbClr val="0070C0"/>
              </a:solidFill>
              <a:latin typeface="+mn-ea"/>
              <a:ea typeface="+mn-ea"/>
            </a:endParaRPr>
          </a:p>
        </p:txBody>
      </p:sp>
      <p:sp>
        <p:nvSpPr>
          <p:cNvPr id="36867" name="내용 개체 틀 4"/>
          <p:cNvSpPr>
            <a:spLocks noGrp="1"/>
          </p:cNvSpPr>
          <p:nvPr>
            <p:ph idx="1"/>
          </p:nvPr>
        </p:nvSpPr>
        <p:spPr>
          <a:xfrm>
            <a:off x="428625" y="1341438"/>
            <a:ext cx="8258175" cy="647700"/>
          </a:xfrm>
        </p:spPr>
        <p:txBody>
          <a:bodyPr anchor="ctr"/>
          <a:lstStyle/>
          <a:p>
            <a:pPr marL="514350" indent="-514350" eaLnBrk="1" hangingPunct="1">
              <a:buFont typeface="Wingdings" pitchFamily="2" charset="2"/>
              <a:buNone/>
            </a:pPr>
            <a:r>
              <a:rPr lang="en-US" altLang="ko-KR" dirty="0" smtClean="0"/>
              <a:t>2. </a:t>
            </a:r>
            <a:r>
              <a:rPr lang="ko-KR" altLang="en-US" dirty="0" smtClean="0"/>
              <a:t>송아지사육장 바닥보일러설비</a:t>
            </a:r>
          </a:p>
        </p:txBody>
      </p:sp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060575"/>
            <a:ext cx="2857500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25" y="2060575"/>
            <a:ext cx="2857500" cy="429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88" y="2060575"/>
            <a:ext cx="2857500" cy="429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952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85750" y="287338"/>
            <a:ext cx="8555038" cy="939800"/>
          </a:xfrm>
        </p:spPr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altLang="ko-KR" sz="2800" b="1" dirty="0" smtClean="0">
                <a:solidFill>
                  <a:srgbClr val="0070C0"/>
                </a:solidFill>
                <a:latin typeface="+mn-ea"/>
                <a:ea typeface="+mn-ea"/>
              </a:rPr>
              <a:t>※</a:t>
            </a:r>
            <a:r>
              <a:rPr lang="ko-KR" altLang="en-US" sz="2800" b="1" dirty="0" err="1" smtClean="0">
                <a:solidFill>
                  <a:srgbClr val="0070C0"/>
                </a:solidFill>
                <a:latin typeface="+mn-ea"/>
                <a:ea typeface="+mn-ea"/>
              </a:rPr>
              <a:t>대산농장</a:t>
            </a:r>
            <a:r>
              <a:rPr lang="ko-KR" altLang="en-US" sz="2800" b="1" dirty="0" smtClean="0">
                <a:solidFill>
                  <a:srgbClr val="0070C0"/>
                </a:solidFill>
                <a:latin typeface="+mn-ea"/>
                <a:ea typeface="+mn-ea"/>
              </a:rPr>
              <a:t> 의 노하우</a:t>
            </a:r>
            <a:endParaRPr lang="ko-KR" altLang="en-US" sz="2800" b="1" dirty="0">
              <a:solidFill>
                <a:srgbClr val="0070C0"/>
              </a:solidFill>
              <a:latin typeface="+mn-ea"/>
              <a:ea typeface="+mn-ea"/>
            </a:endParaRPr>
          </a:p>
        </p:txBody>
      </p:sp>
      <p:sp>
        <p:nvSpPr>
          <p:cNvPr id="37891" name="내용 개체 틀 4"/>
          <p:cNvSpPr>
            <a:spLocks noGrp="1"/>
          </p:cNvSpPr>
          <p:nvPr>
            <p:ph idx="1"/>
          </p:nvPr>
        </p:nvSpPr>
        <p:spPr>
          <a:xfrm>
            <a:off x="428625" y="1203325"/>
            <a:ext cx="8258175" cy="785813"/>
          </a:xfrm>
        </p:spPr>
        <p:txBody>
          <a:bodyPr anchor="ctr"/>
          <a:lstStyle/>
          <a:p>
            <a:pPr marL="514350" indent="-514350" eaLnBrk="1" hangingPunct="1">
              <a:buFont typeface="Wingdings" pitchFamily="2" charset="2"/>
              <a:buNone/>
            </a:pPr>
            <a:r>
              <a:rPr lang="en-US" altLang="ko-KR" dirty="0" smtClean="0"/>
              <a:t>3. </a:t>
            </a:r>
            <a:r>
              <a:rPr lang="ko-KR" altLang="en-US" dirty="0" smtClean="0"/>
              <a:t>송아지사육</a:t>
            </a:r>
            <a:r>
              <a:rPr lang="en-US" altLang="ko-KR" dirty="0" smtClean="0"/>
              <a:t> </a:t>
            </a:r>
            <a:r>
              <a:rPr lang="ko-KR" altLang="en-US" dirty="0" smtClean="0"/>
              <a:t>운동장</a:t>
            </a:r>
          </a:p>
        </p:txBody>
      </p:sp>
      <p:pic>
        <p:nvPicPr>
          <p:cNvPr id="3789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1916113"/>
            <a:ext cx="4143375" cy="45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1916113"/>
            <a:ext cx="4143375" cy="45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2970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332656"/>
            <a:ext cx="7875639" cy="1143000"/>
          </a:xfrm>
        </p:spPr>
        <p:txBody>
          <a:bodyPr>
            <a:normAutofit/>
          </a:bodyPr>
          <a:lstStyle/>
          <a:p>
            <a:r>
              <a:rPr lang="ko-KR" altLang="en-US" dirty="0" smtClean="0">
                <a:solidFill>
                  <a:srgbClr val="7030A0"/>
                </a:solidFill>
              </a:rPr>
              <a:t>주먹구구식으로 사료를 급여하면</a:t>
            </a:r>
            <a:r>
              <a:rPr lang="en-US" altLang="ko-KR" dirty="0" smtClean="0">
                <a:solidFill>
                  <a:srgbClr val="7030A0"/>
                </a:solidFill>
              </a:rPr>
              <a:t>?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66" y="2132856"/>
            <a:ext cx="2692740" cy="37843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132856"/>
            <a:ext cx="2952328" cy="37843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089" y="2141365"/>
            <a:ext cx="2714625" cy="37758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0286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548680"/>
            <a:ext cx="7875639" cy="1143000"/>
          </a:xfrm>
        </p:spPr>
        <p:txBody>
          <a:bodyPr>
            <a:normAutofit/>
          </a:bodyPr>
          <a:lstStyle/>
          <a:p>
            <a:r>
              <a:rPr lang="ko-KR" altLang="en-US" dirty="0" err="1" smtClean="0">
                <a:solidFill>
                  <a:srgbClr val="7030A0"/>
                </a:solidFill>
              </a:rPr>
              <a:t>배합비</a:t>
            </a:r>
            <a:r>
              <a:rPr lang="ko-KR" altLang="en-US" dirty="0" smtClean="0">
                <a:solidFill>
                  <a:srgbClr val="7030A0"/>
                </a:solidFill>
              </a:rPr>
              <a:t> 활용 농가</a:t>
            </a:r>
            <a:r>
              <a:rPr lang="en-US" altLang="ko-KR" dirty="0" smtClean="0">
                <a:solidFill>
                  <a:srgbClr val="7030A0"/>
                </a:solidFill>
              </a:rPr>
              <a:t>(27</a:t>
            </a:r>
            <a:r>
              <a:rPr lang="ko-KR" altLang="en-US" dirty="0" smtClean="0">
                <a:solidFill>
                  <a:srgbClr val="7030A0"/>
                </a:solidFill>
              </a:rPr>
              <a:t>개월 비육</a:t>
            </a:r>
            <a:r>
              <a:rPr lang="en-US" altLang="ko-KR" dirty="0" smtClean="0">
                <a:solidFill>
                  <a:srgbClr val="7030A0"/>
                </a:solidFill>
              </a:rPr>
              <a:t>)</a:t>
            </a:r>
            <a:r>
              <a:rPr lang="ko-KR" altLang="en-US" dirty="0" smtClean="0">
                <a:solidFill>
                  <a:srgbClr val="7030A0"/>
                </a:solidFill>
              </a:rPr>
              <a:t> </a:t>
            </a:r>
            <a:endParaRPr lang="en-US" dirty="0">
              <a:solidFill>
                <a:srgbClr val="7030A0"/>
              </a:solidFill>
            </a:endParaRPr>
          </a:p>
        </p:txBody>
      </p:sp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3499656"/>
              </p:ext>
            </p:extLst>
          </p:nvPr>
        </p:nvGraphicFramePr>
        <p:xfrm>
          <a:off x="400862" y="1916832"/>
          <a:ext cx="8275594" cy="4248472"/>
        </p:xfrm>
        <a:graphic>
          <a:graphicData uri="http://schemas.openxmlformats.org/drawingml/2006/table">
            <a:tbl>
              <a:tblPr/>
              <a:tblGrid>
                <a:gridCol w="1971139"/>
                <a:gridCol w="1260891"/>
                <a:gridCol w="1260891"/>
                <a:gridCol w="1260891"/>
                <a:gridCol w="1260891"/>
                <a:gridCol w="1260891"/>
              </a:tblGrid>
              <a:tr h="112219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kern="0" spc="0" dirty="0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분석항목</a:t>
                      </a:r>
                      <a:endParaRPr lang="ko-KR" altLang="en-US" sz="1800" b="1" kern="0" spc="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45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kern="0" spc="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적용 전 </a:t>
                      </a:r>
                    </a:p>
                  </a:txBody>
                  <a:tcPr marL="64770" marR="64770" marT="17907" marB="17907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kern="0" spc="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적용 후</a:t>
                      </a: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1" kern="0" spc="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en-US" sz="1800" b="1" kern="0" spc="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A) </a:t>
                      </a:r>
                    </a:p>
                  </a:txBody>
                  <a:tcPr marL="64770" marR="64770" marT="17907" marB="17907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7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kern="0" spc="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상위</a:t>
                      </a:r>
                      <a:r>
                        <a:rPr lang="en-US" altLang="ko-KR" sz="1800" b="1" kern="0" spc="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10%</a:t>
                      </a:r>
                      <a:endParaRPr lang="ko-KR" altLang="en-US" sz="1800" b="1" kern="0" spc="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kern="0" spc="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성적*</a:t>
                      </a:r>
                      <a:r>
                        <a:rPr lang="en-US" altLang="ko-KR" sz="1800" b="1" kern="0" spc="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en-US" sz="1800" b="1" kern="0" spc="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B)</a:t>
                      </a:r>
                    </a:p>
                  </a:txBody>
                  <a:tcPr marL="64770" marR="64770" marT="17907" marB="17907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kern="0" spc="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전국 평균*</a:t>
                      </a:r>
                    </a:p>
                  </a:txBody>
                  <a:tcPr marL="64770" marR="64770" marT="17907" marB="17907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A-B</a:t>
                      </a:r>
                    </a:p>
                  </a:txBody>
                  <a:tcPr marL="64770" marR="64770" marT="17907" marB="17907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104209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kern="0" spc="0" dirty="0" err="1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도체중</a:t>
                      </a:r>
                      <a:r>
                        <a:rPr lang="en-US" altLang="ko-KR" sz="1800" b="1" kern="0" spc="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en-US" sz="1800" b="1" kern="0" spc="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kg)</a:t>
                      </a:r>
                    </a:p>
                  </a:txBody>
                  <a:tcPr marL="64770" marR="64770" marT="17907" marB="17907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60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 dirty="0">
                          <a:effectLst/>
                          <a:latin typeface="+mn-ea"/>
                          <a:ea typeface="+mn-ea"/>
                        </a:rPr>
                        <a:t>382.3</a:t>
                      </a:r>
                      <a:endParaRPr lang="en-US" sz="18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 dirty="0">
                          <a:effectLst/>
                          <a:latin typeface="+mn-ea"/>
                          <a:ea typeface="+mn-ea"/>
                        </a:rPr>
                        <a:t>417</a:t>
                      </a:r>
                      <a:endParaRPr lang="en-US" sz="18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 dirty="0">
                          <a:effectLst/>
                          <a:latin typeface="+mn-ea"/>
                          <a:ea typeface="+mn-ea"/>
                        </a:rPr>
                        <a:t>419.4</a:t>
                      </a:r>
                      <a:endParaRPr lang="en-US" sz="18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 dirty="0">
                          <a:effectLst/>
                          <a:latin typeface="+mn-ea"/>
                          <a:ea typeface="+mn-ea"/>
                        </a:rPr>
                        <a:t>424.4</a:t>
                      </a:r>
                      <a:endParaRPr lang="en-US" sz="18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 dirty="0">
                          <a:effectLst/>
                          <a:latin typeface="+mn-ea"/>
                          <a:ea typeface="+mn-ea"/>
                        </a:rPr>
                        <a:t>-2.4</a:t>
                      </a:r>
                      <a:endParaRPr lang="en-US" sz="18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4209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3200" b="1" kern="0" spc="0" baseline="30000" dirty="0" err="1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근내지방도</a:t>
                      </a:r>
                      <a:endParaRPr lang="en-US" altLang="ko-KR" sz="3200" b="1" kern="0" spc="0" baseline="30000" dirty="0" smtClean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60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 dirty="0">
                          <a:effectLst/>
                          <a:latin typeface="+mn-ea"/>
                          <a:ea typeface="+mn-ea"/>
                        </a:rPr>
                        <a:t>5.2</a:t>
                      </a:r>
                      <a:endParaRPr lang="en-US" sz="18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 dirty="0">
                          <a:effectLst/>
                          <a:latin typeface="+mn-ea"/>
                          <a:ea typeface="+mn-ea"/>
                        </a:rPr>
                        <a:t>7.2</a:t>
                      </a:r>
                      <a:endParaRPr lang="en-US" sz="1800" b="1" kern="0" spc="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 dirty="0">
                          <a:effectLst/>
                          <a:latin typeface="+mn-ea"/>
                          <a:ea typeface="+mn-ea"/>
                        </a:rPr>
                        <a:t>6.1</a:t>
                      </a:r>
                      <a:endParaRPr lang="en-US" sz="1800" b="1" kern="0" spc="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 dirty="0">
                          <a:effectLst/>
                          <a:latin typeface="+mn-ea"/>
                          <a:ea typeface="+mn-ea"/>
                        </a:rPr>
                        <a:t>5.4</a:t>
                      </a:r>
                      <a:endParaRPr lang="en-US" sz="18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 dirty="0">
                          <a:effectLst/>
                          <a:latin typeface="+mn-ea"/>
                          <a:ea typeface="+mn-ea"/>
                        </a:rPr>
                        <a:t>1.1</a:t>
                      </a:r>
                      <a:endParaRPr lang="en-US" sz="18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4209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1" kern="0" spc="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1++ </a:t>
                      </a:r>
                      <a:r>
                        <a:rPr lang="ko-KR" altLang="en-US" sz="1800" b="1" kern="0" spc="0" dirty="0" err="1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출현율</a:t>
                      </a:r>
                      <a:r>
                        <a:rPr lang="en-US" altLang="ko-KR" sz="1800" b="1" kern="0" spc="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(%) </a:t>
                      </a:r>
                      <a:endParaRPr lang="ko-KR" altLang="en-US" sz="1800" b="1" kern="0" spc="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60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 dirty="0">
                          <a:effectLst/>
                          <a:latin typeface="+mn-ea"/>
                          <a:ea typeface="+mn-ea"/>
                        </a:rPr>
                        <a:t>8.3</a:t>
                      </a:r>
                      <a:endParaRPr lang="en-US" sz="18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 dirty="0">
                          <a:effectLst/>
                          <a:latin typeface="+mn-ea"/>
                          <a:ea typeface="+mn-ea"/>
                        </a:rPr>
                        <a:t>48.8</a:t>
                      </a:r>
                      <a:endParaRPr lang="en-US" sz="18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8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 dirty="0" smtClean="0">
                          <a:effectLst/>
                          <a:latin typeface="+mn-ea"/>
                          <a:ea typeface="+mn-ea"/>
                        </a:rPr>
                        <a:t>16.25</a:t>
                      </a:r>
                      <a:endParaRPr lang="en-US" sz="18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8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4625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그룹 23"/>
          <p:cNvGrpSpPr/>
          <p:nvPr/>
        </p:nvGrpSpPr>
        <p:grpSpPr>
          <a:xfrm>
            <a:off x="-6446" y="0"/>
            <a:ext cx="9153050" cy="915862"/>
            <a:chOff x="-6446" y="0"/>
            <a:chExt cx="9153050" cy="915862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44142" y="53909"/>
              <a:ext cx="375942" cy="339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직사각형 2"/>
            <p:cNvSpPr/>
            <p:nvPr/>
          </p:nvSpPr>
          <p:spPr>
            <a:xfrm>
              <a:off x="0" y="0"/>
              <a:ext cx="9144000" cy="720636"/>
            </a:xfrm>
            <a:prstGeom prst="rect">
              <a:avLst/>
            </a:prstGeom>
            <a:solidFill>
              <a:srgbClr val="FFC00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4" name="그룹 3"/>
            <p:cNvGrpSpPr/>
            <p:nvPr/>
          </p:nvGrpSpPr>
          <p:grpSpPr>
            <a:xfrm>
              <a:off x="6888956" y="66583"/>
              <a:ext cx="2170776" cy="576358"/>
              <a:chOff x="7067462" y="90938"/>
              <a:chExt cx="1979570" cy="467022"/>
            </a:xfrm>
          </p:grpSpPr>
          <p:sp>
            <p:nvSpPr>
              <p:cNvPr id="17" name="모서리가 둥근 직사각형 16"/>
              <p:cNvSpPr>
                <a:spLocks noChangeArrowheads="1"/>
              </p:cNvSpPr>
              <p:nvPr/>
            </p:nvSpPr>
            <p:spPr bwMode="auto">
              <a:xfrm>
                <a:off x="7573248" y="90938"/>
                <a:ext cx="464647" cy="466377"/>
              </a:xfrm>
              <a:prstGeom prst="roundRect">
                <a:avLst>
                  <a:gd name="adj" fmla="val 16667"/>
                </a:avLst>
              </a:prstGeom>
              <a:blipFill dpi="0" rotWithShape="1">
                <a:blip r:embed="rId3" cstate="print"/>
                <a:srcRect/>
                <a:stretch>
                  <a:fillRect/>
                </a:stretch>
              </a:blipFill>
              <a:ln w="22225" algn="ctr">
                <a:solidFill>
                  <a:schemeClr val="accent6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latinLnBrk="0" hangingPunct="0"/>
                <a:endParaRPr kumimoji="0" lang="ko-KR" alt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" name="모서리가 둥근 직사각형 17"/>
              <p:cNvSpPr>
                <a:spLocks noChangeArrowheads="1"/>
              </p:cNvSpPr>
              <p:nvPr/>
            </p:nvSpPr>
            <p:spPr bwMode="auto">
              <a:xfrm>
                <a:off x="7067462" y="90938"/>
                <a:ext cx="464647" cy="466377"/>
              </a:xfrm>
              <a:prstGeom prst="roundRect">
                <a:avLst>
                  <a:gd name="adj" fmla="val 16667"/>
                </a:avLst>
              </a:prstGeom>
              <a:blipFill dpi="0" rotWithShape="1">
                <a:blip r:embed="rId4" cstate="print"/>
                <a:srcRect/>
                <a:stretch>
                  <a:fillRect/>
                </a:stretch>
              </a:blipFill>
              <a:ln w="22225" algn="ctr">
                <a:solidFill>
                  <a:schemeClr val="accent6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latinLnBrk="0" hangingPunct="0"/>
                <a:endParaRPr kumimoji="0" lang="ko-KR" alt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" name="모서리가 둥근 직사각형 18"/>
              <p:cNvSpPr/>
              <p:nvPr/>
            </p:nvSpPr>
            <p:spPr>
              <a:xfrm>
                <a:off x="8079826" y="91583"/>
                <a:ext cx="464647" cy="466377"/>
              </a:xfrm>
              <a:prstGeom prst="roundRect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22225" cap="flat" cmpd="sng" algn="ctr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endParaRPr>
              </a:p>
            </p:txBody>
          </p:sp>
          <p:sp>
            <p:nvSpPr>
              <p:cNvPr id="20" name="모서리가 둥근 직사각형 19"/>
              <p:cNvSpPr>
                <a:spLocks noChangeArrowheads="1"/>
              </p:cNvSpPr>
              <p:nvPr/>
            </p:nvSpPr>
            <p:spPr bwMode="auto">
              <a:xfrm>
                <a:off x="8582385" y="91583"/>
                <a:ext cx="464647" cy="466377"/>
              </a:xfrm>
              <a:prstGeom prst="roundRect">
                <a:avLst>
                  <a:gd name="adj" fmla="val 16667"/>
                </a:avLst>
              </a:prstGeom>
              <a:blipFill dpi="0" rotWithShape="1">
                <a:blip r:embed="rId6" cstate="print"/>
                <a:srcRect/>
                <a:stretch>
                  <a:fillRect/>
                </a:stretch>
              </a:blipFill>
              <a:ln w="22225" algn="ctr">
                <a:solidFill>
                  <a:schemeClr val="accent6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latinLnBrk="0" hangingPunct="0"/>
                <a:endParaRPr kumimoji="0" lang="ko-KR" alt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22" name="직사각형 21"/>
            <p:cNvSpPr/>
            <p:nvPr/>
          </p:nvSpPr>
          <p:spPr>
            <a:xfrm>
              <a:off x="2486604" y="768132"/>
              <a:ext cx="6660000" cy="36000"/>
            </a:xfrm>
            <a:prstGeom prst="rect">
              <a:avLst/>
            </a:prstGeom>
            <a:solidFill>
              <a:srgbClr val="FFC00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직사각형 4"/>
            <p:cNvSpPr/>
            <p:nvPr/>
          </p:nvSpPr>
          <p:spPr>
            <a:xfrm>
              <a:off x="-6446" y="669641"/>
              <a:ext cx="2497833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atinLnBrk="0">
                <a:spcBef>
                  <a:spcPct val="50000"/>
                </a:spcBef>
                <a:defRPr/>
              </a:pPr>
              <a:r>
                <a:rPr lang="en-US" altLang="ko-KR" sz="1000" b="1" i="1" kern="0" dirty="0" smtClean="0">
                  <a:solidFill>
                    <a:schemeClr val="accent6"/>
                  </a:solidFill>
                </a:rPr>
                <a:t>Animal Nutrition &amp; Physiology Team</a:t>
              </a:r>
              <a:endParaRPr lang="en-US" altLang="ko-KR" sz="1000" b="1" i="1" kern="0" dirty="0">
                <a:solidFill>
                  <a:schemeClr val="accent6"/>
                </a:solidFill>
              </a:endParaRPr>
            </a:p>
          </p:txBody>
        </p:sp>
      </p:grpSp>
      <p:sp>
        <p:nvSpPr>
          <p:cNvPr id="41" name="직사각형 40"/>
          <p:cNvSpPr/>
          <p:nvPr/>
        </p:nvSpPr>
        <p:spPr>
          <a:xfrm>
            <a:off x="482107" y="1717179"/>
            <a:ext cx="8279609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800100">
              <a:lnSpc>
                <a:spcPct val="150000"/>
              </a:lnSpc>
              <a:spcAft>
                <a:spcPct val="35000"/>
              </a:spcAft>
              <a:buClr>
                <a:schemeClr val="accent6">
                  <a:lumMod val="75000"/>
                </a:schemeClr>
              </a:buClr>
              <a:buSzPct val="120000"/>
              <a:buFont typeface="Wingdings" panose="05000000000000000000" pitchFamily="2" charset="2"/>
              <a:buChar char="v"/>
            </a:pPr>
            <a:r>
              <a:rPr lang="ko-KR" altLang="en-US" sz="2000" b="1" dirty="0" smtClean="0">
                <a:latin typeface="+mn-ea"/>
              </a:rPr>
              <a:t>한우 사</a:t>
            </a:r>
            <a:r>
              <a:rPr lang="ko-KR" altLang="en-US" sz="2000" b="1" dirty="0">
                <a:latin typeface="+mn-ea"/>
              </a:rPr>
              <a:t>육</a:t>
            </a:r>
            <a:r>
              <a:rPr lang="ko-KR" altLang="en-US" sz="2000" b="1" dirty="0" smtClean="0">
                <a:latin typeface="+mn-ea"/>
              </a:rPr>
              <a:t>단계별 영양소 요구량 설정</a:t>
            </a:r>
            <a:endParaRPr lang="en-US" altLang="ko-KR" sz="2000" b="1" dirty="0" smtClean="0">
              <a:latin typeface="+mn-ea"/>
            </a:endParaRPr>
          </a:p>
          <a:p>
            <a:pPr marL="342900" lvl="0" indent="-342900" defTabSz="800100">
              <a:lnSpc>
                <a:spcPct val="150000"/>
              </a:lnSpc>
              <a:spcAft>
                <a:spcPct val="35000"/>
              </a:spcAft>
              <a:buClr>
                <a:schemeClr val="accent6">
                  <a:lumMod val="75000"/>
                </a:schemeClr>
              </a:buClr>
              <a:buSzPct val="120000"/>
              <a:buFont typeface="Wingdings" panose="05000000000000000000" pitchFamily="2" charset="2"/>
              <a:buChar char="v"/>
            </a:pPr>
            <a:r>
              <a:rPr lang="ko-KR" altLang="en-US" sz="2000" b="1" dirty="0" err="1" smtClean="0">
                <a:latin typeface="+mn-ea"/>
              </a:rPr>
              <a:t>농식품부산물의</a:t>
            </a:r>
            <a:r>
              <a:rPr lang="ko-KR" altLang="en-US" sz="2000" b="1" dirty="0" smtClean="0">
                <a:latin typeface="+mn-ea"/>
              </a:rPr>
              <a:t> 영양성분 분석 및 사료 가치 </a:t>
            </a:r>
            <a:r>
              <a:rPr lang="ko-KR" altLang="en-US" sz="2000" b="1" dirty="0">
                <a:latin typeface="+mn-ea"/>
              </a:rPr>
              <a:t>평가 </a:t>
            </a:r>
            <a:endParaRPr lang="en-US" altLang="ko-KR" sz="2000" b="1" dirty="0" smtClean="0">
              <a:latin typeface="+mn-ea"/>
            </a:endParaRPr>
          </a:p>
          <a:p>
            <a:pPr marL="342900" lvl="0" indent="-342900" defTabSz="800100">
              <a:lnSpc>
                <a:spcPct val="150000"/>
              </a:lnSpc>
              <a:spcAft>
                <a:spcPct val="35000"/>
              </a:spcAft>
              <a:buClr>
                <a:schemeClr val="accent6">
                  <a:lumMod val="75000"/>
                </a:schemeClr>
              </a:buClr>
              <a:buSzPct val="120000"/>
              <a:buFont typeface="Wingdings" panose="05000000000000000000" pitchFamily="2" charset="2"/>
              <a:buChar char="v"/>
            </a:pPr>
            <a:r>
              <a:rPr lang="ko-KR" altLang="en-US" sz="2000" b="1" dirty="0" smtClean="0">
                <a:latin typeface="+mn-ea"/>
              </a:rPr>
              <a:t>한우 섬유질배합사료 생산기술 및 급여 체계 확립</a:t>
            </a:r>
            <a:endParaRPr lang="en-US" altLang="ko-KR" sz="2000" b="1" dirty="0" smtClean="0">
              <a:latin typeface="+mn-ea"/>
            </a:endParaRPr>
          </a:p>
        </p:txBody>
      </p:sp>
      <p:sp>
        <p:nvSpPr>
          <p:cNvPr id="107" name="모서리가 둥근 직사각형 106"/>
          <p:cNvSpPr/>
          <p:nvPr/>
        </p:nvSpPr>
        <p:spPr>
          <a:xfrm>
            <a:off x="78743" y="1096169"/>
            <a:ext cx="8381689" cy="59243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</a:endParaRPr>
          </a:p>
        </p:txBody>
      </p:sp>
      <p:grpSp>
        <p:nvGrpSpPr>
          <p:cNvPr id="108" name="그룹 107"/>
          <p:cNvGrpSpPr/>
          <p:nvPr/>
        </p:nvGrpSpPr>
        <p:grpSpPr>
          <a:xfrm>
            <a:off x="329684" y="1043874"/>
            <a:ext cx="8346772" cy="646331"/>
            <a:chOff x="533248" y="1218195"/>
            <a:chExt cx="7864904" cy="646331"/>
          </a:xfrm>
        </p:grpSpPr>
        <p:sp>
          <p:nvSpPr>
            <p:cNvPr id="109" name="직사각형 108"/>
            <p:cNvSpPr/>
            <p:nvPr/>
          </p:nvSpPr>
          <p:spPr>
            <a:xfrm>
              <a:off x="978266" y="1218195"/>
              <a:ext cx="7419886" cy="64633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 defTabSz="800100">
                <a:lnSpc>
                  <a:spcPct val="150000"/>
                </a:lnSpc>
                <a:spcAft>
                  <a:spcPct val="35000"/>
                </a:spcAft>
                <a:buClr>
                  <a:srgbClr val="006600"/>
                </a:buClr>
              </a:pPr>
              <a:r>
                <a:rPr lang="ko-KR" altLang="en-US" sz="2400" b="1" dirty="0" smtClean="0">
                  <a:gradFill>
                    <a:gsLst>
                      <a:gs pos="375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0"/>
                  </a:gra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</a:t>
              </a:r>
              <a:r>
                <a:rPr lang="ko-KR" altLang="en-US" sz="2400" b="1" dirty="0" smtClean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한우 </a:t>
              </a:r>
              <a:r>
                <a:rPr lang="ko-KR" altLang="en-US" sz="2200" b="1" dirty="0" smtClean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섬유질</a:t>
              </a:r>
              <a:r>
                <a:rPr lang="ko-KR" altLang="en-US" sz="2400" b="1" dirty="0" smtClean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 배합사료 </a:t>
              </a:r>
              <a:r>
                <a:rPr lang="ko-KR" altLang="en-US" sz="2400" b="1" dirty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제조기술 </a:t>
              </a:r>
              <a:r>
                <a:rPr lang="ko-KR" altLang="en-US" sz="2400" b="1" dirty="0" smtClean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개발</a:t>
              </a:r>
              <a:endParaRPr lang="ko-KR" altLang="en-US" sz="2400" b="1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grpSp>
          <p:nvGrpSpPr>
            <p:cNvPr id="110" name="그룹 109"/>
            <p:cNvGrpSpPr/>
            <p:nvPr/>
          </p:nvGrpSpPr>
          <p:grpSpPr>
            <a:xfrm rot="16200000">
              <a:off x="608812" y="1404901"/>
              <a:ext cx="158550" cy="309678"/>
              <a:chOff x="1438504" y="5604848"/>
              <a:chExt cx="382846" cy="747766"/>
            </a:xfrm>
          </p:grpSpPr>
          <p:sp>
            <p:nvSpPr>
              <p:cNvPr id="111" name="모서리가 둥근 직사각형 302"/>
              <p:cNvSpPr/>
              <p:nvPr/>
            </p:nvSpPr>
            <p:spPr>
              <a:xfrm rot="13500000">
                <a:off x="1438503" y="5604849"/>
                <a:ext cx="382847" cy="382846"/>
              </a:xfrm>
              <a:custGeom>
                <a:avLst/>
                <a:gdLst/>
                <a:ahLst/>
                <a:cxnLst/>
                <a:rect l="l" t="t" r="r" b="b"/>
                <a:pathLst>
                  <a:path w="871614" h="871614">
                    <a:moveTo>
                      <a:pt x="119951" y="871614"/>
                    </a:moveTo>
                    <a:cubicBezTo>
                      <a:pt x="119951" y="871614"/>
                      <a:pt x="119951" y="871614"/>
                      <a:pt x="119951" y="871614"/>
                    </a:cubicBezTo>
                    <a:lnTo>
                      <a:pt x="119952" y="871614"/>
                    </a:lnTo>
                    <a:close/>
                    <a:moveTo>
                      <a:pt x="0" y="751663"/>
                    </a:moveTo>
                    <a:lnTo>
                      <a:pt x="0" y="119952"/>
                    </a:lnTo>
                    <a:cubicBezTo>
                      <a:pt x="0" y="53705"/>
                      <a:pt x="53705" y="0"/>
                      <a:pt x="119952" y="0"/>
                    </a:cubicBezTo>
                    <a:lnTo>
                      <a:pt x="119952" y="1"/>
                    </a:lnTo>
                    <a:lnTo>
                      <a:pt x="119954" y="2"/>
                    </a:lnTo>
                    <a:lnTo>
                      <a:pt x="751663" y="2"/>
                    </a:lnTo>
                    <a:cubicBezTo>
                      <a:pt x="817910" y="2"/>
                      <a:pt x="871614" y="53706"/>
                      <a:pt x="871614" y="119953"/>
                    </a:cubicBezTo>
                    <a:lnTo>
                      <a:pt x="871613" y="119953"/>
                    </a:lnTo>
                    <a:cubicBezTo>
                      <a:pt x="871613" y="186200"/>
                      <a:pt x="817909" y="239904"/>
                      <a:pt x="751662" y="239904"/>
                    </a:cubicBezTo>
                    <a:lnTo>
                      <a:pt x="239902" y="239903"/>
                    </a:lnTo>
                    <a:lnTo>
                      <a:pt x="239902" y="751663"/>
                    </a:lnTo>
                    <a:cubicBezTo>
                      <a:pt x="239902" y="817909"/>
                      <a:pt x="186198" y="871613"/>
                      <a:pt x="119951" y="871614"/>
                    </a:cubicBezTo>
                    <a:cubicBezTo>
                      <a:pt x="53704" y="871613"/>
                      <a:pt x="0" y="817909"/>
                      <a:pt x="0" y="751663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112" name="모서리가 둥근 직사각형 302"/>
              <p:cNvSpPr/>
              <p:nvPr/>
            </p:nvSpPr>
            <p:spPr>
              <a:xfrm rot="13500000">
                <a:off x="1476186" y="6045130"/>
                <a:ext cx="307485" cy="307484"/>
              </a:xfrm>
              <a:custGeom>
                <a:avLst/>
                <a:gdLst/>
                <a:ahLst/>
                <a:cxnLst/>
                <a:rect l="l" t="t" r="r" b="b"/>
                <a:pathLst>
                  <a:path w="871614" h="871614">
                    <a:moveTo>
                      <a:pt x="119951" y="871614"/>
                    </a:moveTo>
                    <a:cubicBezTo>
                      <a:pt x="119951" y="871614"/>
                      <a:pt x="119951" y="871614"/>
                      <a:pt x="119951" y="871614"/>
                    </a:cubicBezTo>
                    <a:lnTo>
                      <a:pt x="119952" y="871614"/>
                    </a:lnTo>
                    <a:close/>
                    <a:moveTo>
                      <a:pt x="0" y="751663"/>
                    </a:moveTo>
                    <a:lnTo>
                      <a:pt x="0" y="119952"/>
                    </a:lnTo>
                    <a:cubicBezTo>
                      <a:pt x="0" y="53705"/>
                      <a:pt x="53705" y="0"/>
                      <a:pt x="119952" y="0"/>
                    </a:cubicBezTo>
                    <a:lnTo>
                      <a:pt x="119952" y="1"/>
                    </a:lnTo>
                    <a:lnTo>
                      <a:pt x="119954" y="2"/>
                    </a:lnTo>
                    <a:lnTo>
                      <a:pt x="751663" y="2"/>
                    </a:lnTo>
                    <a:cubicBezTo>
                      <a:pt x="817910" y="2"/>
                      <a:pt x="871614" y="53706"/>
                      <a:pt x="871614" y="119953"/>
                    </a:cubicBezTo>
                    <a:lnTo>
                      <a:pt x="871613" y="119953"/>
                    </a:lnTo>
                    <a:cubicBezTo>
                      <a:pt x="871613" y="186200"/>
                      <a:pt x="817909" y="239904"/>
                      <a:pt x="751662" y="239904"/>
                    </a:cubicBezTo>
                    <a:lnTo>
                      <a:pt x="239902" y="239903"/>
                    </a:lnTo>
                    <a:lnTo>
                      <a:pt x="239902" y="751663"/>
                    </a:lnTo>
                    <a:cubicBezTo>
                      <a:pt x="239902" y="817909"/>
                      <a:pt x="186198" y="871613"/>
                      <a:pt x="119951" y="871614"/>
                    </a:cubicBezTo>
                    <a:cubicBezTo>
                      <a:pt x="53704" y="871613"/>
                      <a:pt x="0" y="817909"/>
                      <a:pt x="0" y="751663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13" name="그룹 112"/>
          <p:cNvGrpSpPr/>
          <p:nvPr/>
        </p:nvGrpSpPr>
        <p:grpSpPr>
          <a:xfrm>
            <a:off x="827303" y="3284984"/>
            <a:ext cx="7633129" cy="482120"/>
            <a:chOff x="692746" y="3379058"/>
            <a:chExt cx="8199734" cy="482120"/>
          </a:xfrm>
        </p:grpSpPr>
        <p:sp>
          <p:nvSpPr>
            <p:cNvPr id="114" name="오른쪽 화살표 113"/>
            <p:cNvSpPr/>
            <p:nvPr/>
          </p:nvSpPr>
          <p:spPr>
            <a:xfrm>
              <a:off x="692746" y="3552659"/>
              <a:ext cx="350862" cy="250755"/>
            </a:xfrm>
            <a:prstGeom prst="rightArrow">
              <a:avLst/>
            </a:prstGeom>
            <a:solidFill>
              <a:srgbClr val="0066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5" name="직사각형 114"/>
            <p:cNvSpPr/>
            <p:nvPr/>
          </p:nvSpPr>
          <p:spPr>
            <a:xfrm>
              <a:off x="890414" y="3379058"/>
              <a:ext cx="8002066" cy="4821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ko-KR" altLang="en-US" sz="2000" spc="-60" dirty="0" smtClean="0">
                  <a:latin typeface="HY헤드라인M" pitchFamily="18" charset="-127"/>
                  <a:ea typeface="HY헤드라인M" pitchFamily="18" charset="-127"/>
                </a:rPr>
                <a:t>  </a:t>
              </a:r>
              <a:r>
                <a:rPr lang="ko-KR" altLang="en-US" sz="2000" spc="-60" dirty="0" err="1" smtClean="0">
                  <a:solidFill>
                    <a:srgbClr val="0000CC"/>
                  </a:solidFill>
                  <a:latin typeface="HY헤드라인M" pitchFamily="18" charset="-127"/>
                  <a:ea typeface="HY헤드라인M" pitchFamily="18" charset="-127"/>
                </a:rPr>
                <a:t>농식품부산물</a:t>
              </a:r>
              <a:r>
                <a:rPr lang="ko-KR" altLang="en-US" sz="2000" spc="-60" dirty="0" smtClean="0">
                  <a:solidFill>
                    <a:srgbClr val="0000CC"/>
                  </a:solidFill>
                  <a:latin typeface="HY헤드라인M" pitchFamily="18" charset="-127"/>
                  <a:ea typeface="HY헤드라인M" pitchFamily="18" charset="-127"/>
                </a:rPr>
                <a:t> </a:t>
              </a:r>
              <a:r>
                <a:rPr lang="ko-KR" altLang="en-US" sz="2000" spc="-60" dirty="0">
                  <a:solidFill>
                    <a:srgbClr val="0000CC"/>
                  </a:solidFill>
                  <a:latin typeface="HY헤드라인M" pitchFamily="18" charset="-127"/>
                  <a:ea typeface="HY헤드라인M" pitchFamily="18" charset="-127"/>
                </a:rPr>
                <a:t>활용 </a:t>
              </a:r>
              <a:r>
                <a:rPr lang="ko-KR" altLang="en-US" sz="2000" spc="-60" dirty="0" smtClean="0">
                  <a:solidFill>
                    <a:srgbClr val="0000CC"/>
                  </a:solidFill>
                  <a:latin typeface="HY헤드라인M" pitchFamily="18" charset="-127"/>
                  <a:ea typeface="HY헤드라인M" pitchFamily="18" charset="-127"/>
                </a:rPr>
                <a:t>한우 생산비 </a:t>
              </a:r>
              <a:r>
                <a:rPr lang="ko-KR" altLang="en-US" sz="2000" spc="-60" dirty="0">
                  <a:solidFill>
                    <a:srgbClr val="0000CC"/>
                  </a:solidFill>
                  <a:latin typeface="HY헤드라인M" pitchFamily="18" charset="-127"/>
                  <a:ea typeface="HY헤드라인M" pitchFamily="18" charset="-127"/>
                </a:rPr>
                <a:t>절감 및 </a:t>
              </a:r>
              <a:r>
                <a:rPr lang="ko-KR" altLang="en-US" sz="2000" spc="-60" dirty="0" err="1" smtClean="0">
                  <a:solidFill>
                    <a:srgbClr val="0000CC"/>
                  </a:solidFill>
                  <a:latin typeface="HY헤드라인M" pitchFamily="18" charset="-127"/>
                  <a:ea typeface="HY헤드라인M" pitchFamily="18" charset="-127"/>
                </a:rPr>
                <a:t>고급육</a:t>
              </a:r>
              <a:r>
                <a:rPr lang="ko-KR" altLang="en-US" sz="2000" spc="-60" dirty="0" smtClean="0">
                  <a:solidFill>
                    <a:srgbClr val="0000CC"/>
                  </a:solidFill>
                  <a:latin typeface="HY헤드라인M" pitchFamily="18" charset="-127"/>
                  <a:ea typeface="HY헤드라인M" pitchFamily="18" charset="-127"/>
                </a:rPr>
                <a:t> </a:t>
              </a:r>
              <a:r>
                <a:rPr lang="ko-KR" altLang="en-US" sz="2000" spc="-60" dirty="0">
                  <a:solidFill>
                    <a:srgbClr val="0000CC"/>
                  </a:solidFill>
                  <a:latin typeface="HY헤드라인M" pitchFamily="18" charset="-127"/>
                  <a:ea typeface="HY헤드라인M" pitchFamily="18" charset="-127"/>
                </a:rPr>
                <a:t>생산 체계 확립</a:t>
              </a:r>
            </a:p>
          </p:txBody>
        </p:sp>
      </p:grpSp>
      <p:grpSp>
        <p:nvGrpSpPr>
          <p:cNvPr id="45" name="그룹 44"/>
          <p:cNvGrpSpPr/>
          <p:nvPr/>
        </p:nvGrpSpPr>
        <p:grpSpPr>
          <a:xfrm>
            <a:off x="381946" y="4005457"/>
            <a:ext cx="8376043" cy="2313388"/>
            <a:chOff x="381946" y="4005457"/>
            <a:chExt cx="8376043" cy="2313388"/>
          </a:xfrm>
        </p:grpSpPr>
        <p:grpSp>
          <p:nvGrpSpPr>
            <p:cNvPr id="46" name="그룹 45"/>
            <p:cNvGrpSpPr/>
            <p:nvPr/>
          </p:nvGrpSpPr>
          <p:grpSpPr>
            <a:xfrm>
              <a:off x="3196375" y="4013016"/>
              <a:ext cx="2729822" cy="2298984"/>
              <a:chOff x="6127390" y="1260102"/>
              <a:chExt cx="2751444" cy="2509888"/>
            </a:xfrm>
          </p:grpSpPr>
          <p:sp>
            <p:nvSpPr>
              <p:cNvPr id="88" name="모서리가 둥근 직사각형 87"/>
              <p:cNvSpPr/>
              <p:nvPr/>
            </p:nvSpPr>
            <p:spPr>
              <a:xfrm>
                <a:off x="6240121" y="1260102"/>
                <a:ext cx="2638713" cy="2509888"/>
              </a:xfrm>
              <a:prstGeom prst="roundRect">
                <a:avLst>
                  <a:gd name="adj" fmla="val 2499"/>
                </a:avLst>
              </a:prstGeom>
              <a:solidFill>
                <a:schemeClr val="bg1"/>
              </a:solidFill>
              <a:ln w="3175">
                <a:solidFill>
                  <a:srgbClr val="35670A"/>
                </a:solidFill>
              </a:ln>
              <a:effectLst>
                <a:outerShdw blurRad="63500" dist="25400" dir="18900000" algn="bl" rotWithShape="0">
                  <a:prstClr val="black">
                    <a:alpha val="12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1200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89" name="그룹 88"/>
              <p:cNvGrpSpPr/>
              <p:nvPr/>
            </p:nvGrpSpPr>
            <p:grpSpPr>
              <a:xfrm>
                <a:off x="6127390" y="1325552"/>
                <a:ext cx="2341240" cy="474293"/>
                <a:chOff x="193007" y="3095979"/>
                <a:chExt cx="2341240" cy="474293"/>
              </a:xfrm>
            </p:grpSpPr>
            <p:grpSp>
              <p:nvGrpSpPr>
                <p:cNvPr id="101" name="그룹 100"/>
                <p:cNvGrpSpPr/>
                <p:nvPr/>
              </p:nvGrpSpPr>
              <p:grpSpPr>
                <a:xfrm>
                  <a:off x="193007" y="3212733"/>
                  <a:ext cx="2341240" cy="357539"/>
                  <a:chOff x="446448" y="3154680"/>
                  <a:chExt cx="2357180" cy="292616"/>
                </a:xfrm>
              </p:grpSpPr>
              <p:sp>
                <p:nvSpPr>
                  <p:cNvPr id="104" name="오각형 103"/>
                  <p:cNvSpPr/>
                  <p:nvPr/>
                </p:nvSpPr>
                <p:spPr>
                  <a:xfrm>
                    <a:off x="446448" y="3154680"/>
                    <a:ext cx="2357180" cy="292616"/>
                  </a:xfrm>
                  <a:prstGeom prst="homePlate">
                    <a:avLst>
                      <a:gd name="adj" fmla="val 50112"/>
                    </a:avLst>
                  </a:prstGeom>
                  <a:solidFill>
                    <a:srgbClr val="35670A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2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05" name="직각 삼각형 104"/>
                  <p:cNvSpPr/>
                  <p:nvPr/>
                </p:nvSpPr>
                <p:spPr>
                  <a:xfrm>
                    <a:off x="446448" y="3154680"/>
                    <a:ext cx="906087" cy="292616"/>
                  </a:xfrm>
                  <a:prstGeom prst="rtTriangle">
                    <a:avLst/>
                  </a:prstGeom>
                  <a:solidFill>
                    <a:srgbClr val="06523A">
                      <a:alpha val="66000"/>
                    </a:srgbClr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2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06" name="직각 삼각형 105"/>
                  <p:cNvSpPr/>
                  <p:nvPr/>
                </p:nvSpPr>
                <p:spPr>
                  <a:xfrm flipV="1">
                    <a:off x="446448" y="3154680"/>
                    <a:ext cx="906087" cy="292616"/>
                  </a:xfrm>
                  <a:prstGeom prst="rtTriangle">
                    <a:avLst/>
                  </a:prstGeom>
                  <a:solidFill>
                    <a:srgbClr val="06523A">
                      <a:alpha val="64000"/>
                    </a:srgbClr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20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102" name="직각 삼각형 101"/>
                <p:cNvSpPr/>
                <p:nvPr/>
              </p:nvSpPr>
              <p:spPr>
                <a:xfrm rot="16200000">
                  <a:off x="193009" y="3095979"/>
                  <a:ext cx="116754" cy="116754"/>
                </a:xfrm>
                <a:prstGeom prst="rtTriangle">
                  <a:avLst/>
                </a:prstGeom>
                <a:solidFill>
                  <a:srgbClr val="032F21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3" name="직사각형 102"/>
                <p:cNvSpPr/>
                <p:nvPr/>
              </p:nvSpPr>
              <p:spPr>
                <a:xfrm>
                  <a:off x="234244" y="3227030"/>
                  <a:ext cx="1733167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ko-KR" altLang="en-US" sz="1600" b="1" dirty="0" err="1" smtClean="0">
                      <a:gradFill>
                        <a:gsLst>
                          <a:gs pos="3750">
                            <a:schemeClr val="bg1"/>
                          </a:gs>
                          <a:gs pos="100000">
                            <a:schemeClr val="bg1"/>
                          </a:gs>
                        </a:gsLst>
                        <a:lin ang="5400000" scaled="0"/>
                      </a:gradFill>
                      <a:effectLst>
                        <a:outerShdw blurRad="12700" dist="12700" dir="2700000" algn="tl" rotWithShape="0">
                          <a:srgbClr val="06523A">
                            <a:alpha val="30000"/>
                          </a:srgbClr>
                        </a:outerShdw>
                      </a:effectLst>
                      <a:latin typeface="HY헤드라인M" panose="02030600000101010101" pitchFamily="18" charset="-127"/>
                      <a:ea typeface="HY헤드라인M" panose="02030600000101010101" pitchFamily="18" charset="-127"/>
                    </a:rPr>
                    <a:t>고급육</a:t>
                  </a:r>
                  <a:r>
                    <a:rPr lang="ko-KR" altLang="en-US" sz="1600" b="1" dirty="0" smtClean="0">
                      <a:gradFill>
                        <a:gsLst>
                          <a:gs pos="3750">
                            <a:schemeClr val="bg1"/>
                          </a:gs>
                          <a:gs pos="100000">
                            <a:schemeClr val="bg1"/>
                          </a:gs>
                        </a:gsLst>
                        <a:lin ang="5400000" scaled="0"/>
                      </a:gradFill>
                      <a:effectLst>
                        <a:outerShdw blurRad="12700" dist="12700" dir="2700000" algn="tl" rotWithShape="0">
                          <a:srgbClr val="06523A">
                            <a:alpha val="30000"/>
                          </a:srgbClr>
                        </a:outerShdw>
                      </a:effectLst>
                      <a:latin typeface="HY헤드라인M" panose="02030600000101010101" pitchFamily="18" charset="-127"/>
                      <a:ea typeface="HY헤드라인M" panose="02030600000101010101" pitchFamily="18" charset="-127"/>
                    </a:rPr>
                    <a:t> 생산 효과</a:t>
                  </a:r>
                  <a:endParaRPr lang="ko-KR" altLang="en-US" sz="1600" b="1" dirty="0">
                    <a:gradFill>
                      <a:gsLst>
                        <a:gs pos="3750">
                          <a:schemeClr val="bg1"/>
                        </a:gs>
                        <a:gs pos="100000">
                          <a:schemeClr val="bg1"/>
                        </a:gs>
                      </a:gsLst>
                      <a:lin ang="5400000" scaled="0"/>
                    </a:gradFill>
                    <a:effectLst>
                      <a:outerShdw blurRad="12700" dist="12700" dir="2700000" algn="tl" rotWithShape="0">
                        <a:srgbClr val="06523A">
                          <a:alpha val="30000"/>
                        </a:srgbClr>
                      </a:outerShdw>
                    </a:effectLst>
                    <a:latin typeface="HY헤드라인M" panose="02030600000101010101" pitchFamily="18" charset="-127"/>
                    <a:ea typeface="HY헤드라인M" panose="02030600000101010101" pitchFamily="18" charset="-127"/>
                  </a:endParaRPr>
                </a:p>
              </p:txBody>
            </p:sp>
          </p:grpSp>
          <p:grpSp>
            <p:nvGrpSpPr>
              <p:cNvPr id="90" name="그룹 89"/>
              <p:cNvGrpSpPr/>
              <p:nvPr/>
            </p:nvGrpSpPr>
            <p:grpSpPr>
              <a:xfrm>
                <a:off x="6236382" y="1978628"/>
                <a:ext cx="2582564" cy="338555"/>
                <a:chOff x="6097369" y="4825977"/>
                <a:chExt cx="2715705" cy="177866"/>
              </a:xfrm>
            </p:grpSpPr>
            <p:sp>
              <p:nvSpPr>
                <p:cNvPr id="99" name="직사각형 98"/>
                <p:cNvSpPr/>
                <p:nvPr/>
              </p:nvSpPr>
              <p:spPr>
                <a:xfrm>
                  <a:off x="6156960" y="4826599"/>
                  <a:ext cx="2656114" cy="166079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0" name="TextBox 99"/>
                <p:cNvSpPr txBox="1"/>
                <p:nvPr/>
              </p:nvSpPr>
              <p:spPr>
                <a:xfrm>
                  <a:off x="6097369" y="4825977"/>
                  <a:ext cx="2715704" cy="1778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sz="1600" b="1" dirty="0" smtClean="0">
                      <a:gradFill>
                        <a:gsLst>
                          <a:gs pos="100000">
                            <a:schemeClr val="tx1">
                              <a:lumMod val="85000"/>
                              <a:lumOff val="15000"/>
                            </a:schemeClr>
                          </a:gs>
                          <a:gs pos="0">
                            <a:schemeClr val="tx1">
                              <a:lumMod val="75000"/>
                              <a:lumOff val="25000"/>
                            </a:schemeClr>
                          </a:gs>
                        </a:gsLst>
                        <a:lin ang="5400000" scaled="0"/>
                      </a:gra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* 1</a:t>
                  </a:r>
                  <a:r>
                    <a:rPr lang="ko-KR" altLang="en-US" sz="1600" b="1" dirty="0" smtClean="0">
                      <a:gradFill>
                        <a:gsLst>
                          <a:gs pos="100000">
                            <a:schemeClr val="tx1">
                              <a:lumMod val="85000"/>
                              <a:lumOff val="15000"/>
                            </a:schemeClr>
                          </a:gs>
                          <a:gs pos="0">
                            <a:schemeClr val="tx1">
                              <a:lumMod val="75000"/>
                              <a:lumOff val="25000"/>
                            </a:schemeClr>
                          </a:gs>
                        </a:gsLst>
                        <a:lin ang="5400000" scaled="0"/>
                      </a:gra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등급 </a:t>
                  </a:r>
                  <a:r>
                    <a:rPr lang="ko-KR" altLang="en-US" sz="1600" b="1" dirty="0">
                      <a:gradFill>
                        <a:gsLst>
                          <a:gs pos="100000">
                            <a:schemeClr val="tx1">
                              <a:lumMod val="85000"/>
                              <a:lumOff val="15000"/>
                            </a:schemeClr>
                          </a:gs>
                          <a:gs pos="0">
                            <a:schemeClr val="tx1">
                              <a:lumMod val="75000"/>
                              <a:lumOff val="25000"/>
                            </a:schemeClr>
                          </a:gs>
                        </a:gsLst>
                        <a:lin ang="5400000" scaled="0"/>
                      </a:gra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이</a:t>
                  </a:r>
                  <a:r>
                    <a:rPr lang="ko-KR" altLang="en-US" sz="1600" b="1" dirty="0" smtClean="0">
                      <a:gradFill>
                        <a:gsLst>
                          <a:gs pos="100000">
                            <a:schemeClr val="tx1">
                              <a:lumMod val="85000"/>
                              <a:lumOff val="15000"/>
                            </a:schemeClr>
                          </a:gs>
                          <a:gs pos="0">
                            <a:schemeClr val="tx1">
                              <a:lumMod val="75000"/>
                              <a:lumOff val="25000"/>
                            </a:schemeClr>
                          </a:gs>
                        </a:gsLst>
                        <a:lin ang="5400000" scaled="0"/>
                      </a:gra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상 </a:t>
                  </a:r>
                  <a:r>
                    <a:rPr lang="ko-KR" altLang="en-US" sz="1600" b="1" dirty="0" err="1" smtClean="0">
                      <a:gradFill>
                        <a:gsLst>
                          <a:gs pos="100000">
                            <a:schemeClr val="tx1">
                              <a:lumMod val="85000"/>
                              <a:lumOff val="15000"/>
                            </a:schemeClr>
                          </a:gs>
                          <a:gs pos="0">
                            <a:schemeClr val="tx1">
                              <a:lumMod val="75000"/>
                              <a:lumOff val="25000"/>
                            </a:schemeClr>
                          </a:gs>
                        </a:gsLst>
                        <a:lin ang="5400000" scaled="0"/>
                      </a:gra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출현율</a:t>
                  </a:r>
                  <a:endParaRPr lang="ko-KR" altLang="en-US" sz="1600" b="1" dirty="0">
                    <a:gradFill>
                      <a:gsLst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  <a:gs pos="0">
                          <a:schemeClr val="tx1">
                            <a:lumMod val="75000"/>
                            <a:lumOff val="25000"/>
                          </a:schemeClr>
                        </a:gs>
                      </a:gsLst>
                      <a:lin ang="5400000" scaled="0"/>
                    </a:gradFill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</p:grpSp>
          <p:grpSp>
            <p:nvGrpSpPr>
              <p:cNvPr id="91" name="그룹 90"/>
              <p:cNvGrpSpPr/>
              <p:nvPr/>
            </p:nvGrpSpPr>
            <p:grpSpPr>
              <a:xfrm>
                <a:off x="6388972" y="2445271"/>
                <a:ext cx="2358165" cy="1031704"/>
                <a:chOff x="620134" y="5085184"/>
                <a:chExt cx="2358165" cy="926683"/>
              </a:xfrm>
            </p:grpSpPr>
            <p:sp>
              <p:nvSpPr>
                <p:cNvPr id="92" name="직사각형 49"/>
                <p:cNvSpPr/>
                <p:nvPr/>
              </p:nvSpPr>
              <p:spPr>
                <a:xfrm>
                  <a:off x="1068110" y="5172185"/>
                  <a:ext cx="1622601" cy="743938"/>
                </a:xfrm>
                <a:custGeom>
                  <a:avLst/>
                  <a:gdLst>
                    <a:gd name="connsiteX0" fmla="*/ 0 w 1127531"/>
                    <a:gd name="connsiteY0" fmla="*/ 0 h 433000"/>
                    <a:gd name="connsiteX1" fmla="*/ 1127531 w 1127531"/>
                    <a:gd name="connsiteY1" fmla="*/ 0 h 433000"/>
                    <a:gd name="connsiteX2" fmla="*/ 1127531 w 1127531"/>
                    <a:gd name="connsiteY2" fmla="*/ 433000 h 433000"/>
                    <a:gd name="connsiteX3" fmla="*/ 0 w 1127531"/>
                    <a:gd name="connsiteY3" fmla="*/ 433000 h 433000"/>
                    <a:gd name="connsiteX4" fmla="*/ 0 w 1127531"/>
                    <a:gd name="connsiteY4" fmla="*/ 0 h 433000"/>
                    <a:gd name="connsiteX0" fmla="*/ 0 w 1646005"/>
                    <a:gd name="connsiteY0" fmla="*/ 160255 h 593255"/>
                    <a:gd name="connsiteX1" fmla="*/ 1646005 w 1646005"/>
                    <a:gd name="connsiteY1" fmla="*/ 0 h 593255"/>
                    <a:gd name="connsiteX2" fmla="*/ 1127531 w 1646005"/>
                    <a:gd name="connsiteY2" fmla="*/ 593255 h 593255"/>
                    <a:gd name="connsiteX3" fmla="*/ 0 w 1646005"/>
                    <a:gd name="connsiteY3" fmla="*/ 593255 h 593255"/>
                    <a:gd name="connsiteX4" fmla="*/ 0 w 1646005"/>
                    <a:gd name="connsiteY4" fmla="*/ 160255 h 593255"/>
                    <a:gd name="connsiteX0" fmla="*/ 0 w 1646005"/>
                    <a:gd name="connsiteY0" fmla="*/ 160255 h 602682"/>
                    <a:gd name="connsiteX1" fmla="*/ 1646005 w 1646005"/>
                    <a:gd name="connsiteY1" fmla="*/ 0 h 602682"/>
                    <a:gd name="connsiteX2" fmla="*/ 1438615 w 1646005"/>
                    <a:gd name="connsiteY2" fmla="*/ 602682 h 602682"/>
                    <a:gd name="connsiteX3" fmla="*/ 0 w 1646005"/>
                    <a:gd name="connsiteY3" fmla="*/ 593255 h 602682"/>
                    <a:gd name="connsiteX4" fmla="*/ 0 w 1646005"/>
                    <a:gd name="connsiteY4" fmla="*/ 160255 h 602682"/>
                    <a:gd name="connsiteX0" fmla="*/ 0 w 1646005"/>
                    <a:gd name="connsiteY0" fmla="*/ 160255 h 602682"/>
                    <a:gd name="connsiteX1" fmla="*/ 1646005 w 1646005"/>
                    <a:gd name="connsiteY1" fmla="*/ 0 h 602682"/>
                    <a:gd name="connsiteX2" fmla="*/ 1438615 w 1646005"/>
                    <a:gd name="connsiteY2" fmla="*/ 602682 h 602682"/>
                    <a:gd name="connsiteX3" fmla="*/ 0 w 1646005"/>
                    <a:gd name="connsiteY3" fmla="*/ 593255 h 602682"/>
                    <a:gd name="connsiteX4" fmla="*/ 0 w 1646005"/>
                    <a:gd name="connsiteY4" fmla="*/ 160255 h 602682"/>
                    <a:gd name="connsiteX0" fmla="*/ 0 w 1438615"/>
                    <a:gd name="connsiteY0" fmla="*/ 150828 h 593255"/>
                    <a:gd name="connsiteX1" fmla="*/ 1391481 w 1438615"/>
                    <a:gd name="connsiteY1" fmla="*/ 0 h 593255"/>
                    <a:gd name="connsiteX2" fmla="*/ 1438615 w 1438615"/>
                    <a:gd name="connsiteY2" fmla="*/ 593255 h 593255"/>
                    <a:gd name="connsiteX3" fmla="*/ 0 w 1438615"/>
                    <a:gd name="connsiteY3" fmla="*/ 583828 h 593255"/>
                    <a:gd name="connsiteX4" fmla="*/ 0 w 1438615"/>
                    <a:gd name="connsiteY4" fmla="*/ 150828 h 593255"/>
                    <a:gd name="connsiteX0" fmla="*/ 0 w 1539267"/>
                    <a:gd name="connsiteY0" fmla="*/ 150828 h 593255"/>
                    <a:gd name="connsiteX1" fmla="*/ 1391481 w 1539267"/>
                    <a:gd name="connsiteY1" fmla="*/ 0 h 593255"/>
                    <a:gd name="connsiteX2" fmla="*/ 1539267 w 1539267"/>
                    <a:gd name="connsiteY2" fmla="*/ 41609 h 593255"/>
                    <a:gd name="connsiteX3" fmla="*/ 1438615 w 1539267"/>
                    <a:gd name="connsiteY3" fmla="*/ 593255 h 593255"/>
                    <a:gd name="connsiteX4" fmla="*/ 0 w 1539267"/>
                    <a:gd name="connsiteY4" fmla="*/ 583828 h 593255"/>
                    <a:gd name="connsiteX5" fmla="*/ 0 w 1539267"/>
                    <a:gd name="connsiteY5" fmla="*/ 150828 h 593255"/>
                    <a:gd name="connsiteX0" fmla="*/ 0 w 1539267"/>
                    <a:gd name="connsiteY0" fmla="*/ 150828 h 593255"/>
                    <a:gd name="connsiteX1" fmla="*/ 1391481 w 1539267"/>
                    <a:gd name="connsiteY1" fmla="*/ 0 h 593255"/>
                    <a:gd name="connsiteX2" fmla="*/ 1539267 w 1539267"/>
                    <a:gd name="connsiteY2" fmla="*/ 41609 h 593255"/>
                    <a:gd name="connsiteX3" fmla="*/ 1438615 w 1539267"/>
                    <a:gd name="connsiteY3" fmla="*/ 593255 h 593255"/>
                    <a:gd name="connsiteX4" fmla="*/ 0 w 1539267"/>
                    <a:gd name="connsiteY4" fmla="*/ 536694 h 593255"/>
                    <a:gd name="connsiteX5" fmla="*/ 0 w 1539267"/>
                    <a:gd name="connsiteY5" fmla="*/ 150828 h 593255"/>
                    <a:gd name="connsiteX0" fmla="*/ 59530 w 1539267"/>
                    <a:gd name="connsiteY0" fmla="*/ 150828 h 593255"/>
                    <a:gd name="connsiteX1" fmla="*/ 1391481 w 1539267"/>
                    <a:gd name="connsiteY1" fmla="*/ 0 h 593255"/>
                    <a:gd name="connsiteX2" fmla="*/ 1539267 w 1539267"/>
                    <a:gd name="connsiteY2" fmla="*/ 41609 h 593255"/>
                    <a:gd name="connsiteX3" fmla="*/ 1438615 w 1539267"/>
                    <a:gd name="connsiteY3" fmla="*/ 593255 h 593255"/>
                    <a:gd name="connsiteX4" fmla="*/ 0 w 1539267"/>
                    <a:gd name="connsiteY4" fmla="*/ 536694 h 593255"/>
                    <a:gd name="connsiteX5" fmla="*/ 59530 w 1539267"/>
                    <a:gd name="connsiteY5" fmla="*/ 150828 h 5932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39267" h="593255">
                      <a:moveTo>
                        <a:pt x="59530" y="150828"/>
                      </a:moveTo>
                      <a:lnTo>
                        <a:pt x="1391481" y="0"/>
                      </a:lnTo>
                      <a:cubicBezTo>
                        <a:pt x="1393609" y="10727"/>
                        <a:pt x="1537139" y="30882"/>
                        <a:pt x="1539267" y="41609"/>
                      </a:cubicBezTo>
                      <a:lnTo>
                        <a:pt x="1438615" y="593255"/>
                      </a:lnTo>
                      <a:lnTo>
                        <a:pt x="0" y="536694"/>
                      </a:lnTo>
                      <a:lnTo>
                        <a:pt x="59530" y="150828"/>
                      </a:lnTo>
                      <a:close/>
                    </a:path>
                  </a:pathLst>
                </a:custGeom>
                <a:gradFill flip="none" rotWithShape="1">
                  <a:gsLst>
                    <a:gs pos="100000">
                      <a:schemeClr val="bg1">
                        <a:alpha val="0"/>
                      </a:schemeClr>
                    </a:gs>
                    <a:gs pos="0">
                      <a:schemeClr val="bg1">
                        <a:lumMod val="75000"/>
                      </a:schemeClr>
                    </a:gs>
                  </a:gsLst>
                  <a:lin ang="0" scaled="1"/>
                  <a:tileRect/>
                </a:gra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 dirty="0" smtClean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93" name="그룹 92"/>
                <p:cNvGrpSpPr/>
                <p:nvPr/>
              </p:nvGrpSpPr>
              <p:grpSpPr>
                <a:xfrm>
                  <a:off x="620134" y="5346636"/>
                  <a:ext cx="632073" cy="497259"/>
                  <a:chOff x="6438486" y="5281879"/>
                  <a:chExt cx="673803" cy="437679"/>
                </a:xfrm>
              </p:grpSpPr>
              <p:pic>
                <p:nvPicPr>
                  <p:cNvPr id="97" name="Picture 3" descr="C:\Users\노하나\Desktop\그림3.png"/>
                  <p:cNvPicPr>
                    <a:picLocks noChangeAspect="1" noChangeArrowheads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479779" y="5281879"/>
                    <a:ext cx="632510" cy="43767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98" name="TextBox 97"/>
                  <p:cNvSpPr txBox="1"/>
                  <p:nvPr/>
                </p:nvSpPr>
                <p:spPr>
                  <a:xfrm>
                    <a:off x="6438486" y="5364738"/>
                    <a:ext cx="670859" cy="2652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ko-KR" sz="1100" b="1" dirty="0" smtClean="0">
                        <a:gradFill>
                          <a:gsLst>
                            <a:gs pos="100000">
                              <a:schemeClr val="bg1"/>
                            </a:gs>
                            <a:gs pos="0">
                              <a:schemeClr val="bg1"/>
                            </a:gs>
                          </a:gsLst>
                          <a:lin ang="5400000" scaled="0"/>
                        </a:gradFill>
                        <a:effectLst>
                          <a:glow rad="127000">
                            <a:srgbClr val="CC9900"/>
                          </a:glow>
                        </a:effectLst>
                        <a:latin typeface="나눔바른고딕" panose="020B0603020101020101" pitchFamily="50" charset="-127"/>
                        <a:ea typeface="나눔바른고딕" panose="020B0603020101020101" pitchFamily="50" charset="-127"/>
                      </a:rPr>
                      <a:t>44%</a:t>
                    </a:r>
                    <a:endParaRPr lang="ko-KR" altLang="en-US" sz="1100" b="1" dirty="0">
                      <a:gradFill>
                        <a:gsLst>
                          <a:gs pos="100000">
                            <a:schemeClr val="bg1"/>
                          </a:gs>
                          <a:gs pos="0">
                            <a:schemeClr val="bg1"/>
                          </a:gs>
                        </a:gsLst>
                        <a:lin ang="5400000" scaled="0"/>
                      </a:gradFill>
                      <a:effectLst>
                        <a:glow rad="127000">
                          <a:srgbClr val="CC9900"/>
                        </a:glow>
                      </a:effectLst>
                      <a:latin typeface="나눔바른고딕" panose="020B0603020101020101" pitchFamily="50" charset="-127"/>
                      <a:ea typeface="나눔바른고딕" panose="020B0603020101020101" pitchFamily="50" charset="-127"/>
                    </a:endParaRPr>
                  </a:p>
                </p:txBody>
              </p:sp>
            </p:grpSp>
            <p:grpSp>
              <p:nvGrpSpPr>
                <p:cNvPr id="94" name="그룹 93"/>
                <p:cNvGrpSpPr/>
                <p:nvPr/>
              </p:nvGrpSpPr>
              <p:grpSpPr>
                <a:xfrm>
                  <a:off x="1872568" y="5085184"/>
                  <a:ext cx="1105731" cy="926683"/>
                  <a:chOff x="7794245" y="5163976"/>
                  <a:chExt cx="916122" cy="633930"/>
                </a:xfrm>
              </p:grpSpPr>
              <p:pic>
                <p:nvPicPr>
                  <p:cNvPr id="95" name="Picture 3" descr="C:\Users\노하나\Desktop\그림3.png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9">
                            <a14:imgEffect>
                              <a14:brightnessContrast bright="-40000" contrast="-2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794245" y="5163976"/>
                    <a:ext cx="916122" cy="63393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96" name="TextBox 95"/>
                  <p:cNvSpPr txBox="1"/>
                  <p:nvPr/>
                </p:nvSpPr>
                <p:spPr>
                  <a:xfrm>
                    <a:off x="7823589" y="5346259"/>
                    <a:ext cx="767276" cy="19856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ko-KR" sz="1500" b="1" u="sng" dirty="0" smtClean="0">
                        <a:gradFill>
                          <a:gsLst>
                            <a:gs pos="100000">
                              <a:schemeClr val="bg1"/>
                            </a:gs>
                            <a:gs pos="0">
                              <a:schemeClr val="bg1"/>
                            </a:gs>
                          </a:gsLst>
                          <a:lin ang="5400000" scaled="0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rPr>
                      <a:t>89%</a:t>
                    </a:r>
                    <a:endParaRPr lang="ko-KR" altLang="en-US" sz="1500" b="1" u="sng" dirty="0">
                      <a:gradFill>
                        <a:gsLst>
                          <a:gs pos="100000">
                            <a:schemeClr val="bg1"/>
                          </a:gs>
                          <a:gs pos="0">
                            <a:schemeClr val="bg1"/>
                          </a:gs>
                        </a:gsLst>
                        <a:lin ang="5400000" scaled="0"/>
                      </a:gradFill>
                      <a:latin typeface="나눔바른고딕" panose="020B0603020101020101" pitchFamily="50" charset="-127"/>
                      <a:ea typeface="나눔바른고딕" panose="020B0603020101020101" pitchFamily="50" charset="-127"/>
                    </a:endParaRPr>
                  </a:p>
                </p:txBody>
              </p:sp>
            </p:grpSp>
          </p:grpSp>
        </p:grpSp>
        <p:grpSp>
          <p:nvGrpSpPr>
            <p:cNvPr id="53" name="그룹 52"/>
            <p:cNvGrpSpPr/>
            <p:nvPr/>
          </p:nvGrpSpPr>
          <p:grpSpPr>
            <a:xfrm>
              <a:off x="381946" y="4019861"/>
              <a:ext cx="2727686" cy="2298984"/>
              <a:chOff x="405597" y="3876773"/>
              <a:chExt cx="2749291" cy="2509888"/>
            </a:xfrm>
          </p:grpSpPr>
          <p:sp>
            <p:nvSpPr>
              <p:cNvPr id="73" name="모서리가 둥근 직사각형 72"/>
              <p:cNvSpPr/>
              <p:nvPr/>
            </p:nvSpPr>
            <p:spPr>
              <a:xfrm>
                <a:off x="516175" y="3876773"/>
                <a:ext cx="2638713" cy="2509888"/>
              </a:xfrm>
              <a:prstGeom prst="roundRect">
                <a:avLst>
                  <a:gd name="adj" fmla="val 2776"/>
                </a:avLst>
              </a:prstGeom>
              <a:solidFill>
                <a:schemeClr val="bg1"/>
              </a:solidFill>
              <a:ln w="3175">
                <a:solidFill>
                  <a:srgbClr val="007448"/>
                </a:solidFill>
              </a:ln>
              <a:effectLst>
                <a:outerShdw blurRad="63500" dist="25400" dir="18900000" algn="bl" rotWithShape="0">
                  <a:prstClr val="black">
                    <a:alpha val="12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1200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74" name="그룹 73"/>
              <p:cNvGrpSpPr/>
              <p:nvPr/>
            </p:nvGrpSpPr>
            <p:grpSpPr>
              <a:xfrm>
                <a:off x="405597" y="3942223"/>
                <a:ext cx="2383781" cy="474293"/>
                <a:chOff x="3097166" y="3095979"/>
                <a:chExt cx="2383781" cy="474293"/>
              </a:xfrm>
            </p:grpSpPr>
            <p:grpSp>
              <p:nvGrpSpPr>
                <p:cNvPr id="82" name="그룹 81"/>
                <p:cNvGrpSpPr/>
                <p:nvPr/>
              </p:nvGrpSpPr>
              <p:grpSpPr>
                <a:xfrm>
                  <a:off x="3097166" y="3212733"/>
                  <a:ext cx="2383781" cy="357539"/>
                  <a:chOff x="446448" y="3154680"/>
                  <a:chExt cx="2400011" cy="292616"/>
                </a:xfrm>
              </p:grpSpPr>
              <p:sp>
                <p:nvSpPr>
                  <p:cNvPr id="85" name="오각형 84"/>
                  <p:cNvSpPr/>
                  <p:nvPr/>
                </p:nvSpPr>
                <p:spPr>
                  <a:xfrm>
                    <a:off x="446448" y="3154680"/>
                    <a:ext cx="2400011" cy="292616"/>
                  </a:xfrm>
                  <a:prstGeom prst="homePlate">
                    <a:avLst>
                      <a:gd name="adj" fmla="val 50112"/>
                    </a:avLst>
                  </a:prstGeom>
                  <a:solidFill>
                    <a:srgbClr val="007448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200" dirty="0">
                      <a:solidFill>
                        <a:schemeClr val="tx1"/>
                      </a:solidFill>
                      <a:latin typeface="HY헤드라인M" panose="02030600000101010101" pitchFamily="18" charset="-127"/>
                      <a:ea typeface="HY헤드라인M" panose="02030600000101010101" pitchFamily="18" charset="-127"/>
                    </a:endParaRPr>
                  </a:p>
                </p:txBody>
              </p:sp>
              <p:sp>
                <p:nvSpPr>
                  <p:cNvPr id="86" name="직각 삼각형 85"/>
                  <p:cNvSpPr/>
                  <p:nvPr/>
                </p:nvSpPr>
                <p:spPr>
                  <a:xfrm>
                    <a:off x="446448" y="3154680"/>
                    <a:ext cx="906087" cy="292616"/>
                  </a:xfrm>
                  <a:prstGeom prst="rtTriangle">
                    <a:avLst/>
                  </a:prstGeom>
                  <a:solidFill>
                    <a:srgbClr val="06523A">
                      <a:alpha val="40000"/>
                    </a:srgbClr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200" dirty="0">
                      <a:solidFill>
                        <a:schemeClr val="tx1"/>
                      </a:solidFill>
                      <a:latin typeface="HY헤드라인M" panose="02030600000101010101" pitchFamily="18" charset="-127"/>
                      <a:ea typeface="HY헤드라인M" panose="02030600000101010101" pitchFamily="18" charset="-127"/>
                    </a:endParaRPr>
                  </a:p>
                </p:txBody>
              </p:sp>
              <p:sp>
                <p:nvSpPr>
                  <p:cNvPr id="87" name="직각 삼각형 86"/>
                  <p:cNvSpPr/>
                  <p:nvPr/>
                </p:nvSpPr>
                <p:spPr>
                  <a:xfrm flipV="1">
                    <a:off x="446448" y="3154680"/>
                    <a:ext cx="906087" cy="292616"/>
                  </a:xfrm>
                  <a:prstGeom prst="rtTriangle">
                    <a:avLst/>
                  </a:prstGeom>
                  <a:solidFill>
                    <a:srgbClr val="06523A">
                      <a:alpha val="30000"/>
                    </a:srgbClr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200" dirty="0">
                      <a:solidFill>
                        <a:schemeClr val="tx1"/>
                      </a:solidFill>
                      <a:latin typeface="HY헤드라인M" panose="02030600000101010101" pitchFamily="18" charset="-127"/>
                      <a:ea typeface="HY헤드라인M" panose="02030600000101010101" pitchFamily="18" charset="-127"/>
                    </a:endParaRPr>
                  </a:p>
                </p:txBody>
              </p:sp>
            </p:grpSp>
            <p:sp>
              <p:nvSpPr>
                <p:cNvPr id="83" name="직각 삼각형 82"/>
                <p:cNvSpPr/>
                <p:nvPr/>
              </p:nvSpPr>
              <p:spPr>
                <a:xfrm rot="16200000">
                  <a:off x="3097168" y="3095979"/>
                  <a:ext cx="116754" cy="116754"/>
                </a:xfrm>
                <a:prstGeom prst="rtTriangle">
                  <a:avLst/>
                </a:prstGeom>
                <a:solidFill>
                  <a:srgbClr val="1C4804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 dirty="0">
                    <a:solidFill>
                      <a:schemeClr val="tx1"/>
                    </a:solidFill>
                    <a:latin typeface="HY헤드라인M" panose="02030600000101010101" pitchFamily="18" charset="-127"/>
                    <a:ea typeface="HY헤드라인M" panose="02030600000101010101" pitchFamily="18" charset="-127"/>
                  </a:endParaRPr>
                </a:p>
              </p:txBody>
            </p:sp>
            <p:sp>
              <p:nvSpPr>
                <p:cNvPr id="84" name="직사각형 83"/>
                <p:cNvSpPr/>
                <p:nvPr/>
              </p:nvSpPr>
              <p:spPr>
                <a:xfrm>
                  <a:off x="3138404" y="3227029"/>
                  <a:ext cx="1733167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ko-KR" altLang="en-US" sz="1600" b="1" smtClean="0">
                      <a:gradFill>
                        <a:gsLst>
                          <a:gs pos="3750">
                            <a:schemeClr val="bg1"/>
                          </a:gs>
                          <a:gs pos="100000">
                            <a:schemeClr val="bg1"/>
                          </a:gs>
                        </a:gsLst>
                        <a:lin ang="5400000" scaled="0"/>
                      </a:gradFill>
                      <a:effectLst>
                        <a:outerShdw blurRad="12700" dist="12700" dir="2700000" algn="tl" rotWithShape="0">
                          <a:srgbClr val="06523A">
                            <a:alpha val="30000"/>
                          </a:srgbClr>
                        </a:outerShdw>
                      </a:effectLst>
                      <a:latin typeface="HY헤드라인M" panose="02030600000101010101" pitchFamily="18" charset="-127"/>
                      <a:ea typeface="HY헤드라인M" panose="02030600000101010101" pitchFamily="18" charset="-127"/>
                    </a:rPr>
                    <a:t>생산비 </a:t>
                  </a:r>
                  <a:r>
                    <a:rPr lang="ko-KR" altLang="en-US" sz="1600" b="1" dirty="0" smtClean="0">
                      <a:gradFill>
                        <a:gsLst>
                          <a:gs pos="3750">
                            <a:schemeClr val="bg1"/>
                          </a:gs>
                          <a:gs pos="100000">
                            <a:schemeClr val="bg1"/>
                          </a:gs>
                        </a:gsLst>
                        <a:lin ang="5400000" scaled="0"/>
                      </a:gradFill>
                      <a:effectLst>
                        <a:outerShdw blurRad="12700" dist="12700" dir="2700000" algn="tl" rotWithShape="0">
                          <a:srgbClr val="06523A">
                            <a:alpha val="30000"/>
                          </a:srgbClr>
                        </a:outerShdw>
                      </a:effectLst>
                      <a:latin typeface="HY헤드라인M" panose="02030600000101010101" pitchFamily="18" charset="-127"/>
                      <a:ea typeface="HY헤드라인M" panose="02030600000101010101" pitchFamily="18" charset="-127"/>
                    </a:rPr>
                    <a:t>절감 효과</a:t>
                  </a:r>
                  <a:endParaRPr lang="ko-KR" altLang="en-US" sz="1600" b="1" dirty="0">
                    <a:gradFill>
                      <a:gsLst>
                        <a:gs pos="3750">
                          <a:schemeClr val="bg1"/>
                        </a:gs>
                        <a:gs pos="100000">
                          <a:schemeClr val="bg1"/>
                        </a:gs>
                      </a:gsLst>
                      <a:lin ang="5400000" scaled="0"/>
                    </a:gradFill>
                    <a:effectLst>
                      <a:outerShdw blurRad="12700" dist="12700" dir="2700000" algn="tl" rotWithShape="0">
                        <a:srgbClr val="06523A">
                          <a:alpha val="30000"/>
                        </a:srgbClr>
                      </a:outerShdw>
                    </a:effectLst>
                    <a:latin typeface="HY헤드라인M" panose="02030600000101010101" pitchFamily="18" charset="-127"/>
                    <a:ea typeface="HY헤드라인M" panose="02030600000101010101" pitchFamily="18" charset="-127"/>
                  </a:endParaRPr>
                </a:p>
              </p:txBody>
            </p:sp>
          </p:grpSp>
          <p:grpSp>
            <p:nvGrpSpPr>
              <p:cNvPr id="75" name="그룹 74"/>
              <p:cNvGrpSpPr/>
              <p:nvPr/>
            </p:nvGrpSpPr>
            <p:grpSpPr>
              <a:xfrm>
                <a:off x="513383" y="4613276"/>
                <a:ext cx="2582564" cy="338555"/>
                <a:chOff x="6097369" y="4825977"/>
                <a:chExt cx="2715705" cy="177866"/>
              </a:xfrm>
            </p:grpSpPr>
            <p:sp>
              <p:nvSpPr>
                <p:cNvPr id="80" name="직사각형 79"/>
                <p:cNvSpPr/>
                <p:nvPr/>
              </p:nvSpPr>
              <p:spPr>
                <a:xfrm>
                  <a:off x="6156960" y="4826599"/>
                  <a:ext cx="2656114" cy="166079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1" name="TextBox 80"/>
                <p:cNvSpPr txBox="1"/>
                <p:nvPr/>
              </p:nvSpPr>
              <p:spPr>
                <a:xfrm>
                  <a:off x="6097369" y="4825977"/>
                  <a:ext cx="2715704" cy="1778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sz="1600" b="1" dirty="0" smtClean="0">
                      <a:gradFill>
                        <a:gsLst>
                          <a:gs pos="100000">
                            <a:schemeClr val="tx1">
                              <a:lumMod val="85000"/>
                              <a:lumOff val="15000"/>
                            </a:schemeClr>
                          </a:gs>
                          <a:gs pos="0">
                            <a:schemeClr val="tx1">
                              <a:lumMod val="75000"/>
                              <a:lumOff val="25000"/>
                            </a:schemeClr>
                          </a:gs>
                        </a:gsLst>
                        <a:lin ang="5400000" scaled="0"/>
                      </a:gra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* </a:t>
                  </a:r>
                  <a:r>
                    <a:rPr lang="ko-KR" altLang="en-US" sz="1600" b="1" dirty="0" smtClean="0">
                      <a:gradFill>
                        <a:gsLst>
                          <a:gs pos="100000">
                            <a:schemeClr val="tx1">
                              <a:lumMod val="85000"/>
                              <a:lumOff val="15000"/>
                            </a:schemeClr>
                          </a:gs>
                          <a:gs pos="0">
                            <a:schemeClr val="tx1">
                              <a:lumMod val="75000"/>
                              <a:lumOff val="25000"/>
                            </a:schemeClr>
                          </a:gs>
                        </a:gsLst>
                        <a:lin ang="5400000" scaled="0"/>
                      </a:gra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한우 마리당 </a:t>
                  </a:r>
                  <a:r>
                    <a:rPr lang="ko-KR" altLang="en-US" sz="1600" b="1" dirty="0" err="1" smtClean="0">
                      <a:gradFill>
                        <a:gsLst>
                          <a:gs pos="100000">
                            <a:schemeClr val="tx1">
                              <a:lumMod val="85000"/>
                              <a:lumOff val="15000"/>
                            </a:schemeClr>
                          </a:gs>
                          <a:gs pos="0">
                            <a:schemeClr val="tx1">
                              <a:lumMod val="75000"/>
                              <a:lumOff val="25000"/>
                            </a:schemeClr>
                          </a:gs>
                        </a:gsLst>
                        <a:lin ang="5400000" scaled="0"/>
                      </a:gra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사료비</a:t>
                  </a:r>
                  <a:r>
                    <a:rPr lang="ko-KR" altLang="en-US" sz="1600" b="1" dirty="0" smtClean="0">
                      <a:gradFill>
                        <a:gsLst>
                          <a:gs pos="100000">
                            <a:schemeClr val="tx1">
                              <a:lumMod val="85000"/>
                              <a:lumOff val="15000"/>
                            </a:schemeClr>
                          </a:gs>
                          <a:gs pos="0">
                            <a:schemeClr val="tx1">
                              <a:lumMod val="75000"/>
                              <a:lumOff val="25000"/>
                            </a:schemeClr>
                          </a:gs>
                        </a:gsLst>
                        <a:lin ang="5400000" scaled="0"/>
                      </a:gra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 </a:t>
                  </a:r>
                  <a:endParaRPr lang="ko-KR" altLang="en-US" sz="1600" b="1" dirty="0">
                    <a:gradFill>
                      <a:gsLst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  <a:gs pos="0">
                          <a:schemeClr val="tx1">
                            <a:lumMod val="75000"/>
                            <a:lumOff val="25000"/>
                          </a:schemeClr>
                        </a:gs>
                      </a:gsLst>
                      <a:lin ang="5400000" scaled="0"/>
                    </a:gradFill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</p:grpSp>
          <p:sp>
            <p:nvSpPr>
              <p:cNvPr id="76" name="TextBox 75"/>
              <p:cNvSpPr txBox="1"/>
              <p:nvPr/>
            </p:nvSpPr>
            <p:spPr>
              <a:xfrm>
                <a:off x="1969999" y="5262525"/>
                <a:ext cx="98396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ko-KR" sz="1600" b="1" dirty="0" smtClean="0">
                    <a:gradFill flip="none" rotWithShape="1">
                      <a:gsLst>
                        <a:gs pos="0">
                          <a:srgbClr val="023430"/>
                        </a:gs>
                        <a:gs pos="100000">
                          <a:srgbClr val="056F68"/>
                        </a:gs>
                      </a:gsLst>
                      <a:lin ang="5400000" scaled="1"/>
                      <a:tileRect/>
                    </a:gradFill>
                    <a:effectLst>
                      <a:glow rad="101600">
                        <a:schemeClr val="bg1"/>
                      </a:glow>
                    </a:effectLst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10%</a:t>
                </a:r>
                <a:endParaRPr kumimoji="1" lang="ko-KR" altLang="en-US" sz="1600" b="1" dirty="0">
                  <a:gradFill flip="none" rotWithShape="1">
                    <a:gsLst>
                      <a:gs pos="0">
                        <a:srgbClr val="023430"/>
                      </a:gs>
                      <a:gs pos="100000">
                        <a:srgbClr val="056F68"/>
                      </a:gs>
                    </a:gsLst>
                    <a:lin ang="5400000" scaled="1"/>
                    <a:tileRect/>
                  </a:gradFill>
                  <a:effectLst>
                    <a:glow rad="101600">
                      <a:schemeClr val="bg1"/>
                    </a:glow>
                  </a:effectLst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77" name="자유형 76"/>
              <p:cNvSpPr/>
              <p:nvPr/>
            </p:nvSpPr>
            <p:spPr>
              <a:xfrm flipH="1">
                <a:off x="1235703" y="5246134"/>
                <a:ext cx="1084850" cy="800555"/>
              </a:xfrm>
              <a:custGeom>
                <a:avLst/>
                <a:gdLst>
                  <a:gd name="connsiteX0" fmla="*/ 0 w 1371600"/>
                  <a:gd name="connsiteY0" fmla="*/ 0 h 742950"/>
                  <a:gd name="connsiteX1" fmla="*/ 1362075 w 1371600"/>
                  <a:gd name="connsiteY1" fmla="*/ 457200 h 742950"/>
                  <a:gd name="connsiteX2" fmla="*/ 1371600 w 1371600"/>
                  <a:gd name="connsiteY2" fmla="*/ 742950 h 742950"/>
                  <a:gd name="connsiteX3" fmla="*/ 66675 w 1371600"/>
                  <a:gd name="connsiteY3" fmla="*/ 742950 h 742950"/>
                  <a:gd name="connsiteX4" fmla="*/ 66675 w 1371600"/>
                  <a:gd name="connsiteY4" fmla="*/ 38100 h 742950"/>
                  <a:gd name="connsiteX0" fmla="*/ 0 w 1371600"/>
                  <a:gd name="connsiteY0" fmla="*/ 0 h 742950"/>
                  <a:gd name="connsiteX1" fmla="*/ 1362075 w 1371600"/>
                  <a:gd name="connsiteY1" fmla="*/ 592307 h 742950"/>
                  <a:gd name="connsiteX2" fmla="*/ 1371600 w 1371600"/>
                  <a:gd name="connsiteY2" fmla="*/ 742950 h 742950"/>
                  <a:gd name="connsiteX3" fmla="*/ 66675 w 1371600"/>
                  <a:gd name="connsiteY3" fmla="*/ 742950 h 742950"/>
                  <a:gd name="connsiteX4" fmla="*/ 66675 w 1371600"/>
                  <a:gd name="connsiteY4" fmla="*/ 38100 h 74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71600" h="742950">
                    <a:moveTo>
                      <a:pt x="0" y="0"/>
                    </a:moveTo>
                    <a:lnTo>
                      <a:pt x="1362075" y="592307"/>
                    </a:lnTo>
                    <a:lnTo>
                      <a:pt x="1371600" y="742950"/>
                    </a:lnTo>
                    <a:lnTo>
                      <a:pt x="66675" y="742950"/>
                    </a:lnTo>
                    <a:lnTo>
                      <a:pt x="66675" y="38100"/>
                    </a:lnTo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0" scaled="1"/>
                <a:tileRect/>
              </a:gradFill>
              <a:ln w="12700">
                <a:noFill/>
              </a:ln>
              <a:scene3d>
                <a:camera prst="orthographicFront">
                  <a:rot lat="0" lon="10800000" rev="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>
                  <a:solidFill>
                    <a:schemeClr val="tx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pic>
            <p:nvPicPr>
              <p:cNvPr id="78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169084" y="5568034"/>
                <a:ext cx="585792" cy="50644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" name="Picture 2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755576" y="5237667"/>
                <a:ext cx="943320" cy="8386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4" name="그룹 53"/>
            <p:cNvGrpSpPr/>
            <p:nvPr/>
          </p:nvGrpSpPr>
          <p:grpSpPr>
            <a:xfrm>
              <a:off x="6011474" y="4005457"/>
              <a:ext cx="2746515" cy="2308557"/>
              <a:chOff x="3218774" y="3871440"/>
              <a:chExt cx="2768270" cy="2520339"/>
            </a:xfrm>
          </p:grpSpPr>
          <p:sp>
            <p:nvSpPr>
              <p:cNvPr id="55" name="모서리가 둥근 직사각형 54"/>
              <p:cNvSpPr/>
              <p:nvPr/>
            </p:nvSpPr>
            <p:spPr>
              <a:xfrm>
                <a:off x="3330014" y="3871440"/>
                <a:ext cx="2638713" cy="2509888"/>
              </a:xfrm>
              <a:prstGeom prst="roundRect">
                <a:avLst>
                  <a:gd name="adj" fmla="val 3817"/>
                </a:avLst>
              </a:prstGeom>
              <a:solidFill>
                <a:schemeClr val="bg2"/>
              </a:solidFill>
              <a:ln w="3175">
                <a:solidFill>
                  <a:srgbClr val="06523A"/>
                </a:solidFill>
              </a:ln>
              <a:effectLst>
                <a:outerShdw blurRad="63500" dist="25400" dir="18900000" algn="bl" rotWithShape="0">
                  <a:prstClr val="black">
                    <a:alpha val="12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1200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56" name="그룹 55"/>
              <p:cNvGrpSpPr/>
              <p:nvPr/>
            </p:nvGrpSpPr>
            <p:grpSpPr>
              <a:xfrm>
                <a:off x="3218774" y="3936890"/>
                <a:ext cx="2374861" cy="474293"/>
                <a:chOff x="5998511" y="3095979"/>
                <a:chExt cx="2374861" cy="474293"/>
              </a:xfrm>
            </p:grpSpPr>
            <p:grpSp>
              <p:nvGrpSpPr>
                <p:cNvPr id="67" name="그룹 66"/>
                <p:cNvGrpSpPr/>
                <p:nvPr/>
              </p:nvGrpSpPr>
              <p:grpSpPr>
                <a:xfrm>
                  <a:off x="5998511" y="3212733"/>
                  <a:ext cx="2374861" cy="357539"/>
                  <a:chOff x="446448" y="3154680"/>
                  <a:chExt cx="2391030" cy="292616"/>
                </a:xfrm>
              </p:grpSpPr>
              <p:sp>
                <p:nvSpPr>
                  <p:cNvPr id="70" name="오각형 69"/>
                  <p:cNvSpPr/>
                  <p:nvPr/>
                </p:nvSpPr>
                <p:spPr>
                  <a:xfrm>
                    <a:off x="446448" y="3154680"/>
                    <a:ext cx="2391030" cy="292616"/>
                  </a:xfrm>
                  <a:prstGeom prst="homePlate">
                    <a:avLst>
                      <a:gd name="adj" fmla="val 50112"/>
                    </a:avLst>
                  </a:prstGeom>
                  <a:solidFill>
                    <a:srgbClr val="06523A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2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1" name="직각 삼각형 70"/>
                  <p:cNvSpPr/>
                  <p:nvPr/>
                </p:nvSpPr>
                <p:spPr>
                  <a:xfrm>
                    <a:off x="446448" y="3154680"/>
                    <a:ext cx="906087" cy="292616"/>
                  </a:xfrm>
                  <a:prstGeom prst="rtTriangle">
                    <a:avLst/>
                  </a:prstGeom>
                  <a:solidFill>
                    <a:srgbClr val="005450">
                      <a:alpha val="10000"/>
                    </a:srgbClr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2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2" name="직각 삼각형 71"/>
                  <p:cNvSpPr/>
                  <p:nvPr/>
                </p:nvSpPr>
                <p:spPr>
                  <a:xfrm flipV="1">
                    <a:off x="446448" y="3154680"/>
                    <a:ext cx="906087" cy="292616"/>
                  </a:xfrm>
                  <a:prstGeom prst="rtTriangle">
                    <a:avLst/>
                  </a:prstGeom>
                  <a:solidFill>
                    <a:srgbClr val="005450">
                      <a:alpha val="14000"/>
                    </a:srgbClr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20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68" name="직각 삼각형 67"/>
                <p:cNvSpPr/>
                <p:nvPr/>
              </p:nvSpPr>
              <p:spPr>
                <a:xfrm rot="16200000">
                  <a:off x="5998513" y="3095979"/>
                  <a:ext cx="116754" cy="116754"/>
                </a:xfrm>
                <a:prstGeom prst="rtTriangle">
                  <a:avLst/>
                </a:prstGeom>
                <a:solidFill>
                  <a:srgbClr val="005450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9" name="직사각형 68"/>
                <p:cNvSpPr/>
                <p:nvPr/>
              </p:nvSpPr>
              <p:spPr>
                <a:xfrm>
                  <a:off x="6039747" y="3227029"/>
                  <a:ext cx="1935145" cy="338554"/>
                </a:xfrm>
                <a:prstGeom prst="rect">
                  <a:avLst/>
                </a:prstGeom>
              </p:spPr>
              <p:txBody>
                <a:bodyPr wrap="none" anchor="ctr">
                  <a:spAutoFit/>
                </a:bodyPr>
                <a:lstStyle/>
                <a:p>
                  <a:r>
                    <a:rPr lang="ko-KR" altLang="en-US" sz="1600" b="1" dirty="0" smtClean="0">
                      <a:gradFill>
                        <a:gsLst>
                          <a:gs pos="3750">
                            <a:schemeClr val="bg1"/>
                          </a:gs>
                          <a:gs pos="100000">
                            <a:schemeClr val="bg1"/>
                          </a:gs>
                        </a:gsLst>
                        <a:lin ang="5400000" scaled="0"/>
                      </a:gradFill>
                      <a:effectLst>
                        <a:outerShdw blurRad="12700" dist="12700" dir="2700000" algn="tl" rotWithShape="0">
                          <a:srgbClr val="06523A">
                            <a:alpha val="30000"/>
                          </a:srgbClr>
                        </a:outerShdw>
                      </a:effectLst>
                      <a:latin typeface="HY헤드라인M" panose="02030600000101010101" pitchFamily="18" charset="-127"/>
                      <a:ea typeface="HY헤드라인M" panose="02030600000101010101" pitchFamily="18" charset="-127"/>
                    </a:rPr>
                    <a:t>농가소득 증가 효과</a:t>
                  </a:r>
                  <a:endParaRPr lang="ko-KR" altLang="en-US" sz="1600" b="1" dirty="0">
                    <a:gradFill>
                      <a:gsLst>
                        <a:gs pos="3750">
                          <a:schemeClr val="bg1"/>
                        </a:gs>
                        <a:gs pos="100000">
                          <a:schemeClr val="bg1"/>
                        </a:gs>
                      </a:gsLst>
                      <a:lin ang="5400000" scaled="0"/>
                    </a:gradFill>
                    <a:effectLst>
                      <a:outerShdw blurRad="12700" dist="12700" dir="2700000" algn="tl" rotWithShape="0">
                        <a:srgbClr val="06523A">
                          <a:alpha val="30000"/>
                        </a:srgbClr>
                      </a:outerShdw>
                    </a:effectLst>
                    <a:latin typeface="HY헤드라인M" panose="02030600000101010101" pitchFamily="18" charset="-127"/>
                    <a:ea typeface="HY헤드라인M" panose="02030600000101010101" pitchFamily="18" charset="-127"/>
                  </a:endParaRPr>
                </a:p>
              </p:txBody>
            </p:sp>
          </p:grpSp>
          <p:sp>
            <p:nvSpPr>
              <p:cNvPr id="57" name="TextBox 56"/>
              <p:cNvSpPr txBox="1"/>
              <p:nvPr/>
            </p:nvSpPr>
            <p:spPr>
              <a:xfrm>
                <a:off x="4860032" y="6053224"/>
                <a:ext cx="1127012" cy="3385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ko-KR" sz="1600" b="1" dirty="0">
                    <a:gradFill>
                      <a:gsLst>
                        <a:gs pos="0">
                          <a:srgbClr val="001A19"/>
                        </a:gs>
                        <a:gs pos="100000">
                          <a:srgbClr val="06523A"/>
                        </a:gs>
                      </a:gsLst>
                      <a:lin ang="5400000" scaled="0"/>
                    </a:gradFill>
                    <a:effectLst>
                      <a:glow rad="101600">
                        <a:schemeClr val="bg1"/>
                      </a:glow>
                    </a:effectLst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2</a:t>
                </a:r>
                <a:r>
                  <a:rPr kumimoji="1" lang="en-US" altLang="ko-KR" sz="1600" b="1" dirty="0" smtClean="0">
                    <a:gradFill>
                      <a:gsLst>
                        <a:gs pos="0">
                          <a:srgbClr val="001A19"/>
                        </a:gs>
                        <a:gs pos="100000">
                          <a:srgbClr val="06523A"/>
                        </a:gs>
                      </a:gsLst>
                      <a:lin ang="5400000" scaled="0"/>
                    </a:gradFill>
                    <a:effectLst>
                      <a:glow rad="101600">
                        <a:schemeClr val="bg1"/>
                      </a:glow>
                    </a:effectLst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0%</a:t>
                </a:r>
                <a:endParaRPr kumimoji="1" lang="ko-KR" altLang="en-US" sz="1200" b="1" dirty="0">
                  <a:gradFill>
                    <a:gsLst>
                      <a:gs pos="0">
                        <a:srgbClr val="001A19"/>
                      </a:gs>
                      <a:gs pos="100000">
                        <a:srgbClr val="06523A"/>
                      </a:gs>
                    </a:gsLst>
                    <a:lin ang="5400000" scaled="0"/>
                  </a:gradFill>
                  <a:effectLst>
                    <a:glow rad="101600">
                      <a:schemeClr val="bg1"/>
                    </a:glow>
                  </a:effectLst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grpSp>
            <p:nvGrpSpPr>
              <p:cNvPr id="58" name="그룹 57"/>
              <p:cNvGrpSpPr/>
              <p:nvPr/>
            </p:nvGrpSpPr>
            <p:grpSpPr>
              <a:xfrm>
                <a:off x="3338136" y="4614231"/>
                <a:ext cx="2582564" cy="338555"/>
                <a:chOff x="6097369" y="4825977"/>
                <a:chExt cx="2715705" cy="177866"/>
              </a:xfrm>
            </p:grpSpPr>
            <p:sp>
              <p:nvSpPr>
                <p:cNvPr id="65" name="직사각형 64"/>
                <p:cNvSpPr/>
                <p:nvPr/>
              </p:nvSpPr>
              <p:spPr>
                <a:xfrm>
                  <a:off x="6156960" y="4826599"/>
                  <a:ext cx="2656114" cy="166079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6" name="TextBox 65"/>
                <p:cNvSpPr txBox="1"/>
                <p:nvPr/>
              </p:nvSpPr>
              <p:spPr>
                <a:xfrm>
                  <a:off x="6097369" y="4825977"/>
                  <a:ext cx="2715704" cy="1778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sz="1600" b="1" dirty="0" smtClean="0">
                      <a:gradFill>
                        <a:gsLst>
                          <a:gs pos="100000">
                            <a:schemeClr val="tx1">
                              <a:lumMod val="85000"/>
                              <a:lumOff val="15000"/>
                            </a:schemeClr>
                          </a:gs>
                          <a:gs pos="0">
                            <a:schemeClr val="tx1">
                              <a:lumMod val="75000"/>
                              <a:lumOff val="25000"/>
                            </a:schemeClr>
                          </a:gs>
                        </a:gsLst>
                        <a:lin ang="5400000" scaled="0"/>
                      </a:gra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* </a:t>
                  </a:r>
                  <a:r>
                    <a:rPr lang="ko-KR" altLang="en-US" sz="1600" b="1" dirty="0" smtClean="0">
                      <a:gradFill>
                        <a:gsLst>
                          <a:gs pos="100000">
                            <a:schemeClr val="tx1">
                              <a:lumMod val="85000"/>
                              <a:lumOff val="15000"/>
                            </a:schemeClr>
                          </a:gs>
                          <a:gs pos="0">
                            <a:schemeClr val="tx1">
                              <a:lumMod val="75000"/>
                              <a:lumOff val="25000"/>
                            </a:schemeClr>
                          </a:gs>
                        </a:gsLst>
                        <a:lin ang="5400000" scaled="0"/>
                      </a:gra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한우농가 연간 소득</a:t>
                  </a:r>
                  <a:endParaRPr lang="ko-KR" altLang="en-US" sz="1600" b="1" dirty="0">
                    <a:gradFill>
                      <a:gsLst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  <a:gs pos="0">
                          <a:schemeClr val="tx1">
                            <a:lumMod val="75000"/>
                            <a:lumOff val="25000"/>
                          </a:schemeClr>
                        </a:gs>
                      </a:gsLst>
                      <a:lin ang="5400000" scaled="0"/>
                    </a:gradFill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</p:grpSp>
          <p:sp>
            <p:nvSpPr>
              <p:cNvPr id="59" name="자유형 58"/>
              <p:cNvSpPr/>
              <p:nvPr/>
            </p:nvSpPr>
            <p:spPr>
              <a:xfrm flipH="1">
                <a:off x="3995934" y="5047092"/>
                <a:ext cx="1199219" cy="1054671"/>
              </a:xfrm>
              <a:custGeom>
                <a:avLst/>
                <a:gdLst>
                  <a:gd name="connsiteX0" fmla="*/ 0 w 1371600"/>
                  <a:gd name="connsiteY0" fmla="*/ 0 h 742950"/>
                  <a:gd name="connsiteX1" fmla="*/ 1362075 w 1371600"/>
                  <a:gd name="connsiteY1" fmla="*/ 457200 h 742950"/>
                  <a:gd name="connsiteX2" fmla="*/ 1371600 w 1371600"/>
                  <a:gd name="connsiteY2" fmla="*/ 742950 h 742950"/>
                  <a:gd name="connsiteX3" fmla="*/ 66675 w 1371600"/>
                  <a:gd name="connsiteY3" fmla="*/ 742950 h 742950"/>
                  <a:gd name="connsiteX4" fmla="*/ 66675 w 1371600"/>
                  <a:gd name="connsiteY4" fmla="*/ 38100 h 742950"/>
                  <a:gd name="connsiteX0" fmla="*/ 0 w 1371600"/>
                  <a:gd name="connsiteY0" fmla="*/ 0 h 742950"/>
                  <a:gd name="connsiteX1" fmla="*/ 1362075 w 1371600"/>
                  <a:gd name="connsiteY1" fmla="*/ 592307 h 742950"/>
                  <a:gd name="connsiteX2" fmla="*/ 1371600 w 1371600"/>
                  <a:gd name="connsiteY2" fmla="*/ 742950 h 742950"/>
                  <a:gd name="connsiteX3" fmla="*/ 66675 w 1371600"/>
                  <a:gd name="connsiteY3" fmla="*/ 742950 h 742950"/>
                  <a:gd name="connsiteX4" fmla="*/ 66675 w 1371600"/>
                  <a:gd name="connsiteY4" fmla="*/ 38100 h 74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71600" h="742950">
                    <a:moveTo>
                      <a:pt x="0" y="0"/>
                    </a:moveTo>
                    <a:lnTo>
                      <a:pt x="1362075" y="592307"/>
                    </a:lnTo>
                    <a:lnTo>
                      <a:pt x="1371600" y="742950"/>
                    </a:lnTo>
                    <a:lnTo>
                      <a:pt x="66675" y="742950"/>
                    </a:lnTo>
                    <a:lnTo>
                      <a:pt x="66675" y="38100"/>
                    </a:ln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0" scaled="1"/>
                <a:tileRect/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>
                  <a:solidFill>
                    <a:schemeClr val="tx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pic>
            <p:nvPicPr>
              <p:cNvPr id="60" name="Picture 5" descr="D:\김종호\★0205(목)농진청\png\27.png"/>
              <p:cNvPicPr>
                <a:picLocks noChangeAspect="1" noChangeArrowheads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2257"/>
              <a:stretch/>
            </p:blipFill>
            <p:spPr bwMode="auto">
              <a:xfrm>
                <a:off x="5020982" y="5380712"/>
                <a:ext cx="572653" cy="7125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" name="Picture 2" descr="C:\Users\홍민희\Desktop\766_1504_농진청 축산과학원(소개자료)P\★일반인용★\PNG\인트로05-1.png"/>
              <p:cNvPicPr>
                <a:picLocks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3345" y="5047092"/>
                <a:ext cx="648000" cy="432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62" name="그룹 61"/>
              <p:cNvGrpSpPr/>
              <p:nvPr/>
            </p:nvGrpSpPr>
            <p:grpSpPr>
              <a:xfrm>
                <a:off x="3536289" y="5412725"/>
                <a:ext cx="559913" cy="691367"/>
                <a:chOff x="2164037" y="5693750"/>
                <a:chExt cx="559913" cy="691367"/>
              </a:xfrm>
            </p:grpSpPr>
            <p:pic>
              <p:nvPicPr>
                <p:cNvPr id="63" name="Picture 5" descr="D:\김종호\★0205(목)농진청\png\27.png"/>
                <p:cNvPicPr>
                  <a:picLocks noChangeAspect="1" noChangeArrowheads="1"/>
                </p:cNvPicPr>
                <p:nvPr/>
              </p:nvPicPr>
              <p:blipFill rotWithShape="1">
                <a:blip r:embed="rId12" cstate="print">
                  <a:grayscl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52864"/>
                <a:stretch/>
              </p:blipFill>
              <p:spPr bwMode="auto">
                <a:xfrm>
                  <a:off x="2164037" y="5953069"/>
                  <a:ext cx="481177" cy="43204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4" name="Picture 2" descr="C:\Users\홍민희\Desktop\766_1504_농진청 축산과학원(소개자료)P\★일반인용★\PNG\인트로05-1.png"/>
                <p:cNvPicPr>
                  <a:picLocks noChangeAspect="1" noChangeArrowheads="1"/>
                </p:cNvPicPr>
                <p:nvPr/>
              </p:nvPicPr>
              <p:blipFill>
                <a:blip r:embed="rId13" cstate="print">
                  <a:grayscl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75494" y="5693750"/>
                  <a:ext cx="548456" cy="37432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3339345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4214032"/>
              </p:ext>
            </p:extLst>
          </p:nvPr>
        </p:nvGraphicFramePr>
        <p:xfrm>
          <a:off x="683568" y="2060846"/>
          <a:ext cx="7704857" cy="424847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681060"/>
                <a:gridCol w="1681060"/>
                <a:gridCol w="1681060"/>
                <a:gridCol w="1540971"/>
                <a:gridCol w="1120706"/>
              </a:tblGrid>
              <a:tr h="767742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2000" u="none" strike="noStrike">
                          <a:effectLst/>
                        </a:rPr>
                        <a:t>　</a:t>
                      </a:r>
                      <a:endParaRPr lang="ko-KR" altLang="en-US" sz="2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2000" u="none" strike="noStrike">
                          <a:effectLst/>
                        </a:rPr>
                        <a:t>전국평균</a:t>
                      </a:r>
                      <a:endParaRPr lang="ko-KR" altLang="en-US" sz="2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2000" u="none" strike="noStrike">
                          <a:effectLst/>
                        </a:rPr>
                        <a:t>사료비</a:t>
                      </a:r>
                      <a:endParaRPr lang="ko-KR" altLang="en-US" sz="2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2000" u="none" strike="noStrike">
                          <a:effectLst/>
                        </a:rPr>
                        <a:t>절감액</a:t>
                      </a:r>
                      <a:endParaRPr lang="ko-KR" altLang="en-US" sz="2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2000" u="none" strike="noStrike">
                          <a:effectLst/>
                        </a:rPr>
                        <a:t>절감 비율</a:t>
                      </a:r>
                      <a:endParaRPr lang="ko-KR" altLang="en-US" sz="2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/>
                </a:tc>
              </a:tr>
              <a:tr h="580122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2000" u="none" strike="noStrike" smtClean="0">
                          <a:effectLst/>
                        </a:rPr>
                        <a:t>양주</a:t>
                      </a:r>
                      <a:r>
                        <a:rPr lang="en-US" altLang="ko-KR" sz="2000" u="none" strike="noStrike" smtClean="0">
                          <a:effectLst/>
                        </a:rPr>
                        <a:t>(2015</a:t>
                      </a:r>
                      <a:r>
                        <a:rPr lang="ko-KR" altLang="en-US" sz="2000" u="none" strike="noStrike" smtClean="0">
                          <a:effectLst/>
                        </a:rPr>
                        <a:t>년</a:t>
                      </a:r>
                      <a:r>
                        <a:rPr lang="en-US" altLang="ko-KR" sz="2000" u="none" strike="noStrike" smtClean="0">
                          <a:effectLst/>
                        </a:rPr>
                        <a:t>)</a:t>
                      </a:r>
                      <a:endParaRPr lang="ko-KR" altLang="en-US" sz="2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2000" u="none" strike="noStrike">
                          <a:effectLst/>
                        </a:rPr>
                        <a:t>       </a:t>
                      </a:r>
                      <a:r>
                        <a:rPr lang="en-US" altLang="ko-KR" sz="2000" u="none" strike="noStrike">
                          <a:effectLst/>
                        </a:rPr>
                        <a:t>2,875,250 </a:t>
                      </a:r>
                      <a:endParaRPr lang="en-US" altLang="ko-KR" sz="2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2000" u="none" strike="noStrike">
                          <a:effectLst/>
                        </a:rPr>
                        <a:t>       </a:t>
                      </a:r>
                      <a:r>
                        <a:rPr lang="en-US" altLang="ko-KR" sz="2000" u="none" strike="noStrike">
                          <a:effectLst/>
                        </a:rPr>
                        <a:t>2,023,000 </a:t>
                      </a:r>
                      <a:endParaRPr lang="en-US" altLang="ko-KR" sz="2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2000" u="none" strike="noStrike">
                          <a:effectLst/>
                        </a:rPr>
                        <a:t>       </a:t>
                      </a:r>
                      <a:r>
                        <a:rPr lang="en-US" altLang="ko-KR" sz="2000" u="none" strike="noStrike">
                          <a:effectLst/>
                        </a:rPr>
                        <a:t>852,250 </a:t>
                      </a:r>
                      <a:endParaRPr lang="en-US" altLang="ko-KR" sz="2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2000" u="none" strike="noStrike">
                          <a:effectLst/>
                        </a:rPr>
                        <a:t>       </a:t>
                      </a:r>
                      <a:r>
                        <a:rPr lang="en-US" altLang="ko-KR" sz="2000" u="none" strike="noStrike">
                          <a:effectLst/>
                        </a:rPr>
                        <a:t>29.6 </a:t>
                      </a:r>
                      <a:endParaRPr lang="en-US" altLang="ko-KR" sz="2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/>
                </a:tc>
              </a:tr>
              <a:tr h="580122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2000" u="none" strike="noStrike" smtClean="0">
                          <a:effectLst/>
                        </a:rPr>
                        <a:t>순천</a:t>
                      </a:r>
                      <a:r>
                        <a:rPr lang="en-US" altLang="ko-KR" sz="2000" u="none" strike="noStrike" smtClean="0">
                          <a:effectLst/>
                        </a:rPr>
                        <a:t>(2014</a:t>
                      </a:r>
                      <a:r>
                        <a:rPr lang="ko-KR" altLang="en-US" sz="2000" u="none" strike="noStrike" smtClean="0">
                          <a:effectLst/>
                        </a:rPr>
                        <a:t>년</a:t>
                      </a:r>
                      <a:r>
                        <a:rPr lang="en-US" altLang="ko-KR" sz="2000" u="none" strike="noStrike" smtClean="0">
                          <a:effectLst/>
                        </a:rPr>
                        <a:t>)</a:t>
                      </a:r>
                      <a:endParaRPr lang="ko-KR" altLang="en-US" sz="2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2000" u="none" strike="noStrike">
                          <a:effectLst/>
                        </a:rPr>
                        <a:t>       </a:t>
                      </a:r>
                      <a:r>
                        <a:rPr lang="en-US" altLang="ko-KR" sz="2000" u="none" strike="noStrike">
                          <a:effectLst/>
                        </a:rPr>
                        <a:t>2,948,425 </a:t>
                      </a:r>
                      <a:endParaRPr lang="en-US" altLang="ko-KR" sz="2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2000" u="none" strike="noStrike">
                          <a:effectLst/>
                        </a:rPr>
                        <a:t>       </a:t>
                      </a:r>
                      <a:r>
                        <a:rPr lang="en-US" altLang="ko-KR" sz="2000" u="none" strike="noStrike">
                          <a:effectLst/>
                        </a:rPr>
                        <a:t>2,746,000 </a:t>
                      </a:r>
                      <a:endParaRPr lang="en-US" altLang="ko-KR" sz="2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2000" u="none" strike="noStrike">
                          <a:effectLst/>
                        </a:rPr>
                        <a:t>       </a:t>
                      </a:r>
                      <a:r>
                        <a:rPr lang="en-US" altLang="ko-KR" sz="2000" u="none" strike="noStrike">
                          <a:effectLst/>
                        </a:rPr>
                        <a:t>202,425 </a:t>
                      </a:r>
                      <a:endParaRPr lang="en-US" altLang="ko-KR" sz="2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2000" u="none" strike="noStrike">
                          <a:effectLst/>
                        </a:rPr>
                        <a:t>        </a:t>
                      </a:r>
                      <a:r>
                        <a:rPr lang="en-US" altLang="ko-KR" sz="2000" u="none" strike="noStrike">
                          <a:effectLst/>
                        </a:rPr>
                        <a:t>6.9 </a:t>
                      </a:r>
                      <a:endParaRPr lang="en-US" altLang="ko-KR" sz="2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/>
                </a:tc>
              </a:tr>
              <a:tr h="580122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2000" u="none" strike="noStrike" smtClean="0">
                          <a:effectLst/>
                        </a:rPr>
                        <a:t>전주</a:t>
                      </a:r>
                      <a:r>
                        <a:rPr lang="en-US" altLang="ko-KR" sz="2000" u="none" strike="noStrike" smtClean="0">
                          <a:effectLst/>
                        </a:rPr>
                        <a:t>(2015</a:t>
                      </a:r>
                      <a:r>
                        <a:rPr lang="ko-KR" altLang="en-US" sz="2000" u="none" strike="noStrike" smtClean="0">
                          <a:effectLst/>
                        </a:rPr>
                        <a:t>년</a:t>
                      </a:r>
                      <a:r>
                        <a:rPr lang="en-US" altLang="ko-KR" sz="2000" u="none" strike="noStrike" smtClean="0">
                          <a:effectLst/>
                        </a:rPr>
                        <a:t>)</a:t>
                      </a:r>
                      <a:endParaRPr lang="ko-KR" altLang="en-US" sz="2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2000" u="none" strike="noStrike">
                          <a:effectLst/>
                        </a:rPr>
                        <a:t>       </a:t>
                      </a:r>
                      <a:r>
                        <a:rPr lang="en-US" altLang="ko-KR" sz="2000" u="none" strike="noStrike">
                          <a:effectLst/>
                        </a:rPr>
                        <a:t>2,875,250 </a:t>
                      </a:r>
                      <a:endParaRPr lang="en-US" altLang="ko-KR" sz="2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2000" u="none" strike="noStrike">
                          <a:effectLst/>
                        </a:rPr>
                        <a:t>       </a:t>
                      </a:r>
                      <a:r>
                        <a:rPr lang="en-US" altLang="ko-KR" sz="2000" u="none" strike="noStrike">
                          <a:effectLst/>
                        </a:rPr>
                        <a:t>2,148,000 </a:t>
                      </a:r>
                      <a:endParaRPr lang="en-US" altLang="ko-KR" sz="2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2000" u="none" strike="noStrike">
                          <a:effectLst/>
                        </a:rPr>
                        <a:t>       </a:t>
                      </a:r>
                      <a:r>
                        <a:rPr lang="en-US" altLang="ko-KR" sz="2000" u="none" strike="noStrike">
                          <a:effectLst/>
                        </a:rPr>
                        <a:t>727,250 </a:t>
                      </a:r>
                      <a:endParaRPr lang="en-US" altLang="ko-KR" sz="2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2000" u="none" strike="noStrike">
                          <a:effectLst/>
                        </a:rPr>
                        <a:t>       </a:t>
                      </a:r>
                      <a:r>
                        <a:rPr lang="en-US" altLang="ko-KR" sz="2000" u="none" strike="noStrike">
                          <a:effectLst/>
                        </a:rPr>
                        <a:t>25.3 </a:t>
                      </a:r>
                      <a:endParaRPr lang="en-US" altLang="ko-KR" sz="2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/>
                </a:tc>
              </a:tr>
              <a:tr h="580122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2000" u="none" strike="noStrike" smtClean="0">
                          <a:effectLst/>
                        </a:rPr>
                        <a:t>홍성</a:t>
                      </a:r>
                      <a:r>
                        <a:rPr lang="en-US" altLang="ko-KR" sz="2000" u="none" strike="noStrike" smtClean="0">
                          <a:effectLst/>
                        </a:rPr>
                        <a:t>(2013</a:t>
                      </a:r>
                      <a:r>
                        <a:rPr lang="ko-KR" altLang="en-US" sz="2000" u="none" strike="noStrike" smtClean="0">
                          <a:effectLst/>
                        </a:rPr>
                        <a:t>년</a:t>
                      </a:r>
                      <a:r>
                        <a:rPr lang="en-US" altLang="ko-KR" sz="2000" u="none" strike="noStrike" smtClean="0">
                          <a:effectLst/>
                        </a:rPr>
                        <a:t>)</a:t>
                      </a:r>
                      <a:endParaRPr lang="ko-KR" altLang="en-US" sz="2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2000" u="none" strike="noStrike">
                          <a:effectLst/>
                        </a:rPr>
                        <a:t>       </a:t>
                      </a:r>
                      <a:r>
                        <a:rPr lang="en-US" altLang="ko-KR" sz="2000" u="none" strike="noStrike">
                          <a:effectLst/>
                        </a:rPr>
                        <a:t>2,982,290 </a:t>
                      </a:r>
                      <a:endParaRPr lang="en-US" altLang="ko-KR" sz="2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2000" u="none" strike="noStrike">
                          <a:effectLst/>
                        </a:rPr>
                        <a:t>       </a:t>
                      </a:r>
                      <a:r>
                        <a:rPr lang="en-US" altLang="ko-KR" sz="2000" u="none" strike="noStrike">
                          <a:effectLst/>
                        </a:rPr>
                        <a:t>2,207,000 </a:t>
                      </a:r>
                      <a:endParaRPr lang="en-US" altLang="ko-KR" sz="2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2000" u="none" strike="noStrike">
                          <a:effectLst/>
                        </a:rPr>
                        <a:t>       </a:t>
                      </a:r>
                      <a:r>
                        <a:rPr lang="en-US" altLang="ko-KR" sz="2000" u="none" strike="noStrike">
                          <a:effectLst/>
                        </a:rPr>
                        <a:t>775,290 </a:t>
                      </a:r>
                      <a:endParaRPr lang="en-US" altLang="ko-KR" sz="2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2000" u="none" strike="noStrike">
                          <a:effectLst/>
                        </a:rPr>
                        <a:t>       </a:t>
                      </a:r>
                      <a:r>
                        <a:rPr lang="en-US" altLang="ko-KR" sz="2000" u="none" strike="noStrike">
                          <a:effectLst/>
                        </a:rPr>
                        <a:t>26.0 </a:t>
                      </a:r>
                      <a:endParaRPr lang="en-US" altLang="ko-KR" sz="2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/>
                </a:tc>
              </a:tr>
              <a:tr h="580122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2000" u="none" strike="noStrike" smtClean="0">
                          <a:effectLst/>
                        </a:rPr>
                        <a:t>대전</a:t>
                      </a:r>
                      <a:r>
                        <a:rPr lang="en-US" altLang="ko-KR" sz="2000" u="none" strike="noStrike" smtClean="0">
                          <a:effectLst/>
                        </a:rPr>
                        <a:t>(2014</a:t>
                      </a:r>
                      <a:r>
                        <a:rPr lang="ko-KR" altLang="en-US" sz="2000" u="none" strike="noStrike" smtClean="0">
                          <a:effectLst/>
                        </a:rPr>
                        <a:t>년</a:t>
                      </a:r>
                      <a:r>
                        <a:rPr lang="en-US" altLang="ko-KR" sz="2000" u="none" strike="noStrike" smtClean="0">
                          <a:effectLst/>
                        </a:rPr>
                        <a:t>)</a:t>
                      </a:r>
                      <a:endParaRPr lang="ko-KR" altLang="en-US" sz="2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2000" u="none" strike="noStrike">
                          <a:effectLst/>
                        </a:rPr>
                        <a:t>       </a:t>
                      </a:r>
                      <a:r>
                        <a:rPr lang="en-US" altLang="ko-KR" sz="2000" u="none" strike="noStrike">
                          <a:effectLst/>
                        </a:rPr>
                        <a:t>2,948,425 </a:t>
                      </a:r>
                      <a:endParaRPr lang="en-US" altLang="ko-KR" sz="2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2000" u="none" strike="noStrike">
                          <a:effectLst/>
                        </a:rPr>
                        <a:t>       </a:t>
                      </a:r>
                      <a:r>
                        <a:rPr lang="en-US" altLang="ko-KR" sz="2000" u="none" strike="noStrike">
                          <a:effectLst/>
                        </a:rPr>
                        <a:t>2,163,000 </a:t>
                      </a:r>
                      <a:endParaRPr lang="en-US" altLang="ko-KR" sz="2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2000" u="none" strike="noStrike">
                          <a:effectLst/>
                        </a:rPr>
                        <a:t>       </a:t>
                      </a:r>
                      <a:r>
                        <a:rPr lang="en-US" altLang="ko-KR" sz="2000" u="none" strike="noStrike">
                          <a:effectLst/>
                        </a:rPr>
                        <a:t>785,425 </a:t>
                      </a:r>
                      <a:endParaRPr lang="en-US" altLang="ko-KR" sz="2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2000" u="none" strike="noStrike">
                          <a:effectLst/>
                        </a:rPr>
                        <a:t>       </a:t>
                      </a:r>
                      <a:r>
                        <a:rPr lang="en-US" altLang="ko-KR" sz="2000" u="none" strike="noStrike">
                          <a:effectLst/>
                        </a:rPr>
                        <a:t>26.6 </a:t>
                      </a:r>
                      <a:endParaRPr lang="en-US" altLang="ko-KR" sz="2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/>
                </a:tc>
              </a:tr>
              <a:tr h="580122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2000" u="none" strike="noStrike">
                          <a:effectLst/>
                        </a:rPr>
                        <a:t>총합계</a:t>
                      </a:r>
                      <a:endParaRPr lang="ko-KR" altLang="en-US" sz="2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ko-KR" sz="2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ko-KR" sz="2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ko-KR" sz="2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2000" u="none" strike="noStrike">
                          <a:effectLst/>
                        </a:rPr>
                        <a:t>       </a:t>
                      </a:r>
                      <a:r>
                        <a:rPr lang="en-US" altLang="ko-KR" sz="2000" u="none" strike="noStrike">
                          <a:effectLst/>
                        </a:rPr>
                        <a:t>22.8 </a:t>
                      </a:r>
                      <a:endParaRPr lang="en-US" altLang="ko-KR" sz="2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052736"/>
            <a:ext cx="7875639" cy="1143000"/>
          </a:xfrm>
        </p:spPr>
        <p:txBody>
          <a:bodyPr>
            <a:noAutofit/>
          </a:bodyPr>
          <a:lstStyle/>
          <a:p>
            <a:r>
              <a:rPr lang="ko-KR" altLang="en-US" sz="2800" dirty="0" err="1" smtClean="0">
                <a:solidFill>
                  <a:srgbClr val="7030A0"/>
                </a:solidFill>
              </a:rPr>
              <a:t>배합비프로그램</a:t>
            </a:r>
            <a:r>
              <a:rPr lang="ko-KR" altLang="en-US" sz="2800" dirty="0" smtClean="0">
                <a:solidFill>
                  <a:srgbClr val="7030A0"/>
                </a:solidFill>
              </a:rPr>
              <a:t> 활용 농가의 </a:t>
            </a:r>
            <a:r>
              <a:rPr lang="ko-KR" altLang="en-US" sz="2800" dirty="0" err="1" smtClean="0">
                <a:solidFill>
                  <a:srgbClr val="7030A0"/>
                </a:solidFill>
              </a:rPr>
              <a:t>사료비</a:t>
            </a:r>
            <a:r>
              <a:rPr lang="ko-KR" altLang="en-US" sz="2800" dirty="0" smtClean="0">
                <a:solidFill>
                  <a:srgbClr val="7030A0"/>
                </a:solidFill>
              </a:rPr>
              <a:t> 절감 액 </a:t>
            </a:r>
            <a:endParaRPr lang="en-US" sz="2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184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5" name="Picture 5" descr="0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02400" y="6330950"/>
            <a:ext cx="552450" cy="419100"/>
          </a:xfrm>
          <a:prstGeom prst="rect">
            <a:avLst/>
          </a:prstGeom>
          <a:noFill/>
        </p:spPr>
      </p:pic>
      <p:sp>
        <p:nvSpPr>
          <p:cNvPr id="168966" name="Line 6"/>
          <p:cNvSpPr>
            <a:spLocks noChangeShapeType="1"/>
          </p:cNvSpPr>
          <p:nvPr/>
        </p:nvSpPr>
        <p:spPr bwMode="auto">
          <a:xfrm>
            <a:off x="6667500" y="6743700"/>
            <a:ext cx="2286000" cy="0"/>
          </a:xfrm>
          <a:prstGeom prst="line">
            <a:avLst/>
          </a:prstGeom>
          <a:noFill/>
          <a:ln w="19050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68967" name="Picture 7" descr="water"/>
          <p:cNvPicPr>
            <a:picLocks noChangeAspect="1" noChangeArrowheads="1"/>
          </p:cNvPicPr>
          <p:nvPr/>
        </p:nvPicPr>
        <p:blipFill>
          <a:blip r:embed="rId3"/>
          <a:srcRect l="22409" t="16374" b="27486"/>
          <a:stretch>
            <a:fillRect/>
          </a:stretch>
        </p:blipFill>
        <p:spPr bwMode="auto">
          <a:xfrm rot="393398">
            <a:off x="5713413" y="4600575"/>
            <a:ext cx="3122612" cy="2574925"/>
          </a:xfrm>
          <a:prstGeom prst="rect">
            <a:avLst/>
          </a:prstGeom>
          <a:noFill/>
        </p:spPr>
      </p:pic>
      <p:pic>
        <p:nvPicPr>
          <p:cNvPr id="168968" name="Picture 8" descr="water_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28800" y="2819400"/>
            <a:ext cx="866775" cy="533400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388" y="5373216"/>
            <a:ext cx="141922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251520" y="1196752"/>
            <a:ext cx="8496944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‘</a:t>
            </a:r>
            <a:r>
              <a:rPr lang="en-US" altLang="ko-KR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Impossible</a:t>
            </a:r>
            <a:r>
              <a:rPr lang="en-US" altLang="ko-KR" sz="32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’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이란 </a:t>
            </a:r>
            <a:r>
              <a:rPr lang="ko-KR" altLang="en-US" sz="32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단어는 </a:t>
            </a:r>
            <a:endParaRPr lang="en-US" altLang="ko-KR" sz="32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32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              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‘</a:t>
            </a:r>
            <a:r>
              <a:rPr lang="ko-KR" altLang="en-US" sz="3200" b="1" dirty="0" smtClean="0">
                <a:solidFill>
                  <a:srgbClr val="0000FF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난 </a:t>
            </a:r>
            <a:r>
              <a:rPr lang="ko-KR" altLang="en-US" sz="3200" b="1" dirty="0">
                <a:solidFill>
                  <a:srgbClr val="0000FF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할 수 있어</a:t>
            </a:r>
            <a:r>
              <a:rPr lang="ko-KR" altLang="en-US" sz="32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’를 외치고 있다 </a:t>
            </a:r>
            <a:endParaRPr lang="en-US" altLang="ko-KR" sz="32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28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800" dirty="0">
                <a:latin typeface="HY견고딕" panose="02030600000101010101" pitchFamily="18" charset="-127"/>
                <a:ea typeface="HY견고딕" panose="02030600000101010101" pitchFamily="18" charset="-127"/>
              </a:rPr>
              <a:t>어떤 것도 불가능하지 않습니다</a:t>
            </a:r>
            <a:r>
              <a:rPr lang="en-US" altLang="ko-KR" sz="2800" dirty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br>
              <a:rPr lang="en-US" altLang="ko-KR" sz="2800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r>
              <a:rPr lang="en-US" altLang="ko-KR" sz="2800" dirty="0">
                <a:latin typeface="HY견고딕" panose="02030600000101010101" pitchFamily="18" charset="-127"/>
                <a:ea typeface="HY견고딕" panose="02030600000101010101" pitchFamily="18" charset="-127"/>
              </a:rPr>
              <a:t>impossible </a:t>
            </a:r>
            <a:r>
              <a:rPr lang="ko-KR" altLang="en-US" sz="2800" dirty="0">
                <a:latin typeface="HY견고딕" panose="02030600000101010101" pitchFamily="18" charset="-127"/>
                <a:ea typeface="HY견고딕" panose="02030600000101010101" pitchFamily="18" charset="-127"/>
              </a:rPr>
              <a:t>이라는 단어 그 자체가</a:t>
            </a:r>
            <a:br>
              <a:rPr lang="ko-KR" altLang="en-US" sz="2800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r>
              <a:rPr lang="ko-KR" altLang="en-US" sz="2800" dirty="0">
                <a:latin typeface="HY견고딕" panose="02030600000101010101" pitchFamily="18" charset="-127"/>
                <a:ea typeface="HY견고딕" panose="02030600000101010101" pitchFamily="18" charset="-127"/>
              </a:rPr>
              <a:t>‘난 할 수 있어’를 외치고 있습니다</a:t>
            </a:r>
            <a:r>
              <a:rPr lang="en-US" altLang="ko-KR" sz="2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/>
            <a:r>
              <a:rPr lang="en-US" altLang="ko-KR" sz="2800" dirty="0">
                <a:latin typeface="HY견고딕" panose="02030600000101010101" pitchFamily="18" charset="-127"/>
                <a:ea typeface="HY견고딕" panose="02030600000101010101" pitchFamily="18" charset="-127"/>
              </a:rPr>
              <a:t/>
            </a:r>
            <a:br>
              <a:rPr lang="en-US" altLang="ko-KR" sz="2800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r>
              <a:rPr lang="en-US" altLang="ko-KR" sz="2800" dirty="0">
                <a:latin typeface="HY견고딕" panose="02030600000101010101" pitchFamily="18" charset="-127"/>
                <a:ea typeface="HY견고딕" panose="02030600000101010101" pitchFamily="18" charset="-127"/>
              </a:rPr>
              <a:t>(Nothing is impossible,</a:t>
            </a:r>
            <a:br>
              <a:rPr lang="en-US" altLang="ko-KR" sz="2800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r>
              <a:rPr lang="en-US" altLang="ko-KR" sz="2800" dirty="0">
                <a:latin typeface="HY견고딕" panose="02030600000101010101" pitchFamily="18" charset="-127"/>
                <a:ea typeface="HY견고딕" panose="02030600000101010101" pitchFamily="18" charset="-127"/>
              </a:rPr>
              <a:t>the word itself says </a:t>
            </a:r>
            <a:r>
              <a:rPr lang="en-US" altLang="ko-KR" sz="2800" dirty="0">
                <a:solidFill>
                  <a:srgbClr val="0000FF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‘</a:t>
            </a:r>
            <a:r>
              <a:rPr lang="en-US" altLang="ko-KR" sz="2800" dirty="0" err="1">
                <a:solidFill>
                  <a:srgbClr val="0000FF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i’m</a:t>
            </a:r>
            <a:r>
              <a:rPr lang="en-US" altLang="ko-KR" sz="2800" dirty="0">
                <a:solidFill>
                  <a:srgbClr val="0000FF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possible</a:t>
            </a:r>
            <a:r>
              <a:rPr lang="en-US" altLang="ko-KR" sz="2800" dirty="0" smtClean="0">
                <a:solidFill>
                  <a:srgbClr val="0000FF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’!</a:t>
            </a:r>
            <a:r>
              <a:rPr lang="en-US" altLang="ko-KR" sz="2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pPr algn="ctr"/>
            <a:r>
              <a:rPr lang="en-US" altLang="ko-KR" sz="2800" dirty="0">
                <a:latin typeface="HY견고딕" panose="02030600000101010101" pitchFamily="18" charset="-127"/>
                <a:ea typeface="HY견고딕" panose="02030600000101010101" pitchFamily="18" charset="-127"/>
              </a:rPr>
              <a:t/>
            </a:r>
            <a:br>
              <a:rPr lang="en-US" altLang="ko-KR" sz="2800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r>
              <a:rPr lang="en-US" altLang="ko-KR" sz="2800" dirty="0">
                <a:latin typeface="HY견고딕" panose="02030600000101010101" pitchFamily="18" charset="-127"/>
                <a:ea typeface="HY견고딕" panose="02030600000101010101" pitchFamily="18" charset="-127"/>
              </a:rPr>
              <a:t>- </a:t>
            </a:r>
            <a:r>
              <a:rPr lang="ko-KR" altLang="en-US" sz="28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오드리</a:t>
            </a:r>
            <a:r>
              <a:rPr lang="ko-KR" altLang="en-US" sz="280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8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헵번</a:t>
            </a:r>
            <a:r>
              <a:rPr lang="ko-KR" altLang="en-US" sz="280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-</a:t>
            </a:r>
            <a:endParaRPr lang="ko-KR" altLang="en-US" sz="2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3" name="WordArt 3"/>
          <p:cNvSpPr>
            <a:spLocks noChangeArrowheads="1" noChangeShapeType="1" noTextEdit="1"/>
          </p:cNvSpPr>
          <p:nvPr/>
        </p:nvSpPr>
        <p:spPr bwMode="gray">
          <a:xfrm>
            <a:off x="2454246" y="3392487"/>
            <a:ext cx="4783203" cy="584208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kern="1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Verdana"/>
              </a:rPr>
              <a:t>Thank You !</a:t>
            </a:r>
          </a:p>
        </p:txBody>
      </p:sp>
      <p:pic>
        <p:nvPicPr>
          <p:cNvPr id="168965" name="Picture 5" descr="0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02400" y="6330950"/>
            <a:ext cx="552450" cy="419100"/>
          </a:xfrm>
          <a:prstGeom prst="rect">
            <a:avLst/>
          </a:prstGeom>
          <a:noFill/>
        </p:spPr>
      </p:pic>
      <p:sp>
        <p:nvSpPr>
          <p:cNvPr id="168966" name="Line 6"/>
          <p:cNvSpPr>
            <a:spLocks noChangeShapeType="1"/>
          </p:cNvSpPr>
          <p:nvPr/>
        </p:nvSpPr>
        <p:spPr bwMode="auto">
          <a:xfrm>
            <a:off x="6667500" y="6743700"/>
            <a:ext cx="2286000" cy="0"/>
          </a:xfrm>
          <a:prstGeom prst="line">
            <a:avLst/>
          </a:prstGeom>
          <a:noFill/>
          <a:ln w="19050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68967" name="Picture 7" descr="water"/>
          <p:cNvPicPr>
            <a:picLocks noChangeAspect="1" noChangeArrowheads="1"/>
          </p:cNvPicPr>
          <p:nvPr/>
        </p:nvPicPr>
        <p:blipFill>
          <a:blip r:embed="rId3"/>
          <a:srcRect l="22409" t="16374" b="27486"/>
          <a:stretch>
            <a:fillRect/>
          </a:stretch>
        </p:blipFill>
        <p:spPr bwMode="auto">
          <a:xfrm rot="393398">
            <a:off x="5713413" y="4600575"/>
            <a:ext cx="3122612" cy="2574925"/>
          </a:xfrm>
          <a:prstGeom prst="rect">
            <a:avLst/>
          </a:prstGeom>
          <a:noFill/>
        </p:spPr>
      </p:pic>
      <p:pic>
        <p:nvPicPr>
          <p:cNvPr id="168968" name="Picture 8" descr="water_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28800" y="2819400"/>
            <a:ext cx="866775" cy="533400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388" y="5373216"/>
            <a:ext cx="141922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855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7544" y="620688"/>
            <a:ext cx="8352928" cy="5791200"/>
          </a:xfrm>
          <a:noFill/>
        </p:spPr>
        <p:txBody>
          <a:bodyPr/>
          <a:lstStyle/>
          <a:p>
            <a:pPr algn="just">
              <a:buFont typeface="Wingdings" pitchFamily="2" charset="2"/>
              <a:buNone/>
            </a:pPr>
            <a:r>
              <a:rPr lang="ko-KR" altLang="en-US" sz="2800" b="1" i="0" dirty="0" smtClean="0">
                <a:effectLst/>
                <a:latin typeface="HY견고딕" pitchFamily="18" charset="-127"/>
                <a:ea typeface="HY견고딕" pitchFamily="18" charset="-127"/>
              </a:rPr>
              <a:t>나</a:t>
            </a:r>
            <a:r>
              <a:rPr lang="en-US" altLang="ko-KR" sz="2800" b="1" i="0" dirty="0" smtClean="0">
                <a:effectLst/>
                <a:latin typeface="HY견고딕" pitchFamily="18" charset="-127"/>
                <a:ea typeface="HY견고딕" pitchFamily="18" charset="-127"/>
              </a:rPr>
              <a:t>. </a:t>
            </a:r>
            <a:r>
              <a:rPr lang="ko-KR" altLang="en-US" sz="2800" b="1" i="0" dirty="0" smtClean="0">
                <a:effectLst/>
                <a:latin typeface="HY견고딕" pitchFamily="18" charset="-127"/>
                <a:ea typeface="HY견고딕" pitchFamily="18" charset="-127"/>
              </a:rPr>
              <a:t>단점</a:t>
            </a:r>
          </a:p>
          <a:p>
            <a:pPr algn="just">
              <a:buFont typeface="Wingdings" pitchFamily="2" charset="2"/>
              <a:buNone/>
            </a:pPr>
            <a:endParaRPr lang="ko-KR" altLang="en-US" sz="2000" i="0" dirty="0" smtClean="0">
              <a:effectLst/>
              <a:latin typeface="바탕" pitchFamily="18" charset="-127"/>
              <a:ea typeface="바탕" pitchFamily="18" charset="-127"/>
            </a:endParaRPr>
          </a:p>
          <a:p>
            <a:pPr algn="just"/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TMR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에 대한 충분한 이해와 지식이 필요</a:t>
            </a:r>
          </a:p>
          <a:p>
            <a:pPr algn="just">
              <a:buFont typeface="Wingdings" pitchFamily="2" charset="2"/>
              <a:buNone/>
            </a:pP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   보유하고 있는 우군의 능력이나 상태 등을 정확히 파악하지 않고 잘못 제조된 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TMR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을 급여하면 적정 영양소의 공급이 제대로 이루어지지 않아 가축과 농가 수익에 큰 손실을 초래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.</a:t>
            </a:r>
          </a:p>
          <a:p>
            <a:pPr algn="just">
              <a:buFont typeface="Wingdings" pitchFamily="2" charset="2"/>
              <a:buNone/>
            </a:pPr>
            <a:endParaRPr lang="en-US" altLang="ko-KR" sz="2400" i="0" dirty="0" smtClean="0">
              <a:effectLst/>
              <a:latin typeface="HY견명조" pitchFamily="18" charset="-127"/>
              <a:ea typeface="HY견명조" pitchFamily="18" charset="-127"/>
            </a:endParaRPr>
          </a:p>
          <a:p>
            <a:pPr algn="just"/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TMR 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배합용 단미사료의 확보 및 유통이 원활해야 함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. </a:t>
            </a:r>
          </a:p>
          <a:p>
            <a:pPr algn="just"/>
            <a:endParaRPr lang="en-US" altLang="ko-KR" sz="2400" i="0" dirty="0" smtClean="0">
              <a:effectLst/>
              <a:latin typeface="HY견명조" pitchFamily="18" charset="-127"/>
              <a:ea typeface="HY견명조" pitchFamily="18" charset="-127"/>
            </a:endParaRPr>
          </a:p>
          <a:p>
            <a:pPr algn="just"/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자가 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TMR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배합을 위해서는 </a:t>
            </a:r>
            <a:r>
              <a:rPr lang="ko-KR" altLang="en-US" sz="2400" i="0" dirty="0" err="1" smtClean="0">
                <a:effectLst/>
                <a:latin typeface="HY견명조" pitchFamily="18" charset="-127"/>
                <a:ea typeface="HY견명조" pitchFamily="18" charset="-127"/>
              </a:rPr>
              <a:t>배합기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(Mixer) 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구입 등</a:t>
            </a:r>
            <a:endParaRPr lang="en-US" altLang="ko-KR" sz="2400" i="0" dirty="0" smtClean="0">
              <a:effectLst/>
              <a:latin typeface="HY견명조" pitchFamily="18" charset="-127"/>
              <a:ea typeface="HY견명조" pitchFamily="18" charset="-127"/>
            </a:endParaRPr>
          </a:p>
          <a:p>
            <a:pPr marL="0" indent="0" algn="just">
              <a:buNone/>
            </a:pPr>
            <a:r>
              <a:rPr lang="en-US" altLang="ko-KR" sz="2400" dirty="0">
                <a:latin typeface="HY견명조" pitchFamily="18" charset="-127"/>
                <a:ea typeface="HY견명조" pitchFamily="18" charset="-127"/>
              </a:rPr>
              <a:t> </a:t>
            </a:r>
            <a:r>
              <a:rPr lang="en-US" altLang="ko-KR" sz="2400" dirty="0" smtClean="0">
                <a:latin typeface="HY견명조" pitchFamily="18" charset="-127"/>
                <a:ea typeface="HY견명조" pitchFamily="18" charset="-127"/>
              </a:rPr>
              <a:t> 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 추가비용이 발생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.</a:t>
            </a:r>
            <a:endParaRPr lang="en-US" altLang="ko-KR" i="0" dirty="0" smtClean="0">
              <a:effectLst/>
              <a:latin typeface="HY견명조" pitchFamily="18" charset="-127"/>
              <a:ea typeface="HY견명조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618442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7544" y="609600"/>
            <a:ext cx="8447856" cy="6096000"/>
          </a:xfrm>
          <a:noFill/>
        </p:spPr>
        <p:txBody>
          <a:bodyPr>
            <a:normAutofit/>
          </a:bodyPr>
          <a:lstStyle/>
          <a:p>
            <a:pPr algn="just">
              <a:buFont typeface="Wingdings" pitchFamily="2" charset="2"/>
              <a:buNone/>
            </a:pPr>
            <a:r>
              <a:rPr lang="ko-KR" altLang="en-US" sz="2800" b="1" i="0" dirty="0" smtClean="0">
                <a:effectLst/>
                <a:latin typeface="HY견고딕" pitchFamily="18" charset="-127"/>
                <a:ea typeface="HY견고딕" pitchFamily="18" charset="-127"/>
              </a:rPr>
              <a:t>나</a:t>
            </a:r>
            <a:r>
              <a:rPr lang="en-US" altLang="ko-KR" sz="2800" b="1" i="0" dirty="0" smtClean="0">
                <a:effectLst/>
                <a:latin typeface="HY견고딕" pitchFamily="18" charset="-127"/>
                <a:ea typeface="HY견고딕" pitchFamily="18" charset="-127"/>
              </a:rPr>
              <a:t>. </a:t>
            </a:r>
            <a:r>
              <a:rPr lang="ko-KR" altLang="en-US" sz="2800" b="1" i="0" dirty="0" smtClean="0">
                <a:effectLst/>
                <a:latin typeface="HY견고딕" pitchFamily="18" charset="-127"/>
                <a:ea typeface="HY견고딕" pitchFamily="18" charset="-127"/>
              </a:rPr>
              <a:t>단점</a:t>
            </a:r>
            <a:r>
              <a:rPr lang="en-US" altLang="ko-KR" sz="2800" b="1" i="0" dirty="0" smtClean="0">
                <a:effectLst/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2800" b="1" i="0" dirty="0" smtClean="0">
                <a:effectLst/>
                <a:latin typeface="HY견고딕" pitchFamily="18" charset="-127"/>
                <a:ea typeface="HY견고딕" pitchFamily="18" charset="-127"/>
              </a:rPr>
              <a:t>계속</a:t>
            </a:r>
            <a:r>
              <a:rPr lang="en-US" altLang="ko-KR" sz="2800" b="1" i="0" dirty="0" smtClean="0">
                <a:effectLst/>
                <a:latin typeface="HY견고딕" pitchFamily="18" charset="-127"/>
                <a:ea typeface="HY견고딕" pitchFamily="18" charset="-127"/>
              </a:rPr>
              <a:t>)</a:t>
            </a:r>
          </a:p>
          <a:p>
            <a:pPr algn="just">
              <a:buFont typeface="Wingdings" pitchFamily="2" charset="2"/>
              <a:buNone/>
            </a:pPr>
            <a:endParaRPr lang="en-US" altLang="ko-KR" sz="2000" i="0" dirty="0" smtClean="0">
              <a:effectLst/>
              <a:latin typeface="바탕" pitchFamily="18" charset="-127"/>
              <a:ea typeface="바탕" pitchFamily="18" charset="-127"/>
            </a:endParaRPr>
          </a:p>
          <a:p>
            <a:pPr algn="just"/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TMR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배합을 위한 배합프로그램의 확보와 운영에 대한 지식이 필요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. </a:t>
            </a:r>
          </a:p>
          <a:p>
            <a:pPr algn="just">
              <a:buFont typeface="Wingdings" pitchFamily="2" charset="2"/>
              <a:buNone/>
            </a:pP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 -</a:t>
            </a:r>
            <a:r>
              <a:rPr lang="ko-KR" altLang="en-US" sz="2400" i="0" dirty="0" err="1" smtClean="0">
                <a:effectLst/>
                <a:latin typeface="HY견명조" pitchFamily="18" charset="-127"/>
                <a:ea typeface="HY견명조" pitchFamily="18" charset="-127"/>
              </a:rPr>
              <a:t>배합율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 작성을 남에게만 의지할 경우 컨설팅비가 추가로 지출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.</a:t>
            </a:r>
          </a:p>
          <a:p>
            <a:pPr algn="just"/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성장단계별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, 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체중별 등 우군 분리가 전제되어야 함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.</a:t>
            </a:r>
          </a:p>
          <a:p>
            <a:pPr algn="just">
              <a:buFont typeface="Wingdings" pitchFamily="2" charset="2"/>
              <a:buNone/>
            </a:pP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 -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중소규모 농가의 경우 군 분리가 어려워 단일 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TMR</a:t>
            </a:r>
            <a:r>
              <a:rPr lang="ko-KR" altLang="en-US" sz="2400" i="0" dirty="0" err="1" smtClean="0">
                <a:effectLst/>
                <a:latin typeface="HY견명조" pitchFamily="18" charset="-127"/>
                <a:ea typeface="HY견명조" pitchFamily="18" charset="-127"/>
              </a:rPr>
              <a:t>급여시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 </a:t>
            </a:r>
            <a:r>
              <a:rPr lang="ko-KR" altLang="en-US" sz="2400" i="0" dirty="0" err="1" smtClean="0">
                <a:effectLst/>
                <a:latin typeface="HY견명조" pitchFamily="18" charset="-127"/>
                <a:ea typeface="HY견명조" pitchFamily="18" charset="-127"/>
              </a:rPr>
              <a:t>과비우나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 마른 소가 나올 수 있으며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, 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번식장애 및 각종 대사장애가 발생할 가능성이 높음</a:t>
            </a:r>
          </a:p>
          <a:p>
            <a:pPr algn="just"/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TMR 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원료사료의 주기적인 성분분석이 필요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.</a:t>
            </a:r>
          </a:p>
          <a:p>
            <a:pPr algn="just">
              <a:buFont typeface="Wingdings" pitchFamily="2" charset="2"/>
              <a:buNone/>
            </a:pP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   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특히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, 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원료사료가 바뀌거나 수분 함량이 변했을 경우 반드시 다시 분석하여 사료 </a:t>
            </a:r>
            <a:r>
              <a:rPr lang="ko-KR" altLang="en-US" sz="2400" i="0" dirty="0" err="1" smtClean="0">
                <a:effectLst/>
                <a:latin typeface="HY견명조" pitchFamily="18" charset="-127"/>
                <a:ea typeface="HY견명조" pitchFamily="18" charset="-127"/>
              </a:rPr>
              <a:t>배합비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 작성시 반영해야 함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.</a:t>
            </a:r>
            <a:endParaRPr lang="en-US" altLang="ko-KR" i="0" dirty="0" smtClean="0">
              <a:effectLst/>
              <a:latin typeface="바탕" pitchFamily="18" charset="-127"/>
              <a:ea typeface="바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086863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332656"/>
            <a:ext cx="8001000" cy="792088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en-US" altLang="ko-KR" sz="2800" i="0" dirty="0" smtClean="0">
                <a:solidFill>
                  <a:srgbClr val="0070C0"/>
                </a:solidFill>
                <a:latin typeface="HY견고딕" pitchFamily="18" charset="-127"/>
                <a:ea typeface="HY견고딕" pitchFamily="18" charset="-127"/>
              </a:rPr>
              <a:t>  </a:t>
            </a:r>
            <a:r>
              <a:rPr lang="en-US" altLang="ko-KR" sz="2800" b="1" i="0" dirty="0" smtClean="0">
                <a:solidFill>
                  <a:srgbClr val="0070C0"/>
                </a:solidFill>
                <a:effectLst/>
                <a:latin typeface="HY견고딕" pitchFamily="18" charset="-127"/>
                <a:ea typeface="HY견고딕" pitchFamily="18" charset="-127"/>
              </a:rPr>
              <a:t>3) TMR</a:t>
            </a:r>
            <a:r>
              <a:rPr lang="ko-KR" altLang="en-US" sz="2800" b="1" i="0" dirty="0" smtClean="0">
                <a:solidFill>
                  <a:srgbClr val="0070C0"/>
                </a:solidFill>
                <a:effectLst/>
                <a:latin typeface="HY견고딕" pitchFamily="18" charset="-127"/>
                <a:ea typeface="HY견고딕" pitchFamily="18" charset="-127"/>
              </a:rPr>
              <a:t>의 분류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1268760"/>
            <a:ext cx="8208912" cy="4876800"/>
          </a:xfrm>
          <a:noFill/>
        </p:spPr>
        <p:txBody>
          <a:bodyPr/>
          <a:lstStyle/>
          <a:p>
            <a:pPr algn="just">
              <a:buFont typeface="Wingdings" pitchFamily="2" charset="2"/>
              <a:buNone/>
            </a:pPr>
            <a:r>
              <a:rPr lang="ko-KR" altLang="en-US" sz="2800" b="1" i="0" dirty="0" smtClean="0">
                <a:effectLst/>
                <a:latin typeface="HY견고딕" pitchFamily="18" charset="-127"/>
                <a:ea typeface="HY견고딕" pitchFamily="18" charset="-127"/>
              </a:rPr>
              <a:t>가</a:t>
            </a:r>
            <a:r>
              <a:rPr lang="en-US" altLang="ko-KR" sz="2800" b="1" i="0" dirty="0" smtClean="0">
                <a:effectLst/>
                <a:latin typeface="HY견고딕" pitchFamily="18" charset="-127"/>
                <a:ea typeface="HY견고딕" pitchFamily="18" charset="-127"/>
              </a:rPr>
              <a:t>. </a:t>
            </a:r>
            <a:r>
              <a:rPr lang="ko-KR" altLang="en-US" sz="2800" b="1" i="0" dirty="0" smtClean="0">
                <a:effectLst/>
                <a:latin typeface="HY견고딕" pitchFamily="18" charset="-127"/>
                <a:ea typeface="HY견고딕" pitchFamily="18" charset="-127"/>
              </a:rPr>
              <a:t>급여형태에 따른 분류</a:t>
            </a:r>
            <a:endParaRPr lang="en-US" altLang="ko-KR" sz="2800" b="1" i="0" dirty="0" smtClean="0">
              <a:effectLst/>
              <a:latin typeface="HY견고딕" pitchFamily="18" charset="-127"/>
              <a:ea typeface="HY견고딕" pitchFamily="18" charset="-127"/>
            </a:endParaRPr>
          </a:p>
          <a:p>
            <a:pPr algn="just">
              <a:buFont typeface="Wingdings" pitchFamily="2" charset="2"/>
              <a:buNone/>
            </a:pPr>
            <a:endParaRPr lang="ko-KR" altLang="en-US" sz="1800" b="1" i="0" dirty="0" smtClean="0">
              <a:effectLst/>
              <a:latin typeface="바탕" pitchFamily="18" charset="-127"/>
              <a:ea typeface="바탕" pitchFamily="18" charset="-127"/>
            </a:endParaRPr>
          </a:p>
          <a:p>
            <a:pPr algn="just"/>
            <a:r>
              <a:rPr lang="ko-KR" altLang="en-US" sz="2400" i="0" dirty="0" smtClean="0">
                <a:solidFill>
                  <a:schemeClr val="accent2"/>
                </a:solidFill>
                <a:effectLst/>
                <a:latin typeface="HY견명조" pitchFamily="18" charset="-127"/>
                <a:ea typeface="HY견명조" pitchFamily="18" charset="-127"/>
              </a:rPr>
              <a:t>급여형태에 따라 완전 </a:t>
            </a:r>
            <a:r>
              <a:rPr lang="en-US" altLang="ko-KR" sz="2400" i="0" dirty="0" smtClean="0">
                <a:solidFill>
                  <a:schemeClr val="accent2"/>
                </a:solidFill>
                <a:effectLst/>
                <a:latin typeface="HY견명조" pitchFamily="18" charset="-127"/>
                <a:ea typeface="HY견명조" pitchFamily="18" charset="-127"/>
              </a:rPr>
              <a:t>TMR</a:t>
            </a:r>
            <a:r>
              <a:rPr lang="ko-KR" altLang="en-US" sz="2400" i="0" dirty="0" smtClean="0">
                <a:solidFill>
                  <a:schemeClr val="accent2"/>
                </a:solidFill>
                <a:effectLst/>
                <a:latin typeface="HY견명조" pitchFamily="18" charset="-127"/>
                <a:ea typeface="HY견명조" pitchFamily="18" charset="-127"/>
              </a:rPr>
              <a:t>과 부분</a:t>
            </a:r>
            <a:r>
              <a:rPr lang="en-US" altLang="ko-KR" sz="2400" i="0" dirty="0" smtClean="0">
                <a:solidFill>
                  <a:schemeClr val="accent2"/>
                </a:solidFill>
                <a:effectLst/>
                <a:latin typeface="HY견명조" pitchFamily="18" charset="-127"/>
                <a:ea typeface="HY견명조" pitchFamily="18" charset="-127"/>
              </a:rPr>
              <a:t>TMR</a:t>
            </a:r>
            <a:r>
              <a:rPr lang="ko-KR" altLang="en-US" sz="2400" i="0" dirty="0" smtClean="0">
                <a:solidFill>
                  <a:schemeClr val="accent2"/>
                </a:solidFill>
                <a:effectLst/>
                <a:latin typeface="HY견명조" pitchFamily="18" charset="-127"/>
                <a:ea typeface="HY견명조" pitchFamily="18" charset="-127"/>
              </a:rPr>
              <a:t>로 구분</a:t>
            </a:r>
            <a:r>
              <a:rPr lang="en-US" altLang="ko-KR" sz="2400" i="0" dirty="0" smtClean="0">
                <a:solidFill>
                  <a:schemeClr val="accent2"/>
                </a:solidFill>
                <a:effectLst/>
                <a:latin typeface="HY견명조" pitchFamily="18" charset="-127"/>
                <a:ea typeface="HY견명조" pitchFamily="18" charset="-127"/>
              </a:rPr>
              <a:t>. </a:t>
            </a:r>
          </a:p>
          <a:p>
            <a:pPr algn="just"/>
            <a:r>
              <a:rPr lang="ko-KR" altLang="en-US" sz="2400" i="0" dirty="0" smtClean="0">
                <a:solidFill>
                  <a:srgbClr val="0000FF"/>
                </a:solidFill>
                <a:effectLst/>
                <a:latin typeface="HY견명조" pitchFamily="18" charset="-127"/>
                <a:ea typeface="HY견명조" pitchFamily="18" charset="-127"/>
              </a:rPr>
              <a:t>완전 </a:t>
            </a:r>
            <a:r>
              <a:rPr lang="en-US" altLang="ko-KR" sz="2400" i="0" dirty="0" smtClean="0">
                <a:solidFill>
                  <a:srgbClr val="0000FF"/>
                </a:solidFill>
                <a:effectLst/>
                <a:latin typeface="HY견명조" pitchFamily="18" charset="-127"/>
                <a:ea typeface="HY견명조" pitchFamily="18" charset="-127"/>
              </a:rPr>
              <a:t>TMR</a:t>
            </a:r>
            <a:r>
              <a:rPr lang="ko-KR" altLang="en-US" sz="2400" i="0" dirty="0" smtClean="0">
                <a:solidFill>
                  <a:srgbClr val="0000FF"/>
                </a:solidFill>
                <a:effectLst/>
                <a:latin typeface="HY견명조" pitchFamily="18" charset="-127"/>
                <a:ea typeface="HY견명조" pitchFamily="18" charset="-127"/>
              </a:rPr>
              <a:t>이란</a:t>
            </a:r>
          </a:p>
          <a:p>
            <a:pPr algn="just">
              <a:buFont typeface="Wingdings" pitchFamily="2" charset="2"/>
              <a:buNone/>
            </a:pP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 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-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조사료와 농후사료를 포함하여 모든 원료사료를 투입 혼합하여 제조하므로 </a:t>
            </a:r>
            <a:r>
              <a:rPr lang="ko-KR" altLang="en-US" sz="2400" i="0" dirty="0" err="1" smtClean="0">
                <a:effectLst/>
                <a:latin typeface="HY견명조" pitchFamily="18" charset="-127"/>
                <a:ea typeface="HY견명조" pitchFamily="18" charset="-127"/>
              </a:rPr>
              <a:t>톱드레싱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(Top Dressing)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을 제외하면 추가로 급여하지 않아도 되는 사료 </a:t>
            </a:r>
          </a:p>
          <a:p>
            <a:pPr algn="just"/>
            <a:r>
              <a:rPr lang="ko-KR" altLang="en-US" sz="2400" i="0" dirty="0" smtClean="0">
                <a:solidFill>
                  <a:srgbClr val="0000FF"/>
                </a:solidFill>
                <a:effectLst/>
                <a:latin typeface="HY견명조" pitchFamily="18" charset="-127"/>
                <a:ea typeface="HY견명조" pitchFamily="18" charset="-127"/>
              </a:rPr>
              <a:t>부분 </a:t>
            </a:r>
            <a:r>
              <a:rPr lang="en-US" altLang="ko-KR" sz="2400" i="0" dirty="0" smtClean="0">
                <a:solidFill>
                  <a:srgbClr val="0000FF"/>
                </a:solidFill>
                <a:effectLst/>
                <a:latin typeface="HY견명조" pitchFamily="18" charset="-127"/>
                <a:ea typeface="HY견명조" pitchFamily="18" charset="-127"/>
              </a:rPr>
              <a:t>TMR(semi TMR, partial TMR)</a:t>
            </a:r>
            <a:r>
              <a:rPr lang="ko-KR" altLang="en-US" sz="2400" i="0" dirty="0" smtClean="0">
                <a:solidFill>
                  <a:srgbClr val="0000FF"/>
                </a:solidFill>
                <a:effectLst/>
                <a:latin typeface="HY견명조" pitchFamily="18" charset="-127"/>
                <a:ea typeface="HY견명조" pitchFamily="18" charset="-127"/>
              </a:rPr>
              <a:t>이란</a:t>
            </a:r>
          </a:p>
          <a:p>
            <a:pPr algn="just">
              <a:buFont typeface="Wingdings" pitchFamily="2" charset="2"/>
              <a:buNone/>
            </a:pP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 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-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볏짚 등 조사료만을 제외한 모든 원료사료를 혼합한 형태의 사료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. 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부분 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TMR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을 이용하는 농가는 추가로 조사료를 급여해야 함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.</a:t>
            </a:r>
            <a:r>
              <a:rPr lang="en-US" altLang="ko-KR" i="0" dirty="0" smtClean="0">
                <a:effectLst/>
                <a:latin typeface="바탕" pitchFamily="18" charset="-127"/>
                <a:ea typeface="바탕" pitchFamily="18" charset="-127"/>
              </a:rPr>
              <a:t> </a:t>
            </a:r>
            <a:r>
              <a:rPr lang="en-US" altLang="ko-KR" i="0" dirty="0" smtClean="0">
                <a:effectLst/>
                <a:latin typeface="HY견명조" pitchFamily="18" charset="-127"/>
                <a:ea typeface="HY견명조" pitchFamily="18" charset="-12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22383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539552" y="533400"/>
            <a:ext cx="8299648" cy="5715000"/>
          </a:xfrm>
          <a:noFill/>
        </p:spPr>
        <p:txBody>
          <a:bodyPr/>
          <a:lstStyle/>
          <a:p>
            <a:pPr algn="just">
              <a:buFont typeface="Wingdings" pitchFamily="2" charset="2"/>
              <a:buNone/>
            </a:pPr>
            <a:r>
              <a:rPr lang="ko-KR" altLang="en-US" sz="2800" b="1" i="0" dirty="0" smtClean="0">
                <a:effectLst/>
                <a:latin typeface="HY견고딕" pitchFamily="18" charset="-127"/>
                <a:ea typeface="HY견고딕" pitchFamily="18" charset="-127"/>
              </a:rPr>
              <a:t>나</a:t>
            </a:r>
            <a:r>
              <a:rPr lang="en-US" altLang="ko-KR" sz="2800" b="1" i="0" dirty="0" smtClean="0">
                <a:effectLst/>
                <a:latin typeface="HY견고딕" pitchFamily="18" charset="-127"/>
                <a:ea typeface="HY견고딕" pitchFamily="18" charset="-127"/>
              </a:rPr>
              <a:t>. </a:t>
            </a:r>
            <a:r>
              <a:rPr lang="ko-KR" altLang="en-US" sz="2800" b="1" i="0" dirty="0" smtClean="0">
                <a:effectLst/>
                <a:latin typeface="HY견고딕" pitchFamily="18" charset="-127"/>
                <a:ea typeface="HY견고딕" pitchFamily="18" charset="-127"/>
              </a:rPr>
              <a:t>이용형태에 따른 분류</a:t>
            </a:r>
          </a:p>
          <a:p>
            <a:pPr algn="just">
              <a:buFont typeface="Wingdings" pitchFamily="2" charset="2"/>
              <a:buNone/>
            </a:pPr>
            <a:endParaRPr lang="ko-KR" altLang="en-US" b="1" i="0" dirty="0" smtClean="0">
              <a:effectLst/>
              <a:latin typeface="바탕" pitchFamily="18" charset="-127"/>
              <a:ea typeface="바탕" pitchFamily="18" charset="-127"/>
            </a:endParaRPr>
          </a:p>
          <a:p>
            <a:pPr algn="just"/>
            <a:r>
              <a:rPr lang="ko-KR" altLang="en-US" sz="2400" i="0" dirty="0" smtClean="0">
                <a:solidFill>
                  <a:srgbClr val="0000FF"/>
                </a:solidFill>
                <a:effectLst/>
                <a:latin typeface="HY견명조" pitchFamily="18" charset="-127"/>
                <a:ea typeface="HY견명조" pitchFamily="18" charset="-127"/>
              </a:rPr>
              <a:t>자가 </a:t>
            </a:r>
            <a:r>
              <a:rPr lang="en-US" altLang="ko-KR" sz="2400" i="0" dirty="0" smtClean="0">
                <a:solidFill>
                  <a:srgbClr val="0000FF"/>
                </a:solidFill>
                <a:effectLst/>
                <a:latin typeface="HY견명조" pitchFamily="18" charset="-127"/>
                <a:ea typeface="HY견명조" pitchFamily="18" charset="-127"/>
              </a:rPr>
              <a:t>TMR </a:t>
            </a:r>
            <a:r>
              <a:rPr lang="ko-KR" altLang="en-US" sz="2400" i="0" dirty="0" smtClean="0">
                <a:solidFill>
                  <a:srgbClr val="0000FF"/>
                </a:solidFill>
                <a:effectLst/>
                <a:latin typeface="HY견명조" pitchFamily="18" charset="-127"/>
                <a:ea typeface="HY견명조" pitchFamily="18" charset="-127"/>
              </a:rPr>
              <a:t>이란</a:t>
            </a:r>
          </a:p>
          <a:p>
            <a:pPr algn="just">
              <a:buFont typeface="Wingdings" pitchFamily="2" charset="2"/>
              <a:buNone/>
            </a:pP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 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-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주로 규모가 큰 목장에서 대형 </a:t>
            </a:r>
            <a:r>
              <a:rPr lang="ko-KR" altLang="en-US" sz="2400" i="0" dirty="0" err="1" smtClean="0">
                <a:effectLst/>
                <a:latin typeface="HY견명조" pitchFamily="18" charset="-127"/>
                <a:ea typeface="HY견명조" pitchFamily="18" charset="-127"/>
              </a:rPr>
              <a:t>혼합기를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 이용하여 </a:t>
            </a:r>
            <a:endParaRPr lang="en-US" altLang="ko-KR" sz="2400" i="0" dirty="0" smtClean="0">
              <a:effectLst/>
              <a:latin typeface="HY견명조" pitchFamily="18" charset="-127"/>
              <a:ea typeface="HY견명조" pitchFamily="18" charset="-127"/>
            </a:endParaRPr>
          </a:p>
          <a:p>
            <a:pPr algn="just">
              <a:buFont typeface="Wingdings" pitchFamily="2" charset="2"/>
              <a:buNone/>
            </a:pPr>
            <a:r>
              <a:rPr lang="en-US" altLang="ko-KR" sz="2400" dirty="0" smtClean="0">
                <a:latin typeface="HY견명조" pitchFamily="18" charset="-127"/>
                <a:ea typeface="HY견명조" pitchFamily="18" charset="-127"/>
              </a:rPr>
              <a:t>   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조사료와 농후사료를 혼합하여 급여한 완전 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TMR 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형태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.</a:t>
            </a:r>
          </a:p>
          <a:p>
            <a:pPr algn="just"/>
            <a:r>
              <a:rPr lang="ko-KR" altLang="en-US" sz="2400" i="0" dirty="0" smtClean="0">
                <a:solidFill>
                  <a:srgbClr val="0000FF"/>
                </a:solidFill>
                <a:effectLst/>
                <a:latin typeface="HY견명조" pitchFamily="18" charset="-127"/>
                <a:ea typeface="HY견명조" pitchFamily="18" charset="-127"/>
              </a:rPr>
              <a:t>구입 </a:t>
            </a:r>
            <a:r>
              <a:rPr lang="en-US" altLang="ko-KR" sz="2400" i="0" dirty="0" smtClean="0">
                <a:solidFill>
                  <a:srgbClr val="0000FF"/>
                </a:solidFill>
                <a:effectLst/>
                <a:latin typeface="HY견명조" pitchFamily="18" charset="-127"/>
                <a:ea typeface="HY견명조" pitchFamily="18" charset="-127"/>
              </a:rPr>
              <a:t>TMR </a:t>
            </a:r>
            <a:r>
              <a:rPr lang="ko-KR" altLang="en-US" sz="2400" i="0" dirty="0" smtClean="0">
                <a:solidFill>
                  <a:srgbClr val="0000FF"/>
                </a:solidFill>
                <a:effectLst/>
                <a:latin typeface="HY견명조" pitchFamily="18" charset="-127"/>
                <a:ea typeface="HY견명조" pitchFamily="18" charset="-127"/>
              </a:rPr>
              <a:t>이란 </a:t>
            </a:r>
          </a:p>
          <a:p>
            <a:pPr algn="just">
              <a:buFont typeface="Wingdings" pitchFamily="2" charset="2"/>
              <a:buNone/>
            </a:pP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 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-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시중에서 유통되는 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TMR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로서 섬유질 사료 또는 발효</a:t>
            </a:r>
            <a:endParaRPr lang="en-US" altLang="ko-KR" sz="2400" i="0" dirty="0" smtClean="0">
              <a:effectLst/>
              <a:latin typeface="HY견명조" pitchFamily="18" charset="-127"/>
              <a:ea typeface="HY견명조" pitchFamily="18" charset="-127"/>
            </a:endParaRPr>
          </a:p>
          <a:p>
            <a:pPr algn="just">
              <a:buFont typeface="Wingdings" pitchFamily="2" charset="2"/>
              <a:buNone/>
            </a:pPr>
            <a:r>
              <a:rPr lang="en-US" altLang="ko-KR" sz="2400" dirty="0" smtClean="0">
                <a:latin typeface="HY견명조" pitchFamily="18" charset="-127"/>
                <a:ea typeface="HY견명조" pitchFamily="18" charset="-127"/>
              </a:rPr>
              <a:t>   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사료라는 이름으로 판매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. </a:t>
            </a:r>
          </a:p>
          <a:p>
            <a:pPr algn="just"/>
            <a:r>
              <a:rPr lang="ko-KR" altLang="en-US" sz="2400" i="0" dirty="0" smtClean="0">
                <a:solidFill>
                  <a:srgbClr val="0000FF"/>
                </a:solidFill>
                <a:effectLst/>
                <a:latin typeface="HY견명조" pitchFamily="18" charset="-127"/>
                <a:ea typeface="HY견명조" pitchFamily="18" charset="-127"/>
              </a:rPr>
              <a:t>공동배합 </a:t>
            </a:r>
            <a:r>
              <a:rPr lang="en-US" altLang="ko-KR" sz="2400" i="0" dirty="0" smtClean="0">
                <a:solidFill>
                  <a:srgbClr val="0000FF"/>
                </a:solidFill>
                <a:effectLst/>
                <a:latin typeface="HY견명조" pitchFamily="18" charset="-127"/>
                <a:ea typeface="HY견명조" pitchFamily="18" charset="-127"/>
              </a:rPr>
              <a:t>TMR </a:t>
            </a:r>
            <a:r>
              <a:rPr lang="ko-KR" altLang="en-US" sz="2400" i="0" dirty="0" smtClean="0">
                <a:solidFill>
                  <a:srgbClr val="0000FF"/>
                </a:solidFill>
                <a:effectLst/>
                <a:latin typeface="HY견명조" pitchFamily="18" charset="-127"/>
                <a:ea typeface="HY견명조" pitchFamily="18" charset="-127"/>
              </a:rPr>
              <a:t>이란</a:t>
            </a:r>
          </a:p>
          <a:p>
            <a:pPr algn="just">
              <a:buFont typeface="Wingdings" pitchFamily="2" charset="2"/>
              <a:buNone/>
            </a:pP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 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-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여러 낙농가들이 모여 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TMR </a:t>
            </a:r>
            <a:r>
              <a:rPr lang="ko-KR" altLang="en-US" sz="2400" i="0" dirty="0" err="1" smtClean="0">
                <a:effectLst/>
                <a:latin typeface="HY견명조" pitchFamily="18" charset="-127"/>
                <a:ea typeface="HY견명조" pitchFamily="18" charset="-127"/>
              </a:rPr>
              <a:t>배합소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(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영농조합법인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)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를 </a:t>
            </a:r>
            <a:endParaRPr lang="en-US" altLang="ko-KR" sz="2400" i="0" dirty="0" smtClean="0">
              <a:effectLst/>
              <a:latin typeface="HY견명조" pitchFamily="18" charset="-127"/>
              <a:ea typeface="HY견명조" pitchFamily="18" charset="-127"/>
            </a:endParaRPr>
          </a:p>
          <a:p>
            <a:pPr algn="just">
              <a:buFont typeface="Wingdings" pitchFamily="2" charset="2"/>
              <a:buNone/>
            </a:pPr>
            <a:r>
              <a:rPr lang="en-US" altLang="ko-KR" sz="2400" dirty="0" smtClean="0">
                <a:latin typeface="HY견명조" pitchFamily="18" charset="-127"/>
                <a:ea typeface="HY견명조" pitchFamily="18" charset="-127"/>
              </a:rPr>
              <a:t>   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설립한 후 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TMR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을 공동으로 제조하여 급여하는 형태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. </a:t>
            </a:r>
            <a:r>
              <a:rPr lang="en-US" altLang="ko-KR" sz="2400" i="0" dirty="0" smtClean="0">
                <a:effectLst/>
                <a:latin typeface="바탕" pitchFamily="18" charset="-127"/>
                <a:ea typeface="바탕" pitchFamily="18" charset="-127"/>
              </a:rPr>
              <a:t> 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363352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448816"/>
            <a:ext cx="5013176" cy="819944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en-US" altLang="ko-KR" sz="2800" i="0" dirty="0" smtClean="0">
                <a:solidFill>
                  <a:srgbClr val="0070C0"/>
                </a:solidFill>
                <a:latin typeface="HY견고딕" pitchFamily="18" charset="-127"/>
                <a:ea typeface="HY견고딕" pitchFamily="18" charset="-127"/>
              </a:rPr>
              <a:t>  </a:t>
            </a:r>
            <a:r>
              <a:rPr lang="en-US" altLang="ko-KR" sz="2800" b="1" i="0" dirty="0" smtClean="0">
                <a:solidFill>
                  <a:srgbClr val="0070C0"/>
                </a:solidFill>
                <a:effectLst/>
                <a:latin typeface="HY견고딕" pitchFamily="18" charset="-127"/>
                <a:ea typeface="HY견고딕" pitchFamily="18" charset="-127"/>
              </a:rPr>
              <a:t>4) TMR</a:t>
            </a:r>
            <a:r>
              <a:rPr lang="ko-KR" altLang="en-US" sz="2800" b="1" i="0" dirty="0" smtClean="0">
                <a:solidFill>
                  <a:srgbClr val="0070C0"/>
                </a:solidFill>
                <a:effectLst/>
                <a:latin typeface="HY견고딕" pitchFamily="18" charset="-127"/>
                <a:ea typeface="HY견고딕" pitchFamily="18" charset="-127"/>
              </a:rPr>
              <a:t>의 전제조건 </a:t>
            </a:r>
            <a:r>
              <a:rPr lang="en-US" altLang="ko-KR" sz="2800" b="1" i="0" dirty="0" smtClean="0">
                <a:solidFill>
                  <a:srgbClr val="0070C0"/>
                </a:solidFill>
                <a:effectLst/>
                <a:latin typeface="HY견고딕" pitchFamily="18" charset="-127"/>
                <a:ea typeface="HY견고딕" pitchFamily="18" charset="-127"/>
              </a:rPr>
              <a:t>4</a:t>
            </a:r>
            <a:r>
              <a:rPr lang="ko-KR" altLang="en-US" sz="2800" b="1" i="0" dirty="0" smtClean="0">
                <a:solidFill>
                  <a:srgbClr val="0070C0"/>
                </a:solidFill>
                <a:effectLst/>
                <a:latin typeface="HY견고딕" pitchFamily="18" charset="-127"/>
                <a:ea typeface="HY견고딕" pitchFamily="18" charset="-127"/>
              </a:rPr>
              <a:t>가지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8600" y="1340768"/>
            <a:ext cx="7543800" cy="4876800"/>
          </a:xfrm>
          <a:noFill/>
        </p:spPr>
        <p:txBody>
          <a:bodyPr>
            <a:normAutofit/>
          </a:bodyPr>
          <a:lstStyle/>
          <a:p>
            <a:pPr algn="just">
              <a:buFont typeface="Wingdings" pitchFamily="2" charset="2"/>
              <a:buNone/>
            </a:pPr>
            <a:r>
              <a:rPr lang="en-US" altLang="ko-KR" sz="3000" i="0" dirty="0" smtClean="0">
                <a:solidFill>
                  <a:schemeClr val="bg2"/>
                </a:solidFill>
                <a:effectLst/>
                <a:latin typeface="바탕" pitchFamily="18" charset="-127"/>
                <a:ea typeface="바탕" pitchFamily="18" charset="-127"/>
              </a:rPr>
              <a:t> </a:t>
            </a:r>
            <a:r>
              <a:rPr lang="ko-KR" altLang="en-US" sz="3000" b="1" i="0" dirty="0" smtClean="0">
                <a:solidFill>
                  <a:srgbClr val="0000FF"/>
                </a:solidFill>
                <a:effectLst/>
                <a:latin typeface="HY견명조" pitchFamily="18" charset="-127"/>
                <a:ea typeface="HY견명조" pitchFamily="18" charset="-127"/>
              </a:rPr>
              <a:t>가</a:t>
            </a:r>
            <a:r>
              <a:rPr lang="en-US" altLang="ko-KR" sz="3000" b="1" i="0" dirty="0" smtClean="0">
                <a:solidFill>
                  <a:srgbClr val="0000FF"/>
                </a:solidFill>
                <a:effectLst/>
                <a:latin typeface="HY견명조" pitchFamily="18" charset="-127"/>
                <a:ea typeface="HY견명조" pitchFamily="18" charset="-127"/>
              </a:rPr>
              <a:t>. </a:t>
            </a:r>
            <a:r>
              <a:rPr lang="ko-KR" altLang="en-US" sz="3000" b="1" i="0" dirty="0" err="1" smtClean="0">
                <a:solidFill>
                  <a:srgbClr val="0000FF"/>
                </a:solidFill>
                <a:effectLst/>
                <a:latin typeface="HY견명조" pitchFamily="18" charset="-127"/>
                <a:ea typeface="HY견명조" pitchFamily="18" charset="-127"/>
              </a:rPr>
              <a:t>균형잡힌</a:t>
            </a:r>
            <a:r>
              <a:rPr lang="ko-KR" altLang="en-US" sz="3000" b="1" i="0" dirty="0" smtClean="0">
                <a:solidFill>
                  <a:srgbClr val="0000FF"/>
                </a:solidFill>
                <a:effectLst/>
                <a:latin typeface="HY견명조" pitchFamily="18" charset="-127"/>
                <a:ea typeface="HY견명조" pitchFamily="18" charset="-127"/>
              </a:rPr>
              <a:t> 영양설계</a:t>
            </a:r>
          </a:p>
          <a:p>
            <a:pPr algn="just">
              <a:buFont typeface="Wingdings" pitchFamily="2" charset="2"/>
              <a:buNone/>
            </a:pPr>
            <a:endParaRPr lang="ko-KR" altLang="en-US" sz="3000" b="1" i="0" dirty="0" smtClean="0">
              <a:solidFill>
                <a:srgbClr val="0000FF"/>
              </a:solidFill>
              <a:effectLst/>
              <a:latin typeface="HY견명조" pitchFamily="18" charset="-127"/>
              <a:ea typeface="HY견명조" pitchFamily="18" charset="-127"/>
            </a:endParaRPr>
          </a:p>
          <a:p>
            <a:pPr algn="just">
              <a:buFont typeface="Wingdings" pitchFamily="2" charset="2"/>
              <a:buNone/>
            </a:pPr>
            <a:r>
              <a:rPr lang="ko-KR" altLang="en-US" sz="3000" i="0" dirty="0" smtClean="0">
                <a:solidFill>
                  <a:srgbClr val="0000FF"/>
                </a:solidFill>
                <a:effectLst/>
                <a:latin typeface="HY견명조" pitchFamily="18" charset="-127"/>
                <a:ea typeface="HY견명조" pitchFamily="18" charset="-127"/>
              </a:rPr>
              <a:t> </a:t>
            </a:r>
            <a:r>
              <a:rPr lang="ko-KR" altLang="en-US" sz="3000" b="1" i="0" dirty="0" smtClean="0">
                <a:solidFill>
                  <a:srgbClr val="0000FF"/>
                </a:solidFill>
                <a:effectLst/>
                <a:latin typeface="HY견명조" pitchFamily="18" charset="-127"/>
                <a:ea typeface="HY견명조" pitchFamily="18" charset="-127"/>
              </a:rPr>
              <a:t>나</a:t>
            </a:r>
            <a:r>
              <a:rPr lang="en-US" altLang="ko-KR" sz="3000" b="1" i="0" dirty="0" smtClean="0">
                <a:solidFill>
                  <a:srgbClr val="0000FF"/>
                </a:solidFill>
                <a:effectLst/>
                <a:latin typeface="HY견명조" pitchFamily="18" charset="-127"/>
                <a:ea typeface="HY견명조" pitchFamily="18" charset="-127"/>
              </a:rPr>
              <a:t>. </a:t>
            </a:r>
            <a:r>
              <a:rPr lang="ko-KR" altLang="en-US" sz="3000" b="1" i="0" dirty="0" smtClean="0">
                <a:solidFill>
                  <a:srgbClr val="0000FF"/>
                </a:solidFill>
                <a:effectLst/>
                <a:latin typeface="HY견명조" pitchFamily="18" charset="-127"/>
                <a:ea typeface="HY견명조" pitchFamily="18" charset="-127"/>
              </a:rPr>
              <a:t>완전한 혼합</a:t>
            </a:r>
          </a:p>
          <a:p>
            <a:pPr algn="just">
              <a:buFont typeface="Wingdings" pitchFamily="2" charset="2"/>
              <a:buNone/>
            </a:pPr>
            <a:endParaRPr lang="ko-KR" altLang="en-US" sz="3000" b="1" i="0" dirty="0" smtClean="0">
              <a:solidFill>
                <a:srgbClr val="0000FF"/>
              </a:solidFill>
              <a:effectLst/>
              <a:latin typeface="HY견명조" pitchFamily="18" charset="-127"/>
              <a:ea typeface="HY견명조" pitchFamily="18" charset="-127"/>
            </a:endParaRPr>
          </a:p>
          <a:p>
            <a:pPr algn="just">
              <a:buFont typeface="Wingdings" pitchFamily="2" charset="2"/>
              <a:buNone/>
            </a:pPr>
            <a:r>
              <a:rPr lang="ko-KR" altLang="en-US" sz="3000" i="0" dirty="0" smtClean="0">
                <a:solidFill>
                  <a:srgbClr val="0000FF"/>
                </a:solidFill>
                <a:effectLst/>
                <a:latin typeface="HY견명조" pitchFamily="18" charset="-127"/>
                <a:ea typeface="HY견명조" pitchFamily="18" charset="-127"/>
              </a:rPr>
              <a:t> </a:t>
            </a:r>
            <a:r>
              <a:rPr lang="ko-KR" altLang="en-US" sz="3000" b="1" i="0" dirty="0" smtClean="0">
                <a:solidFill>
                  <a:srgbClr val="0000FF"/>
                </a:solidFill>
                <a:effectLst/>
                <a:latin typeface="HY견명조" pitchFamily="18" charset="-127"/>
                <a:ea typeface="HY견명조" pitchFamily="18" charset="-127"/>
              </a:rPr>
              <a:t>다</a:t>
            </a:r>
            <a:r>
              <a:rPr lang="en-US" altLang="ko-KR" sz="3000" b="1" i="0" dirty="0" smtClean="0">
                <a:solidFill>
                  <a:srgbClr val="0000FF"/>
                </a:solidFill>
                <a:effectLst/>
                <a:latin typeface="HY견명조" pitchFamily="18" charset="-127"/>
                <a:ea typeface="HY견명조" pitchFamily="18" charset="-127"/>
              </a:rPr>
              <a:t>. </a:t>
            </a:r>
            <a:r>
              <a:rPr lang="ko-KR" altLang="en-US" sz="3000" b="1" i="0" dirty="0" smtClean="0">
                <a:solidFill>
                  <a:srgbClr val="0000FF"/>
                </a:solidFill>
                <a:effectLst/>
                <a:latin typeface="HY견명조" pitchFamily="18" charset="-127"/>
                <a:ea typeface="HY견명조" pitchFamily="18" charset="-127"/>
              </a:rPr>
              <a:t>충분한 양의 자유급식</a:t>
            </a:r>
          </a:p>
          <a:p>
            <a:pPr algn="just">
              <a:buFont typeface="Wingdings" pitchFamily="2" charset="2"/>
              <a:buNone/>
            </a:pPr>
            <a:endParaRPr lang="ko-KR" altLang="en-US" sz="3000" b="1" i="0" dirty="0" smtClean="0">
              <a:solidFill>
                <a:srgbClr val="0000FF"/>
              </a:solidFill>
              <a:effectLst/>
              <a:latin typeface="HY견명조" pitchFamily="18" charset="-127"/>
              <a:ea typeface="HY견명조" pitchFamily="18" charset="-127"/>
            </a:endParaRPr>
          </a:p>
          <a:p>
            <a:pPr algn="just">
              <a:buFont typeface="Wingdings" pitchFamily="2" charset="2"/>
              <a:buNone/>
            </a:pPr>
            <a:r>
              <a:rPr lang="ko-KR" altLang="en-US" sz="3000" i="0" dirty="0" smtClean="0">
                <a:solidFill>
                  <a:srgbClr val="0000FF"/>
                </a:solidFill>
                <a:effectLst/>
                <a:latin typeface="HY견명조" pitchFamily="18" charset="-127"/>
                <a:ea typeface="HY견명조" pitchFamily="18" charset="-127"/>
              </a:rPr>
              <a:t> </a:t>
            </a:r>
            <a:r>
              <a:rPr lang="ko-KR" altLang="en-US" sz="3000" b="1" i="0" dirty="0" smtClean="0">
                <a:solidFill>
                  <a:srgbClr val="0000FF"/>
                </a:solidFill>
                <a:effectLst/>
                <a:latin typeface="HY견명조" pitchFamily="18" charset="-127"/>
                <a:ea typeface="HY견명조" pitchFamily="18" charset="-127"/>
              </a:rPr>
              <a:t>라</a:t>
            </a:r>
            <a:r>
              <a:rPr lang="en-US" altLang="ko-KR" sz="3000" b="1" i="0" dirty="0" smtClean="0">
                <a:solidFill>
                  <a:srgbClr val="0000FF"/>
                </a:solidFill>
                <a:effectLst/>
                <a:latin typeface="HY견명조" pitchFamily="18" charset="-127"/>
                <a:ea typeface="HY견명조" pitchFamily="18" charset="-127"/>
              </a:rPr>
              <a:t>. </a:t>
            </a:r>
            <a:r>
              <a:rPr lang="ko-KR" altLang="en-US" sz="3000" b="1" i="0" dirty="0" smtClean="0">
                <a:solidFill>
                  <a:srgbClr val="0000FF"/>
                </a:solidFill>
                <a:effectLst/>
                <a:latin typeface="HY견명조" pitchFamily="18" charset="-127"/>
                <a:ea typeface="HY견명조" pitchFamily="18" charset="-127"/>
              </a:rPr>
              <a:t>적정규모의 크기로 단계별 우군분리</a:t>
            </a:r>
            <a:endParaRPr lang="ko-KR" altLang="en-US" sz="3000" b="1" i="0" dirty="0" smtClean="0">
              <a:solidFill>
                <a:schemeClr val="bg2"/>
              </a:solidFill>
              <a:effectLst/>
              <a:latin typeface="바탕" pitchFamily="18" charset="-127"/>
              <a:ea typeface="바탕" pitchFamily="18" charset="-127"/>
            </a:endParaRPr>
          </a:p>
          <a:p>
            <a:pPr algn="just">
              <a:buFont typeface="Wingdings" pitchFamily="2" charset="2"/>
              <a:buNone/>
            </a:pPr>
            <a:r>
              <a:rPr lang="ko-KR" altLang="en-US" sz="3000" i="0" dirty="0" smtClean="0">
                <a:solidFill>
                  <a:schemeClr val="bg2"/>
                </a:solidFill>
                <a:effectLst/>
                <a:latin typeface="바탕" pitchFamily="18" charset="-127"/>
                <a:ea typeface="바탕" pitchFamily="18" charset="-127"/>
              </a:rPr>
              <a:t>     </a:t>
            </a:r>
            <a:endParaRPr lang="ko-KR" altLang="en-US" sz="3000" i="0" dirty="0" smtClean="0">
              <a:effectLst/>
              <a:latin typeface="바탕" pitchFamily="18" charset="-127"/>
              <a:ea typeface="바탕" pitchFamily="18" charset="-127"/>
            </a:endParaRPr>
          </a:p>
        </p:txBody>
      </p:sp>
      <p:pic>
        <p:nvPicPr>
          <p:cNvPr id="17412" name="Picture 4" descr="3우사TMR급여모습(1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1600200"/>
            <a:ext cx="3276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146387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520824"/>
            <a:ext cx="4653136" cy="747936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en-US" altLang="ko-KR" sz="2800" i="0" dirty="0" smtClean="0">
                <a:solidFill>
                  <a:srgbClr val="0070C0"/>
                </a:solidFill>
                <a:latin typeface="HY견고딕" pitchFamily="18" charset="-127"/>
                <a:ea typeface="HY견고딕" pitchFamily="18" charset="-127"/>
              </a:rPr>
              <a:t>  </a:t>
            </a:r>
            <a:r>
              <a:rPr lang="en-US" altLang="ko-KR" sz="2800" b="1" i="0" dirty="0" smtClean="0">
                <a:solidFill>
                  <a:srgbClr val="0070C0"/>
                </a:solidFill>
                <a:latin typeface="HY견고딕" pitchFamily="18" charset="-127"/>
                <a:ea typeface="HY견고딕" pitchFamily="18" charset="-127"/>
                <a:cs typeface="Times New Roman" pitchFamily="18" charset="0"/>
              </a:rPr>
              <a:t>5) </a:t>
            </a:r>
            <a:r>
              <a:rPr lang="en-US" altLang="ko-KR" sz="2800" b="1" i="0" dirty="0" smtClean="0">
                <a:solidFill>
                  <a:srgbClr val="0070C0"/>
                </a:solidFill>
                <a:effectLst/>
                <a:latin typeface="HY견고딕" pitchFamily="18" charset="-127"/>
                <a:ea typeface="HY견고딕" pitchFamily="18" charset="-127"/>
                <a:cs typeface="Times New Roman" pitchFamily="18" charset="0"/>
              </a:rPr>
              <a:t>TMR </a:t>
            </a:r>
            <a:r>
              <a:rPr lang="ko-KR" altLang="en-US" sz="2800" b="1" i="0" dirty="0" err="1" smtClean="0">
                <a:solidFill>
                  <a:srgbClr val="0070C0"/>
                </a:solidFill>
                <a:effectLst/>
                <a:latin typeface="HY견고딕" pitchFamily="18" charset="-127"/>
                <a:ea typeface="HY견고딕" pitchFamily="18" charset="-127"/>
                <a:cs typeface="Times New Roman" pitchFamily="18" charset="0"/>
              </a:rPr>
              <a:t>제조시</a:t>
            </a:r>
            <a:r>
              <a:rPr lang="ko-KR" altLang="en-US" sz="2800" b="1" i="0" dirty="0" smtClean="0">
                <a:solidFill>
                  <a:srgbClr val="0070C0"/>
                </a:solidFill>
                <a:effectLst/>
                <a:latin typeface="HY견고딕" pitchFamily="18" charset="-127"/>
                <a:ea typeface="HY견고딕" pitchFamily="18" charset="-127"/>
                <a:cs typeface="Times New Roman" pitchFamily="18" charset="0"/>
              </a:rPr>
              <a:t> 유의사항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1412776"/>
            <a:ext cx="8280920" cy="4876800"/>
          </a:xfrm>
          <a:noFill/>
        </p:spPr>
        <p:txBody>
          <a:bodyPr>
            <a:noAutofit/>
          </a:bodyPr>
          <a:lstStyle/>
          <a:p>
            <a:pPr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sz="2400" b="1" i="0" dirty="0" smtClean="0">
                <a:solidFill>
                  <a:srgbClr val="0000FF"/>
                </a:solidFill>
                <a:effectLst/>
                <a:latin typeface="맑은 고딕" pitchFamily="50" charset="-127"/>
                <a:ea typeface="맑은 고딕" pitchFamily="50" charset="-127"/>
              </a:rPr>
              <a:t>○ </a:t>
            </a:r>
            <a:r>
              <a:rPr lang="ko-KR" altLang="en-US" sz="2400" b="1" i="0" dirty="0" smtClean="0">
                <a:solidFill>
                  <a:srgbClr val="0000FF"/>
                </a:solidFill>
                <a:effectLst/>
                <a:latin typeface="맑은 고딕" pitchFamily="50" charset="-127"/>
                <a:ea typeface="맑은 고딕" pitchFamily="50" charset="-127"/>
              </a:rPr>
              <a:t>영양소의 과부족 문제</a:t>
            </a:r>
          </a:p>
          <a:p>
            <a:pPr>
              <a:lnSpc>
                <a:spcPct val="120000"/>
              </a:lnSpc>
              <a:buFont typeface="Wingdings" pitchFamily="2" charset="2"/>
              <a:buNone/>
            </a:pPr>
            <a:r>
              <a:rPr lang="ko-KR" altLang="en-US" sz="2400" b="1" i="0" dirty="0" smtClean="0">
                <a:effectLst/>
                <a:latin typeface="맑은 고딕" pitchFamily="50" charset="-127"/>
                <a:ea typeface="맑은 고딕" pitchFamily="50" charset="-127"/>
              </a:rPr>
              <a:t>   </a:t>
            </a:r>
            <a:r>
              <a:rPr lang="en-US" altLang="ko-KR" sz="2400" b="1" i="0" dirty="0" smtClean="0">
                <a:effectLst/>
                <a:latin typeface="맑은 고딕" pitchFamily="50" charset="-127"/>
                <a:ea typeface="맑은 고딕" pitchFamily="50" charset="-127"/>
              </a:rPr>
              <a:t>- </a:t>
            </a:r>
            <a:r>
              <a:rPr lang="ko-KR" altLang="en-US" sz="2400" b="1" i="0" dirty="0" smtClean="0">
                <a:effectLst/>
                <a:latin typeface="맑은 고딕" pitchFamily="50" charset="-127"/>
                <a:ea typeface="맑은 고딕" pitchFamily="50" charset="-127"/>
              </a:rPr>
              <a:t>가축의 영양생리</a:t>
            </a:r>
            <a:r>
              <a:rPr lang="en-US" altLang="ko-KR" sz="2400" b="1" i="0" dirty="0" smtClean="0">
                <a:effectLst/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400" b="1" i="0" dirty="0" smtClean="0">
                <a:effectLst/>
                <a:latin typeface="맑은 고딕" pitchFamily="50" charset="-127"/>
                <a:ea typeface="맑은 고딕" pitchFamily="50" charset="-127"/>
              </a:rPr>
              <a:t>소화생리</a:t>
            </a:r>
            <a:r>
              <a:rPr lang="en-US" altLang="ko-KR" sz="2400" b="1" i="0" dirty="0" smtClean="0">
                <a:effectLst/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400" b="1" i="0" dirty="0" smtClean="0">
                <a:effectLst/>
                <a:latin typeface="맑은 고딕" pitchFamily="50" charset="-127"/>
                <a:ea typeface="맑은 고딕" pitchFamily="50" charset="-127"/>
              </a:rPr>
              <a:t>각 사료의  </a:t>
            </a:r>
            <a:endParaRPr lang="en-US" altLang="ko-KR" sz="2400" b="1" i="0" dirty="0" smtClean="0">
              <a:effectLst/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sz="2400" b="1" i="0" dirty="0" smtClean="0">
                <a:effectLst/>
                <a:latin typeface="맑은 고딕" pitchFamily="50" charset="-127"/>
                <a:ea typeface="맑은 고딕" pitchFamily="50" charset="-127"/>
              </a:rPr>
              <a:t>      </a:t>
            </a:r>
            <a:r>
              <a:rPr lang="ko-KR" altLang="en-US" sz="2400" b="1" i="0" dirty="0" smtClean="0">
                <a:effectLst/>
                <a:latin typeface="맑은 고딕" pitchFamily="50" charset="-127"/>
                <a:ea typeface="맑은 고딕" pitchFamily="50" charset="-127"/>
              </a:rPr>
              <a:t>특성 및  가치평가</a:t>
            </a:r>
            <a:r>
              <a:rPr lang="en-US" altLang="ko-KR" sz="2400" b="1" i="0" dirty="0" smtClean="0">
                <a:effectLst/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400" b="1" i="0" dirty="0" smtClean="0">
                <a:effectLst/>
                <a:latin typeface="맑은 고딕" pitchFamily="50" charset="-127"/>
                <a:ea typeface="맑은 고딕" pitchFamily="50" charset="-127"/>
              </a:rPr>
              <a:t>경제성 등 종합적 판단</a:t>
            </a:r>
          </a:p>
          <a:p>
            <a:pPr>
              <a:lnSpc>
                <a:spcPct val="120000"/>
              </a:lnSpc>
              <a:buFont typeface="Wingdings" pitchFamily="2" charset="2"/>
              <a:buNone/>
            </a:pPr>
            <a:r>
              <a:rPr lang="ko-KR" altLang="en-US" sz="2400" b="1" i="0" dirty="0" smtClean="0">
                <a:effectLst/>
                <a:latin typeface="맑은 고딕" pitchFamily="50" charset="-127"/>
                <a:ea typeface="맑은 고딕" pitchFamily="50" charset="-127"/>
              </a:rPr>
              <a:t>   </a:t>
            </a:r>
            <a:r>
              <a:rPr lang="en-US" altLang="ko-KR" sz="2400" b="1" i="0" dirty="0" smtClean="0">
                <a:effectLst/>
                <a:latin typeface="맑은 고딕" pitchFamily="50" charset="-127"/>
                <a:ea typeface="맑은 고딕" pitchFamily="50" charset="-127"/>
              </a:rPr>
              <a:t>- </a:t>
            </a:r>
            <a:r>
              <a:rPr lang="ko-KR" altLang="en-US" sz="2400" b="1" i="0" dirty="0" smtClean="0">
                <a:effectLst/>
                <a:latin typeface="맑은 고딕" pitchFamily="50" charset="-127"/>
                <a:ea typeface="맑은 고딕" pitchFamily="50" charset="-127"/>
              </a:rPr>
              <a:t>에너지</a:t>
            </a:r>
            <a:r>
              <a:rPr lang="en-US" altLang="ko-KR" sz="2400" b="1" i="0" dirty="0" smtClean="0">
                <a:effectLst/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400" b="1" i="0" dirty="0" smtClean="0">
                <a:effectLst/>
                <a:latin typeface="맑은 고딕" pitchFamily="50" charset="-127"/>
                <a:ea typeface="맑은 고딕" pitchFamily="50" charset="-127"/>
              </a:rPr>
              <a:t>비타민</a:t>
            </a:r>
            <a:r>
              <a:rPr lang="en-US" altLang="ko-KR" sz="2400" b="1" i="0" dirty="0" smtClean="0">
                <a:effectLst/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400" b="1" i="0" dirty="0" smtClean="0">
                <a:effectLst/>
                <a:latin typeface="맑은 고딕" pitchFamily="50" charset="-127"/>
                <a:ea typeface="맑은 고딕" pitchFamily="50" charset="-127"/>
              </a:rPr>
              <a:t>미네랄 등 고려</a:t>
            </a:r>
          </a:p>
          <a:p>
            <a:pPr>
              <a:lnSpc>
                <a:spcPct val="120000"/>
              </a:lnSpc>
              <a:buFont typeface="Wingdings" pitchFamily="2" charset="2"/>
              <a:buNone/>
            </a:pPr>
            <a:r>
              <a:rPr lang="ko-KR" altLang="en-US" sz="2400" b="1" i="0" dirty="0" smtClean="0">
                <a:solidFill>
                  <a:srgbClr val="0000FF"/>
                </a:solidFill>
                <a:effectLst/>
                <a:latin typeface="맑은 고딕" pitchFamily="50" charset="-127"/>
                <a:ea typeface="맑은 고딕" pitchFamily="50" charset="-127"/>
              </a:rPr>
              <a:t>○ </a:t>
            </a:r>
            <a:r>
              <a:rPr lang="ko-KR" altLang="en-US" sz="2400" b="1" i="0" dirty="0" err="1" smtClean="0">
                <a:solidFill>
                  <a:srgbClr val="0000FF"/>
                </a:solidFill>
                <a:effectLst/>
                <a:latin typeface="맑은 고딕" pitchFamily="50" charset="-127"/>
                <a:ea typeface="맑은 고딕" pitchFamily="50" charset="-127"/>
              </a:rPr>
              <a:t>기호성</a:t>
            </a:r>
            <a:r>
              <a:rPr lang="ko-KR" altLang="en-US" sz="2400" b="1" i="0" dirty="0" smtClean="0">
                <a:solidFill>
                  <a:srgbClr val="0000FF"/>
                </a:solidFill>
                <a:effectLst/>
                <a:latin typeface="맑은 고딕" pitchFamily="50" charset="-127"/>
                <a:ea typeface="맑은 고딕" pitchFamily="50" charset="-127"/>
              </a:rPr>
              <a:t> 문제</a:t>
            </a:r>
          </a:p>
          <a:p>
            <a:pPr>
              <a:lnSpc>
                <a:spcPct val="120000"/>
              </a:lnSpc>
              <a:buFont typeface="Wingdings" pitchFamily="2" charset="2"/>
              <a:buNone/>
            </a:pPr>
            <a:r>
              <a:rPr lang="ko-KR" altLang="en-US" sz="2400" b="1" i="0" dirty="0" smtClean="0">
                <a:solidFill>
                  <a:srgbClr val="0000FF"/>
                </a:solidFill>
                <a:effectLst/>
                <a:latin typeface="맑은 고딕" pitchFamily="50" charset="-127"/>
                <a:ea typeface="맑은 고딕" pitchFamily="50" charset="-127"/>
              </a:rPr>
              <a:t>○ 정확한 생산</a:t>
            </a:r>
          </a:p>
          <a:p>
            <a:pPr>
              <a:lnSpc>
                <a:spcPct val="120000"/>
              </a:lnSpc>
              <a:buFont typeface="Wingdings" pitchFamily="2" charset="2"/>
              <a:buNone/>
            </a:pPr>
            <a:r>
              <a:rPr lang="ko-KR" altLang="en-US" sz="2400" b="1" i="0" dirty="0" smtClean="0">
                <a:effectLst/>
                <a:latin typeface="맑은 고딕" pitchFamily="50" charset="-127"/>
                <a:ea typeface="맑은 고딕" pitchFamily="50" charset="-127"/>
              </a:rPr>
              <a:t>   </a:t>
            </a:r>
            <a:r>
              <a:rPr lang="en-US" altLang="ko-KR" sz="2400" b="1" i="0" dirty="0" smtClean="0">
                <a:effectLst/>
                <a:latin typeface="맑은 고딕" pitchFamily="50" charset="-127"/>
                <a:ea typeface="맑은 고딕" pitchFamily="50" charset="-127"/>
              </a:rPr>
              <a:t>- </a:t>
            </a:r>
            <a:r>
              <a:rPr lang="ko-KR" altLang="en-US" sz="2400" b="1" i="0" dirty="0" smtClean="0">
                <a:effectLst/>
                <a:latin typeface="맑은 고딕" pitchFamily="50" charset="-127"/>
                <a:ea typeface="맑은 고딕" pitchFamily="50" charset="-127"/>
              </a:rPr>
              <a:t>계량의 정확성</a:t>
            </a:r>
            <a:r>
              <a:rPr lang="en-US" altLang="ko-KR" sz="2400" b="1" i="0" dirty="0" smtClean="0">
                <a:effectLst/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400" b="1" i="0" dirty="0" smtClean="0">
                <a:effectLst/>
                <a:latin typeface="맑은 고딕" pitchFamily="50" charset="-127"/>
                <a:ea typeface="맑은 고딕" pitchFamily="50" charset="-127"/>
              </a:rPr>
              <a:t>정량 급여 </a:t>
            </a:r>
          </a:p>
          <a:p>
            <a:pPr>
              <a:lnSpc>
                <a:spcPct val="120000"/>
              </a:lnSpc>
              <a:buFont typeface="Wingdings" pitchFamily="2" charset="2"/>
              <a:buNone/>
            </a:pPr>
            <a:r>
              <a:rPr lang="ko-KR" altLang="en-US" sz="2400" b="1" i="0" dirty="0" smtClean="0">
                <a:solidFill>
                  <a:srgbClr val="0000FF"/>
                </a:solidFill>
                <a:effectLst/>
                <a:latin typeface="맑은 고딕" pitchFamily="50" charset="-127"/>
                <a:ea typeface="맑은 고딕" pitchFamily="50" charset="-127"/>
              </a:rPr>
              <a:t>○ 원료관리</a:t>
            </a:r>
          </a:p>
          <a:p>
            <a:pPr>
              <a:lnSpc>
                <a:spcPct val="120000"/>
              </a:lnSpc>
              <a:buFont typeface="Wingdings" pitchFamily="2" charset="2"/>
              <a:buNone/>
            </a:pPr>
            <a:r>
              <a:rPr lang="ko-KR" altLang="en-US" sz="2400" b="1" i="0" dirty="0" smtClean="0">
                <a:effectLst/>
                <a:latin typeface="맑은 고딕" pitchFamily="50" charset="-127"/>
                <a:ea typeface="맑은 고딕" pitchFamily="50" charset="-127"/>
              </a:rPr>
              <a:t>   </a:t>
            </a:r>
            <a:r>
              <a:rPr lang="en-US" altLang="ko-KR" sz="2400" b="1" i="0" dirty="0" smtClean="0">
                <a:effectLst/>
                <a:latin typeface="맑은 고딕" pitchFamily="50" charset="-127"/>
                <a:ea typeface="맑은 고딕" pitchFamily="50" charset="-127"/>
              </a:rPr>
              <a:t>- </a:t>
            </a:r>
            <a:r>
              <a:rPr lang="ko-KR" altLang="en-US" sz="2400" b="1" i="0" dirty="0" smtClean="0">
                <a:effectLst/>
                <a:latin typeface="맑은 고딕" pitchFamily="50" charset="-127"/>
                <a:ea typeface="맑은 고딕" pitchFamily="50" charset="-127"/>
              </a:rPr>
              <a:t>정확한 영양소함량 분석</a:t>
            </a:r>
            <a:r>
              <a:rPr lang="en-US" altLang="ko-KR" sz="2400" b="1" i="0" dirty="0" smtClean="0">
                <a:effectLst/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400" b="1" i="0" dirty="0" smtClean="0">
                <a:effectLst/>
                <a:latin typeface="맑은 고딕" pitchFamily="50" charset="-127"/>
                <a:ea typeface="맑은 고딕" pitchFamily="50" charset="-127"/>
              </a:rPr>
              <a:t>공급 원료의 일관성</a:t>
            </a:r>
            <a:r>
              <a:rPr lang="en-US" altLang="ko-KR" sz="2400" b="1" i="0" dirty="0" smtClean="0">
                <a:effectLst/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400" b="1" i="0" dirty="0" smtClean="0">
                <a:effectLst/>
                <a:latin typeface="맑은 고딕" pitchFamily="50" charset="-127"/>
                <a:ea typeface="맑은 고딕" pitchFamily="50" charset="-127"/>
              </a:rPr>
              <a:t>신선보관</a:t>
            </a:r>
          </a:p>
        </p:txBody>
      </p:sp>
    </p:spTree>
    <p:extLst>
      <p:ext uri="{BB962C8B-B14F-4D97-AF65-F5344CB8AC3E}">
        <p14:creationId xmlns:p14="http://schemas.microsoft.com/office/powerpoint/2010/main" val="37216824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304800"/>
            <a:ext cx="5444083" cy="675928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en-US" altLang="ko-KR" sz="2800" i="0" dirty="0" smtClean="0">
                <a:solidFill>
                  <a:srgbClr val="0070C0"/>
                </a:solidFill>
                <a:latin typeface="HY견고딕" pitchFamily="18" charset="-127"/>
                <a:ea typeface="HY견고딕" pitchFamily="18" charset="-127"/>
              </a:rPr>
              <a:t>  </a:t>
            </a:r>
            <a:r>
              <a:rPr lang="en-US" altLang="ko-KR" sz="2800" b="1" i="0" dirty="0" smtClean="0">
                <a:solidFill>
                  <a:srgbClr val="0070C0"/>
                </a:solidFill>
                <a:effectLst/>
                <a:latin typeface="HY견고딕" pitchFamily="18" charset="-127"/>
                <a:ea typeface="HY견고딕" pitchFamily="18" charset="-127"/>
              </a:rPr>
              <a:t>6) TMR </a:t>
            </a:r>
            <a:r>
              <a:rPr lang="ko-KR" altLang="en-US" sz="2800" b="1" i="0" dirty="0" err="1" smtClean="0">
                <a:solidFill>
                  <a:srgbClr val="0070C0"/>
                </a:solidFill>
                <a:effectLst/>
                <a:latin typeface="HY견고딕" pitchFamily="18" charset="-127"/>
                <a:ea typeface="HY견고딕" pitchFamily="18" charset="-127"/>
              </a:rPr>
              <a:t>제조시</a:t>
            </a:r>
            <a:r>
              <a:rPr lang="ko-KR" altLang="en-US" sz="2800" b="1" i="0" dirty="0" smtClean="0">
                <a:solidFill>
                  <a:srgbClr val="0070C0"/>
                </a:solidFill>
                <a:effectLst/>
                <a:latin typeface="HY견고딕" pitchFamily="18" charset="-127"/>
                <a:ea typeface="HY견고딕" pitchFamily="18" charset="-127"/>
              </a:rPr>
              <a:t> 원료 혼합순서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1124744"/>
            <a:ext cx="8352928" cy="5544616"/>
          </a:xfrm>
          <a:noFill/>
        </p:spPr>
        <p:txBody>
          <a:bodyPr>
            <a:noAutofit/>
          </a:bodyPr>
          <a:lstStyle/>
          <a:p>
            <a:pPr algn="just">
              <a:lnSpc>
                <a:spcPct val="130000"/>
              </a:lnSpc>
              <a:buFont typeface="Wingdings" pitchFamily="2" charset="2"/>
              <a:buNone/>
            </a:pP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가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. 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비타민이나 미량 광물질 등의 첨가제는 </a:t>
            </a:r>
            <a:r>
              <a:rPr lang="ko-KR" altLang="en-US" sz="2400" dirty="0" smtClean="0">
                <a:latin typeface="HY견명조" pitchFamily="18" charset="-127"/>
                <a:ea typeface="HY견명조" pitchFamily="18" charset="-127"/>
              </a:rPr>
              <a:t>각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각 무게를</a:t>
            </a:r>
            <a:endParaRPr lang="en-US" altLang="ko-KR" sz="2400" i="0" dirty="0" smtClean="0">
              <a:effectLst/>
              <a:latin typeface="HY견명조" pitchFamily="18" charset="-127"/>
              <a:ea typeface="HY견명조" pitchFamily="18" charset="-127"/>
            </a:endParaRPr>
          </a:p>
          <a:p>
            <a:pPr algn="just">
              <a:lnSpc>
                <a:spcPct val="130000"/>
              </a:lnSpc>
              <a:buFont typeface="Wingdings" pitchFamily="2" charset="2"/>
              <a:buNone/>
            </a:pPr>
            <a:r>
              <a:rPr lang="en-US" altLang="ko-KR" sz="2400" dirty="0" smtClean="0">
                <a:latin typeface="HY견명조" pitchFamily="18" charset="-127"/>
                <a:ea typeface="HY견명조" pitchFamily="18" charset="-127"/>
              </a:rPr>
              <a:t>     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달아 사전에 예비 혼합</a:t>
            </a:r>
          </a:p>
          <a:p>
            <a:pPr algn="just">
              <a:lnSpc>
                <a:spcPct val="130000"/>
              </a:lnSpc>
              <a:buFont typeface="Wingdings" pitchFamily="2" charset="2"/>
              <a:buNone/>
            </a:pP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나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. 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길이가 긴 건초나 볏짚 등 조사료를 </a:t>
            </a:r>
            <a:r>
              <a:rPr lang="ko-KR" altLang="en-US" sz="2400" i="0" dirty="0" err="1" smtClean="0">
                <a:effectLst/>
                <a:latin typeface="HY견명조" pitchFamily="18" charset="-127"/>
                <a:ea typeface="HY견명조" pitchFamily="18" charset="-127"/>
              </a:rPr>
              <a:t>배합기에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 넣고 </a:t>
            </a:r>
            <a:endParaRPr lang="en-US" altLang="ko-KR" sz="2400" i="0" dirty="0" smtClean="0">
              <a:effectLst/>
              <a:latin typeface="HY견명조" pitchFamily="18" charset="-127"/>
              <a:ea typeface="HY견명조" pitchFamily="18" charset="-127"/>
            </a:endParaRPr>
          </a:p>
          <a:p>
            <a:pPr algn="just">
              <a:lnSpc>
                <a:spcPct val="130000"/>
              </a:lnSpc>
              <a:buFont typeface="Wingdings" pitchFamily="2" charset="2"/>
              <a:buNone/>
            </a:pPr>
            <a:r>
              <a:rPr lang="en-US" altLang="ko-KR" sz="2400" dirty="0" smtClean="0">
                <a:latin typeface="HY견명조" pitchFamily="18" charset="-127"/>
                <a:ea typeface="HY견명조" pitchFamily="18" charset="-127"/>
              </a:rPr>
              <a:t>     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3~5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분 절단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.</a:t>
            </a:r>
          </a:p>
          <a:p>
            <a:pPr algn="just">
              <a:lnSpc>
                <a:spcPct val="130000"/>
              </a:lnSpc>
              <a:buFont typeface="Wingdings" pitchFamily="2" charset="2"/>
              <a:buNone/>
            </a:pP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다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. 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농후사료를 넣는다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.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이때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, 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예비 혼합한 미량 광물질을 </a:t>
            </a:r>
            <a:endParaRPr lang="en-US" altLang="ko-KR" sz="2400" i="0" dirty="0" smtClean="0">
              <a:effectLst/>
              <a:latin typeface="HY견명조" pitchFamily="18" charset="-127"/>
              <a:ea typeface="HY견명조" pitchFamily="18" charset="-127"/>
            </a:endParaRPr>
          </a:p>
          <a:p>
            <a:pPr algn="just">
              <a:lnSpc>
                <a:spcPct val="130000"/>
              </a:lnSpc>
              <a:buFont typeface="Wingdings" pitchFamily="2" charset="2"/>
              <a:buNone/>
            </a:pPr>
            <a:r>
              <a:rPr lang="en-US" altLang="ko-KR" sz="2400" dirty="0" smtClean="0">
                <a:latin typeface="HY견명조" pitchFamily="18" charset="-127"/>
                <a:ea typeface="HY견명조" pitchFamily="18" charset="-127"/>
              </a:rPr>
              <a:t>     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잘 섞어 넣음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.</a:t>
            </a:r>
          </a:p>
          <a:p>
            <a:pPr algn="just">
              <a:lnSpc>
                <a:spcPct val="130000"/>
              </a:lnSpc>
              <a:buFont typeface="Wingdings" pitchFamily="2" charset="2"/>
              <a:buNone/>
            </a:pP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라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. 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전지 면실과 같이 잘 분리가 되지 않는 재료를 투입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.</a:t>
            </a:r>
          </a:p>
          <a:p>
            <a:pPr algn="just">
              <a:lnSpc>
                <a:spcPct val="130000"/>
              </a:lnSpc>
              <a:buFont typeface="Wingdings" pitchFamily="2" charset="2"/>
              <a:buNone/>
            </a:pPr>
            <a:r>
              <a:rPr lang="ko-KR" altLang="en-US" sz="2400" dirty="0" smtClean="0">
                <a:latin typeface="HY견명조" pitchFamily="18" charset="-127"/>
                <a:ea typeface="HY견명조" pitchFamily="18" charset="-127"/>
              </a:rPr>
              <a:t>마</a:t>
            </a:r>
            <a:r>
              <a:rPr lang="en-US" altLang="ko-KR" sz="2400" dirty="0" smtClean="0">
                <a:latin typeface="HY견명조" pitchFamily="18" charset="-127"/>
                <a:ea typeface="HY견명조" pitchFamily="18" charset="-127"/>
              </a:rPr>
              <a:t>. </a:t>
            </a:r>
            <a:r>
              <a:rPr lang="ko-KR" altLang="en-US" sz="2400" dirty="0" err="1" smtClean="0">
                <a:latin typeface="HY견명조" pitchFamily="18" charset="-127"/>
                <a:ea typeface="HY견명조" pitchFamily="18" charset="-127"/>
              </a:rPr>
              <a:t>사일레지와</a:t>
            </a:r>
            <a:r>
              <a:rPr lang="ko-KR" altLang="en-US" sz="2400" dirty="0" smtClean="0">
                <a:latin typeface="HY견명조" pitchFamily="18" charset="-127"/>
                <a:ea typeface="HY견명조" pitchFamily="18" charset="-127"/>
              </a:rPr>
              <a:t> 같은 것을 넣는다</a:t>
            </a:r>
            <a:r>
              <a:rPr lang="en-US" altLang="ko-KR" sz="2400" dirty="0" smtClean="0">
                <a:latin typeface="HY견명조" pitchFamily="18" charset="-127"/>
                <a:ea typeface="HY견명조" pitchFamily="18" charset="-127"/>
              </a:rPr>
              <a:t>.</a:t>
            </a:r>
          </a:p>
          <a:p>
            <a:pPr algn="just">
              <a:lnSpc>
                <a:spcPct val="130000"/>
              </a:lnSpc>
              <a:buFont typeface="Wingdings" pitchFamily="2" charset="2"/>
              <a:buNone/>
            </a:pPr>
            <a:r>
              <a:rPr lang="ko-KR" altLang="en-US" sz="2400" dirty="0" smtClean="0">
                <a:latin typeface="HY견명조" pitchFamily="18" charset="-127"/>
                <a:ea typeface="HY견명조" pitchFamily="18" charset="-127"/>
              </a:rPr>
              <a:t>바</a:t>
            </a:r>
            <a:r>
              <a:rPr lang="en-US" altLang="ko-KR" sz="2400" dirty="0" smtClean="0">
                <a:latin typeface="HY견명조" pitchFamily="18" charset="-127"/>
                <a:ea typeface="HY견명조" pitchFamily="18" charset="-127"/>
              </a:rPr>
              <a:t>. </a:t>
            </a:r>
            <a:r>
              <a:rPr lang="ko-KR" altLang="en-US" sz="2400" dirty="0" err="1" smtClean="0">
                <a:latin typeface="HY견명조" pitchFamily="18" charset="-127"/>
                <a:ea typeface="HY견명조" pitchFamily="18" charset="-127"/>
              </a:rPr>
              <a:t>감귤박</a:t>
            </a:r>
            <a:r>
              <a:rPr lang="en-US" altLang="ko-KR" sz="2400" dirty="0" smtClean="0">
                <a:latin typeface="HY견명조" pitchFamily="18" charset="-127"/>
                <a:ea typeface="HY견명조" pitchFamily="18" charset="-127"/>
              </a:rPr>
              <a:t>, </a:t>
            </a:r>
            <a:r>
              <a:rPr lang="ko-KR" altLang="en-US" sz="2400" dirty="0" err="1" smtClean="0">
                <a:latin typeface="HY견명조" pitchFamily="18" charset="-127"/>
                <a:ea typeface="HY견명조" pitchFamily="18" charset="-127"/>
              </a:rPr>
              <a:t>맥주박</a:t>
            </a:r>
            <a:r>
              <a:rPr lang="en-US" altLang="ko-KR" sz="2400" dirty="0" smtClean="0">
                <a:latin typeface="HY견명조" pitchFamily="18" charset="-127"/>
                <a:ea typeface="HY견명조" pitchFamily="18" charset="-127"/>
              </a:rPr>
              <a:t>, </a:t>
            </a:r>
            <a:r>
              <a:rPr lang="ko-KR" altLang="en-US" sz="2400" dirty="0" smtClean="0">
                <a:latin typeface="HY견명조" pitchFamily="18" charset="-127"/>
                <a:ea typeface="HY견명조" pitchFamily="18" charset="-127"/>
              </a:rPr>
              <a:t>물과 같이 아주 습기가 많은 재료 투입</a:t>
            </a:r>
            <a:r>
              <a:rPr lang="en-US" altLang="ko-KR" sz="2400" dirty="0" smtClean="0">
                <a:latin typeface="HY견명조" pitchFamily="18" charset="-127"/>
                <a:ea typeface="HY견명조" pitchFamily="18" charset="-127"/>
              </a:rPr>
              <a:t>.</a:t>
            </a:r>
          </a:p>
          <a:p>
            <a:pPr algn="just">
              <a:lnSpc>
                <a:spcPct val="130000"/>
              </a:lnSpc>
              <a:buFont typeface="Wingdings" pitchFamily="2" charset="2"/>
              <a:buNone/>
            </a:pPr>
            <a:r>
              <a:rPr lang="ko-KR" altLang="en-US" sz="2400" dirty="0" smtClean="0">
                <a:latin typeface="HY견명조" pitchFamily="18" charset="-127"/>
                <a:ea typeface="HY견명조" pitchFamily="18" charset="-127"/>
              </a:rPr>
              <a:t>사</a:t>
            </a:r>
            <a:r>
              <a:rPr lang="en-US" altLang="ko-KR" sz="2400" dirty="0" smtClean="0">
                <a:latin typeface="HY견명조" pitchFamily="18" charset="-127"/>
                <a:ea typeface="HY견명조" pitchFamily="18" charset="-127"/>
              </a:rPr>
              <a:t>. </a:t>
            </a:r>
            <a:r>
              <a:rPr lang="ko-KR" altLang="en-US" sz="2400" dirty="0" smtClean="0">
                <a:latin typeface="HY견명조" pitchFamily="18" charset="-127"/>
                <a:ea typeface="HY견명조" pitchFamily="18" charset="-127"/>
              </a:rPr>
              <a:t>마지막 원료를 투입하고 난 후 </a:t>
            </a:r>
            <a:r>
              <a:rPr lang="en-US" altLang="ko-KR" sz="2400" dirty="0" smtClean="0">
                <a:latin typeface="HY견명조" pitchFamily="18" charset="-127"/>
                <a:ea typeface="HY견명조" pitchFamily="18" charset="-127"/>
              </a:rPr>
              <a:t>3</a:t>
            </a:r>
            <a:r>
              <a:rPr lang="ko-KR" altLang="en-US" sz="2400" dirty="0" smtClean="0">
                <a:latin typeface="HY견명조" pitchFamily="18" charset="-127"/>
                <a:ea typeface="HY견명조" pitchFamily="18" charset="-127"/>
              </a:rPr>
              <a:t>～</a:t>
            </a:r>
            <a:r>
              <a:rPr lang="en-US" altLang="ko-KR" sz="2400" dirty="0" smtClean="0">
                <a:latin typeface="HY견명조" pitchFamily="18" charset="-127"/>
                <a:ea typeface="HY견명조" pitchFamily="18" charset="-127"/>
              </a:rPr>
              <a:t>4</a:t>
            </a:r>
            <a:r>
              <a:rPr lang="ko-KR" altLang="en-US" sz="2400" dirty="0" smtClean="0">
                <a:latin typeface="HY견명조" pitchFamily="18" charset="-127"/>
                <a:ea typeface="HY견명조" pitchFamily="18" charset="-127"/>
              </a:rPr>
              <a:t>분 정도 혼합</a:t>
            </a:r>
            <a:r>
              <a:rPr lang="en-US" altLang="ko-KR" sz="2400" dirty="0" smtClean="0">
                <a:latin typeface="HY견명조" pitchFamily="18" charset="-127"/>
                <a:ea typeface="HY견명조" pitchFamily="18" charset="-127"/>
              </a:rPr>
              <a:t>.</a:t>
            </a:r>
            <a:endParaRPr lang="en-US" altLang="ko-KR" sz="2400" i="0" dirty="0" smtClean="0">
              <a:effectLst/>
              <a:latin typeface="HY견명조" pitchFamily="18" charset="-127"/>
              <a:ea typeface="HY견명조" pitchFamily="18" charset="-127"/>
            </a:endParaRPr>
          </a:p>
        </p:txBody>
      </p:sp>
      <p:pic>
        <p:nvPicPr>
          <p:cNvPr id="4" name="Picture 4" descr="DSCN475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288" y="44624"/>
            <a:ext cx="1637375" cy="1071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321387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332656"/>
            <a:ext cx="5013176" cy="747936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en-US" altLang="ko-KR" sz="2800" i="0" dirty="0" smtClean="0">
                <a:solidFill>
                  <a:srgbClr val="0070C0"/>
                </a:solidFill>
                <a:latin typeface="HY견고딕" pitchFamily="18" charset="-127"/>
                <a:ea typeface="HY견고딕" pitchFamily="18" charset="-127"/>
              </a:rPr>
              <a:t>  </a:t>
            </a:r>
            <a:r>
              <a:rPr lang="en-US" altLang="ko-KR" sz="2800" b="1" i="0" dirty="0" smtClean="0">
                <a:solidFill>
                  <a:srgbClr val="0070C0"/>
                </a:solidFill>
                <a:effectLst/>
                <a:latin typeface="HY견고딕" pitchFamily="18" charset="-127"/>
                <a:ea typeface="HY견고딕" pitchFamily="18" charset="-127"/>
              </a:rPr>
              <a:t>7) </a:t>
            </a:r>
            <a:r>
              <a:rPr lang="ko-KR" altLang="en-US" sz="2800" b="1" i="0" dirty="0" smtClean="0">
                <a:solidFill>
                  <a:srgbClr val="0070C0"/>
                </a:solidFill>
                <a:effectLst/>
                <a:latin typeface="HY견고딕" pitchFamily="18" charset="-127"/>
                <a:ea typeface="HY견고딕" pitchFamily="18" charset="-127"/>
              </a:rPr>
              <a:t>혼합의 중요성과 혼합시간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124744"/>
            <a:ext cx="8352928" cy="5400600"/>
          </a:xfrm>
          <a:noFill/>
        </p:spPr>
        <p:txBody>
          <a:bodyPr>
            <a:normAutofit/>
          </a:bodyPr>
          <a:lstStyle/>
          <a:p>
            <a:pPr algn="just">
              <a:buFont typeface="Wingdings" pitchFamily="2" charset="2"/>
              <a:buNone/>
            </a:pPr>
            <a:r>
              <a:rPr lang="ko-KR" altLang="en-US" sz="2800" b="1" i="0" dirty="0" smtClean="0">
                <a:effectLst/>
                <a:latin typeface="HY견고딕" pitchFamily="18" charset="-127"/>
                <a:ea typeface="HY견고딕" pitchFamily="18" charset="-127"/>
              </a:rPr>
              <a:t>가</a:t>
            </a:r>
            <a:r>
              <a:rPr lang="en-US" altLang="ko-KR" sz="2800" b="1" i="0" dirty="0" smtClean="0">
                <a:effectLst/>
                <a:latin typeface="HY견고딕" pitchFamily="18" charset="-127"/>
                <a:ea typeface="HY견고딕" pitchFamily="18" charset="-127"/>
              </a:rPr>
              <a:t>. </a:t>
            </a:r>
            <a:r>
              <a:rPr lang="ko-KR" altLang="en-US" sz="2800" b="1" i="0" dirty="0" smtClean="0">
                <a:effectLst/>
                <a:latin typeface="HY견고딕" pitchFamily="18" charset="-127"/>
                <a:ea typeface="HY견고딕" pitchFamily="18" charset="-127"/>
              </a:rPr>
              <a:t>혼합의 중요성</a:t>
            </a:r>
            <a:endParaRPr lang="en-US" altLang="ko-KR" sz="2800" b="1" i="0" dirty="0" smtClean="0">
              <a:effectLst/>
              <a:latin typeface="HY견고딕" pitchFamily="18" charset="-127"/>
              <a:ea typeface="HY견고딕" pitchFamily="18" charset="-127"/>
            </a:endParaRPr>
          </a:p>
          <a:p>
            <a:pPr algn="just">
              <a:buFont typeface="Wingdings" pitchFamily="2" charset="2"/>
              <a:buNone/>
            </a:pPr>
            <a:endParaRPr lang="ko-KR" altLang="en-US" sz="1600" i="0" dirty="0" smtClean="0">
              <a:effectLst/>
              <a:latin typeface="바탕" pitchFamily="18" charset="-127"/>
              <a:ea typeface="바탕" pitchFamily="18" charset="-127"/>
            </a:endParaRPr>
          </a:p>
          <a:p>
            <a:pPr algn="just"/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바람직한 혼합은 적절한 수분이 필요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.</a:t>
            </a:r>
          </a:p>
          <a:p>
            <a:pPr algn="just"/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잘 혼합되어 있지 않으면 조사료와 농후사료의 분리현상이 일어나 영양성분의 균형이 맞지 않게 되고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, 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소가 사료를 골라 먹는 일들이 발생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. </a:t>
            </a:r>
          </a:p>
          <a:p>
            <a:pPr algn="just"/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현재 우리 나라에서는 건식 형태의 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TMR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과 습식 형태의 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TMR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이 생산되어 유통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.</a:t>
            </a:r>
          </a:p>
          <a:p>
            <a:pPr algn="just"/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TMR 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본래의 의미로 본다면 습식이 보다 바람직할 것으로 생각</a:t>
            </a:r>
          </a:p>
          <a:p>
            <a:pPr algn="just"/>
            <a:r>
              <a:rPr lang="ko-KR" altLang="en-US" sz="2400" i="0" dirty="0" smtClean="0">
                <a:solidFill>
                  <a:srgbClr val="0000FF"/>
                </a:solidFill>
                <a:effectLst/>
                <a:latin typeface="HY견명조" pitchFamily="18" charset="-127"/>
                <a:ea typeface="HY견명조" pitchFamily="18" charset="-127"/>
              </a:rPr>
              <a:t>구입</a:t>
            </a:r>
            <a:r>
              <a:rPr lang="en-US" altLang="ko-KR" sz="2400" i="0" dirty="0" smtClean="0">
                <a:solidFill>
                  <a:srgbClr val="0000FF"/>
                </a:solidFill>
                <a:effectLst/>
                <a:latin typeface="HY견명조" pitchFamily="18" charset="-127"/>
                <a:ea typeface="HY견명조" pitchFamily="18" charset="-127"/>
              </a:rPr>
              <a:t>TMR</a:t>
            </a:r>
            <a:r>
              <a:rPr lang="ko-KR" altLang="en-US" sz="2400" i="0" dirty="0" smtClean="0">
                <a:solidFill>
                  <a:srgbClr val="0000FF"/>
                </a:solidFill>
                <a:effectLst/>
                <a:latin typeface="HY견명조" pitchFamily="18" charset="-127"/>
                <a:ea typeface="HY견명조" pitchFamily="18" charset="-127"/>
              </a:rPr>
              <a:t>의 경우 수분함량이 지나치게 높으면 여름철 변질의 위험과 건물섭취량 감소</a:t>
            </a:r>
            <a:r>
              <a:rPr lang="en-US" altLang="ko-KR" sz="2400" i="0" dirty="0" smtClean="0">
                <a:solidFill>
                  <a:srgbClr val="0000FF"/>
                </a:solidFill>
                <a:effectLst/>
                <a:latin typeface="HY견명조" pitchFamily="18" charset="-127"/>
                <a:ea typeface="HY견명조" pitchFamily="18" charset="-127"/>
              </a:rPr>
              <a:t>, </a:t>
            </a:r>
            <a:r>
              <a:rPr lang="ko-KR" altLang="en-US" sz="2400" i="0" dirty="0" smtClean="0">
                <a:solidFill>
                  <a:srgbClr val="0000FF"/>
                </a:solidFill>
                <a:effectLst/>
                <a:latin typeface="HY견명조" pitchFamily="18" charset="-127"/>
                <a:ea typeface="HY견명조" pitchFamily="18" charset="-127"/>
              </a:rPr>
              <a:t>과다 수분에 비해 </a:t>
            </a:r>
            <a:r>
              <a:rPr lang="en-US" altLang="ko-KR" sz="2400" i="0" dirty="0" smtClean="0">
                <a:solidFill>
                  <a:srgbClr val="0000FF"/>
                </a:solidFill>
                <a:effectLst/>
                <a:latin typeface="HY견명조" pitchFamily="18" charset="-127"/>
                <a:ea typeface="HY견명조" pitchFamily="18" charset="-127"/>
              </a:rPr>
              <a:t>kg </a:t>
            </a:r>
            <a:r>
              <a:rPr lang="ko-KR" altLang="en-US" sz="2400" i="0" dirty="0" smtClean="0">
                <a:solidFill>
                  <a:srgbClr val="0000FF"/>
                </a:solidFill>
                <a:effectLst/>
                <a:latin typeface="HY견명조" pitchFamily="18" charset="-127"/>
                <a:ea typeface="HY견명조" pitchFamily="18" charset="-127"/>
              </a:rPr>
              <a:t>당 사료가격 상승의 원인이 됨</a:t>
            </a:r>
            <a:r>
              <a:rPr lang="en-US" altLang="ko-KR" sz="2400" i="0" dirty="0" smtClean="0">
                <a:solidFill>
                  <a:srgbClr val="0000FF"/>
                </a:solidFill>
                <a:effectLst/>
                <a:latin typeface="HY견명조" pitchFamily="18" charset="-127"/>
                <a:ea typeface="HY견명조" pitchFamily="18" charset="-127"/>
              </a:rPr>
              <a:t>.</a:t>
            </a:r>
            <a:endParaRPr lang="en-US" altLang="ko-KR" i="0" dirty="0" smtClean="0">
              <a:solidFill>
                <a:srgbClr val="0000FF"/>
              </a:solidFill>
              <a:effectLst/>
              <a:latin typeface="바탕" pitchFamily="18" charset="-127"/>
              <a:ea typeface="바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824924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그림 1" descr="한우이야기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800708"/>
            <a:ext cx="8858250" cy="558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5"/>
          <p:cNvSpPr txBox="1">
            <a:spLocks/>
          </p:cNvSpPr>
          <p:nvPr/>
        </p:nvSpPr>
        <p:spPr bwMode="auto">
          <a:xfrm>
            <a:off x="142876" y="332657"/>
            <a:ext cx="8858250" cy="936103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4000" b="1" kern="1200">
                <a:ln>
                  <a:solidFill>
                    <a:srgbClr val="292929"/>
                  </a:solidFill>
                </a:ln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fontAlgn="base"/>
            <a:r>
              <a:rPr lang="ko-KR" altLang="en-US" sz="4400" dirty="0" smtClean="0">
                <a:effectLst/>
                <a:latin typeface="+mj-ea"/>
              </a:rPr>
              <a:t>들어가면서</a:t>
            </a:r>
            <a:endParaRPr lang="en-US" altLang="ko-KR" sz="4400" dirty="0">
              <a:effectLst/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8399393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609600"/>
            <a:ext cx="8208912" cy="5257800"/>
          </a:xfrm>
          <a:noFill/>
        </p:spPr>
        <p:txBody>
          <a:bodyPr/>
          <a:lstStyle/>
          <a:p>
            <a:pPr algn="just">
              <a:buFont typeface="Wingdings" pitchFamily="2" charset="2"/>
              <a:buNone/>
            </a:pPr>
            <a:r>
              <a:rPr lang="ko-KR" altLang="en-US" sz="2800" b="1" i="0" dirty="0" smtClean="0">
                <a:effectLst/>
                <a:latin typeface="HY견고딕" pitchFamily="18" charset="-127"/>
                <a:ea typeface="HY견고딕" pitchFamily="18" charset="-127"/>
              </a:rPr>
              <a:t>나</a:t>
            </a:r>
            <a:r>
              <a:rPr lang="en-US" altLang="ko-KR" sz="2800" b="1" i="0" dirty="0" smtClean="0">
                <a:effectLst/>
                <a:latin typeface="HY견고딕" pitchFamily="18" charset="-127"/>
                <a:ea typeface="HY견고딕" pitchFamily="18" charset="-127"/>
              </a:rPr>
              <a:t>. </a:t>
            </a:r>
            <a:r>
              <a:rPr lang="ko-KR" altLang="en-US" sz="2800" b="1" i="0" dirty="0" smtClean="0">
                <a:effectLst/>
                <a:latin typeface="HY견고딕" pitchFamily="18" charset="-127"/>
                <a:ea typeface="HY견고딕" pitchFamily="18" charset="-127"/>
              </a:rPr>
              <a:t>혼합시간</a:t>
            </a:r>
          </a:p>
          <a:p>
            <a:pPr algn="just">
              <a:buFont typeface="Wingdings" pitchFamily="2" charset="2"/>
              <a:buNone/>
            </a:pPr>
            <a:endParaRPr lang="ko-KR" altLang="en-US" i="0" dirty="0" smtClean="0">
              <a:effectLst/>
              <a:latin typeface="바탕" pitchFamily="18" charset="-127"/>
              <a:ea typeface="바탕" pitchFamily="18" charset="-127"/>
            </a:endParaRPr>
          </a:p>
          <a:p>
            <a:pPr algn="just"/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혼합시간은 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TMR </a:t>
            </a:r>
            <a:r>
              <a:rPr lang="ko-KR" altLang="en-US" sz="2400" i="0" dirty="0" err="1" smtClean="0">
                <a:effectLst/>
                <a:latin typeface="HY견명조" pitchFamily="18" charset="-127"/>
                <a:ea typeface="HY견명조" pitchFamily="18" charset="-127"/>
              </a:rPr>
              <a:t>배합기의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 성능에 의해 좌우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.</a:t>
            </a:r>
          </a:p>
          <a:p>
            <a:pPr algn="just"/>
            <a:endParaRPr lang="en-US" altLang="ko-KR" sz="2400" i="0" dirty="0" smtClean="0">
              <a:effectLst/>
              <a:latin typeface="HY견명조" pitchFamily="18" charset="-127"/>
              <a:ea typeface="HY견명조" pitchFamily="18" charset="-127"/>
            </a:endParaRPr>
          </a:p>
          <a:p>
            <a:pPr algn="just"/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거칠게 절단된 </a:t>
            </a:r>
            <a:r>
              <a:rPr lang="ko-KR" altLang="en-US" sz="2400" i="0" dirty="0" err="1" smtClean="0">
                <a:effectLst/>
                <a:latin typeface="HY견명조" pitchFamily="18" charset="-127"/>
                <a:ea typeface="HY견명조" pitchFamily="18" charset="-127"/>
              </a:rPr>
              <a:t>조섬유가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 반추활동과 타액분비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, 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반추위 매트의 형성에 필수적이므로 지나치게 혼합시간을 길게 하여 조사료의 </a:t>
            </a:r>
            <a:r>
              <a:rPr lang="ko-KR" altLang="en-US" sz="2400" i="0" dirty="0" err="1" smtClean="0">
                <a:effectLst/>
                <a:latin typeface="HY견명조" pitchFamily="18" charset="-127"/>
                <a:ea typeface="HY견명조" pitchFamily="18" charset="-127"/>
              </a:rPr>
              <a:t>입자도를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 </a:t>
            </a:r>
            <a:r>
              <a:rPr lang="ko-KR" altLang="en-US" sz="2400" i="0" dirty="0" err="1" smtClean="0">
                <a:effectLst/>
                <a:latin typeface="HY견명조" pitchFamily="18" charset="-127"/>
                <a:ea typeface="HY견명조" pitchFamily="18" charset="-127"/>
              </a:rPr>
              <a:t>작게하는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 것은 바람직하지 못함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.</a:t>
            </a:r>
          </a:p>
          <a:p>
            <a:pPr algn="just"/>
            <a:endParaRPr lang="en-US" altLang="ko-KR" sz="2400" i="0" dirty="0" smtClean="0">
              <a:effectLst/>
              <a:latin typeface="HY견명조" pitchFamily="18" charset="-127"/>
              <a:ea typeface="HY견명조" pitchFamily="18" charset="-127"/>
            </a:endParaRPr>
          </a:p>
          <a:p>
            <a:pPr algn="just"/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만약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, 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현재 가지고 있는 </a:t>
            </a:r>
            <a:r>
              <a:rPr lang="ko-KR" altLang="en-US" sz="2400" i="0" dirty="0" err="1" smtClean="0">
                <a:effectLst/>
                <a:latin typeface="HY견명조" pitchFamily="18" charset="-127"/>
                <a:ea typeface="HY견명조" pitchFamily="18" charset="-127"/>
              </a:rPr>
              <a:t>배합기가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 칼날이 부착된 것이라면 처음에 건초를 넣어 절단한 다음 다른 단미사료를 넣어 혼합하는 것이 좋음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065084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304800"/>
            <a:ext cx="5157192" cy="819944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en-US" altLang="ko-KR" sz="2800" i="0" dirty="0" smtClean="0">
                <a:solidFill>
                  <a:srgbClr val="0070C0"/>
                </a:solidFill>
                <a:latin typeface="HY견고딕" pitchFamily="18" charset="-127"/>
                <a:ea typeface="HY견고딕" pitchFamily="18" charset="-127"/>
              </a:rPr>
              <a:t>  </a:t>
            </a:r>
            <a:r>
              <a:rPr lang="en-US" altLang="ko-KR" sz="2800" b="1" i="0" dirty="0" smtClean="0">
                <a:solidFill>
                  <a:srgbClr val="0070C0"/>
                </a:solidFill>
                <a:effectLst/>
                <a:latin typeface="HY견고딕" pitchFamily="18" charset="-127"/>
                <a:ea typeface="HY견고딕" pitchFamily="18" charset="-127"/>
              </a:rPr>
              <a:t>8) TMR</a:t>
            </a:r>
            <a:r>
              <a:rPr lang="ko-KR" altLang="en-US" sz="2800" b="1" i="0" dirty="0" smtClean="0">
                <a:solidFill>
                  <a:srgbClr val="0070C0"/>
                </a:solidFill>
                <a:effectLst/>
                <a:latin typeface="HY견고딕" pitchFamily="18" charset="-127"/>
                <a:ea typeface="HY견고딕" pitchFamily="18" charset="-127"/>
              </a:rPr>
              <a:t>의 수분함량의 중요성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1340768"/>
            <a:ext cx="8263880" cy="4968552"/>
          </a:xfrm>
          <a:noFill/>
        </p:spPr>
        <p:txBody>
          <a:bodyPr>
            <a:normAutofit lnSpcReduction="10000"/>
          </a:bodyPr>
          <a:lstStyle/>
          <a:p>
            <a:pPr algn="just">
              <a:lnSpc>
                <a:spcPct val="130000"/>
              </a:lnSpc>
            </a:pP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습기가 없는 건조한 단미사료만 사용하여 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TMR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을 제조할 경우 조사료와 농후사료의 분리현상이 일어나 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TMR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의 본래 효과를 감소시키는 결과를 초래할 수도 있음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.</a:t>
            </a:r>
          </a:p>
          <a:p>
            <a:pPr algn="just">
              <a:lnSpc>
                <a:spcPct val="130000"/>
              </a:lnSpc>
            </a:pP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적정 수분함량은 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35~50% 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범위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.</a:t>
            </a:r>
          </a:p>
          <a:p>
            <a:pPr algn="just">
              <a:lnSpc>
                <a:spcPct val="130000"/>
              </a:lnSpc>
            </a:pP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현재 국내에서 생산되는 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TMR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의 수분은 평균적으로 건식 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TMR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의 경우 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12~14% 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내외이며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, 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습식 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TMR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의 경우는 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39.4~40.8%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내외였음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. </a:t>
            </a:r>
          </a:p>
          <a:p>
            <a:pPr algn="just">
              <a:lnSpc>
                <a:spcPct val="130000"/>
              </a:lnSpc>
            </a:pP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아울러 </a:t>
            </a:r>
            <a:r>
              <a:rPr lang="ko-KR" altLang="en-US" sz="2400" i="0" dirty="0" smtClean="0">
                <a:solidFill>
                  <a:srgbClr val="0000FF"/>
                </a:solidFill>
                <a:effectLst/>
                <a:latin typeface="HY견명조" pitchFamily="18" charset="-127"/>
                <a:ea typeface="HY견명조" pitchFamily="18" charset="-127"/>
              </a:rPr>
              <a:t>수분 </a:t>
            </a:r>
            <a:r>
              <a:rPr lang="en-US" altLang="ko-KR" sz="2400" i="0" dirty="0" smtClean="0">
                <a:solidFill>
                  <a:srgbClr val="0000FF"/>
                </a:solidFill>
                <a:effectLst/>
                <a:latin typeface="HY견명조" pitchFamily="18" charset="-127"/>
                <a:ea typeface="HY견명조" pitchFamily="18" charset="-127"/>
              </a:rPr>
              <a:t>1%</a:t>
            </a:r>
            <a:r>
              <a:rPr lang="ko-KR" altLang="en-US" sz="2400" i="0" dirty="0" smtClean="0">
                <a:solidFill>
                  <a:srgbClr val="0000FF"/>
                </a:solidFill>
                <a:effectLst/>
                <a:latin typeface="HY견명조" pitchFamily="18" charset="-127"/>
                <a:ea typeface="HY견명조" pitchFamily="18" charset="-127"/>
              </a:rPr>
              <a:t>가 차지하는 가격비중은 건식 </a:t>
            </a:r>
            <a:r>
              <a:rPr lang="en-US" altLang="ko-KR" sz="2400" i="0" dirty="0" smtClean="0">
                <a:solidFill>
                  <a:srgbClr val="0000FF"/>
                </a:solidFill>
                <a:effectLst/>
                <a:latin typeface="HY견명조" pitchFamily="18" charset="-127"/>
                <a:ea typeface="HY견명조" pitchFamily="18" charset="-127"/>
              </a:rPr>
              <a:t>TMR</a:t>
            </a:r>
            <a:r>
              <a:rPr lang="ko-KR" altLang="en-US" sz="2400" i="0" dirty="0" smtClean="0">
                <a:solidFill>
                  <a:srgbClr val="0000FF"/>
                </a:solidFill>
                <a:effectLst/>
                <a:latin typeface="HY견명조" pitchFamily="18" charset="-127"/>
                <a:ea typeface="HY견명조" pitchFamily="18" charset="-127"/>
              </a:rPr>
              <a:t>의 경우 </a:t>
            </a:r>
            <a:r>
              <a:rPr lang="en-US" altLang="ko-KR" sz="2400" i="0" dirty="0" smtClean="0">
                <a:solidFill>
                  <a:srgbClr val="0000FF"/>
                </a:solidFill>
                <a:effectLst/>
                <a:latin typeface="HY견명조" pitchFamily="18" charset="-127"/>
                <a:ea typeface="HY견명조" pitchFamily="18" charset="-127"/>
              </a:rPr>
              <a:t>3.3~3.5</a:t>
            </a:r>
            <a:r>
              <a:rPr lang="ko-KR" altLang="en-US" sz="2400" i="0" dirty="0" smtClean="0">
                <a:solidFill>
                  <a:srgbClr val="0000FF"/>
                </a:solidFill>
                <a:effectLst/>
                <a:latin typeface="HY견명조" pitchFamily="18" charset="-127"/>
                <a:ea typeface="HY견명조" pitchFamily="18" charset="-127"/>
              </a:rPr>
              <a:t>원 내외이며</a:t>
            </a:r>
            <a:r>
              <a:rPr lang="en-US" altLang="ko-KR" sz="2400" i="0" dirty="0" smtClean="0">
                <a:solidFill>
                  <a:srgbClr val="0000FF"/>
                </a:solidFill>
                <a:effectLst/>
                <a:latin typeface="HY견명조" pitchFamily="18" charset="-127"/>
                <a:ea typeface="HY견명조" pitchFamily="18" charset="-127"/>
              </a:rPr>
              <a:t>, </a:t>
            </a:r>
            <a:r>
              <a:rPr lang="ko-KR" altLang="en-US" sz="2400" i="0" dirty="0" smtClean="0">
                <a:solidFill>
                  <a:srgbClr val="0000FF"/>
                </a:solidFill>
                <a:effectLst/>
                <a:latin typeface="HY견명조" pitchFamily="18" charset="-127"/>
                <a:ea typeface="HY견명조" pitchFamily="18" charset="-127"/>
              </a:rPr>
              <a:t>습식 </a:t>
            </a:r>
            <a:r>
              <a:rPr lang="en-US" altLang="ko-KR" sz="2400" i="0" dirty="0" smtClean="0">
                <a:solidFill>
                  <a:srgbClr val="0000FF"/>
                </a:solidFill>
                <a:effectLst/>
                <a:latin typeface="HY견명조" pitchFamily="18" charset="-127"/>
                <a:ea typeface="HY견명조" pitchFamily="18" charset="-127"/>
              </a:rPr>
              <a:t>TMR</a:t>
            </a:r>
            <a:r>
              <a:rPr lang="ko-KR" altLang="en-US" sz="2400" i="0" dirty="0" smtClean="0">
                <a:solidFill>
                  <a:srgbClr val="0000FF"/>
                </a:solidFill>
                <a:effectLst/>
                <a:latin typeface="HY견명조" pitchFamily="18" charset="-127"/>
                <a:ea typeface="HY견명조" pitchFamily="18" charset="-127"/>
              </a:rPr>
              <a:t>의 경우는 </a:t>
            </a:r>
            <a:r>
              <a:rPr lang="en-US" altLang="ko-KR" sz="2400" i="0" dirty="0" smtClean="0">
                <a:solidFill>
                  <a:srgbClr val="0000FF"/>
                </a:solidFill>
                <a:effectLst/>
                <a:latin typeface="HY견명조" pitchFamily="18" charset="-127"/>
                <a:ea typeface="HY견명조" pitchFamily="18" charset="-127"/>
              </a:rPr>
              <a:t>3.7~3.8</a:t>
            </a:r>
            <a:r>
              <a:rPr lang="ko-KR" altLang="en-US" sz="2400" i="0" dirty="0" smtClean="0">
                <a:solidFill>
                  <a:srgbClr val="0000FF"/>
                </a:solidFill>
                <a:effectLst/>
                <a:latin typeface="HY견명조" pitchFamily="18" charset="-127"/>
                <a:ea typeface="HY견명조" pitchFamily="18" charset="-127"/>
              </a:rPr>
              <a:t>원 내외였음</a:t>
            </a:r>
            <a:r>
              <a:rPr lang="en-US" altLang="ko-KR" sz="2400" i="0" dirty="0" smtClean="0">
                <a:solidFill>
                  <a:srgbClr val="0000FF"/>
                </a:solidFill>
                <a:effectLst/>
                <a:latin typeface="HY견명조" pitchFamily="18" charset="-127"/>
                <a:ea typeface="HY견명조" pitchFamily="18" charset="-127"/>
              </a:rPr>
              <a:t>(</a:t>
            </a:r>
            <a:r>
              <a:rPr lang="ko-KR" altLang="en-US" sz="2400" i="0" dirty="0" smtClean="0">
                <a:solidFill>
                  <a:srgbClr val="0000FF"/>
                </a:solidFill>
                <a:effectLst/>
                <a:latin typeface="HY견명조" pitchFamily="18" charset="-127"/>
                <a:ea typeface="HY견명조" pitchFamily="18" charset="-127"/>
              </a:rPr>
              <a:t>축산과학원</a:t>
            </a:r>
            <a:r>
              <a:rPr lang="en-US" altLang="ko-KR" sz="2400" i="0" dirty="0" smtClean="0">
                <a:solidFill>
                  <a:srgbClr val="0000FF"/>
                </a:solidFill>
                <a:effectLst/>
                <a:latin typeface="HY견명조" pitchFamily="18" charset="-127"/>
                <a:ea typeface="HY견명조" pitchFamily="18" charset="-127"/>
              </a:rPr>
              <a:t>, </a:t>
            </a:r>
            <a:r>
              <a:rPr lang="en-US" altLang="ko-KR" sz="2400" i="0" dirty="0" smtClean="0">
                <a:solidFill>
                  <a:srgbClr val="0000FF"/>
                </a:solidFill>
                <a:effectLst/>
                <a:latin typeface="Times New Roman" pitchFamily="18" charset="0"/>
                <a:ea typeface="HY견명조" pitchFamily="18" charset="-127"/>
              </a:rPr>
              <a:t>‘</a:t>
            </a:r>
            <a:r>
              <a:rPr lang="en-US" altLang="ko-KR" sz="2400" i="0" dirty="0" smtClean="0">
                <a:solidFill>
                  <a:srgbClr val="0000FF"/>
                </a:solidFill>
                <a:effectLst/>
                <a:latin typeface="HY견명조" pitchFamily="18" charset="-127"/>
                <a:ea typeface="HY견명조" pitchFamily="18" charset="-127"/>
              </a:rPr>
              <a:t>99-</a:t>
            </a:r>
            <a:r>
              <a:rPr lang="en-US" altLang="ko-KR" sz="2400" i="0" dirty="0" smtClean="0">
                <a:solidFill>
                  <a:srgbClr val="0000FF"/>
                </a:solidFill>
                <a:effectLst/>
                <a:latin typeface="Times New Roman" pitchFamily="18" charset="0"/>
                <a:ea typeface="HY견명조" pitchFamily="18" charset="-127"/>
              </a:rPr>
              <a:t>’</a:t>
            </a:r>
            <a:r>
              <a:rPr lang="en-US" altLang="ko-KR" sz="2400" i="0" dirty="0" smtClean="0">
                <a:solidFill>
                  <a:srgbClr val="0000FF"/>
                </a:solidFill>
                <a:effectLst/>
                <a:latin typeface="HY견명조" pitchFamily="18" charset="-127"/>
                <a:ea typeface="HY견명조" pitchFamily="18" charset="-127"/>
              </a:rPr>
              <a:t>00).</a:t>
            </a:r>
            <a:r>
              <a:rPr lang="en-US" altLang="ko-KR" sz="2400" i="0" dirty="0" smtClean="0">
                <a:solidFill>
                  <a:srgbClr val="0000FF"/>
                </a:solidFill>
                <a:effectLst/>
                <a:latin typeface="바탕" pitchFamily="18" charset="-127"/>
                <a:ea typeface="바탕" pitchFamily="18" charset="-12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338066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1026"/>
          <p:cNvSpPr txBox="1">
            <a:spLocks noChangeArrowheads="1"/>
          </p:cNvSpPr>
          <p:nvPr/>
        </p:nvSpPr>
        <p:spPr bwMode="auto">
          <a:xfrm>
            <a:off x="395536" y="692696"/>
            <a:ext cx="8208912" cy="803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lnSpc>
                <a:spcPct val="70000"/>
              </a:lnSpc>
              <a:buClrTx/>
              <a:buSzTx/>
              <a:buFontTx/>
              <a:buNone/>
            </a:pPr>
            <a:endParaRPr lang="en-US" altLang="ko-KR" sz="2200" b="1" dirty="0" smtClean="0">
              <a:latin typeface="+mn-ea"/>
            </a:endParaRPr>
          </a:p>
          <a:p>
            <a:pPr algn="l">
              <a:lnSpc>
                <a:spcPct val="70000"/>
              </a:lnSpc>
              <a:buClrTx/>
              <a:buSzTx/>
              <a:buFontTx/>
              <a:buNone/>
            </a:pPr>
            <a:r>
              <a:rPr lang="ko-KR" altLang="en-US" sz="2200" b="1" dirty="0" smtClean="0">
                <a:latin typeface="+mn-ea"/>
              </a:rPr>
              <a:t>   표 </a:t>
            </a:r>
            <a:r>
              <a:rPr lang="en-US" altLang="ko-KR" sz="2200" b="1" dirty="0" smtClean="0">
                <a:latin typeface="+mn-ea"/>
              </a:rPr>
              <a:t>2. </a:t>
            </a:r>
            <a:r>
              <a:rPr lang="ko-KR" altLang="en-US" sz="2200" b="1" dirty="0" smtClean="0">
                <a:latin typeface="+mn-ea"/>
              </a:rPr>
              <a:t>구입 </a:t>
            </a:r>
            <a:r>
              <a:rPr lang="en-US" altLang="ko-KR" sz="2200" b="1" dirty="0">
                <a:latin typeface="+mn-ea"/>
              </a:rPr>
              <a:t>TMR</a:t>
            </a:r>
            <a:r>
              <a:rPr lang="ko-KR" altLang="en-US" sz="2200" b="1" dirty="0">
                <a:latin typeface="+mn-ea"/>
              </a:rPr>
              <a:t>의 생산제품별 가격과 </a:t>
            </a:r>
            <a:r>
              <a:rPr lang="ko-KR" altLang="en-US" sz="2200" b="1" dirty="0" smtClean="0">
                <a:latin typeface="+mn-ea"/>
              </a:rPr>
              <a:t>수분함량과의 관계</a:t>
            </a:r>
            <a:endParaRPr lang="en-US" altLang="ko-KR" sz="2200" b="1" dirty="0" smtClean="0">
              <a:latin typeface="+mn-ea"/>
            </a:endParaRPr>
          </a:p>
          <a:p>
            <a:pPr algn="l">
              <a:lnSpc>
                <a:spcPct val="70000"/>
              </a:lnSpc>
              <a:buClrTx/>
              <a:buSzTx/>
              <a:buFontTx/>
              <a:buNone/>
            </a:pPr>
            <a:endParaRPr lang="ko-KR" altLang="en-US" sz="2200" b="1" dirty="0">
              <a:latin typeface="+mn-ea"/>
            </a:endParaRPr>
          </a:p>
        </p:txBody>
      </p:sp>
      <p:sp>
        <p:nvSpPr>
          <p:cNvPr id="24579" name="Text Box 1049"/>
          <p:cNvSpPr txBox="1">
            <a:spLocks noChangeArrowheads="1"/>
          </p:cNvSpPr>
          <p:nvPr/>
        </p:nvSpPr>
        <p:spPr bwMode="auto">
          <a:xfrm>
            <a:off x="827584" y="5157192"/>
            <a:ext cx="7467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Tx/>
              <a:buSzTx/>
              <a:buFontTx/>
              <a:buNone/>
            </a:pPr>
            <a:r>
              <a:rPr lang="en-US" altLang="ko-KR" sz="1600" dirty="0">
                <a:latin typeface="HY견고딕" pitchFamily="18" charset="-127"/>
                <a:ea typeface="HY견고딕" pitchFamily="18" charset="-127"/>
              </a:rPr>
              <a:t>※ </a:t>
            </a:r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자료 </a:t>
            </a:r>
            <a:r>
              <a:rPr lang="en-US" altLang="ko-KR" sz="1600" dirty="0">
                <a:latin typeface="HY견고딕" pitchFamily="18" charset="-127"/>
                <a:ea typeface="HY견고딕" pitchFamily="18" charset="-127"/>
              </a:rPr>
              <a:t>: </a:t>
            </a:r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기광석</a:t>
            </a:r>
            <a:r>
              <a:rPr lang="en-US" altLang="ko-KR" sz="1600" dirty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축산시험연구보고서</a:t>
            </a:r>
            <a:r>
              <a:rPr lang="en-US" altLang="ko-KR" sz="1600" dirty="0">
                <a:latin typeface="HY견고딕" pitchFamily="18" charset="-127"/>
                <a:ea typeface="HY견고딕" pitchFamily="18" charset="-127"/>
              </a:rPr>
              <a:t>, 1999∼2000</a:t>
            </a:r>
          </a:p>
          <a:p>
            <a:pPr algn="l">
              <a:buClrTx/>
              <a:buSzTx/>
              <a:buFontTx/>
              <a:buNone/>
            </a:pPr>
            <a:r>
              <a:rPr lang="en-US" altLang="ko-KR" sz="1600" dirty="0">
                <a:latin typeface="HY견고딕" pitchFamily="18" charset="-127"/>
                <a:ea typeface="HY견고딕" pitchFamily="18" charset="-127"/>
              </a:rPr>
              <a:t>※ </a:t>
            </a:r>
            <a:r>
              <a:rPr lang="en-US" altLang="ko-KR" sz="1600" baseline="30000" dirty="0">
                <a:latin typeface="HY견고딕" pitchFamily="18" charset="-127"/>
                <a:ea typeface="HY견고딕" pitchFamily="18" charset="-127"/>
              </a:rPr>
              <a:t>1)</a:t>
            </a:r>
            <a:r>
              <a:rPr lang="en-US" altLang="ko-KR" sz="1600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수분함량에 의한 가격차 </a:t>
            </a:r>
            <a:r>
              <a:rPr lang="en-US" altLang="ko-KR" sz="1600" dirty="0">
                <a:latin typeface="HY견고딕" pitchFamily="18" charset="-127"/>
                <a:ea typeface="HY견고딕" pitchFamily="18" charset="-127"/>
              </a:rPr>
              <a:t>= (DM </a:t>
            </a:r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가격</a:t>
            </a:r>
            <a:r>
              <a:rPr lang="en-US" altLang="ko-KR" sz="1600" dirty="0">
                <a:latin typeface="HY견고딕" pitchFamily="18" charset="-127"/>
                <a:ea typeface="HY견고딕" pitchFamily="18" charset="-127"/>
              </a:rPr>
              <a:t>-</a:t>
            </a:r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원물가격</a:t>
            </a:r>
            <a:r>
              <a:rPr lang="en-US" altLang="ko-KR" sz="1600" dirty="0">
                <a:latin typeface="HY견고딕" pitchFamily="18" charset="-127"/>
                <a:ea typeface="HY견고딕" pitchFamily="18" charset="-127"/>
              </a:rPr>
              <a:t>)/</a:t>
            </a:r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수분함량</a:t>
            </a:r>
            <a:endParaRPr lang="ko-KR" altLang="en-US" sz="1600" b="0" dirty="0">
              <a:latin typeface="HY견고딕" pitchFamily="18" charset="-127"/>
              <a:ea typeface="HY견고딕" pitchFamily="18" charset="-127"/>
            </a:endParaRPr>
          </a:p>
        </p:txBody>
      </p:sp>
      <p:graphicFrame>
        <p:nvGraphicFramePr>
          <p:cNvPr id="214181" name="Group 1189"/>
          <p:cNvGraphicFramePr>
            <a:graphicFrameLocks noGrp="1"/>
          </p:cNvGraphicFramePr>
          <p:nvPr/>
        </p:nvGraphicFramePr>
        <p:xfrm>
          <a:off x="755576" y="1412776"/>
          <a:ext cx="7560840" cy="3657602"/>
        </p:xfrm>
        <a:graphic>
          <a:graphicData uri="http://schemas.openxmlformats.org/drawingml/2006/table">
            <a:tbl>
              <a:tblPr/>
              <a:tblGrid>
                <a:gridCol w="2737269"/>
                <a:gridCol w="2607075"/>
                <a:gridCol w="2216496"/>
              </a:tblGrid>
              <a:tr h="6143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구      분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생산자 단체 </a:t>
                      </a:r>
                      <a:r>
                        <a:rPr kumimoji="1" lang="en-US" altLang="ko-KR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TMR </a:t>
                      </a:r>
                      <a:r>
                        <a:rPr kumimoji="1" lang="ko-KR" alt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공장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개인 </a:t>
                      </a:r>
                      <a:r>
                        <a:rPr kumimoji="1" lang="en-US" altLang="ko-KR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TMR </a:t>
                      </a:r>
                      <a:r>
                        <a:rPr kumimoji="1" lang="ko-KR" alt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공장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59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건 </a:t>
                      </a:r>
                      <a:r>
                        <a:rPr kumimoji="1" lang="en-US" altLang="ko-KR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TMR(</a:t>
                      </a:r>
                      <a:r>
                        <a:rPr kumimoji="1" lang="ko-KR" alt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원</a:t>
                      </a:r>
                      <a:r>
                        <a:rPr kumimoji="1" lang="en-US" altLang="ko-KR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/</a:t>
                      </a:r>
                      <a:r>
                        <a:rPr kumimoji="1" lang="ko-KR" alt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원물 </a:t>
                      </a:r>
                      <a:r>
                        <a:rPr kumimoji="1" lang="en-US" altLang="ko-KR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kg)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7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습</a:t>
                      </a:r>
                      <a:r>
                        <a:rPr kumimoji="1" lang="ko-KR" alt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 </a:t>
                      </a:r>
                      <a:r>
                        <a:rPr kumimoji="1" lang="en-US" altLang="ko-KR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TMR(</a:t>
                      </a:r>
                      <a:r>
                        <a:rPr kumimoji="1" lang="ko-KR" alt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원</a:t>
                      </a:r>
                      <a:r>
                        <a:rPr kumimoji="1" lang="en-US" altLang="ko-KR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/</a:t>
                      </a:r>
                      <a:r>
                        <a:rPr kumimoji="1" lang="ko-KR" alt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원물 </a:t>
                      </a:r>
                      <a:r>
                        <a:rPr kumimoji="1" lang="en-US" altLang="ko-KR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kg)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298.8±42.5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225.6±30.9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304.0±23.9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217.5±33.0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59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건 </a:t>
                      </a:r>
                      <a:r>
                        <a:rPr kumimoji="1" lang="en-US" altLang="ko-KR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TMR(</a:t>
                      </a:r>
                      <a:r>
                        <a:rPr kumimoji="1" lang="ko-KR" alt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원</a:t>
                      </a:r>
                      <a:r>
                        <a:rPr kumimoji="1" lang="en-US" altLang="ko-KR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/DM kg)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7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습</a:t>
                      </a:r>
                      <a:r>
                        <a:rPr kumimoji="1" lang="ko-KR" alt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 </a:t>
                      </a:r>
                      <a:r>
                        <a:rPr kumimoji="1" lang="en-US" altLang="ko-KR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TMR(</a:t>
                      </a:r>
                      <a:r>
                        <a:rPr kumimoji="1" lang="ko-KR" alt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원</a:t>
                      </a:r>
                      <a:r>
                        <a:rPr kumimoji="1" lang="en-US" altLang="ko-KR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/DM kg)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346.1±29.6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361.2±67.0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347.0±28.9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365.7±25.9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112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수분함량에 의한 가격차</a:t>
                      </a:r>
                      <a:r>
                        <a:rPr kumimoji="1" lang="en-US" altLang="ko-KR" sz="17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1)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  - </a:t>
                      </a:r>
                      <a:r>
                        <a:rPr kumimoji="1" lang="ko-KR" alt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건 </a:t>
                      </a:r>
                      <a:r>
                        <a:rPr kumimoji="1" lang="en-US" altLang="ko-KR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TMR(</a:t>
                      </a:r>
                      <a:r>
                        <a:rPr kumimoji="1" lang="ko-KR" alt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원</a:t>
                      </a:r>
                      <a:r>
                        <a:rPr kumimoji="1" lang="en-US" altLang="ko-KR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/</a:t>
                      </a:r>
                      <a:r>
                        <a:rPr kumimoji="1" lang="ko-KR" alt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수분 </a:t>
                      </a:r>
                      <a:r>
                        <a:rPr kumimoji="1" lang="en-US" altLang="ko-KR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%)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  - </a:t>
                      </a:r>
                      <a:r>
                        <a:rPr kumimoji="1" lang="ko-KR" altLang="en-US" sz="17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습</a:t>
                      </a:r>
                      <a:r>
                        <a:rPr kumimoji="1" lang="ko-KR" alt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 </a:t>
                      </a:r>
                      <a:r>
                        <a:rPr kumimoji="1" lang="en-US" altLang="ko-KR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TMR(</a:t>
                      </a:r>
                      <a:r>
                        <a:rPr kumimoji="1" lang="ko-KR" alt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원</a:t>
                      </a:r>
                      <a:r>
                        <a:rPr kumimoji="1" lang="en-US" altLang="ko-KR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/</a:t>
                      </a:r>
                      <a:r>
                        <a:rPr kumimoji="1" lang="ko-KR" alt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수분 </a:t>
                      </a:r>
                      <a:r>
                        <a:rPr kumimoji="1" lang="en-US" altLang="ko-KR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%)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en-US" altLang="ko-KR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3.5±0.3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3.6±0.7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en-US" altLang="ko-KR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3.5±0.3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3.7±0.3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31108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476672"/>
            <a:ext cx="5688632" cy="685800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en-US" altLang="ko-KR" sz="2800" i="0" dirty="0" smtClean="0">
                <a:solidFill>
                  <a:srgbClr val="0070C0"/>
                </a:solidFill>
                <a:latin typeface="HY견고딕" pitchFamily="18" charset="-127"/>
                <a:ea typeface="HY견고딕" pitchFamily="18" charset="-127"/>
              </a:rPr>
              <a:t>  </a:t>
            </a:r>
            <a:r>
              <a:rPr lang="en-US" altLang="ko-KR" sz="2800" b="1" i="0" dirty="0" smtClean="0">
                <a:solidFill>
                  <a:srgbClr val="0070C0"/>
                </a:solidFill>
                <a:effectLst/>
                <a:latin typeface="HY견고딕" pitchFamily="18" charset="-127"/>
                <a:ea typeface="HY견고딕" pitchFamily="18" charset="-127"/>
              </a:rPr>
              <a:t>9) TMR </a:t>
            </a:r>
            <a:r>
              <a:rPr lang="ko-KR" altLang="en-US" sz="2800" b="1" i="0" dirty="0" err="1" smtClean="0">
                <a:solidFill>
                  <a:srgbClr val="0070C0"/>
                </a:solidFill>
                <a:effectLst/>
                <a:latin typeface="HY견고딕" pitchFamily="18" charset="-127"/>
                <a:ea typeface="HY견고딕" pitchFamily="18" charset="-127"/>
              </a:rPr>
              <a:t>제조시</a:t>
            </a:r>
            <a:r>
              <a:rPr lang="ko-KR" altLang="en-US" sz="2800" b="1" i="0" dirty="0" smtClean="0">
                <a:solidFill>
                  <a:srgbClr val="0070C0"/>
                </a:solidFill>
                <a:effectLst/>
                <a:latin typeface="HY견고딕" pitchFamily="18" charset="-127"/>
                <a:ea typeface="HY견고딕" pitchFamily="18" charset="-127"/>
              </a:rPr>
              <a:t> 조사료의 중요성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268760"/>
            <a:ext cx="8496944" cy="5400600"/>
          </a:xfrm>
          <a:noFill/>
        </p:spPr>
        <p:txBody>
          <a:bodyPr>
            <a:noAutofit/>
          </a:bodyPr>
          <a:lstStyle/>
          <a:p>
            <a:pPr algn="just">
              <a:lnSpc>
                <a:spcPct val="120000"/>
              </a:lnSpc>
            </a:pP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조사료의 품질은 기상조건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, </a:t>
            </a:r>
            <a:r>
              <a:rPr lang="ko-KR" altLang="en-US" sz="2400" i="0" dirty="0" err="1" smtClean="0">
                <a:effectLst/>
                <a:latin typeface="HY견명조" pitchFamily="18" charset="-127"/>
                <a:ea typeface="HY견명조" pitchFamily="18" charset="-127"/>
              </a:rPr>
              <a:t>예취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 시기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, 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수확 후 보관상태 등 여러 가지 요인에 의해 영향을 받음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조사료를 구입할 때는 성분과 가격을 비교하여 구입</a:t>
            </a:r>
          </a:p>
          <a:p>
            <a:pPr algn="just">
              <a:lnSpc>
                <a:spcPct val="120000"/>
              </a:lnSpc>
            </a:pPr>
            <a:r>
              <a:rPr lang="ko-KR" altLang="en-US" sz="2400" i="0" dirty="0" err="1" smtClean="0">
                <a:effectLst/>
                <a:latin typeface="HY견명조" pitchFamily="18" charset="-127"/>
                <a:ea typeface="HY견명조" pitchFamily="18" charset="-127"/>
              </a:rPr>
              <a:t>알팔파는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 </a:t>
            </a:r>
            <a:r>
              <a:rPr lang="ko-KR" altLang="en-US" sz="2400" i="0" dirty="0" err="1" smtClean="0">
                <a:effectLst/>
                <a:latin typeface="HY견명조" pitchFamily="18" charset="-127"/>
                <a:ea typeface="HY견명조" pitchFamily="18" charset="-127"/>
              </a:rPr>
              <a:t>예취시기에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 따라 </a:t>
            </a:r>
            <a:r>
              <a:rPr lang="ko-KR" altLang="en-US" sz="2400" i="0" dirty="0" err="1" smtClean="0">
                <a:effectLst/>
                <a:latin typeface="HY견명조" pitchFamily="18" charset="-127"/>
                <a:ea typeface="HY견명조" pitchFamily="18" charset="-127"/>
              </a:rPr>
              <a:t>조단백질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 함량은 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23%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에서 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15%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까지 다르며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, NDF(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중성세제불용성섬유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, </a:t>
            </a:r>
            <a:r>
              <a:rPr lang="ko-KR" altLang="en-US" sz="2400" i="0" dirty="0" err="1" smtClean="0">
                <a:effectLst/>
                <a:latin typeface="HY견명조" pitchFamily="18" charset="-127"/>
                <a:ea typeface="HY견명조" pitchFamily="18" charset="-127"/>
              </a:rPr>
              <a:t>헤미셀룰로스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, </a:t>
            </a:r>
            <a:r>
              <a:rPr lang="ko-KR" altLang="en-US" sz="2400" i="0" dirty="0" err="1" smtClean="0">
                <a:effectLst/>
                <a:latin typeface="HY견명조" pitchFamily="18" charset="-127"/>
                <a:ea typeface="HY견명조" pitchFamily="18" charset="-127"/>
              </a:rPr>
              <a:t>셀룰로스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, </a:t>
            </a:r>
            <a:r>
              <a:rPr lang="ko-KR" altLang="en-US" sz="2400" i="0" dirty="0" err="1" smtClean="0">
                <a:effectLst/>
                <a:latin typeface="HY견명조" pitchFamily="18" charset="-127"/>
                <a:ea typeface="HY견명조" pitchFamily="18" charset="-127"/>
              </a:rPr>
              <a:t>리그닌이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 주성분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)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는 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38%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에서 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55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정도까지 변화</a:t>
            </a:r>
          </a:p>
          <a:p>
            <a:pPr algn="just">
              <a:lnSpc>
                <a:spcPct val="120000"/>
              </a:lnSpc>
            </a:pP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사료의 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NDF 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함량이 낮을수록 소의 사료 섭취량은 증가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육성기에 가격이 비싸더라도 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NDF 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함량이 낮은 양질의 조사료를 급여해야 함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.</a:t>
            </a:r>
            <a:r>
              <a:rPr lang="en-US" altLang="ko-KR" sz="2400" i="0" dirty="0" smtClean="0">
                <a:effectLst/>
                <a:latin typeface="바탕" pitchFamily="18" charset="-127"/>
                <a:ea typeface="바탕" pitchFamily="18" charset="-12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111610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611560" y="838200"/>
            <a:ext cx="58674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Tx/>
              <a:buSzTx/>
              <a:buFontTx/>
              <a:buNone/>
            </a:pPr>
            <a:r>
              <a:rPr lang="ko-KR" altLang="en-US" sz="2600" dirty="0">
                <a:latin typeface="굴림" charset="-127"/>
              </a:rPr>
              <a:t>표 </a:t>
            </a:r>
            <a:r>
              <a:rPr lang="en-US" altLang="ko-KR" sz="2600" dirty="0" smtClean="0">
                <a:latin typeface="굴림" charset="-127"/>
              </a:rPr>
              <a:t>3. </a:t>
            </a:r>
            <a:r>
              <a:rPr lang="ko-KR" altLang="en-US" sz="2600" dirty="0">
                <a:latin typeface="굴림" charset="-127"/>
              </a:rPr>
              <a:t>조사료의 상대적 사료가치</a:t>
            </a:r>
            <a:r>
              <a:rPr lang="en-US" altLang="ko-KR" sz="2600" dirty="0">
                <a:latin typeface="굴림" charset="-127"/>
              </a:rPr>
              <a:t>(%)</a:t>
            </a:r>
          </a:p>
        </p:txBody>
      </p:sp>
      <p:graphicFrame>
        <p:nvGraphicFramePr>
          <p:cNvPr id="215443" name="Group 403"/>
          <p:cNvGraphicFramePr>
            <a:graphicFrameLocks noGrp="1"/>
          </p:cNvGraphicFramePr>
          <p:nvPr/>
        </p:nvGraphicFramePr>
        <p:xfrm>
          <a:off x="683568" y="1676400"/>
          <a:ext cx="7920880" cy="4200874"/>
        </p:xfrm>
        <a:graphic>
          <a:graphicData uri="http://schemas.openxmlformats.org/drawingml/2006/table">
            <a:tbl>
              <a:tblPr/>
              <a:tblGrid>
                <a:gridCol w="2048561"/>
                <a:gridCol w="1161795"/>
                <a:gridCol w="1636849"/>
                <a:gridCol w="1638516"/>
                <a:gridCol w="1435159"/>
              </a:tblGrid>
              <a:tr h="7012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조사료명</a:t>
                      </a:r>
                      <a:endParaRPr kumimoji="1" lang="ko-KR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조단백질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ADF(</a:t>
                      </a:r>
                      <a:r>
                        <a:rPr kumimoji="1" lang="ko-KR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산성세제 불용섬유</a:t>
                      </a:r>
                      <a:r>
                        <a:rPr kumimoji="1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NDF(</a:t>
                      </a:r>
                      <a:r>
                        <a:rPr kumimoji="1" lang="ko-KR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중성세제 불용섬유</a:t>
                      </a:r>
                      <a:r>
                        <a:rPr kumimoji="1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상대사료가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788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알팔파</a:t>
                      </a: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(</a:t>
                      </a:r>
                      <a:r>
                        <a:rPr kumimoji="1" lang="ko-KR" alt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개화전</a:t>
                      </a: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)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23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28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38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164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12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알팔파</a:t>
                      </a: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(</a:t>
                      </a:r>
                      <a:r>
                        <a:rPr kumimoji="1" lang="ko-K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개화초기</a:t>
                      </a: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)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20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30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40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152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12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알팔파</a:t>
                      </a: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(</a:t>
                      </a:r>
                      <a:r>
                        <a:rPr kumimoji="1" lang="ko-K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개화중기</a:t>
                      </a: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)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17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35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46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126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788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알팔파</a:t>
                      </a: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(</a:t>
                      </a:r>
                      <a:r>
                        <a:rPr kumimoji="1" lang="ko-K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완전성숙</a:t>
                      </a: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)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15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41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53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100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12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볏  짚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3.4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44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57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1927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1559" name="Group 10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1207307"/>
              </p:ext>
            </p:extLst>
          </p:nvPr>
        </p:nvGraphicFramePr>
        <p:xfrm>
          <a:off x="381000" y="2133600"/>
          <a:ext cx="8305800" cy="3239616"/>
        </p:xfrm>
        <a:graphic>
          <a:graphicData uri="http://schemas.openxmlformats.org/drawingml/2006/table">
            <a:tbl>
              <a:tblPr/>
              <a:tblGrid>
                <a:gridCol w="2849563"/>
                <a:gridCol w="1792287"/>
                <a:gridCol w="1954213"/>
                <a:gridCol w="1709737"/>
              </a:tblGrid>
              <a:tr h="678538"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구  분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조사료 입자도(분쇄정도)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96934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분쇄</a:t>
                      </a:r>
                    </a:p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(0.6</a:t>
                      </a:r>
                      <a:r>
                        <a:rPr kumimoji="0" lang="en-US" altLang="ko-K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cm)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분쇄+절단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절단</a:t>
                      </a:r>
                    </a:p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(7.6</a:t>
                      </a:r>
                      <a:r>
                        <a:rPr kumimoji="0" lang="en-US" altLang="ko-K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cm)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3624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섭취량(</a:t>
                      </a:r>
                      <a:r>
                        <a:rPr kumimoji="0" lang="en-US" altLang="ko-K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kg/</a:t>
                      </a:r>
                      <a:r>
                        <a:rPr kumimoji="0" lang="ko-KR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일)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22.4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22.6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22.4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4057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저작시간(분/일)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704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830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846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4057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반추위액 </a:t>
                      </a:r>
                      <a:r>
                        <a:rPr kumimoji="0" lang="en-US" altLang="ko-K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pH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5.4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5.8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6.3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31488" name="Rectangle 32"/>
          <p:cNvSpPr>
            <a:spLocks noChangeArrowheads="1"/>
          </p:cNvSpPr>
          <p:nvPr/>
        </p:nvSpPr>
        <p:spPr bwMode="auto">
          <a:xfrm>
            <a:off x="251520" y="1600200"/>
            <a:ext cx="8496944" cy="40011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ko-KR" altLang="en-US" sz="2000" b="1" dirty="0" smtClean="0">
                <a:latin typeface="HY헤드라인M" pitchFamily="18" charset="-127"/>
                <a:ea typeface="HY헤드라인M" pitchFamily="18" charset="-127"/>
              </a:rPr>
              <a:t>표 </a:t>
            </a:r>
            <a:r>
              <a:rPr lang="en-US" altLang="ko-KR" sz="2000" b="1" dirty="0" smtClean="0">
                <a:latin typeface="HY헤드라인M" pitchFamily="18" charset="-127"/>
                <a:ea typeface="HY헤드라인M" pitchFamily="18" charset="-127"/>
              </a:rPr>
              <a:t>4.</a:t>
            </a:r>
            <a:r>
              <a:rPr lang="ko-KR" altLang="en-US" sz="2000" b="1" dirty="0" smtClean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000" b="1" dirty="0">
                <a:latin typeface="HY헤드라인M" pitchFamily="18" charset="-127"/>
                <a:ea typeface="HY헤드라인M" pitchFamily="18" charset="-127"/>
              </a:rPr>
              <a:t>TMR </a:t>
            </a:r>
            <a:r>
              <a:rPr lang="ko-KR" altLang="en-US" sz="2000" b="1" dirty="0">
                <a:latin typeface="HY헤드라인M" pitchFamily="18" charset="-127"/>
                <a:ea typeface="HY헤드라인M" pitchFamily="18" charset="-127"/>
              </a:rPr>
              <a:t>조사료 입자가 </a:t>
            </a:r>
            <a:r>
              <a:rPr lang="ko-KR" altLang="en-US" sz="2000" b="1" dirty="0" smtClean="0">
                <a:latin typeface="HY헤드라인M" pitchFamily="18" charset="-127"/>
                <a:ea typeface="HY헤드라인M" pitchFamily="18" charset="-127"/>
              </a:rPr>
              <a:t>섭취량 및 저작시간 </a:t>
            </a:r>
            <a:r>
              <a:rPr lang="ko-KR" altLang="en-US" sz="2000" b="1" dirty="0">
                <a:latin typeface="HY헤드라인M" pitchFamily="18" charset="-127"/>
                <a:ea typeface="HY헤드라인M" pitchFamily="18" charset="-127"/>
              </a:rPr>
              <a:t>미치는 </a:t>
            </a:r>
            <a:r>
              <a:rPr lang="ko-KR" altLang="en-US" sz="2000" b="1" dirty="0" smtClean="0">
                <a:latin typeface="HY헤드라인M" pitchFamily="18" charset="-127"/>
                <a:ea typeface="HY헤드라인M" pitchFamily="18" charset="-127"/>
              </a:rPr>
              <a:t>영향</a:t>
            </a:r>
            <a:r>
              <a:rPr lang="en-US" altLang="ko-KR" sz="2000" b="1" dirty="0" smtClean="0">
                <a:latin typeface="HY헤드라인M" pitchFamily="18" charset="-127"/>
                <a:ea typeface="HY헤드라인M" pitchFamily="18" charset="-127"/>
              </a:rPr>
              <a:t>(</a:t>
            </a:r>
            <a:r>
              <a:rPr lang="ko-KR" altLang="en-US" sz="2000" b="1" dirty="0" smtClean="0">
                <a:latin typeface="HY헤드라인M" pitchFamily="18" charset="-127"/>
                <a:ea typeface="HY헤드라인M" pitchFamily="18" charset="-127"/>
              </a:rPr>
              <a:t>젖소 시험결과</a:t>
            </a:r>
            <a:r>
              <a:rPr lang="en-US" altLang="ko-KR" sz="2000" b="1" dirty="0" smtClean="0">
                <a:latin typeface="HY헤드라인M" pitchFamily="18" charset="-127"/>
                <a:ea typeface="HY헤드라인M" pitchFamily="18" charset="-127"/>
              </a:rPr>
              <a:t>)</a:t>
            </a:r>
            <a:endParaRPr lang="ko-KR" altLang="en-US" sz="2000" b="1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531558" name="Rectangle 102"/>
          <p:cNvSpPr>
            <a:spLocks noChangeArrowheads="1"/>
          </p:cNvSpPr>
          <p:nvPr/>
        </p:nvSpPr>
        <p:spPr bwMode="auto">
          <a:xfrm>
            <a:off x="395536" y="5517232"/>
            <a:ext cx="8208912" cy="792088"/>
          </a:xfrm>
          <a:prstGeom prst="rect">
            <a:avLst/>
          </a:prstGeom>
          <a:solidFill>
            <a:srgbClr val="66FF66">
              <a:alpha val="50000"/>
            </a:srgb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ko-KR" altLang="en-US" sz="2000" b="1">
                <a:solidFill>
                  <a:srgbClr val="660066"/>
                </a:solidFill>
                <a:latin typeface="HY견고딕" pitchFamily="18" charset="-127"/>
                <a:ea typeface="HY견고딕" pitchFamily="18" charset="-127"/>
              </a:rPr>
              <a:t>조사료 입자는 너무 길어도 너무 분쇄되어도 문제</a:t>
            </a:r>
            <a:endParaRPr lang="ko-KR" altLang="en-US" sz="2000" b="1">
              <a:solidFill>
                <a:srgbClr val="660066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812082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1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1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1558" grpId="0" animBg="1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3" y="1887611"/>
            <a:ext cx="8390136" cy="4781749"/>
          </a:xfrm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ko-KR" altLang="en-US" sz="2000" b="1" dirty="0" smtClean="0">
                <a:solidFill>
                  <a:srgbClr val="FF0000"/>
                </a:solidFill>
                <a:latin typeface="+mn-ea"/>
              </a:rPr>
              <a:t>□</a:t>
            </a:r>
            <a:r>
              <a:rPr lang="ko-KR" altLang="en-US" sz="2000" b="1" dirty="0" smtClean="0">
                <a:solidFill>
                  <a:srgbClr val="0070C0"/>
                </a:solidFill>
                <a:latin typeface="+mn-ea"/>
              </a:rPr>
              <a:t> </a:t>
            </a:r>
            <a:r>
              <a:rPr lang="ko-KR" altLang="en-US" sz="2000" b="1" dirty="0" smtClean="0">
                <a:solidFill>
                  <a:srgbClr val="000000"/>
                </a:solidFill>
                <a:latin typeface="+mn-ea"/>
              </a:rPr>
              <a:t>소는 초식가축인 동시에 반추가축</a:t>
            </a:r>
            <a:r>
              <a:rPr lang="en-US" altLang="ko-KR" sz="2000" b="1" dirty="0" smtClean="0">
                <a:solidFill>
                  <a:srgbClr val="000000"/>
                </a:solidFill>
                <a:latin typeface="+mn-ea"/>
              </a:rPr>
              <a:t>. </a:t>
            </a:r>
            <a:r>
              <a:rPr lang="ko-KR" altLang="en-US" sz="2000" b="1" dirty="0" smtClean="0">
                <a:solidFill>
                  <a:srgbClr val="FF0000"/>
                </a:solidFill>
                <a:latin typeface="+mn-ea"/>
              </a:rPr>
              <a:t>반추가축 특성은</a:t>
            </a:r>
            <a:r>
              <a:rPr lang="en-US" altLang="ko-KR" sz="2000" b="1" dirty="0" smtClean="0">
                <a:solidFill>
                  <a:srgbClr val="FF0000"/>
                </a:solidFill>
                <a:latin typeface="+mn-ea"/>
              </a:rPr>
              <a:t>? </a:t>
            </a:r>
            <a:endParaRPr lang="ko-KR" altLang="en-US" sz="2000" b="1" dirty="0" smtClean="0">
              <a:solidFill>
                <a:srgbClr val="FF0000"/>
              </a:solidFill>
              <a:latin typeface="+mn-ea"/>
            </a:endParaRPr>
          </a:p>
          <a:p>
            <a:pPr marL="486537" indent="-2540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ko-KR" altLang="en-US" sz="2000" b="1" dirty="0" smtClean="0">
                <a:solidFill>
                  <a:srgbClr val="0070C0"/>
                </a:solidFill>
                <a:latin typeface="+mn-ea"/>
              </a:rPr>
              <a:t>①</a:t>
            </a:r>
            <a:r>
              <a:rPr lang="ko-KR" altLang="en-US" sz="2000" b="1" dirty="0" smtClean="0">
                <a:solidFill>
                  <a:srgbClr val="000000"/>
                </a:solidFill>
                <a:latin typeface="+mn-ea"/>
              </a:rPr>
              <a:t> </a:t>
            </a:r>
            <a:r>
              <a:rPr lang="ko-KR" altLang="en-US" sz="2000" b="1" dirty="0" smtClean="0">
                <a:solidFill>
                  <a:srgbClr val="00B050"/>
                </a:solidFill>
                <a:latin typeface="+mn-ea"/>
              </a:rPr>
              <a:t>거대한 </a:t>
            </a:r>
            <a:r>
              <a:rPr lang="ko-KR" altLang="en-US" sz="2000" b="1" dirty="0" err="1" smtClean="0">
                <a:solidFill>
                  <a:srgbClr val="00B050"/>
                </a:solidFill>
                <a:latin typeface="+mn-ea"/>
              </a:rPr>
              <a:t>발효조</a:t>
            </a:r>
            <a:r>
              <a:rPr lang="en-US" altLang="ko-KR" sz="2000" b="1" dirty="0" smtClean="0">
                <a:solidFill>
                  <a:srgbClr val="00B050"/>
                </a:solidFill>
                <a:latin typeface="+mn-ea"/>
              </a:rPr>
              <a:t>(</a:t>
            </a:r>
            <a:r>
              <a:rPr lang="ko-KR" altLang="en-US" sz="2000" b="1" dirty="0" smtClean="0">
                <a:solidFill>
                  <a:srgbClr val="00B050"/>
                </a:solidFill>
                <a:latin typeface="+mn-ea"/>
              </a:rPr>
              <a:t>반추위</a:t>
            </a:r>
            <a:r>
              <a:rPr lang="en-US" altLang="ko-KR" sz="2000" b="1" dirty="0" smtClean="0">
                <a:solidFill>
                  <a:srgbClr val="00B050"/>
                </a:solidFill>
                <a:latin typeface="+mn-ea"/>
              </a:rPr>
              <a:t>)</a:t>
            </a:r>
            <a:r>
              <a:rPr lang="ko-KR" altLang="en-US" sz="2000" b="1" dirty="0" smtClean="0">
                <a:solidFill>
                  <a:srgbClr val="00B050"/>
                </a:solidFill>
                <a:latin typeface="+mn-ea"/>
              </a:rPr>
              <a:t>를 갖고 있음</a:t>
            </a:r>
            <a:r>
              <a:rPr lang="en-US" altLang="ko-KR" sz="2000" b="1" dirty="0" smtClean="0">
                <a:solidFill>
                  <a:srgbClr val="00B050"/>
                </a:solidFill>
                <a:latin typeface="+mn-ea"/>
              </a:rPr>
              <a:t>.</a:t>
            </a:r>
          </a:p>
          <a:p>
            <a:pPr marL="486537" indent="-2540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altLang="ko-KR" sz="2000" b="1" dirty="0" smtClean="0">
                <a:solidFill>
                  <a:srgbClr val="000000"/>
                </a:solidFill>
                <a:latin typeface="+mn-ea"/>
              </a:rPr>
              <a:t>   -</a:t>
            </a:r>
            <a:r>
              <a:rPr lang="ko-KR" altLang="en-US" sz="2000" b="1" dirty="0" smtClean="0">
                <a:solidFill>
                  <a:srgbClr val="000000"/>
                </a:solidFill>
                <a:latin typeface="+mn-ea"/>
              </a:rPr>
              <a:t> 발효조에서는 미생물들이 복잡한 탄수화물을 대사작용하거나 </a:t>
            </a:r>
            <a:endParaRPr lang="en-US" altLang="ko-KR" sz="2000" b="1" dirty="0" smtClean="0">
              <a:solidFill>
                <a:srgbClr val="000000"/>
              </a:solidFill>
              <a:latin typeface="+mn-ea"/>
            </a:endParaRPr>
          </a:p>
          <a:p>
            <a:pPr marL="486537" indent="-2540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altLang="ko-KR" sz="2000" b="1" dirty="0" smtClean="0">
                <a:solidFill>
                  <a:srgbClr val="000000"/>
                </a:solidFill>
                <a:latin typeface="+mn-ea"/>
              </a:rPr>
              <a:t>     </a:t>
            </a:r>
            <a:r>
              <a:rPr lang="ko-KR" altLang="en-US" sz="2000" b="1" dirty="0" smtClean="0">
                <a:solidFill>
                  <a:srgbClr val="000000"/>
                </a:solidFill>
                <a:latin typeface="+mn-ea"/>
              </a:rPr>
              <a:t>단백질의 구성을 변경하거나 수용성 비타민을 합성할 수 있음</a:t>
            </a:r>
            <a:r>
              <a:rPr lang="en-US" altLang="ko-KR" sz="2000" b="1" dirty="0" smtClean="0">
                <a:solidFill>
                  <a:srgbClr val="000000"/>
                </a:solidFill>
                <a:latin typeface="+mn-ea"/>
              </a:rPr>
              <a:t>. </a:t>
            </a:r>
            <a:endParaRPr lang="ko-KR" altLang="en-US" sz="2000" b="1" dirty="0" smtClean="0">
              <a:solidFill>
                <a:srgbClr val="000000"/>
              </a:solidFill>
              <a:latin typeface="+mn-ea"/>
            </a:endParaRPr>
          </a:p>
          <a:p>
            <a:pPr marL="486537" indent="-2540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ko-KR" altLang="en-US" sz="2000" b="1" dirty="0" smtClean="0">
                <a:solidFill>
                  <a:srgbClr val="0070C0"/>
                </a:solidFill>
                <a:latin typeface="+mn-ea"/>
              </a:rPr>
              <a:t>②</a:t>
            </a:r>
            <a:r>
              <a:rPr lang="ko-KR" altLang="en-US" sz="2000" b="1" dirty="0" smtClean="0">
                <a:solidFill>
                  <a:srgbClr val="000000"/>
                </a:solidFill>
                <a:latin typeface="+mn-ea"/>
              </a:rPr>
              <a:t> 반추위 내에서 발효를 촉진하기 위해 </a:t>
            </a:r>
            <a:r>
              <a:rPr lang="ko-KR" altLang="en-US" sz="2000" b="1" dirty="0" smtClean="0">
                <a:solidFill>
                  <a:srgbClr val="00B050"/>
                </a:solidFill>
                <a:latin typeface="+mn-ea"/>
              </a:rPr>
              <a:t>섭취한 사료들에 대해 되새김하는 능력을 가지고 있음</a:t>
            </a:r>
            <a:r>
              <a:rPr lang="en-US" altLang="ko-KR" sz="2000" b="1" dirty="0" smtClean="0">
                <a:solidFill>
                  <a:srgbClr val="00B050"/>
                </a:solidFill>
                <a:latin typeface="+mn-ea"/>
              </a:rPr>
              <a:t>.</a:t>
            </a:r>
          </a:p>
          <a:p>
            <a:pPr marL="486537" indent="-2540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altLang="ko-KR" sz="2000" b="1" dirty="0" smtClean="0">
                <a:solidFill>
                  <a:srgbClr val="000000"/>
                </a:solidFill>
                <a:latin typeface="+mn-ea"/>
              </a:rPr>
              <a:t>   -</a:t>
            </a:r>
            <a:r>
              <a:rPr lang="ko-KR" altLang="en-US" sz="2000" b="1" dirty="0" smtClean="0">
                <a:solidFill>
                  <a:srgbClr val="000000"/>
                </a:solidFill>
                <a:latin typeface="+mn-ea"/>
              </a:rPr>
              <a:t> 사료의 입자크기를 감소시키고 분비되는 침</a:t>
            </a:r>
            <a:r>
              <a:rPr lang="en-US" altLang="ko-KR" sz="2000" b="1" dirty="0" smtClean="0">
                <a:solidFill>
                  <a:srgbClr val="000000"/>
                </a:solidFill>
                <a:latin typeface="+mn-ea"/>
              </a:rPr>
              <a:t>(saliva)</a:t>
            </a:r>
            <a:r>
              <a:rPr lang="ko-KR" altLang="en-US" sz="2000" b="1" dirty="0" smtClean="0">
                <a:solidFill>
                  <a:srgbClr val="000000"/>
                </a:solidFill>
                <a:latin typeface="+mn-ea"/>
              </a:rPr>
              <a:t>에 의해 위내 </a:t>
            </a:r>
            <a:endParaRPr lang="en-US" altLang="ko-KR" sz="2000" b="1" dirty="0" smtClean="0">
              <a:solidFill>
                <a:srgbClr val="000000"/>
              </a:solidFill>
              <a:latin typeface="+mn-ea"/>
            </a:endParaRPr>
          </a:p>
          <a:p>
            <a:pPr marL="486537" indent="-2540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altLang="ko-KR" sz="2000" b="1" dirty="0" smtClean="0">
                <a:solidFill>
                  <a:srgbClr val="000000"/>
                </a:solidFill>
                <a:latin typeface="+mn-ea"/>
              </a:rPr>
              <a:t>     </a:t>
            </a:r>
            <a:r>
              <a:rPr lang="ko-KR" altLang="en-US" sz="2000" b="1" dirty="0" smtClean="0">
                <a:solidFill>
                  <a:srgbClr val="000000"/>
                </a:solidFill>
                <a:latin typeface="+mn-ea"/>
              </a:rPr>
              <a:t>중화작용을 촉진</a:t>
            </a:r>
            <a:r>
              <a:rPr lang="en-US" altLang="ko-KR" sz="2000" b="1" dirty="0" smtClean="0">
                <a:solidFill>
                  <a:srgbClr val="000000"/>
                </a:solidFill>
                <a:latin typeface="+mn-ea"/>
              </a:rPr>
              <a:t>.</a:t>
            </a:r>
            <a:r>
              <a:rPr lang="ko-KR" altLang="en-US" sz="2000" b="1" dirty="0" smtClean="0">
                <a:solidFill>
                  <a:srgbClr val="000000"/>
                </a:solidFill>
                <a:latin typeface="+mn-ea"/>
              </a:rPr>
              <a:t> </a:t>
            </a:r>
          </a:p>
          <a:p>
            <a:pPr marL="486537" indent="-2540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ko-KR" altLang="en-US" sz="2000" b="1" dirty="0" smtClean="0">
                <a:solidFill>
                  <a:srgbClr val="0070C0"/>
                </a:solidFill>
                <a:latin typeface="+mn-ea"/>
              </a:rPr>
              <a:t>③</a:t>
            </a:r>
            <a:r>
              <a:rPr lang="ko-KR" altLang="en-US" sz="2000" b="1" dirty="0" smtClean="0">
                <a:solidFill>
                  <a:srgbClr val="000000"/>
                </a:solidFill>
                <a:latin typeface="+mn-ea"/>
              </a:rPr>
              <a:t> </a:t>
            </a:r>
            <a:r>
              <a:rPr lang="ko-KR" altLang="en-US" sz="2000" b="1" dirty="0" smtClean="0">
                <a:solidFill>
                  <a:srgbClr val="00B050"/>
                </a:solidFill>
                <a:latin typeface="+mn-ea"/>
              </a:rPr>
              <a:t>발효과정의 최종산물을 영양공급원으로 이용 능력이 있음</a:t>
            </a:r>
            <a:r>
              <a:rPr lang="en-US" altLang="ko-KR" sz="2000" b="1" dirty="0" smtClean="0">
                <a:solidFill>
                  <a:srgbClr val="00B050"/>
                </a:solidFill>
                <a:latin typeface="+mn-ea"/>
              </a:rPr>
              <a:t>.</a:t>
            </a:r>
          </a:p>
          <a:p>
            <a:pPr marL="486537" indent="-2540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altLang="ko-KR" sz="2000" b="1" dirty="0" smtClean="0">
                <a:solidFill>
                  <a:srgbClr val="000000"/>
                </a:solidFill>
                <a:latin typeface="+mn-ea"/>
              </a:rPr>
              <a:t>   - </a:t>
            </a:r>
            <a:r>
              <a:rPr lang="ko-KR" altLang="en-US" sz="2000" b="1" spc="-100" dirty="0" smtClean="0">
                <a:solidFill>
                  <a:srgbClr val="000000"/>
                </a:solidFill>
                <a:latin typeface="+mn-ea"/>
              </a:rPr>
              <a:t>반추위 발효는 복합 탄수화물</a:t>
            </a:r>
            <a:r>
              <a:rPr lang="en-US" altLang="ko-KR" sz="2000" b="1" spc="-100" dirty="0" smtClean="0">
                <a:solidFill>
                  <a:srgbClr val="000000"/>
                </a:solidFill>
                <a:latin typeface="+mn-ea"/>
              </a:rPr>
              <a:t>(</a:t>
            </a:r>
            <a:r>
              <a:rPr lang="ko-KR" altLang="en-US" sz="2000" b="1" spc="-100" dirty="0" err="1" smtClean="0">
                <a:solidFill>
                  <a:srgbClr val="000000"/>
                </a:solidFill>
                <a:latin typeface="+mn-ea"/>
              </a:rPr>
              <a:t>조섬유</a:t>
            </a:r>
            <a:r>
              <a:rPr lang="en-US" altLang="ko-KR" sz="2000" b="1" spc="-100" dirty="0" smtClean="0">
                <a:solidFill>
                  <a:srgbClr val="000000"/>
                </a:solidFill>
                <a:latin typeface="+mn-ea"/>
              </a:rPr>
              <a:t>)</a:t>
            </a:r>
            <a:r>
              <a:rPr lang="ko-KR" altLang="en-US" sz="2000" b="1" spc="-100" dirty="0" smtClean="0">
                <a:solidFill>
                  <a:srgbClr val="000000"/>
                </a:solidFill>
                <a:latin typeface="+mn-ea"/>
              </a:rPr>
              <a:t>를 이용하는 것이 기본 목적임</a:t>
            </a:r>
            <a:r>
              <a:rPr lang="en-US" altLang="ko-KR" sz="2000" b="1" spc="-100" dirty="0" smtClean="0">
                <a:solidFill>
                  <a:srgbClr val="000000"/>
                </a:solidFill>
                <a:latin typeface="+mn-ea"/>
              </a:rPr>
              <a:t> </a:t>
            </a:r>
            <a:endParaRPr lang="en-US" altLang="ko-KR" sz="2000" b="1" dirty="0" smtClean="0">
              <a:latin typeface="+mn-ea"/>
            </a:endParaRPr>
          </a:p>
          <a:p>
            <a:pPr lvl="1">
              <a:lnSpc>
                <a:spcPct val="150000"/>
              </a:lnSpc>
              <a:buFont typeface="Wingdings 2" pitchFamily="18" charset="2"/>
              <a:buNone/>
              <a:defRPr/>
            </a:pPr>
            <a:endParaRPr lang="en-US" altLang="ko-KR" sz="2000" b="1" dirty="0">
              <a:latin typeface="+mn-ea"/>
            </a:endParaRPr>
          </a:p>
          <a:p>
            <a:pPr lvl="1">
              <a:lnSpc>
                <a:spcPct val="150000"/>
              </a:lnSpc>
              <a:buFont typeface="Wingdings 2" pitchFamily="18" charset="2"/>
              <a:buNone/>
              <a:defRPr/>
            </a:pPr>
            <a:endParaRPr lang="en-US" altLang="ko-KR" sz="2000" b="1" dirty="0">
              <a:latin typeface="+mn-ea"/>
            </a:endParaRPr>
          </a:p>
          <a:p>
            <a:pPr lvl="1">
              <a:lnSpc>
                <a:spcPct val="150000"/>
              </a:lnSpc>
              <a:buFont typeface="Wingdings 2" pitchFamily="18" charset="2"/>
              <a:buNone/>
              <a:defRPr/>
            </a:pPr>
            <a:endParaRPr lang="en-US" altLang="ko-KR" sz="2000" b="1" dirty="0" smtClean="0">
              <a:latin typeface="+mn-ea"/>
            </a:endParaRPr>
          </a:p>
          <a:p>
            <a:pPr lvl="1">
              <a:lnSpc>
                <a:spcPct val="150000"/>
              </a:lnSpc>
              <a:buFont typeface="Wingdings 2" pitchFamily="18" charset="2"/>
              <a:buNone/>
              <a:defRPr/>
            </a:pPr>
            <a:r>
              <a:rPr lang="en-US" altLang="ko-KR" sz="2000" b="1" dirty="0">
                <a:latin typeface="+mn-ea"/>
              </a:rPr>
              <a:t/>
            </a:r>
            <a:br>
              <a:rPr lang="en-US" altLang="ko-KR" sz="2000" b="1" dirty="0">
                <a:latin typeface="+mn-ea"/>
              </a:rPr>
            </a:br>
            <a:endParaRPr lang="ko-KR" altLang="en-US" sz="2000" b="1" dirty="0">
              <a:latin typeface="+mn-ea"/>
            </a:endParaRPr>
          </a:p>
          <a:p>
            <a:pPr lvl="1">
              <a:lnSpc>
                <a:spcPct val="150000"/>
              </a:lnSpc>
              <a:buFontTx/>
              <a:buNone/>
              <a:defRPr/>
            </a:pPr>
            <a:endParaRPr lang="en-US" altLang="ko-KR" sz="2000" b="1" dirty="0">
              <a:latin typeface="+mn-ea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559959" y="1135080"/>
            <a:ext cx="3055645" cy="7817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60000"/>
              </a:lnSpc>
              <a:defRPr/>
            </a:pPr>
            <a:r>
              <a:rPr lang="en-US" altLang="ko-KR" sz="2800" b="1" dirty="0" smtClean="0">
                <a:solidFill>
                  <a:srgbClr val="0070C0"/>
                </a:solidFill>
                <a:latin typeface="맑은 고딕" pitchFamily="50" charset="-127"/>
                <a:ea typeface="맑은 고딕" pitchFamily="50" charset="-127"/>
              </a:rPr>
              <a:t>1) </a:t>
            </a:r>
            <a:r>
              <a:rPr lang="ko-KR" altLang="en-US" sz="2800" b="1" dirty="0" smtClean="0">
                <a:solidFill>
                  <a:srgbClr val="0070C0"/>
                </a:solidFill>
                <a:latin typeface="맑은 고딕" pitchFamily="50" charset="-127"/>
                <a:ea typeface="맑은 고딕" pitchFamily="50" charset="-127"/>
              </a:rPr>
              <a:t>소는 반추가축 </a:t>
            </a:r>
            <a:endParaRPr lang="en-US" altLang="ko-KR" sz="2800" b="1" dirty="0" smtClean="0">
              <a:solidFill>
                <a:srgbClr val="0070C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" name="Title 5"/>
          <p:cNvSpPr txBox="1">
            <a:spLocks/>
          </p:cNvSpPr>
          <p:nvPr/>
        </p:nvSpPr>
        <p:spPr bwMode="auto">
          <a:xfrm>
            <a:off x="467544" y="332657"/>
            <a:ext cx="8288451" cy="936103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4000" b="1" kern="1200">
                <a:ln>
                  <a:solidFill>
                    <a:srgbClr val="292929"/>
                  </a:solidFill>
                </a:ln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fontAlgn="base"/>
            <a:r>
              <a:rPr lang="en-US" altLang="ko-KR" sz="4400" dirty="0" smtClean="0">
                <a:effectLst/>
                <a:latin typeface="+mj-ea"/>
              </a:rPr>
              <a:t>2. </a:t>
            </a:r>
            <a:r>
              <a:rPr lang="ko-KR" altLang="en-US" sz="4400" dirty="0" smtClean="0">
                <a:effectLst/>
                <a:latin typeface="+mj-ea"/>
              </a:rPr>
              <a:t>소의 영양적 특성</a:t>
            </a:r>
            <a:endParaRPr lang="en-US" altLang="ko-KR" sz="4400" dirty="0">
              <a:effectLst/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0000562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AutoShape 10"/>
          <p:cNvSpPr>
            <a:spLocks noChangeAspect="1" noChangeArrowheads="1" noTextEdit="1"/>
          </p:cNvSpPr>
          <p:nvPr/>
        </p:nvSpPr>
        <p:spPr bwMode="gray">
          <a:xfrm flipH="1">
            <a:off x="4941888" y="3140075"/>
            <a:ext cx="927100" cy="127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539552" y="836712"/>
            <a:ext cx="8153400" cy="568863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486537" indent="-25400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000" b="1" dirty="0" smtClean="0">
                <a:solidFill>
                  <a:srgbClr val="0070C0"/>
                </a:solidFill>
                <a:latin typeface="+mn-ea"/>
              </a:rPr>
              <a:t>①</a:t>
            </a:r>
            <a:r>
              <a:rPr lang="ko-KR" altLang="en-US" sz="2000" b="1" dirty="0" smtClean="0">
                <a:solidFill>
                  <a:srgbClr val="000000"/>
                </a:solidFill>
                <a:latin typeface="+mn-ea"/>
              </a:rPr>
              <a:t> </a:t>
            </a:r>
            <a:r>
              <a:rPr lang="ko-KR" altLang="en-US" sz="2000" b="1" dirty="0">
                <a:solidFill>
                  <a:srgbClr val="000000"/>
                </a:solidFill>
                <a:latin typeface="+mn-ea"/>
              </a:rPr>
              <a:t>반추위 내 </a:t>
            </a:r>
            <a:r>
              <a:rPr lang="ko-KR" altLang="en-US" sz="2000" b="1" dirty="0" smtClean="0">
                <a:solidFill>
                  <a:srgbClr val="000000"/>
                </a:solidFill>
                <a:latin typeface="+mn-ea"/>
              </a:rPr>
              <a:t>미생물 </a:t>
            </a:r>
            <a:r>
              <a:rPr lang="en-US" altLang="ko-KR" sz="2000" b="1" dirty="0" smtClean="0">
                <a:solidFill>
                  <a:srgbClr val="000000"/>
                </a:solidFill>
                <a:latin typeface="+mn-ea"/>
              </a:rPr>
              <a:t>: </a:t>
            </a:r>
            <a:r>
              <a:rPr lang="ko-KR" altLang="en-US" sz="2000" b="1" dirty="0" smtClean="0">
                <a:solidFill>
                  <a:srgbClr val="000000"/>
                </a:solidFill>
                <a:latin typeface="+mn-ea"/>
              </a:rPr>
              <a:t>박테리아</a:t>
            </a:r>
            <a:r>
              <a:rPr lang="en-US" altLang="ko-KR" sz="2000" b="1" dirty="0">
                <a:solidFill>
                  <a:srgbClr val="000000"/>
                </a:solidFill>
                <a:latin typeface="+mn-ea"/>
              </a:rPr>
              <a:t>(bacteria)</a:t>
            </a:r>
            <a:r>
              <a:rPr lang="ko-KR" altLang="en-US" sz="2000" b="1" dirty="0" smtClean="0">
                <a:solidFill>
                  <a:srgbClr val="000000"/>
                </a:solidFill>
                <a:latin typeface="+mn-ea"/>
              </a:rPr>
              <a:t>와 프로토조아</a:t>
            </a:r>
            <a:r>
              <a:rPr lang="en-US" altLang="ko-KR" sz="2000" b="1" dirty="0">
                <a:solidFill>
                  <a:srgbClr val="000000"/>
                </a:solidFill>
                <a:latin typeface="+mn-ea"/>
              </a:rPr>
              <a:t>(</a:t>
            </a:r>
            <a:r>
              <a:rPr lang="en-US" altLang="ko-KR" sz="2000" b="1" dirty="0" smtClean="0">
                <a:solidFill>
                  <a:srgbClr val="000000"/>
                </a:solidFill>
                <a:latin typeface="+mn-ea"/>
              </a:rPr>
              <a:t>protozoa).</a:t>
            </a:r>
            <a:r>
              <a:rPr lang="ko-KR" altLang="en-US" sz="2000" b="1" dirty="0" smtClean="0">
                <a:solidFill>
                  <a:srgbClr val="000000"/>
                </a:solidFill>
                <a:latin typeface="+mn-ea"/>
              </a:rPr>
              <a:t> </a:t>
            </a:r>
            <a:endParaRPr lang="ko-KR" altLang="en-US" sz="2000" b="1" dirty="0">
              <a:solidFill>
                <a:srgbClr val="000000"/>
              </a:solidFill>
              <a:latin typeface="+mn-ea"/>
            </a:endParaRPr>
          </a:p>
          <a:p>
            <a:pPr marL="486537" indent="-25400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000" b="1" dirty="0">
                <a:solidFill>
                  <a:srgbClr val="0070C0"/>
                </a:solidFill>
                <a:latin typeface="+mn-ea"/>
              </a:rPr>
              <a:t>②</a:t>
            </a:r>
            <a:r>
              <a:rPr lang="ko-KR" altLang="en-US" sz="2000" b="1" dirty="0">
                <a:solidFill>
                  <a:srgbClr val="000000"/>
                </a:solidFill>
                <a:latin typeface="+mn-ea"/>
              </a:rPr>
              <a:t> </a:t>
            </a:r>
            <a:r>
              <a:rPr lang="ko-KR" altLang="en-US" sz="2000" b="1" dirty="0">
                <a:solidFill>
                  <a:srgbClr val="FF0000"/>
                </a:solidFill>
                <a:latin typeface="+mn-ea"/>
              </a:rPr>
              <a:t>박테리아</a:t>
            </a:r>
            <a:r>
              <a:rPr lang="ko-KR" altLang="en-US" sz="2000" b="1" dirty="0">
                <a:solidFill>
                  <a:srgbClr val="000000"/>
                </a:solidFill>
                <a:latin typeface="+mn-ea"/>
              </a:rPr>
              <a:t> </a:t>
            </a:r>
            <a:r>
              <a:rPr lang="en-US" altLang="ko-KR" sz="2000" b="1" dirty="0">
                <a:solidFill>
                  <a:srgbClr val="000000"/>
                </a:solidFill>
                <a:latin typeface="+mn-ea"/>
              </a:rPr>
              <a:t>: </a:t>
            </a:r>
            <a:r>
              <a:rPr lang="ko-KR" altLang="en-US" sz="2000" b="1" dirty="0">
                <a:solidFill>
                  <a:srgbClr val="000000"/>
                </a:solidFill>
                <a:latin typeface="+mn-ea"/>
              </a:rPr>
              <a:t>반추위 내 총 박테리아 수는 위액 </a:t>
            </a:r>
            <a:r>
              <a:rPr lang="en-US" altLang="ko-KR" sz="2000" b="1" dirty="0">
                <a:solidFill>
                  <a:srgbClr val="000000"/>
                </a:solidFill>
                <a:latin typeface="+mn-ea"/>
              </a:rPr>
              <a:t>1㎖</a:t>
            </a:r>
            <a:r>
              <a:rPr lang="ko-KR" altLang="en-US" sz="2000" b="1" dirty="0">
                <a:solidFill>
                  <a:srgbClr val="000000"/>
                </a:solidFill>
                <a:latin typeface="+mn-ea"/>
              </a:rPr>
              <a:t>당</a:t>
            </a:r>
            <a:endParaRPr lang="en-US" altLang="ko-KR" sz="2000" b="1" dirty="0">
              <a:solidFill>
                <a:srgbClr val="000000"/>
              </a:solidFill>
              <a:latin typeface="+mn-ea"/>
            </a:endParaRPr>
          </a:p>
          <a:p>
            <a:pPr marL="486537" indent="-25400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000" b="1" dirty="0">
                <a:solidFill>
                  <a:srgbClr val="000000"/>
                </a:solidFill>
                <a:latin typeface="+mn-ea"/>
              </a:rPr>
              <a:t>  </a:t>
            </a:r>
            <a:r>
              <a:rPr lang="ko-KR" altLang="en-US" sz="2000" b="1" dirty="0">
                <a:solidFill>
                  <a:srgbClr val="000000"/>
                </a:solidFill>
                <a:latin typeface="+mn-ea"/>
              </a:rPr>
              <a:t>            </a:t>
            </a:r>
            <a:r>
              <a:rPr lang="ko-KR" altLang="en-US" sz="2000" b="1" dirty="0" smtClean="0">
                <a:solidFill>
                  <a:srgbClr val="000000"/>
                </a:solidFill>
                <a:latin typeface="+mn-ea"/>
              </a:rPr>
              <a:t>    약 </a:t>
            </a:r>
            <a:r>
              <a:rPr lang="en-US" altLang="ko-KR" sz="2000" b="1" dirty="0">
                <a:solidFill>
                  <a:srgbClr val="000000"/>
                </a:solidFill>
                <a:latin typeface="+mn-ea"/>
              </a:rPr>
              <a:t>100</a:t>
            </a:r>
            <a:r>
              <a:rPr lang="ko-KR" altLang="en-US" sz="2000" b="1" dirty="0">
                <a:solidFill>
                  <a:srgbClr val="000000"/>
                </a:solidFill>
                <a:latin typeface="+mn-ea"/>
              </a:rPr>
              <a:t>억 마리가 있음</a:t>
            </a:r>
            <a:r>
              <a:rPr lang="en-US" altLang="ko-KR" sz="2000" b="1" dirty="0">
                <a:solidFill>
                  <a:srgbClr val="000000"/>
                </a:solidFill>
                <a:latin typeface="+mn-ea"/>
              </a:rPr>
              <a:t>.</a:t>
            </a:r>
            <a:r>
              <a:rPr lang="ko-KR" altLang="en-US" sz="2000" b="1" dirty="0">
                <a:solidFill>
                  <a:srgbClr val="000000"/>
                </a:solidFill>
                <a:latin typeface="+mn-ea"/>
              </a:rPr>
              <a:t> </a:t>
            </a:r>
          </a:p>
          <a:p>
            <a:pPr marL="486537" indent="-25400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000" b="1" dirty="0">
                <a:solidFill>
                  <a:srgbClr val="0070C0"/>
                </a:solidFill>
                <a:latin typeface="+mn-ea"/>
              </a:rPr>
              <a:t>③</a:t>
            </a:r>
            <a:r>
              <a:rPr lang="ko-KR" altLang="en-US" sz="2000" b="1" dirty="0">
                <a:solidFill>
                  <a:srgbClr val="000000"/>
                </a:solidFill>
                <a:latin typeface="+mn-ea"/>
              </a:rPr>
              <a:t> </a:t>
            </a:r>
            <a:r>
              <a:rPr lang="ko-KR" altLang="en-US" sz="2000" b="1" dirty="0" err="1">
                <a:solidFill>
                  <a:srgbClr val="FF0000"/>
                </a:solidFill>
                <a:latin typeface="+mn-ea"/>
              </a:rPr>
              <a:t>프로토조아</a:t>
            </a:r>
            <a:r>
              <a:rPr lang="ko-KR" altLang="en-US" sz="2000" b="1" dirty="0">
                <a:solidFill>
                  <a:srgbClr val="000000"/>
                </a:solidFill>
                <a:latin typeface="+mn-ea"/>
              </a:rPr>
              <a:t> </a:t>
            </a:r>
            <a:r>
              <a:rPr lang="en-US" altLang="ko-KR" sz="2000" b="1" dirty="0">
                <a:solidFill>
                  <a:srgbClr val="000000"/>
                </a:solidFill>
                <a:latin typeface="+mn-ea"/>
              </a:rPr>
              <a:t>: </a:t>
            </a:r>
            <a:r>
              <a:rPr lang="ko-KR" altLang="en-US" sz="2000" b="1" dirty="0">
                <a:solidFill>
                  <a:srgbClr val="000000"/>
                </a:solidFill>
                <a:latin typeface="+mn-ea"/>
              </a:rPr>
              <a:t>반추위 내 </a:t>
            </a:r>
            <a:r>
              <a:rPr lang="ko-KR" altLang="en-US" sz="2000" b="1" dirty="0" err="1">
                <a:solidFill>
                  <a:srgbClr val="000000"/>
                </a:solidFill>
                <a:latin typeface="+mn-ea"/>
              </a:rPr>
              <a:t>프로토조아</a:t>
            </a:r>
            <a:r>
              <a:rPr lang="ko-KR" altLang="en-US" sz="2000" b="1" dirty="0">
                <a:solidFill>
                  <a:srgbClr val="000000"/>
                </a:solidFill>
                <a:latin typeface="+mn-ea"/>
              </a:rPr>
              <a:t> 수는 위액 </a:t>
            </a:r>
            <a:r>
              <a:rPr lang="en-US" altLang="ko-KR" sz="2000" b="1" dirty="0">
                <a:solidFill>
                  <a:srgbClr val="000000"/>
                </a:solidFill>
                <a:latin typeface="+mn-ea"/>
              </a:rPr>
              <a:t>1㎖</a:t>
            </a:r>
            <a:r>
              <a:rPr lang="ko-KR" altLang="en-US" sz="2000" b="1" dirty="0">
                <a:solidFill>
                  <a:srgbClr val="000000"/>
                </a:solidFill>
                <a:latin typeface="+mn-ea"/>
              </a:rPr>
              <a:t>당</a:t>
            </a:r>
            <a:endParaRPr lang="en-US" altLang="ko-KR" sz="2000" b="1" dirty="0">
              <a:solidFill>
                <a:srgbClr val="000000"/>
              </a:solidFill>
              <a:latin typeface="+mn-ea"/>
            </a:endParaRPr>
          </a:p>
          <a:p>
            <a:pPr marL="486537" indent="-25400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000" b="1" dirty="0">
                <a:solidFill>
                  <a:srgbClr val="000000"/>
                </a:solidFill>
                <a:latin typeface="+mn-ea"/>
              </a:rPr>
              <a:t>  </a:t>
            </a:r>
            <a:r>
              <a:rPr lang="ko-KR" altLang="en-US" sz="2000" b="1" dirty="0">
                <a:solidFill>
                  <a:srgbClr val="000000"/>
                </a:solidFill>
                <a:latin typeface="+mn-ea"/>
              </a:rPr>
              <a:t>              </a:t>
            </a:r>
            <a:r>
              <a:rPr lang="ko-KR" altLang="en-US" sz="2000" b="1" dirty="0" smtClean="0">
                <a:solidFill>
                  <a:srgbClr val="000000"/>
                </a:solidFill>
                <a:latin typeface="+mn-ea"/>
              </a:rPr>
              <a:t>     약 </a:t>
            </a:r>
            <a:r>
              <a:rPr lang="en-US" altLang="ko-KR" sz="2000" b="1" dirty="0">
                <a:solidFill>
                  <a:srgbClr val="000000"/>
                </a:solidFill>
                <a:latin typeface="+mn-ea"/>
              </a:rPr>
              <a:t>1</a:t>
            </a:r>
            <a:r>
              <a:rPr lang="ko-KR" altLang="en-US" sz="2000" b="1" dirty="0">
                <a:solidFill>
                  <a:srgbClr val="000000"/>
                </a:solidFill>
                <a:latin typeface="+mn-ea"/>
              </a:rPr>
              <a:t>천만 마리가 있음</a:t>
            </a:r>
            <a:r>
              <a:rPr lang="en-US" altLang="ko-KR" sz="2000" b="1" dirty="0">
                <a:solidFill>
                  <a:srgbClr val="000000"/>
                </a:solidFill>
                <a:latin typeface="+mn-ea"/>
              </a:rPr>
              <a:t>.</a:t>
            </a:r>
            <a:r>
              <a:rPr lang="ko-KR" altLang="en-US" sz="2000" b="1" dirty="0">
                <a:solidFill>
                  <a:srgbClr val="000000"/>
                </a:solidFill>
                <a:latin typeface="+mn-ea"/>
              </a:rPr>
              <a:t> </a:t>
            </a:r>
            <a:endParaRPr lang="en-US" altLang="ko-KR" sz="2000" b="1" dirty="0" smtClean="0">
              <a:solidFill>
                <a:srgbClr val="000000"/>
              </a:solidFill>
              <a:latin typeface="+mn-ea"/>
            </a:endParaRPr>
          </a:p>
          <a:p>
            <a:pPr marL="486537" indent="-25400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000" b="1" dirty="0" smtClean="0">
                <a:solidFill>
                  <a:srgbClr val="0070C0"/>
                </a:solidFill>
                <a:latin typeface="+mn-ea"/>
              </a:rPr>
              <a:t>④</a:t>
            </a:r>
            <a:r>
              <a:rPr lang="ko-KR" altLang="en-US" sz="2000" b="1" dirty="0" smtClean="0">
                <a:solidFill>
                  <a:srgbClr val="000000"/>
                </a:solidFill>
                <a:latin typeface="+mn-ea"/>
              </a:rPr>
              <a:t> </a:t>
            </a:r>
            <a:r>
              <a:rPr lang="ko-KR" altLang="en-US" sz="2000" b="1" dirty="0" smtClean="0">
                <a:solidFill>
                  <a:srgbClr val="00B050"/>
                </a:solidFill>
                <a:latin typeface="+mn-ea"/>
              </a:rPr>
              <a:t>반추위 내 미생물이 중요한 이유는 섬유소를 이용한다는 것</a:t>
            </a:r>
            <a:endParaRPr lang="en-US" altLang="ko-KR" sz="2000" b="1" dirty="0" smtClean="0">
              <a:solidFill>
                <a:srgbClr val="00B050"/>
              </a:solidFill>
              <a:latin typeface="+mn-ea"/>
            </a:endParaRPr>
          </a:p>
          <a:p>
            <a:pPr marL="486537" indent="-25400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000" b="1" dirty="0" smtClean="0">
                <a:solidFill>
                  <a:srgbClr val="000000"/>
                </a:solidFill>
                <a:latin typeface="+mn-ea"/>
              </a:rPr>
              <a:t>  - </a:t>
            </a:r>
            <a:r>
              <a:rPr lang="ko-KR" altLang="en-US" sz="2000" b="1" spc="-100" dirty="0" smtClean="0">
                <a:solidFill>
                  <a:srgbClr val="000000"/>
                </a:solidFill>
                <a:latin typeface="+mn-ea"/>
              </a:rPr>
              <a:t>특히 반추위 내에서 섬유소나 </a:t>
            </a:r>
            <a:r>
              <a:rPr lang="ko-KR" altLang="en-US" sz="2000" b="1" spc="-100" dirty="0" err="1" smtClean="0">
                <a:solidFill>
                  <a:srgbClr val="000000"/>
                </a:solidFill>
                <a:latin typeface="+mn-ea"/>
              </a:rPr>
              <a:t>셀룰로스를</a:t>
            </a:r>
            <a:r>
              <a:rPr lang="ko-KR" altLang="en-US" sz="2000" b="1" spc="-100" dirty="0" smtClean="0">
                <a:solidFill>
                  <a:srgbClr val="000000"/>
                </a:solidFill>
                <a:latin typeface="+mn-ea"/>
              </a:rPr>
              <a:t> 발효시키는 미생물이 중요</a:t>
            </a:r>
            <a:endParaRPr lang="en-US" altLang="ko-KR" sz="2000" b="1" spc="-100" dirty="0" smtClean="0">
              <a:solidFill>
                <a:srgbClr val="000000"/>
              </a:solidFill>
              <a:latin typeface="+mn-ea"/>
            </a:endParaRPr>
          </a:p>
          <a:p>
            <a:pPr marL="486537" indent="-25400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000" b="1" dirty="0" smtClean="0">
                <a:solidFill>
                  <a:srgbClr val="0070C0"/>
                </a:solidFill>
                <a:latin typeface="+mn-ea"/>
              </a:rPr>
              <a:t>⑤</a:t>
            </a:r>
            <a:r>
              <a:rPr lang="en-US" altLang="ko-KR" sz="2000" b="1" dirty="0" smtClean="0">
                <a:solidFill>
                  <a:srgbClr val="000000"/>
                </a:solidFill>
                <a:latin typeface="+mn-ea"/>
              </a:rPr>
              <a:t> </a:t>
            </a:r>
            <a:r>
              <a:rPr lang="ko-KR" altLang="en-US" sz="2000" b="1" dirty="0" smtClean="0">
                <a:solidFill>
                  <a:srgbClr val="00B050"/>
                </a:solidFill>
                <a:latin typeface="+mn-ea"/>
              </a:rPr>
              <a:t>반추위 미생물들이 많아지고 성장하기 위한 이상적인 조건</a:t>
            </a:r>
            <a:endParaRPr lang="en-US" altLang="ko-KR" sz="2000" b="1" dirty="0" smtClean="0">
              <a:solidFill>
                <a:srgbClr val="00B050"/>
              </a:solidFill>
              <a:latin typeface="+mn-ea"/>
            </a:endParaRPr>
          </a:p>
          <a:p>
            <a:pPr marL="486537" indent="-25400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000" b="1" dirty="0" smtClean="0">
                <a:solidFill>
                  <a:srgbClr val="000000"/>
                </a:solidFill>
                <a:latin typeface="+mn-ea"/>
              </a:rPr>
              <a:t>  - </a:t>
            </a:r>
            <a:r>
              <a:rPr lang="ko-KR" altLang="en-US" sz="2000" b="1" dirty="0" smtClean="0">
                <a:solidFill>
                  <a:srgbClr val="000000"/>
                </a:solidFill>
                <a:latin typeface="+mn-ea"/>
              </a:rPr>
              <a:t>쉽게 발효될 수 있는 섬유소가 많이 존재하고</a:t>
            </a:r>
            <a:endParaRPr lang="en-US" altLang="ko-KR" sz="2000" b="1" dirty="0" smtClean="0">
              <a:solidFill>
                <a:srgbClr val="000000"/>
              </a:solidFill>
              <a:latin typeface="+mn-ea"/>
            </a:endParaRPr>
          </a:p>
          <a:p>
            <a:pPr marL="486537" indent="-25400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000" b="1" dirty="0" smtClean="0">
                <a:solidFill>
                  <a:srgbClr val="000000"/>
                </a:solidFill>
                <a:latin typeface="+mn-ea"/>
              </a:rPr>
              <a:t>  - </a:t>
            </a:r>
            <a:r>
              <a:rPr lang="ko-KR" altLang="en-US" sz="2000" b="1" dirty="0" smtClean="0">
                <a:solidFill>
                  <a:srgbClr val="000000"/>
                </a:solidFill>
                <a:latin typeface="+mn-ea"/>
              </a:rPr>
              <a:t>반추위 내 </a:t>
            </a:r>
            <a:r>
              <a:rPr lang="en-US" altLang="ko-KR" sz="2000" b="1" dirty="0" smtClean="0">
                <a:solidFill>
                  <a:srgbClr val="000000"/>
                </a:solidFill>
                <a:latin typeface="+mn-ea"/>
              </a:rPr>
              <a:t>pH</a:t>
            </a:r>
            <a:r>
              <a:rPr lang="ko-KR" altLang="en-US" sz="2000" b="1" dirty="0" smtClean="0">
                <a:solidFill>
                  <a:srgbClr val="000000"/>
                </a:solidFill>
                <a:latin typeface="+mn-ea"/>
              </a:rPr>
              <a:t>를 </a:t>
            </a:r>
            <a:r>
              <a:rPr lang="en-US" altLang="ko-KR" sz="2000" b="1" dirty="0" smtClean="0">
                <a:solidFill>
                  <a:srgbClr val="000000"/>
                </a:solidFill>
                <a:latin typeface="+mn-ea"/>
              </a:rPr>
              <a:t>6.0~6.8</a:t>
            </a:r>
            <a:r>
              <a:rPr lang="ko-KR" altLang="en-US" sz="2000" b="1" dirty="0" smtClean="0">
                <a:solidFill>
                  <a:srgbClr val="000000"/>
                </a:solidFill>
                <a:latin typeface="+mn-ea"/>
              </a:rPr>
              <a:t>사이가 되게 하고</a:t>
            </a:r>
            <a:endParaRPr lang="en-US" altLang="ko-KR" sz="2000" b="1" dirty="0" smtClean="0">
              <a:solidFill>
                <a:srgbClr val="000000"/>
              </a:solidFill>
              <a:latin typeface="+mn-ea"/>
            </a:endParaRPr>
          </a:p>
          <a:p>
            <a:pPr marL="486537" indent="-25400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000" b="1" dirty="0" smtClean="0">
                <a:solidFill>
                  <a:srgbClr val="000000"/>
                </a:solidFill>
                <a:latin typeface="+mn-ea"/>
              </a:rPr>
              <a:t>  - </a:t>
            </a:r>
            <a:r>
              <a:rPr lang="ko-KR" altLang="en-US" sz="2000" b="1" spc="-100" dirty="0" smtClean="0">
                <a:solidFill>
                  <a:srgbClr val="000000"/>
                </a:solidFill>
                <a:latin typeface="+mn-ea"/>
              </a:rPr>
              <a:t>적당한 질소 공급원과 필수 비타민과 미네랄을 충분히 공급하는 것</a:t>
            </a:r>
            <a:endParaRPr lang="en-US" altLang="ko-KR" sz="2000" b="1" spc="-100" dirty="0" smtClean="0">
              <a:solidFill>
                <a:srgbClr val="000000"/>
              </a:solidFill>
              <a:latin typeface="+mn-ea"/>
            </a:endParaRPr>
          </a:p>
          <a:p>
            <a:pPr marL="486537" indent="-25400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000" b="1" dirty="0" smtClean="0">
                <a:solidFill>
                  <a:srgbClr val="0070C0"/>
                </a:solidFill>
                <a:latin typeface="+mn-ea"/>
              </a:rPr>
              <a:t>⑥ </a:t>
            </a:r>
            <a:r>
              <a:rPr lang="ko-KR" altLang="en-US" sz="2000" b="1" dirty="0" smtClean="0">
                <a:solidFill>
                  <a:srgbClr val="00B050"/>
                </a:solidFill>
                <a:latin typeface="+mn-ea"/>
              </a:rPr>
              <a:t>조사료가 충분히 급여되지 않으면 </a:t>
            </a:r>
            <a:r>
              <a:rPr lang="ko-KR" altLang="en-US" sz="2000" b="1" dirty="0" err="1" smtClean="0">
                <a:solidFill>
                  <a:srgbClr val="000000"/>
                </a:solidFill>
                <a:latin typeface="+mn-ea"/>
              </a:rPr>
              <a:t>위내</a:t>
            </a:r>
            <a:r>
              <a:rPr lang="ko-KR" altLang="en-US" sz="2000" b="1" dirty="0" smtClean="0">
                <a:solidFill>
                  <a:srgbClr val="000000"/>
                </a:solidFill>
                <a:latin typeface="+mn-ea"/>
              </a:rPr>
              <a:t> </a:t>
            </a:r>
            <a:r>
              <a:rPr lang="en-US" altLang="ko-KR" sz="2000" b="1" dirty="0" smtClean="0">
                <a:solidFill>
                  <a:srgbClr val="000000"/>
                </a:solidFill>
                <a:latin typeface="+mn-ea"/>
              </a:rPr>
              <a:t>pH(</a:t>
            </a:r>
            <a:r>
              <a:rPr lang="ko-KR" altLang="en-US" sz="2000" b="1" dirty="0" smtClean="0">
                <a:solidFill>
                  <a:srgbClr val="000000"/>
                </a:solidFill>
                <a:latin typeface="+mn-ea"/>
              </a:rPr>
              <a:t>산도</a:t>
            </a:r>
            <a:r>
              <a:rPr lang="en-US" altLang="ko-KR" sz="2000" b="1" dirty="0" smtClean="0">
                <a:solidFill>
                  <a:srgbClr val="000000"/>
                </a:solidFill>
                <a:latin typeface="+mn-ea"/>
              </a:rPr>
              <a:t>)</a:t>
            </a:r>
            <a:r>
              <a:rPr lang="ko-KR" altLang="en-US" sz="2000" b="1" dirty="0" smtClean="0">
                <a:solidFill>
                  <a:srgbClr val="000000"/>
                </a:solidFill>
                <a:latin typeface="+mn-ea"/>
              </a:rPr>
              <a:t>가 낮아져</a:t>
            </a:r>
            <a:endParaRPr lang="en-US" altLang="ko-KR" sz="2000" b="1" dirty="0" smtClean="0">
              <a:solidFill>
                <a:srgbClr val="000000"/>
              </a:solidFill>
              <a:latin typeface="+mn-ea"/>
            </a:endParaRPr>
          </a:p>
          <a:p>
            <a:pPr marL="486537" indent="-25400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000" b="1" dirty="0" smtClean="0">
                <a:solidFill>
                  <a:srgbClr val="000000"/>
                </a:solidFill>
                <a:latin typeface="+mn-ea"/>
              </a:rPr>
              <a:t>   </a:t>
            </a:r>
            <a:r>
              <a:rPr lang="ko-KR" altLang="en-US" sz="2000" b="1" dirty="0" smtClean="0">
                <a:solidFill>
                  <a:srgbClr val="000000"/>
                </a:solidFill>
                <a:latin typeface="+mn-ea"/>
              </a:rPr>
              <a:t>미생물들이 </a:t>
            </a:r>
            <a:r>
              <a:rPr lang="ko-KR" altLang="en-US" sz="2000" b="1" dirty="0" err="1" smtClean="0">
                <a:solidFill>
                  <a:srgbClr val="000000"/>
                </a:solidFill>
                <a:latin typeface="+mn-ea"/>
              </a:rPr>
              <a:t>죽게되며</a:t>
            </a:r>
            <a:r>
              <a:rPr lang="en-US" altLang="ko-KR" sz="2000" b="1" dirty="0" smtClean="0">
                <a:solidFill>
                  <a:srgbClr val="000000"/>
                </a:solidFill>
                <a:latin typeface="+mn-ea"/>
              </a:rPr>
              <a:t>,</a:t>
            </a:r>
            <a:r>
              <a:rPr lang="ko-KR" altLang="en-US" sz="2000" b="1" dirty="0" smtClean="0">
                <a:solidFill>
                  <a:srgbClr val="000000"/>
                </a:solidFill>
                <a:latin typeface="+mn-ea"/>
              </a:rPr>
              <a:t> 반추위의 염증과 무기력증으로 인해</a:t>
            </a:r>
            <a:endParaRPr lang="en-US" altLang="ko-KR" sz="2000" b="1" dirty="0" smtClean="0">
              <a:solidFill>
                <a:srgbClr val="000000"/>
              </a:solidFill>
              <a:latin typeface="+mn-ea"/>
            </a:endParaRPr>
          </a:p>
          <a:p>
            <a:pPr marL="486537" indent="-25400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000" b="1" dirty="0" smtClean="0">
                <a:solidFill>
                  <a:srgbClr val="000000"/>
                </a:solidFill>
                <a:latin typeface="+mn-ea"/>
              </a:rPr>
              <a:t>  </a:t>
            </a:r>
            <a:r>
              <a:rPr lang="ko-KR" altLang="en-US" sz="2000" b="1" dirty="0" smtClean="0">
                <a:solidFill>
                  <a:srgbClr val="000000"/>
                </a:solidFill>
                <a:latin typeface="+mn-ea"/>
              </a:rPr>
              <a:t> 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+mn-ea"/>
              </a:rPr>
              <a:t>과산증을</a:t>
            </a:r>
            <a:r>
              <a:rPr lang="ko-KR" altLang="en-US" sz="2000" b="1" dirty="0" smtClean="0">
                <a:solidFill>
                  <a:srgbClr val="FF0000"/>
                </a:solidFill>
                <a:latin typeface="+mn-ea"/>
              </a:rPr>
              <a:t> 초래할 수 있음</a:t>
            </a:r>
            <a:r>
              <a:rPr lang="en-US" altLang="ko-KR" sz="2000" b="1" dirty="0" smtClean="0">
                <a:solidFill>
                  <a:srgbClr val="FF0000"/>
                </a:solidFill>
                <a:latin typeface="+mn-ea"/>
              </a:rPr>
              <a:t>.</a:t>
            </a:r>
            <a:r>
              <a:rPr lang="ko-KR" altLang="en-US" sz="2000" b="1" dirty="0" smtClean="0">
                <a:solidFill>
                  <a:srgbClr val="FF0000"/>
                </a:solidFill>
                <a:latin typeface="+mn-ea"/>
              </a:rPr>
              <a:t> </a:t>
            </a:r>
            <a:endParaRPr lang="en-US" altLang="ko-KR" sz="2000" b="1" u="sng" kern="0" dirty="0">
              <a:latin typeface="+mn-ea"/>
            </a:endParaRPr>
          </a:p>
          <a:p>
            <a:pPr marL="742950" lvl="1" indent="-285750" algn="ctr">
              <a:lnSpc>
                <a:spcPct val="13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kumimoji="0" lang="en-US" altLang="ko-KR" sz="2000" b="1" u="sng" kern="0" dirty="0">
              <a:latin typeface="+mn-ea"/>
            </a:endParaRPr>
          </a:p>
          <a:p>
            <a:pPr marL="742950" lvl="1" indent="-285750" algn="ctr">
              <a:lnSpc>
                <a:spcPct val="13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n-US" altLang="ko-KR" sz="2000" b="1" u="sng" kern="0" dirty="0">
              <a:latin typeface="+mn-ea"/>
            </a:endParaRPr>
          </a:p>
          <a:p>
            <a:pPr marL="742950" lvl="1" indent="-285750" algn="ctr">
              <a:lnSpc>
                <a:spcPct val="13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kumimoji="0" lang="en-US" altLang="ko-KR" sz="2000" b="1" u="sng" kern="0" dirty="0">
              <a:latin typeface="+mn-ea"/>
            </a:endParaRPr>
          </a:p>
          <a:p>
            <a:pPr marL="742950" lvl="1" indent="-285750" algn="ctr">
              <a:lnSpc>
                <a:spcPct val="13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kumimoji="0" lang="en-US" altLang="ko-KR" sz="2000" b="1" u="sng" kern="0" dirty="0">
              <a:latin typeface="+mn-ea"/>
            </a:endParaRPr>
          </a:p>
          <a:p>
            <a:pPr marL="742950" lvl="1" indent="-285750" algn="ctr">
              <a:lnSpc>
                <a:spcPct val="13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kumimoji="0" lang="en-US" altLang="ko-KR" sz="2000" b="1" u="sng" kern="0" dirty="0">
              <a:latin typeface="+mn-ea"/>
            </a:endParaRPr>
          </a:p>
          <a:p>
            <a:pPr marL="742950" lvl="1" indent="-285750">
              <a:lnSpc>
                <a:spcPct val="13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kumimoji="0" lang="en-US" altLang="ko-KR" sz="2000" b="1" u="sng" kern="0" dirty="0">
              <a:latin typeface="+mn-ea"/>
            </a:endParaRPr>
          </a:p>
          <a:p>
            <a:pPr marL="742950" lvl="1" indent="-285750">
              <a:lnSpc>
                <a:spcPct val="13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kumimoji="0" lang="en-US" altLang="ko-KR" sz="2000" b="1" kern="0" dirty="0">
              <a:latin typeface="+mn-ea"/>
            </a:endParaRPr>
          </a:p>
          <a:p>
            <a:pPr marL="742950" lvl="1" indent="-285750">
              <a:lnSpc>
                <a:spcPct val="13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kumimoji="0" lang="en-US" altLang="ko-KR" sz="2000" b="1" kern="0" dirty="0">
              <a:latin typeface="+mn-ea"/>
            </a:endParaRPr>
          </a:p>
          <a:p>
            <a:pPr marL="742950" lvl="1" indent="-285750">
              <a:lnSpc>
                <a:spcPct val="13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kumimoji="0" lang="en-US" altLang="ko-KR" sz="2000" b="1" kern="0" dirty="0">
              <a:latin typeface="+mn-ea"/>
            </a:endParaRPr>
          </a:p>
          <a:p>
            <a:pPr marL="742950" lvl="1" indent="-285750">
              <a:lnSpc>
                <a:spcPct val="13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kumimoji="0" lang="en-US" altLang="ko-KR" sz="2000" b="1" kern="0" dirty="0">
              <a:latin typeface="+mn-ea"/>
            </a:endParaRPr>
          </a:p>
          <a:p>
            <a:pPr marL="742950" lvl="1" indent="-285750">
              <a:lnSpc>
                <a:spcPct val="13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kumimoji="0" lang="en-US" altLang="ko-KR" sz="2000" b="1" kern="0" dirty="0">
              <a:latin typeface="+mn-ea"/>
            </a:endParaRPr>
          </a:p>
          <a:p>
            <a:pPr marL="742950" lvl="1" indent="-285750">
              <a:lnSpc>
                <a:spcPct val="13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kumimoji="0" lang="en-US" altLang="ko-KR" sz="2000" b="1" kern="0" dirty="0">
              <a:latin typeface="+mn-ea"/>
            </a:endParaRPr>
          </a:p>
          <a:p>
            <a:pPr marL="742950" lvl="1" indent="-285750">
              <a:lnSpc>
                <a:spcPct val="13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kumimoji="0" lang="en-US" altLang="ko-KR" sz="2000" b="1" kern="0" dirty="0">
              <a:latin typeface="+mn-ea"/>
            </a:endParaRPr>
          </a:p>
          <a:p>
            <a:pPr marL="742950" lvl="1" indent="-285750">
              <a:lnSpc>
                <a:spcPct val="13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r>
              <a:rPr kumimoji="0" lang="en-US" altLang="ko-KR" sz="2000" b="1" kern="0" dirty="0">
                <a:latin typeface="+mn-ea"/>
              </a:rPr>
              <a:t/>
            </a:r>
            <a:br>
              <a:rPr kumimoji="0" lang="en-US" altLang="ko-KR" sz="2000" b="1" kern="0" dirty="0">
                <a:latin typeface="+mn-ea"/>
              </a:rPr>
            </a:br>
            <a:endParaRPr kumimoji="0" lang="ko-KR" altLang="en-US" sz="2000" b="1" kern="0" dirty="0">
              <a:latin typeface="+mn-ea"/>
            </a:endParaRPr>
          </a:p>
          <a:p>
            <a:pPr marL="742950" lvl="1" indent="-285750">
              <a:lnSpc>
                <a:spcPct val="13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kumimoji="0" lang="en-US" altLang="ko-KR" sz="2000" b="1" kern="0" dirty="0">
              <a:latin typeface="+mn-ea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467544" y="260648"/>
            <a:ext cx="32880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2800" b="1" kern="0" dirty="0" smtClean="0">
                <a:solidFill>
                  <a:srgbClr val="0070C0"/>
                </a:solidFill>
                <a:latin typeface="맑은 고딕" pitchFamily="50" charset="-127"/>
                <a:ea typeface="맑은 고딕" pitchFamily="50" charset="-127"/>
              </a:rPr>
              <a:t>2) </a:t>
            </a:r>
            <a:r>
              <a:rPr lang="ko-KR" altLang="en-US" sz="2800" b="1" kern="0" dirty="0" err="1" smtClean="0">
                <a:solidFill>
                  <a:srgbClr val="0070C0"/>
                </a:solidFill>
                <a:latin typeface="맑은 고딕" pitchFamily="50" charset="-127"/>
                <a:ea typeface="맑은 고딕" pitchFamily="50" charset="-127"/>
              </a:rPr>
              <a:t>반추위내</a:t>
            </a:r>
            <a:r>
              <a:rPr lang="ko-KR" altLang="en-US" sz="2800" b="1" kern="0" dirty="0" smtClean="0">
                <a:solidFill>
                  <a:srgbClr val="0070C0"/>
                </a:solidFill>
                <a:latin typeface="맑은 고딕" pitchFamily="50" charset="-127"/>
                <a:ea typeface="맑은 고딕" pitchFamily="50" charset="-127"/>
              </a:rPr>
              <a:t> 미생물</a:t>
            </a:r>
            <a:endParaRPr lang="en-US" altLang="ko-KR" sz="2800" b="1" kern="0" dirty="0">
              <a:solidFill>
                <a:srgbClr val="0070C0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642521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궁서" pitchFamily="18" charset="-127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  <a:ea typeface="궁서" pitchFamily="18" charset="-127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궁서" pitchFamily="18" charset="-127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  <a:ea typeface="궁서" pitchFamily="18" charset="-127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  <a:ea typeface="궁서" pitchFamily="18" charset="-127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  <a:ea typeface="궁서" pitchFamily="18" charset="-127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  <a:ea typeface="궁서" pitchFamily="18" charset="-127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  <a:ea typeface="궁서" pitchFamily="18" charset="-127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  <a:ea typeface="궁서" pitchFamily="18" charset="-127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157BCEDB-AFD9-49DB-9D1E-87968D1980CE}" type="slidenum">
              <a:rPr lang="en-US" altLang="ko-KR" sz="1600" smtClean="0">
                <a:solidFill>
                  <a:schemeClr val="tx2"/>
                </a:solidFill>
                <a:latin typeface="Times New Roman" pitchFamily="18" charset="0"/>
                <a:ea typeface="굴림" pitchFamily="50" charset="-127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28</a:t>
            </a:fld>
            <a:endParaRPr lang="en-US" altLang="ko-KR" sz="1600" smtClean="0">
              <a:solidFill>
                <a:schemeClr val="tx2"/>
              </a:solidFill>
              <a:latin typeface="Times New Roman" pitchFamily="18" charset="0"/>
              <a:ea typeface="굴림" pitchFamily="50" charset="-127"/>
            </a:endParaRPr>
          </a:p>
        </p:txBody>
      </p:sp>
      <p:pic>
        <p:nvPicPr>
          <p:cNvPr id="5734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919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Rectangle 3"/>
          <p:cNvSpPr>
            <a:spLocks noChangeArrowheads="1"/>
          </p:cNvSpPr>
          <p:nvPr/>
        </p:nvSpPr>
        <p:spPr bwMode="auto">
          <a:xfrm>
            <a:off x="468313" y="5919043"/>
            <a:ext cx="8208962" cy="822325"/>
          </a:xfrm>
          <a:prstGeom prst="rect">
            <a:avLst/>
          </a:prstGeom>
          <a:solidFill>
            <a:srgbClr val="92D050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궁서" pitchFamily="18" charset="-127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  <a:ea typeface="궁서" pitchFamily="18" charset="-127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궁서" pitchFamily="18" charset="-127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  <a:ea typeface="궁서" pitchFamily="18" charset="-127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  <a:ea typeface="궁서" pitchFamily="18" charset="-127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  <a:ea typeface="궁서" pitchFamily="18" charset="-127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  <a:ea typeface="궁서" pitchFamily="18" charset="-127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  <a:ea typeface="궁서" pitchFamily="18" charset="-127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  <a:ea typeface="궁서" pitchFamily="18" charset="-127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kumimoji="0" lang="ko-KR" altLang="en-US" sz="2000" b="1" dirty="0">
                <a:solidFill>
                  <a:srgbClr val="800080"/>
                </a:solidFill>
                <a:latin typeface="굴림" pitchFamily="50" charset="-127"/>
                <a:ea typeface="굴림" pitchFamily="50" charset="-127"/>
              </a:rPr>
              <a:t>소는 반추위미생물이 살수 있는 영양소와 장소를 공급하고 반추위미생물은 사료를 분해</a:t>
            </a:r>
            <a:r>
              <a:rPr kumimoji="0" lang="en-US" altLang="ko-KR" sz="2000" b="1" dirty="0">
                <a:solidFill>
                  <a:srgbClr val="800080"/>
                </a:solidFill>
                <a:latin typeface="굴림" pitchFamily="50" charset="-127"/>
                <a:ea typeface="굴림" pitchFamily="50" charset="-127"/>
              </a:rPr>
              <a:t>, </a:t>
            </a:r>
            <a:r>
              <a:rPr kumimoji="0" lang="ko-KR" altLang="en-US" sz="2000" b="1" dirty="0">
                <a:solidFill>
                  <a:srgbClr val="800080"/>
                </a:solidFill>
                <a:latin typeface="굴림" pitchFamily="50" charset="-127"/>
                <a:ea typeface="굴림" pitchFamily="50" charset="-127"/>
              </a:rPr>
              <a:t>소가 생산활동에 필요한 영양소를 제공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70549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620688"/>
            <a:ext cx="8153400" cy="648072"/>
          </a:xfrm>
          <a:ln>
            <a:solidFill>
              <a:schemeClr val="bg1"/>
            </a:solidFill>
          </a:ln>
        </p:spPr>
        <p:txBody>
          <a:bodyPr/>
          <a:lstStyle/>
          <a:p>
            <a:pPr marL="0" indent="0" algn="just">
              <a:lnSpc>
                <a:spcPct val="160000"/>
              </a:lnSpc>
              <a:spcBef>
                <a:spcPct val="0"/>
              </a:spcBef>
              <a:buFont typeface="Wingdings 2" pitchFamily="18" charset="2"/>
              <a:buNone/>
            </a:pPr>
            <a:r>
              <a:rPr lang="ko-KR" altLang="en-US" sz="2000" dirty="0" smtClean="0">
                <a:solidFill>
                  <a:srgbClr val="000000"/>
                </a:solidFill>
                <a:latin typeface="휴먼둥근헤드라인" pitchFamily="18" charset="-127"/>
                <a:ea typeface="휴먼둥근헤드라인" pitchFamily="18" charset="-127"/>
              </a:rPr>
              <a:t> </a:t>
            </a:r>
            <a:r>
              <a:rPr lang="en-US" altLang="ko-KR" sz="2000" dirty="0" smtClean="0">
                <a:solidFill>
                  <a:srgbClr val="000000"/>
                </a:solidFill>
                <a:latin typeface="휴먼둥근헤드라인" pitchFamily="18" charset="-127"/>
                <a:ea typeface="휴먼둥근헤드라인" pitchFamily="18" charset="-127"/>
              </a:rPr>
              <a:t>    &lt;</a:t>
            </a:r>
            <a:r>
              <a:rPr lang="ko-KR" altLang="en-US" sz="2000" dirty="0" smtClean="0">
                <a:solidFill>
                  <a:srgbClr val="000000"/>
                </a:solidFill>
                <a:latin typeface="휴먼둥근헤드라인" pitchFamily="18" charset="-127"/>
                <a:ea typeface="휴먼둥근헤드라인" pitchFamily="18" charset="-127"/>
              </a:rPr>
              <a:t>표 </a:t>
            </a:r>
            <a:r>
              <a:rPr lang="en-US" altLang="ko-KR" sz="2000" dirty="0" smtClean="0">
                <a:solidFill>
                  <a:srgbClr val="000000"/>
                </a:solidFill>
                <a:latin typeface="휴먼둥근헤드라인" pitchFamily="18" charset="-127"/>
                <a:ea typeface="휴먼둥근헤드라인" pitchFamily="18" charset="-127"/>
              </a:rPr>
              <a:t>5&gt; </a:t>
            </a:r>
            <a:r>
              <a:rPr lang="ko-KR" altLang="en-US" sz="2000" dirty="0" err="1" smtClean="0">
                <a:solidFill>
                  <a:srgbClr val="000000"/>
                </a:solidFill>
                <a:latin typeface="휴먼둥근헤드라인" pitchFamily="18" charset="-127"/>
                <a:ea typeface="휴먼둥근헤드라인" pitchFamily="18" charset="-127"/>
              </a:rPr>
              <a:t>반추위내</a:t>
            </a:r>
            <a:r>
              <a:rPr lang="ko-KR" altLang="en-US" sz="2000" dirty="0" smtClean="0">
                <a:solidFill>
                  <a:srgbClr val="000000"/>
                </a:solidFill>
                <a:latin typeface="휴먼둥근헤드라인" pitchFamily="18" charset="-127"/>
                <a:ea typeface="휴먼둥근헤드라인" pitchFamily="18" charset="-127"/>
              </a:rPr>
              <a:t> 미생물들의 일반적 특성 </a:t>
            </a:r>
            <a:endParaRPr lang="en-US" altLang="ko-KR" dirty="0" smtClean="0">
              <a:latin typeface="휴먼둥근헤드라인" pitchFamily="18" charset="-127"/>
              <a:ea typeface="휴먼둥근헤드라인" pitchFamily="18" charset="-127"/>
            </a:endParaRPr>
          </a:p>
        </p:txBody>
      </p:sp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8673890"/>
              </p:ext>
            </p:extLst>
          </p:nvPr>
        </p:nvGraphicFramePr>
        <p:xfrm>
          <a:off x="539552" y="1412776"/>
          <a:ext cx="8136905" cy="482453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627381"/>
                <a:gridCol w="1627381"/>
                <a:gridCol w="1627381"/>
                <a:gridCol w="1627381"/>
                <a:gridCol w="1627381"/>
              </a:tblGrid>
              <a:tr h="774409">
                <a:tc rowSpan="2"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spc="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구   분</a:t>
                      </a:r>
                      <a:endParaRPr lang="ko-KR" altLang="en-US" sz="16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13430" marR="13430" marT="13430" marB="13430" anchor="ctr"/>
                </a:tc>
                <a:tc gridSpan="4"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spc="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미생물 종류</a:t>
                      </a:r>
                      <a:endParaRPr lang="ko-KR" altLang="en-US" sz="16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13430" marR="13430" marT="13430" marB="1343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08589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spc="0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섬유질 분해</a:t>
                      </a:r>
                      <a:endParaRPr lang="ko-KR" altLang="en-US" sz="1600" b="1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spc="0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박테리아</a:t>
                      </a:r>
                      <a:endParaRPr lang="ko-KR" altLang="en-US" sz="1600" b="1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marL="13430" marR="13430" marT="13430" marB="1343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spc="0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전분</a:t>
                      </a:r>
                      <a:r>
                        <a:rPr lang="en-US" altLang="ko-KR" sz="1600" b="1" spc="0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-</a:t>
                      </a:r>
                      <a:r>
                        <a:rPr lang="ko-KR" altLang="en-US" sz="1600" b="1" spc="0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섬유질 </a:t>
                      </a:r>
                      <a:endParaRPr lang="en-US" altLang="ko-KR" sz="1600" b="1" spc="0" dirty="0" smtClean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spc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분해 </a:t>
                      </a:r>
                      <a:r>
                        <a:rPr lang="ko-KR" altLang="en-US" sz="1600" b="1" spc="0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박테리아</a:t>
                      </a:r>
                      <a:endParaRPr lang="ko-KR" altLang="en-US" sz="1600" b="1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marL="13430" marR="13430" marT="13430" marB="1343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spc="0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당 분해</a:t>
                      </a:r>
                      <a:endParaRPr lang="ko-KR" altLang="en-US" sz="1600" b="1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spc="0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박테리아</a:t>
                      </a:r>
                      <a:endParaRPr lang="ko-KR" altLang="en-US" sz="1600" b="1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marL="13430" marR="13430" marT="13430" marB="1343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spc="0" dirty="0" err="1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프로토조아</a:t>
                      </a:r>
                      <a:endParaRPr lang="ko-KR" altLang="en-US" sz="1600" b="1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marL="13430" marR="13430" marT="13430" marB="13430" anchor="ctr"/>
                </a:tc>
              </a:tr>
              <a:tr h="1094912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spc="0" dirty="0">
                          <a:solidFill>
                            <a:srgbClr val="009900"/>
                          </a:solidFill>
                          <a:latin typeface="+mn-ea"/>
                          <a:ea typeface="+mn-ea"/>
                        </a:rPr>
                        <a:t>분 해 물 질</a:t>
                      </a:r>
                      <a:endParaRPr lang="ko-KR" altLang="en-US" sz="1600" b="1" dirty="0">
                        <a:solidFill>
                          <a:srgbClr val="009900"/>
                        </a:solidFill>
                        <a:latin typeface="+mn-ea"/>
                        <a:ea typeface="+mn-ea"/>
                      </a:endParaRPr>
                    </a:p>
                  </a:txBody>
                  <a:tcPr marL="13430" marR="13430" marT="13430" marB="1343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spc="0" dirty="0" err="1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셀룰로스</a:t>
                      </a:r>
                      <a:endParaRPr lang="ko-KR" altLang="en-US" sz="1600" b="1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spc="0" dirty="0" err="1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헤미셀룰로스</a:t>
                      </a:r>
                      <a:endParaRPr lang="ko-KR" altLang="en-US" sz="1600" b="1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3430" marR="13430" marT="13430" marB="1343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spc="0" dirty="0" err="1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셀룰로스</a:t>
                      </a:r>
                      <a:endParaRPr lang="ko-KR" altLang="en-US" sz="1600" b="1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spc="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전분</a:t>
                      </a:r>
                      <a:endParaRPr lang="ko-KR" altLang="en-US" sz="1600" b="1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3430" marR="13430" marT="13430" marB="1343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spc="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전분</a:t>
                      </a:r>
                      <a:r>
                        <a:rPr lang="en-US" altLang="ko-KR" sz="1600" b="1" spc="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600" b="1" spc="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당</a:t>
                      </a:r>
                      <a:endParaRPr lang="ko-KR" altLang="en-US" sz="1600" b="1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3430" marR="13430" marT="13430" marB="1343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spc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박테리아</a:t>
                      </a:r>
                      <a:endParaRPr lang="ko-KR" altLang="en-US" sz="1600" b="1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spc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전분</a:t>
                      </a:r>
                      <a:r>
                        <a:rPr lang="en-US" altLang="ko-KR" sz="1600" b="1" spc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600" b="1" spc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당</a:t>
                      </a:r>
                      <a:endParaRPr lang="ko-KR" altLang="en-US" sz="1600" b="1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3430" marR="13430" marT="13430" marB="13430" anchor="ctr"/>
                </a:tc>
              </a:tr>
              <a:tr h="1094912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spc="0" dirty="0">
                          <a:solidFill>
                            <a:srgbClr val="009900"/>
                          </a:solidFill>
                          <a:latin typeface="+mn-ea"/>
                          <a:ea typeface="+mn-ea"/>
                        </a:rPr>
                        <a:t>주요분해산물</a:t>
                      </a:r>
                      <a:endParaRPr lang="ko-KR" altLang="en-US" sz="1600" b="1" dirty="0">
                        <a:solidFill>
                          <a:srgbClr val="009900"/>
                        </a:solidFill>
                        <a:latin typeface="+mn-ea"/>
                        <a:ea typeface="+mn-ea"/>
                      </a:endParaRPr>
                    </a:p>
                  </a:txBody>
                  <a:tcPr marL="13430" marR="13430" marT="13430" marB="1343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spc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휘발성지방산</a:t>
                      </a:r>
                      <a:endParaRPr lang="ko-KR" altLang="en-US" sz="1600" b="1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3430" marR="13430" marT="13430" marB="1343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spc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휘발성지방산</a:t>
                      </a:r>
                      <a:endParaRPr lang="ko-KR" altLang="en-US" sz="1600" b="1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spc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암모니아</a:t>
                      </a:r>
                      <a:endParaRPr lang="ko-KR" altLang="en-US" sz="1600" b="1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3430" marR="13430" marT="13430" marB="1343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spc="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휘발성지방산</a:t>
                      </a:r>
                      <a:endParaRPr lang="ko-KR" altLang="en-US" sz="1600" b="1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spc="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젖산</a:t>
                      </a:r>
                      <a:r>
                        <a:rPr lang="en-US" altLang="ko-KR" sz="1600" b="1" spc="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600" b="1" spc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암모니아</a:t>
                      </a:r>
                      <a:endParaRPr lang="ko-KR" altLang="en-US" sz="1600" b="1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3430" marR="13430" marT="13430" marB="1343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spc="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휘발산지방산</a:t>
                      </a:r>
                      <a:endParaRPr lang="ko-KR" altLang="en-US" sz="1600" b="1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3430" marR="13430" marT="13430" marB="13430" anchor="ctr"/>
                </a:tc>
              </a:tr>
              <a:tr h="774409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spc="0" dirty="0">
                          <a:solidFill>
                            <a:srgbClr val="009900"/>
                          </a:solidFill>
                          <a:latin typeface="+mn-ea"/>
                          <a:ea typeface="+mn-ea"/>
                        </a:rPr>
                        <a:t>적정 </a:t>
                      </a:r>
                      <a:r>
                        <a:rPr lang="en-US" sz="1600" b="1" spc="0" dirty="0">
                          <a:solidFill>
                            <a:srgbClr val="009900"/>
                          </a:solidFill>
                          <a:latin typeface="+mn-ea"/>
                          <a:ea typeface="+mn-ea"/>
                        </a:rPr>
                        <a:t>pH</a:t>
                      </a:r>
                      <a:endParaRPr lang="en-US" sz="1600" b="1" dirty="0">
                        <a:solidFill>
                          <a:srgbClr val="009900"/>
                        </a:solidFill>
                        <a:latin typeface="+mn-ea"/>
                        <a:ea typeface="+mn-ea"/>
                      </a:endParaRPr>
                    </a:p>
                  </a:txBody>
                  <a:tcPr marL="13430" marR="13430" marT="13430" marB="1343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spc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중성</a:t>
                      </a:r>
                      <a:endParaRPr lang="ko-KR" altLang="en-US" sz="1600" b="1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3430" marR="13430" marT="13430" marB="1343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spc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산성</a:t>
                      </a:r>
                      <a:endParaRPr lang="ko-KR" altLang="en-US" sz="1600" b="1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3430" marR="13430" marT="13430" marB="1343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spc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산성</a:t>
                      </a:r>
                      <a:endParaRPr lang="ko-KR" altLang="en-US" sz="1600" b="1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3430" marR="13430" marT="13430" marB="1343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spc="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중성</a:t>
                      </a:r>
                      <a:endParaRPr lang="ko-KR" altLang="en-US" sz="1600" b="1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3430" marR="13430" marT="13430" marB="1343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56153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그림 8" descr="A-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50" y="2924175"/>
            <a:ext cx="1658938" cy="179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436096" y="980728"/>
            <a:ext cx="3384376" cy="225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395536" y="1030424"/>
            <a:ext cx="8229600" cy="778098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ko-KR" altLang="en-US" sz="3200" b="1" spc="50" smtClean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 Math" pitchFamily="18" charset="0"/>
                <a:ea typeface="휴먼모음T" pitchFamily="18" charset="-127"/>
              </a:rPr>
              <a:t>한우 </a:t>
            </a:r>
            <a:r>
              <a:rPr altLang="ko-KR" sz="3200" b="1" spc="50" smtClean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= </a:t>
            </a:r>
            <a:r>
              <a:rPr lang="ko-KR" altLang="en-US" sz="3200" b="1" spc="50" smtClean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 Math" pitchFamily="18" charset="0"/>
                <a:ea typeface="휴먼모음T" pitchFamily="18" charset="-127"/>
              </a:rPr>
              <a:t>식구</a:t>
            </a:r>
            <a:r>
              <a:rPr altLang="ko-KR" sz="3200" b="1" spc="50" smtClean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 Math" pitchFamily="18" charset="0"/>
                <a:ea typeface="휴먼모음T" pitchFamily="18" charset="-127"/>
              </a:rPr>
              <a:t>(</a:t>
            </a:r>
            <a:r>
              <a:rPr lang="ko-KR" altLang="en-US" sz="3200" b="1" spc="50" err="1" smtClean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 Math" pitchFamily="18" charset="0"/>
                <a:ea typeface="휴먼모음T" pitchFamily="18" charset="-127"/>
              </a:rPr>
              <a:t>生口</a:t>
            </a:r>
            <a:r>
              <a:rPr altLang="ko-KR" sz="3200" b="1" spc="50" smtClean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 Math" pitchFamily="18" charset="0"/>
                <a:ea typeface="휴먼모음T" pitchFamily="18" charset="-127"/>
              </a:rPr>
              <a:t>)</a:t>
            </a:r>
            <a:endParaRPr lang="ko-KR" altLang="en-US" sz="3200" b="1" spc="50">
              <a:ln w="11430"/>
              <a:solidFill>
                <a:schemeClr val="tx2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mbria Math" pitchFamily="18" charset="0"/>
              <a:ea typeface="휴먼모음T" pitchFamily="18" charset="-127"/>
            </a:endParaRPr>
          </a:p>
        </p:txBody>
      </p:sp>
      <p:sp>
        <p:nvSpPr>
          <p:cNvPr id="11269" name="내용 개체 틀 5"/>
          <p:cNvSpPr>
            <a:spLocks noGrp="1"/>
          </p:cNvSpPr>
          <p:nvPr>
            <p:ph idx="1"/>
          </p:nvPr>
        </p:nvSpPr>
        <p:spPr>
          <a:xfrm>
            <a:off x="179388" y="1822450"/>
            <a:ext cx="6624637" cy="2308225"/>
          </a:xfrm>
        </p:spPr>
        <p:txBody>
          <a:bodyPr anchor="ctr">
            <a:spAutoFit/>
          </a:bodyPr>
          <a:lstStyle/>
          <a:p>
            <a:pPr marL="358775" lvl="1">
              <a:buClr>
                <a:srgbClr val="3D4522"/>
              </a:buClr>
              <a:buFont typeface="Wingdings" pitchFamily="2" charset="2"/>
              <a:buChar char="§"/>
            </a:pPr>
            <a:r>
              <a:rPr lang="ko-KR" altLang="en-US" sz="1800" smtClean="0">
                <a:latin typeface="Cambria Math" pitchFamily="18" charset="0"/>
                <a:ea typeface="휴먼모음T" pitchFamily="18" charset="-127"/>
              </a:rPr>
              <a:t>외양간은 부엌과 붙어  있는 경우가 많았음</a:t>
            </a:r>
            <a:endParaRPr lang="en-US" altLang="ko-KR" sz="1800" smtClean="0">
              <a:latin typeface="Cambria Math" pitchFamily="18" charset="0"/>
            </a:endParaRPr>
          </a:p>
          <a:p>
            <a:pPr marL="358775" lvl="1">
              <a:buClr>
                <a:srgbClr val="3D4522"/>
              </a:buClr>
              <a:buFont typeface="Wingdings" pitchFamily="2" charset="2"/>
              <a:buChar char="§"/>
            </a:pPr>
            <a:endParaRPr lang="ko-KR" altLang="en-US" sz="1800" smtClean="0">
              <a:latin typeface="Cambria Math" pitchFamily="18" charset="0"/>
              <a:ea typeface="휴먼모음T" pitchFamily="18" charset="-127"/>
            </a:endParaRPr>
          </a:p>
          <a:p>
            <a:pPr marL="358775" lvl="1">
              <a:buClr>
                <a:srgbClr val="3D4522"/>
              </a:buClr>
              <a:buFont typeface="Wingdings" pitchFamily="2" charset="2"/>
              <a:buChar char="§"/>
            </a:pPr>
            <a:r>
              <a:rPr lang="ko-KR" altLang="en-US" sz="1800" smtClean="0">
                <a:latin typeface="Cambria Math" pitchFamily="18" charset="0"/>
                <a:ea typeface="휴먼모음T" pitchFamily="18" charset="-127"/>
              </a:rPr>
              <a:t>정월 대보름 </a:t>
            </a:r>
            <a:r>
              <a:rPr lang="en-US" altLang="ko-KR" sz="1800" smtClean="0">
                <a:latin typeface="Cambria Math" pitchFamily="18" charset="0"/>
              </a:rPr>
              <a:t>: </a:t>
            </a:r>
            <a:r>
              <a:rPr lang="ko-KR" altLang="en-US" sz="1800" smtClean="0">
                <a:latin typeface="Cambria Math" pitchFamily="18" charset="0"/>
                <a:ea typeface="휴먼모음T" pitchFamily="18" charset="-127"/>
              </a:rPr>
              <a:t>오곡밥과 나물로 상을 차려주고</a:t>
            </a:r>
            <a:r>
              <a:rPr lang="en-US" altLang="ko-KR" sz="1800" smtClean="0">
                <a:latin typeface="Cambria Math" pitchFamily="18" charset="0"/>
              </a:rPr>
              <a:t>,</a:t>
            </a:r>
            <a:br>
              <a:rPr lang="en-US" altLang="ko-KR" sz="1800" smtClean="0">
                <a:latin typeface="Cambria Math" pitchFamily="18" charset="0"/>
              </a:rPr>
            </a:br>
            <a:r>
              <a:rPr lang="en-US" altLang="ko-KR" sz="1800" smtClean="0">
                <a:latin typeface="Cambria Math" pitchFamily="18" charset="0"/>
              </a:rPr>
              <a:t> </a:t>
            </a:r>
            <a:r>
              <a:rPr lang="ko-KR" altLang="en-US" sz="1800" smtClean="0">
                <a:latin typeface="Cambria Math" pitchFamily="18" charset="0"/>
                <a:ea typeface="휴먼모음T" pitchFamily="18" charset="-127"/>
              </a:rPr>
              <a:t>한 해 농사를 잘 지어보자고 격려</a:t>
            </a:r>
            <a:endParaRPr lang="en-US" altLang="ko-KR" sz="1800" smtClean="0">
              <a:latin typeface="Cambria Math" pitchFamily="18" charset="0"/>
            </a:endParaRPr>
          </a:p>
          <a:p>
            <a:pPr marL="358775" lvl="1">
              <a:buClr>
                <a:srgbClr val="3D4522"/>
              </a:buClr>
              <a:buFont typeface="Wingdings" pitchFamily="2" charset="2"/>
              <a:buChar char="§"/>
            </a:pPr>
            <a:endParaRPr lang="en-US" altLang="ko-KR" sz="1800" smtClean="0">
              <a:latin typeface="Cambria Math" pitchFamily="18" charset="0"/>
            </a:endParaRPr>
          </a:p>
          <a:p>
            <a:pPr marL="358775" lvl="1">
              <a:buClr>
                <a:srgbClr val="3D4522"/>
              </a:buClr>
              <a:buFont typeface="Wingdings" pitchFamily="2" charset="2"/>
              <a:buChar char="§"/>
            </a:pPr>
            <a:r>
              <a:rPr lang="ko-KR" altLang="en-US" sz="1800" smtClean="0">
                <a:latin typeface="Cambria Math" pitchFamily="18" charset="0"/>
                <a:ea typeface="휴먼모음T" pitchFamily="18" charset="-127"/>
              </a:rPr>
              <a:t>사람의 말을 알아 듣는 영물로 간주</a:t>
            </a:r>
            <a:endParaRPr lang="en-US" altLang="ko-KR" sz="1800" smtClean="0">
              <a:latin typeface="Cambria Math" pitchFamily="18" charset="0"/>
            </a:endParaRPr>
          </a:p>
          <a:p>
            <a:pPr marL="358775" lvl="1">
              <a:buClr>
                <a:srgbClr val="3D4522"/>
              </a:buClr>
              <a:buFont typeface="Wingdings 2" pitchFamily="18" charset="2"/>
              <a:buNone/>
            </a:pPr>
            <a:r>
              <a:rPr lang="en-US" altLang="ko-KR" sz="1800" smtClean="0">
                <a:latin typeface="Cambria Math" pitchFamily="18" charset="0"/>
              </a:rPr>
              <a:t>  - </a:t>
            </a:r>
            <a:r>
              <a:rPr lang="ko-KR" altLang="en-US" sz="1800" smtClean="0">
                <a:latin typeface="Cambria Math" pitchFamily="18" charset="0"/>
                <a:ea typeface="휴먼모음T" pitchFamily="18" charset="-127"/>
              </a:rPr>
              <a:t>욕을 하거나</a:t>
            </a:r>
            <a:r>
              <a:rPr lang="en-US" altLang="ko-KR" sz="1800" smtClean="0">
                <a:latin typeface="Cambria Math" pitchFamily="18" charset="0"/>
              </a:rPr>
              <a:t>, </a:t>
            </a:r>
            <a:r>
              <a:rPr lang="ko-KR" altLang="en-US" sz="1800" smtClean="0">
                <a:latin typeface="Cambria Math" pitchFamily="18" charset="0"/>
                <a:ea typeface="휴먼모음T" pitchFamily="18" charset="-127"/>
              </a:rPr>
              <a:t>논밭을 갈 때 아무리 급해도 다그치지 않았음 </a:t>
            </a:r>
          </a:p>
        </p:txBody>
      </p:sp>
      <p:sp>
        <p:nvSpPr>
          <p:cNvPr id="7" name="제목 1"/>
          <p:cNvSpPr txBox="1">
            <a:spLocks/>
          </p:cNvSpPr>
          <p:nvPr/>
        </p:nvSpPr>
        <p:spPr>
          <a:xfrm>
            <a:off x="395536" y="4486808"/>
            <a:ext cx="5472608" cy="634082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0"/>
              </a:spcAft>
              <a:defRPr/>
            </a:pPr>
            <a:r>
              <a:rPr kumimoji="0" lang="ko-KR" alt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mbria Math" pitchFamily="18" charset="0"/>
                <a:ea typeface="휴먼모음T" pitchFamily="18" charset="-127"/>
                <a:cs typeface="+mj-cs"/>
              </a:rPr>
              <a:t>한우 </a:t>
            </a:r>
            <a:r>
              <a:rPr kumimoji="0" lang="en-US" altLang="ko-KR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mbria Math" pitchFamily="18" charset="0"/>
                <a:ea typeface="Cambria Math" pitchFamily="18" charset="0"/>
                <a:cs typeface="+mj-cs"/>
              </a:rPr>
              <a:t>= </a:t>
            </a:r>
            <a:r>
              <a:rPr kumimoji="0" lang="ko-KR" alt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mbria Math" pitchFamily="18" charset="0"/>
                <a:ea typeface="휴먼모음T" pitchFamily="18" charset="-127"/>
                <a:cs typeface="+mj-cs"/>
              </a:rPr>
              <a:t>큰 돈</a:t>
            </a:r>
            <a:r>
              <a:rPr kumimoji="0" lang="en-US" altLang="ko-KR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mbria Math" pitchFamily="18" charset="0"/>
                <a:ea typeface="Cambria Math" pitchFamily="18" charset="0"/>
                <a:cs typeface="+mj-cs"/>
              </a:rPr>
              <a:t>, </a:t>
            </a:r>
            <a:r>
              <a:rPr kumimoji="0" lang="ko-KR" alt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mbria Math" pitchFamily="18" charset="0"/>
                <a:ea typeface="휴먼모음T" pitchFamily="18" charset="-127"/>
                <a:cs typeface="+mj-cs"/>
              </a:rPr>
              <a:t>재산목록 </a:t>
            </a:r>
            <a:r>
              <a:rPr kumimoji="0" lang="en-US" altLang="ko-KR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mbria Math" pitchFamily="18" charset="0"/>
                <a:ea typeface="Cambria Math" pitchFamily="18" charset="0"/>
                <a:cs typeface="+mj-cs"/>
              </a:rPr>
              <a:t>1</a:t>
            </a:r>
            <a:r>
              <a:rPr kumimoji="0" lang="ko-KR" alt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mbria Math" pitchFamily="18" charset="0"/>
                <a:ea typeface="휴먼모음T" pitchFamily="18" charset="-127"/>
                <a:cs typeface="+mj-cs"/>
              </a:rPr>
              <a:t>호</a:t>
            </a:r>
          </a:p>
        </p:txBody>
      </p:sp>
      <p:sp>
        <p:nvSpPr>
          <p:cNvPr id="11271" name="직사각형 7"/>
          <p:cNvSpPr>
            <a:spLocks noChangeArrowheads="1"/>
          </p:cNvSpPr>
          <p:nvPr/>
        </p:nvSpPr>
        <p:spPr bwMode="auto">
          <a:xfrm>
            <a:off x="250825" y="5278438"/>
            <a:ext cx="6842125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60363" indent="-360363"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궁서" pitchFamily="18" charset="-127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  <a:ea typeface="궁서" pitchFamily="18" charset="-127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궁서" pitchFamily="18" charset="-127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  <a:ea typeface="궁서" pitchFamily="18" charset="-127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  <a:ea typeface="궁서" pitchFamily="18" charset="-127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  <a:ea typeface="궁서" pitchFamily="18" charset="-127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  <a:ea typeface="궁서" pitchFamily="18" charset="-127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  <a:ea typeface="궁서" pitchFamily="18" charset="-127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  <a:ea typeface="궁서" pitchFamily="18" charset="-127"/>
              </a:defRPr>
            </a:lvl9pPr>
          </a:lstStyle>
          <a:p>
            <a:pPr eaLnBrk="1" latinLnBrk="0" hangingPunct="1">
              <a:spcBef>
                <a:spcPts val="1000"/>
              </a:spcBef>
              <a:buClrTx/>
              <a:buSzTx/>
              <a:buFont typeface="Wingdings" pitchFamily="2" charset="2"/>
              <a:buChar char="§"/>
            </a:pPr>
            <a:r>
              <a:rPr lang="ko-KR" altLang="en-US" sz="1800">
                <a:latin typeface="Cambria Math" pitchFamily="18" charset="0"/>
                <a:ea typeface="휴먼모음T" pitchFamily="18" charset="-127"/>
              </a:rPr>
              <a:t>귀한 손님이 왔을 때 씨암탉 대접</a:t>
            </a:r>
            <a:endParaRPr lang="en-US" altLang="ko-KR" sz="1800">
              <a:latin typeface="Cambria Math" pitchFamily="18" charset="0"/>
              <a:ea typeface="휴먼모음T" pitchFamily="18" charset="-127"/>
            </a:endParaRPr>
          </a:p>
          <a:p>
            <a:pPr eaLnBrk="1" latinLnBrk="0" hangingPunct="1">
              <a:spcBef>
                <a:spcPts val="1000"/>
              </a:spcBef>
              <a:buClrTx/>
              <a:buSzTx/>
              <a:buFont typeface="Wingdings" pitchFamily="2" charset="2"/>
              <a:buChar char="§"/>
            </a:pPr>
            <a:r>
              <a:rPr lang="ko-KR" altLang="en-US" sz="1800">
                <a:latin typeface="Cambria Math" pitchFamily="18" charset="0"/>
                <a:ea typeface="휴먼모음T" pitchFamily="18" charset="-127"/>
              </a:rPr>
              <a:t>소  </a:t>
            </a:r>
            <a:r>
              <a:rPr lang="en-US" altLang="ko-KR" sz="1800">
                <a:latin typeface="Cambria Math" pitchFamily="18" charset="0"/>
                <a:ea typeface="굴림" pitchFamily="50" charset="-127"/>
              </a:rPr>
              <a:t>= </a:t>
            </a:r>
            <a:r>
              <a:rPr lang="ko-KR" altLang="en-US" sz="1800">
                <a:latin typeface="Cambria Math" pitchFamily="18" charset="0"/>
                <a:ea typeface="휴먼모음T" pitchFamily="18" charset="-127"/>
              </a:rPr>
              <a:t>잃어 버리지 말아야 할 최고의 가치  </a:t>
            </a:r>
          </a:p>
        </p:txBody>
      </p:sp>
      <p:pic>
        <p:nvPicPr>
          <p:cNvPr id="11272" name="_x20844336" descr="EMB00000950bca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" b="64"/>
          <a:stretch>
            <a:fillRect/>
          </a:stretch>
        </p:blipFill>
        <p:spPr bwMode="auto">
          <a:xfrm>
            <a:off x="5891213" y="4716463"/>
            <a:ext cx="2613025" cy="186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2035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AutoShape 8"/>
          <p:cNvSpPr>
            <a:spLocks noChangeAspect="1" noChangeArrowheads="1" noTextEdit="1"/>
          </p:cNvSpPr>
          <p:nvPr/>
        </p:nvSpPr>
        <p:spPr bwMode="gray">
          <a:xfrm>
            <a:off x="3419475" y="3140075"/>
            <a:ext cx="927100" cy="127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8436" name="AutoShape 10"/>
          <p:cNvSpPr>
            <a:spLocks noChangeAspect="1" noChangeArrowheads="1" noTextEdit="1"/>
          </p:cNvSpPr>
          <p:nvPr/>
        </p:nvSpPr>
        <p:spPr bwMode="gray">
          <a:xfrm flipH="1">
            <a:off x="4941888" y="3140075"/>
            <a:ext cx="927100" cy="127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107504" y="1052736"/>
            <a:ext cx="8820472" cy="547260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486537" indent="-2540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b="1" dirty="0" smtClean="0">
                <a:solidFill>
                  <a:srgbClr val="0070C0"/>
                </a:solidFill>
                <a:latin typeface="+mn-ea"/>
              </a:rPr>
              <a:t>①</a:t>
            </a:r>
            <a:r>
              <a:rPr lang="ko-KR" altLang="en-US" b="1" dirty="0" smtClean="0">
                <a:solidFill>
                  <a:srgbClr val="000000"/>
                </a:solidFill>
                <a:latin typeface="+mn-ea"/>
              </a:rPr>
              <a:t> </a:t>
            </a:r>
            <a:r>
              <a:rPr lang="ko-KR" altLang="en-US" b="1" dirty="0">
                <a:solidFill>
                  <a:srgbClr val="000000"/>
                </a:solidFill>
                <a:latin typeface="+mn-ea"/>
              </a:rPr>
              <a:t>제 </a:t>
            </a:r>
            <a:r>
              <a:rPr lang="en-US" altLang="ko-KR" b="1" dirty="0">
                <a:solidFill>
                  <a:srgbClr val="000000"/>
                </a:solidFill>
                <a:latin typeface="+mn-ea"/>
              </a:rPr>
              <a:t>1</a:t>
            </a:r>
            <a:r>
              <a:rPr lang="ko-KR" altLang="en-US" b="1" dirty="0">
                <a:solidFill>
                  <a:srgbClr val="000000"/>
                </a:solidFill>
                <a:latin typeface="+mn-ea"/>
              </a:rPr>
              <a:t>위와 제</a:t>
            </a:r>
            <a:r>
              <a:rPr lang="en-US" altLang="ko-KR" b="1" dirty="0">
                <a:solidFill>
                  <a:srgbClr val="000000"/>
                </a:solidFill>
                <a:latin typeface="+mn-ea"/>
              </a:rPr>
              <a:t>2</a:t>
            </a:r>
            <a:r>
              <a:rPr lang="ko-KR" altLang="en-US" b="1" dirty="0">
                <a:solidFill>
                  <a:srgbClr val="000000"/>
                </a:solidFill>
                <a:latin typeface="+mn-ea"/>
              </a:rPr>
              <a:t>위를 일컬어 </a:t>
            </a:r>
            <a:r>
              <a:rPr lang="ko-KR" altLang="en-US" b="1" dirty="0">
                <a:solidFill>
                  <a:srgbClr val="FF0000"/>
                </a:solidFill>
                <a:latin typeface="+mn-ea"/>
              </a:rPr>
              <a:t>반추위</a:t>
            </a:r>
            <a:r>
              <a:rPr lang="ko-KR" altLang="en-US" b="1" dirty="0">
                <a:solidFill>
                  <a:srgbClr val="000000"/>
                </a:solidFill>
                <a:latin typeface="+mn-ea"/>
              </a:rPr>
              <a:t>라고 하며</a:t>
            </a:r>
            <a:r>
              <a:rPr lang="en-US" altLang="ko-KR" b="1" dirty="0">
                <a:solidFill>
                  <a:srgbClr val="000000"/>
                </a:solidFill>
                <a:latin typeface="+mn-ea"/>
              </a:rPr>
              <a:t>,</a:t>
            </a:r>
            <a:r>
              <a:rPr lang="ko-KR" altLang="en-US" b="1" dirty="0">
                <a:solidFill>
                  <a:srgbClr val="000000"/>
                </a:solidFill>
                <a:latin typeface="+mn-ea"/>
              </a:rPr>
              <a:t> </a:t>
            </a:r>
            <a:r>
              <a:rPr lang="ko-KR" altLang="en-US" b="1" dirty="0" err="1">
                <a:solidFill>
                  <a:srgbClr val="000000"/>
                </a:solidFill>
                <a:latin typeface="+mn-ea"/>
              </a:rPr>
              <a:t>성축의</a:t>
            </a:r>
            <a:r>
              <a:rPr lang="ko-KR" altLang="en-US" b="1" dirty="0">
                <a:solidFill>
                  <a:srgbClr val="000000"/>
                </a:solidFill>
                <a:latin typeface="+mn-ea"/>
              </a:rPr>
              <a:t> 경우 전체 위 용량의</a:t>
            </a:r>
            <a:endParaRPr lang="en-US" altLang="ko-KR" b="1" dirty="0">
              <a:solidFill>
                <a:srgbClr val="000000"/>
              </a:solidFill>
              <a:latin typeface="+mn-ea"/>
            </a:endParaRPr>
          </a:p>
          <a:p>
            <a:pPr marL="486537" indent="-2540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b="1" dirty="0">
                <a:solidFill>
                  <a:srgbClr val="000000"/>
                </a:solidFill>
                <a:latin typeface="+mn-ea"/>
              </a:rPr>
              <a:t>  </a:t>
            </a:r>
            <a:r>
              <a:rPr lang="ko-KR" altLang="en-US" b="1" dirty="0">
                <a:solidFill>
                  <a:srgbClr val="000000"/>
                </a:solidFill>
                <a:latin typeface="+mn-ea"/>
              </a:rPr>
              <a:t> </a:t>
            </a:r>
            <a:r>
              <a:rPr lang="ko-KR" altLang="en-US" b="1" dirty="0" smtClean="0">
                <a:solidFill>
                  <a:srgbClr val="000000"/>
                </a:solidFill>
                <a:latin typeface="+mn-ea"/>
              </a:rPr>
              <a:t> </a:t>
            </a:r>
            <a:r>
              <a:rPr lang="en-US" altLang="ko-KR" b="1" dirty="0" smtClean="0">
                <a:solidFill>
                  <a:srgbClr val="FF0000"/>
                </a:solidFill>
                <a:latin typeface="+mn-ea"/>
              </a:rPr>
              <a:t>85</a:t>
            </a:r>
            <a:r>
              <a:rPr lang="en-US" altLang="ko-KR" b="1" dirty="0">
                <a:solidFill>
                  <a:srgbClr val="FF0000"/>
                </a:solidFill>
                <a:latin typeface="+mn-ea"/>
              </a:rPr>
              <a:t>%</a:t>
            </a:r>
            <a:r>
              <a:rPr lang="ko-KR" altLang="en-US" b="1" dirty="0">
                <a:solidFill>
                  <a:srgbClr val="000000"/>
                </a:solidFill>
                <a:latin typeface="+mn-ea"/>
              </a:rPr>
              <a:t>를 차지</a:t>
            </a:r>
            <a:r>
              <a:rPr lang="en-US" altLang="ko-KR" b="1" dirty="0">
                <a:solidFill>
                  <a:srgbClr val="000000"/>
                </a:solidFill>
                <a:latin typeface="+mn-ea"/>
              </a:rPr>
              <a:t>. </a:t>
            </a:r>
            <a:endParaRPr lang="ko-KR" altLang="en-US" b="1" dirty="0">
              <a:solidFill>
                <a:srgbClr val="000000"/>
              </a:solidFill>
              <a:latin typeface="+mn-ea"/>
            </a:endParaRPr>
          </a:p>
          <a:p>
            <a:pPr marL="486537" indent="-2540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ko-KR" sz="1000" b="1" dirty="0">
              <a:solidFill>
                <a:srgbClr val="000000"/>
              </a:solidFill>
              <a:latin typeface="+mn-ea"/>
            </a:endParaRPr>
          </a:p>
          <a:p>
            <a:pPr marL="486537" indent="-2540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b="1" dirty="0">
                <a:solidFill>
                  <a:srgbClr val="0070C0"/>
                </a:solidFill>
                <a:latin typeface="+mn-ea"/>
              </a:rPr>
              <a:t>②</a:t>
            </a:r>
            <a:r>
              <a:rPr lang="ko-KR" altLang="en-US" b="1" dirty="0">
                <a:solidFill>
                  <a:srgbClr val="000000"/>
                </a:solidFill>
                <a:latin typeface="+mn-ea"/>
              </a:rPr>
              <a:t> 반추위 이하는 제 </a:t>
            </a:r>
            <a:r>
              <a:rPr lang="en-US" altLang="ko-KR" b="1" dirty="0">
                <a:solidFill>
                  <a:srgbClr val="000000"/>
                </a:solidFill>
                <a:latin typeface="+mn-ea"/>
              </a:rPr>
              <a:t>3</a:t>
            </a:r>
            <a:r>
              <a:rPr lang="ko-KR" altLang="en-US" b="1" dirty="0">
                <a:solidFill>
                  <a:srgbClr val="000000"/>
                </a:solidFill>
                <a:latin typeface="+mn-ea"/>
              </a:rPr>
              <a:t>위와 제</a:t>
            </a:r>
            <a:r>
              <a:rPr lang="en-US" altLang="ko-KR" b="1" dirty="0">
                <a:solidFill>
                  <a:srgbClr val="000000"/>
                </a:solidFill>
                <a:latin typeface="+mn-ea"/>
              </a:rPr>
              <a:t>4</a:t>
            </a:r>
            <a:r>
              <a:rPr lang="ko-KR" altLang="en-US" b="1" dirty="0">
                <a:solidFill>
                  <a:srgbClr val="000000"/>
                </a:solidFill>
                <a:latin typeface="+mn-ea"/>
              </a:rPr>
              <a:t>위</a:t>
            </a:r>
            <a:r>
              <a:rPr lang="en-US" altLang="ko-KR" b="1" dirty="0">
                <a:solidFill>
                  <a:srgbClr val="000000"/>
                </a:solidFill>
                <a:latin typeface="+mn-ea"/>
              </a:rPr>
              <a:t>(</a:t>
            </a:r>
            <a:r>
              <a:rPr lang="ko-KR" altLang="en-US" b="1" dirty="0" err="1">
                <a:solidFill>
                  <a:srgbClr val="000000"/>
                </a:solidFill>
                <a:latin typeface="+mn-ea"/>
              </a:rPr>
              <a:t>비반추동물과</a:t>
            </a:r>
            <a:r>
              <a:rPr lang="ko-KR" altLang="en-US" b="1" dirty="0">
                <a:solidFill>
                  <a:srgbClr val="000000"/>
                </a:solidFill>
                <a:latin typeface="+mn-ea"/>
              </a:rPr>
              <a:t> 그 기능이 유사한 염산을</a:t>
            </a:r>
            <a:endParaRPr lang="en-US" altLang="ko-KR" b="1" dirty="0">
              <a:solidFill>
                <a:srgbClr val="000000"/>
              </a:solidFill>
              <a:latin typeface="+mn-ea"/>
            </a:endParaRPr>
          </a:p>
          <a:p>
            <a:pPr marL="486537" indent="-2540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b="1" dirty="0">
                <a:solidFill>
                  <a:srgbClr val="000000"/>
                </a:solidFill>
                <a:latin typeface="+mn-ea"/>
              </a:rPr>
              <a:t>  </a:t>
            </a:r>
            <a:r>
              <a:rPr lang="ko-KR" altLang="en-US" b="1" dirty="0">
                <a:solidFill>
                  <a:srgbClr val="000000"/>
                </a:solidFill>
                <a:latin typeface="+mn-ea"/>
              </a:rPr>
              <a:t> </a:t>
            </a:r>
            <a:r>
              <a:rPr lang="ko-KR" altLang="en-US" b="1" dirty="0" smtClean="0">
                <a:solidFill>
                  <a:srgbClr val="000000"/>
                </a:solidFill>
                <a:latin typeface="+mn-ea"/>
              </a:rPr>
              <a:t> 분비하는 </a:t>
            </a:r>
            <a:r>
              <a:rPr lang="ko-KR" altLang="en-US" b="1" dirty="0">
                <a:solidFill>
                  <a:srgbClr val="000000"/>
                </a:solidFill>
                <a:latin typeface="+mn-ea"/>
              </a:rPr>
              <a:t>위</a:t>
            </a:r>
            <a:r>
              <a:rPr lang="en-US" altLang="ko-KR" b="1" dirty="0">
                <a:solidFill>
                  <a:srgbClr val="000000"/>
                </a:solidFill>
                <a:latin typeface="+mn-ea"/>
              </a:rPr>
              <a:t>)</a:t>
            </a:r>
            <a:r>
              <a:rPr lang="ko-KR" altLang="en-US" b="1" dirty="0">
                <a:solidFill>
                  <a:srgbClr val="000000"/>
                </a:solidFill>
                <a:latin typeface="+mn-ea"/>
              </a:rPr>
              <a:t>와 하부 소화기관</a:t>
            </a:r>
            <a:r>
              <a:rPr lang="en-US" altLang="ko-KR" b="1" dirty="0">
                <a:solidFill>
                  <a:srgbClr val="000000"/>
                </a:solidFill>
                <a:latin typeface="+mn-ea"/>
              </a:rPr>
              <a:t>(</a:t>
            </a:r>
            <a:r>
              <a:rPr lang="ko-KR" altLang="en-US" b="1" dirty="0">
                <a:solidFill>
                  <a:srgbClr val="000000"/>
                </a:solidFill>
                <a:latin typeface="+mn-ea"/>
              </a:rPr>
              <a:t>소장과 대장</a:t>
            </a:r>
            <a:r>
              <a:rPr lang="en-US" altLang="ko-KR" b="1" dirty="0">
                <a:solidFill>
                  <a:srgbClr val="000000"/>
                </a:solidFill>
                <a:latin typeface="+mn-ea"/>
              </a:rPr>
              <a:t>)</a:t>
            </a:r>
            <a:r>
              <a:rPr lang="ko-KR" altLang="en-US" b="1" dirty="0">
                <a:solidFill>
                  <a:srgbClr val="000000"/>
                </a:solidFill>
                <a:latin typeface="+mn-ea"/>
              </a:rPr>
              <a:t>으로 구성</a:t>
            </a:r>
            <a:r>
              <a:rPr lang="en-US" altLang="ko-KR" b="1" dirty="0">
                <a:solidFill>
                  <a:srgbClr val="000000"/>
                </a:solidFill>
                <a:latin typeface="+mn-ea"/>
              </a:rPr>
              <a:t>.</a:t>
            </a:r>
            <a:r>
              <a:rPr lang="ko-KR" altLang="en-US" b="1" dirty="0">
                <a:solidFill>
                  <a:srgbClr val="000000"/>
                </a:solidFill>
                <a:latin typeface="+mn-ea"/>
              </a:rPr>
              <a:t> </a:t>
            </a:r>
            <a:endParaRPr lang="en-US" altLang="ko-KR" b="1" dirty="0">
              <a:solidFill>
                <a:srgbClr val="000000"/>
              </a:solidFill>
              <a:latin typeface="+mn-ea"/>
            </a:endParaRPr>
          </a:p>
          <a:p>
            <a:pPr marL="486537" indent="-2540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ko-KR" sz="1000" b="1" dirty="0">
              <a:solidFill>
                <a:srgbClr val="000000"/>
              </a:solidFill>
              <a:latin typeface="+mn-ea"/>
            </a:endParaRPr>
          </a:p>
          <a:p>
            <a:pPr marL="486537" indent="-2540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b="1" dirty="0">
                <a:solidFill>
                  <a:srgbClr val="0070C0"/>
                </a:solidFill>
                <a:latin typeface="+mn-ea"/>
              </a:rPr>
              <a:t>③</a:t>
            </a:r>
            <a:r>
              <a:rPr lang="ko-KR" altLang="en-US" b="1" dirty="0">
                <a:solidFill>
                  <a:srgbClr val="000000"/>
                </a:solidFill>
                <a:latin typeface="+mn-ea"/>
              </a:rPr>
              <a:t> </a:t>
            </a:r>
            <a:r>
              <a:rPr lang="ko-KR" altLang="en-US" b="1" dirty="0">
                <a:solidFill>
                  <a:srgbClr val="FF0000"/>
                </a:solidFill>
                <a:latin typeface="+mn-ea"/>
              </a:rPr>
              <a:t>반추위의 역할은 </a:t>
            </a:r>
            <a:r>
              <a:rPr lang="ko-KR" altLang="en-US" b="1" dirty="0">
                <a:solidFill>
                  <a:srgbClr val="000000"/>
                </a:solidFill>
                <a:latin typeface="+mn-ea"/>
              </a:rPr>
              <a:t>섭취한 사료</a:t>
            </a:r>
            <a:r>
              <a:rPr lang="en-US" altLang="ko-KR" b="1" dirty="0">
                <a:solidFill>
                  <a:srgbClr val="000000"/>
                </a:solidFill>
                <a:latin typeface="+mn-ea"/>
              </a:rPr>
              <a:t>(</a:t>
            </a:r>
            <a:r>
              <a:rPr lang="ko-KR" altLang="en-US" b="1" dirty="0">
                <a:solidFill>
                  <a:srgbClr val="000000"/>
                </a:solidFill>
                <a:latin typeface="+mn-ea"/>
              </a:rPr>
              <a:t>조사료</a:t>
            </a:r>
            <a:r>
              <a:rPr lang="en-US" altLang="ko-KR" b="1" dirty="0">
                <a:solidFill>
                  <a:srgbClr val="000000"/>
                </a:solidFill>
                <a:latin typeface="+mn-ea"/>
              </a:rPr>
              <a:t>, </a:t>
            </a:r>
            <a:r>
              <a:rPr lang="ko-KR" altLang="en-US" b="1" dirty="0">
                <a:solidFill>
                  <a:srgbClr val="000000"/>
                </a:solidFill>
                <a:latin typeface="+mn-ea"/>
              </a:rPr>
              <a:t>농후사료</a:t>
            </a:r>
            <a:r>
              <a:rPr lang="en-US" altLang="ko-KR" b="1" dirty="0">
                <a:solidFill>
                  <a:srgbClr val="000000"/>
                </a:solidFill>
                <a:latin typeface="+mn-ea"/>
              </a:rPr>
              <a:t>)</a:t>
            </a:r>
            <a:r>
              <a:rPr lang="ko-KR" altLang="en-US" b="1" dirty="0">
                <a:solidFill>
                  <a:srgbClr val="000000"/>
                </a:solidFill>
                <a:latin typeface="+mn-ea"/>
              </a:rPr>
              <a:t>로부터 </a:t>
            </a:r>
            <a:r>
              <a:rPr lang="ko-KR" altLang="en-US" b="1" dirty="0">
                <a:solidFill>
                  <a:srgbClr val="FF0000"/>
                </a:solidFill>
                <a:latin typeface="+mn-ea"/>
              </a:rPr>
              <a:t>영양소를 발효시켜 </a:t>
            </a:r>
            <a:r>
              <a:rPr lang="ko-KR" altLang="en-US" b="1" dirty="0" smtClean="0">
                <a:solidFill>
                  <a:srgbClr val="FF0000"/>
                </a:solidFill>
                <a:latin typeface="+mn-ea"/>
              </a:rPr>
              <a:t> </a:t>
            </a:r>
            <a:r>
              <a:rPr lang="ko-KR" altLang="en-US" b="1" dirty="0" smtClean="0">
                <a:solidFill>
                  <a:srgbClr val="000000"/>
                </a:solidFill>
                <a:latin typeface="+mn-ea"/>
              </a:rPr>
              <a:t>미생물 </a:t>
            </a:r>
            <a:r>
              <a:rPr lang="ko-KR" altLang="en-US" b="1" dirty="0">
                <a:solidFill>
                  <a:srgbClr val="000000"/>
                </a:solidFill>
                <a:latin typeface="+mn-ea"/>
              </a:rPr>
              <a:t>단백질과 발효산물로 </a:t>
            </a:r>
            <a:r>
              <a:rPr lang="ko-KR" altLang="en-US" b="1" dirty="0" smtClean="0">
                <a:solidFill>
                  <a:srgbClr val="000000"/>
                </a:solidFill>
                <a:latin typeface="+mn-ea"/>
              </a:rPr>
              <a:t>전환시켜 </a:t>
            </a:r>
            <a:r>
              <a:rPr lang="ko-KR" altLang="en-US" b="1" dirty="0">
                <a:solidFill>
                  <a:srgbClr val="000000"/>
                </a:solidFill>
                <a:latin typeface="+mn-ea"/>
              </a:rPr>
              <a:t>이들 물질들이 대사될 수 있도록 하는 </a:t>
            </a:r>
            <a:r>
              <a:rPr lang="ko-KR" altLang="en-US" b="1" dirty="0" smtClean="0">
                <a:solidFill>
                  <a:srgbClr val="000000"/>
                </a:solidFill>
                <a:latin typeface="+mn-ea"/>
              </a:rPr>
              <a:t>것</a:t>
            </a:r>
            <a:endParaRPr lang="ko-KR" altLang="en-US" b="1" dirty="0">
              <a:solidFill>
                <a:srgbClr val="000000"/>
              </a:solidFill>
              <a:latin typeface="+mn-ea"/>
            </a:endParaRPr>
          </a:p>
          <a:p>
            <a:pPr marL="486537" indent="-2540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ko-KR" sz="1000" b="1" dirty="0">
              <a:solidFill>
                <a:srgbClr val="000000"/>
              </a:solidFill>
              <a:latin typeface="+mn-ea"/>
            </a:endParaRPr>
          </a:p>
          <a:p>
            <a:pPr marL="486537" indent="-2540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b="1" dirty="0">
                <a:solidFill>
                  <a:srgbClr val="0070C0"/>
                </a:solidFill>
                <a:latin typeface="+mn-ea"/>
              </a:rPr>
              <a:t>④</a:t>
            </a:r>
            <a:r>
              <a:rPr lang="ko-KR" altLang="en-US" b="1" dirty="0">
                <a:solidFill>
                  <a:srgbClr val="000000"/>
                </a:solidFill>
                <a:latin typeface="+mn-ea"/>
              </a:rPr>
              <a:t> </a:t>
            </a:r>
            <a:r>
              <a:rPr lang="ko-KR" altLang="en-US" b="1" dirty="0" err="1">
                <a:solidFill>
                  <a:srgbClr val="00B050"/>
                </a:solidFill>
                <a:latin typeface="+mn-ea"/>
              </a:rPr>
              <a:t>반추위내에서</a:t>
            </a:r>
            <a:r>
              <a:rPr lang="ko-KR" altLang="en-US" b="1" dirty="0">
                <a:solidFill>
                  <a:srgbClr val="00B050"/>
                </a:solidFill>
                <a:latin typeface="+mn-ea"/>
              </a:rPr>
              <a:t> 생성되는 정상적인 발효산물들로는 휘발성지방산</a:t>
            </a:r>
            <a:r>
              <a:rPr lang="en-US" altLang="ko-KR" b="1" dirty="0">
                <a:solidFill>
                  <a:srgbClr val="00B050"/>
                </a:solidFill>
                <a:latin typeface="+mn-ea"/>
              </a:rPr>
              <a:t>(VFA),</a:t>
            </a:r>
          </a:p>
          <a:p>
            <a:pPr marL="486537" indent="-2540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b="1" dirty="0">
                <a:solidFill>
                  <a:srgbClr val="00B050"/>
                </a:solidFill>
                <a:latin typeface="+mn-ea"/>
              </a:rPr>
              <a:t>   </a:t>
            </a:r>
            <a:r>
              <a:rPr lang="en-US" altLang="ko-KR" b="1" dirty="0" smtClean="0">
                <a:solidFill>
                  <a:srgbClr val="00B050"/>
                </a:solidFill>
                <a:latin typeface="+mn-ea"/>
              </a:rPr>
              <a:t> </a:t>
            </a:r>
            <a:r>
              <a:rPr lang="ko-KR" altLang="en-US" b="1" dirty="0" smtClean="0">
                <a:solidFill>
                  <a:srgbClr val="00B050"/>
                </a:solidFill>
                <a:latin typeface="+mn-ea"/>
              </a:rPr>
              <a:t>암모니아</a:t>
            </a:r>
            <a:r>
              <a:rPr lang="en-US" altLang="ko-KR" b="1" dirty="0">
                <a:solidFill>
                  <a:srgbClr val="00B050"/>
                </a:solidFill>
                <a:latin typeface="+mn-ea"/>
              </a:rPr>
              <a:t>, </a:t>
            </a:r>
            <a:r>
              <a:rPr lang="ko-KR" altLang="en-US" b="1" dirty="0">
                <a:solidFill>
                  <a:srgbClr val="00B050"/>
                </a:solidFill>
                <a:latin typeface="+mn-ea"/>
              </a:rPr>
              <a:t>메탄가스</a:t>
            </a:r>
            <a:r>
              <a:rPr lang="en-US" altLang="ko-KR" b="1" dirty="0">
                <a:solidFill>
                  <a:srgbClr val="00B050"/>
                </a:solidFill>
                <a:latin typeface="+mn-ea"/>
              </a:rPr>
              <a:t>, </a:t>
            </a:r>
            <a:r>
              <a:rPr lang="ko-KR" altLang="en-US" b="1" dirty="0">
                <a:solidFill>
                  <a:srgbClr val="00B050"/>
                </a:solidFill>
                <a:latin typeface="+mn-ea"/>
              </a:rPr>
              <a:t>이산화탄소</a:t>
            </a:r>
            <a:r>
              <a:rPr lang="en-US" altLang="ko-KR" b="1" dirty="0">
                <a:solidFill>
                  <a:srgbClr val="00B050"/>
                </a:solidFill>
                <a:latin typeface="+mn-ea"/>
              </a:rPr>
              <a:t>, </a:t>
            </a:r>
            <a:r>
              <a:rPr lang="ko-KR" altLang="en-US" b="1" dirty="0">
                <a:solidFill>
                  <a:srgbClr val="00B050"/>
                </a:solidFill>
                <a:latin typeface="+mn-ea"/>
              </a:rPr>
              <a:t>미생물단백질 등</a:t>
            </a:r>
            <a:endParaRPr lang="en-US" altLang="ko-KR" b="1" dirty="0">
              <a:solidFill>
                <a:srgbClr val="00B050"/>
              </a:solidFill>
              <a:latin typeface="+mn-ea"/>
            </a:endParaRPr>
          </a:p>
          <a:p>
            <a:pPr marL="486537" indent="-2540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b="1" dirty="0">
                <a:solidFill>
                  <a:srgbClr val="000000"/>
                </a:solidFill>
                <a:latin typeface="+mn-ea"/>
              </a:rPr>
              <a:t>   - </a:t>
            </a:r>
            <a:r>
              <a:rPr lang="ko-KR" altLang="en-US" b="1" dirty="0">
                <a:solidFill>
                  <a:srgbClr val="000000"/>
                </a:solidFill>
                <a:latin typeface="+mn-ea"/>
              </a:rPr>
              <a:t>휘발성지방산의 생성 비율은 </a:t>
            </a:r>
            <a:r>
              <a:rPr lang="ko-KR" altLang="en-US" b="1" dirty="0">
                <a:solidFill>
                  <a:srgbClr val="FF0000"/>
                </a:solidFill>
                <a:latin typeface="+mn-ea"/>
              </a:rPr>
              <a:t>초산</a:t>
            </a:r>
            <a:r>
              <a:rPr lang="en-US" altLang="ko-KR" b="1" dirty="0">
                <a:solidFill>
                  <a:srgbClr val="FF0000"/>
                </a:solidFill>
                <a:latin typeface="+mn-ea"/>
              </a:rPr>
              <a:t>(Acetic acid)</a:t>
            </a:r>
            <a:r>
              <a:rPr lang="ko-KR" altLang="en-US" b="1" dirty="0">
                <a:solidFill>
                  <a:srgbClr val="FF0000"/>
                </a:solidFill>
                <a:latin typeface="+mn-ea"/>
              </a:rPr>
              <a:t>이 </a:t>
            </a:r>
            <a:r>
              <a:rPr lang="en-US" altLang="ko-KR" b="1" dirty="0">
                <a:solidFill>
                  <a:srgbClr val="FF0000"/>
                </a:solidFill>
                <a:latin typeface="+mn-ea"/>
              </a:rPr>
              <a:t>60~70%</a:t>
            </a:r>
          </a:p>
          <a:p>
            <a:pPr marL="486537" indent="-2540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b="1" dirty="0">
                <a:solidFill>
                  <a:srgbClr val="FF0000"/>
                </a:solidFill>
                <a:latin typeface="+mn-ea"/>
              </a:rPr>
              <a:t>   - </a:t>
            </a:r>
            <a:r>
              <a:rPr lang="ko-KR" altLang="en-US" b="1" dirty="0">
                <a:solidFill>
                  <a:srgbClr val="FF0000"/>
                </a:solidFill>
                <a:latin typeface="+mn-ea"/>
              </a:rPr>
              <a:t>다음이 </a:t>
            </a:r>
            <a:r>
              <a:rPr lang="ko-KR" altLang="en-US" b="1" dirty="0" err="1">
                <a:solidFill>
                  <a:srgbClr val="FF0000"/>
                </a:solidFill>
                <a:latin typeface="+mn-ea"/>
              </a:rPr>
              <a:t>프로피온산</a:t>
            </a:r>
            <a:r>
              <a:rPr lang="en-US" altLang="ko-KR" b="1" dirty="0">
                <a:solidFill>
                  <a:srgbClr val="FF0000"/>
                </a:solidFill>
                <a:latin typeface="+mn-ea"/>
              </a:rPr>
              <a:t>(</a:t>
            </a:r>
            <a:r>
              <a:rPr lang="en-US" altLang="ko-KR" b="1" dirty="0" err="1">
                <a:solidFill>
                  <a:srgbClr val="FF0000"/>
                </a:solidFill>
                <a:latin typeface="+mn-ea"/>
              </a:rPr>
              <a:t>Propionic</a:t>
            </a:r>
            <a:r>
              <a:rPr lang="en-US" altLang="ko-KR" b="1" dirty="0">
                <a:solidFill>
                  <a:srgbClr val="FF0000"/>
                </a:solidFill>
                <a:latin typeface="+mn-ea"/>
              </a:rPr>
              <a:t> acid)</a:t>
            </a:r>
            <a:r>
              <a:rPr lang="ko-KR" altLang="en-US" b="1" dirty="0">
                <a:solidFill>
                  <a:srgbClr val="FF0000"/>
                </a:solidFill>
                <a:latin typeface="+mn-ea"/>
              </a:rPr>
              <a:t>으로 </a:t>
            </a:r>
            <a:r>
              <a:rPr lang="en-US" altLang="ko-KR" b="1" dirty="0">
                <a:solidFill>
                  <a:srgbClr val="FF0000"/>
                </a:solidFill>
                <a:latin typeface="+mn-ea"/>
              </a:rPr>
              <a:t>15~20%</a:t>
            </a:r>
          </a:p>
          <a:p>
            <a:pPr marL="486537" indent="-2540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b="1" dirty="0">
                <a:solidFill>
                  <a:srgbClr val="FF0000"/>
                </a:solidFill>
                <a:latin typeface="+mn-ea"/>
              </a:rPr>
              <a:t>   - </a:t>
            </a:r>
            <a:r>
              <a:rPr lang="ko-KR" altLang="en-US" b="1" dirty="0">
                <a:solidFill>
                  <a:srgbClr val="FF0000"/>
                </a:solidFill>
                <a:latin typeface="+mn-ea"/>
              </a:rPr>
              <a:t>낙산</a:t>
            </a:r>
            <a:r>
              <a:rPr lang="en-US" altLang="ko-KR" b="1" dirty="0">
                <a:solidFill>
                  <a:srgbClr val="FF0000"/>
                </a:solidFill>
                <a:latin typeface="+mn-ea"/>
              </a:rPr>
              <a:t>(Butyric acid)</a:t>
            </a:r>
            <a:r>
              <a:rPr lang="ko-KR" altLang="en-US" b="1" dirty="0">
                <a:solidFill>
                  <a:srgbClr val="FF0000"/>
                </a:solidFill>
                <a:latin typeface="+mn-ea"/>
              </a:rPr>
              <a:t>이 </a:t>
            </a:r>
            <a:r>
              <a:rPr lang="en-US" altLang="ko-KR" b="1" dirty="0">
                <a:solidFill>
                  <a:srgbClr val="FF0000"/>
                </a:solidFill>
                <a:latin typeface="+mn-ea"/>
              </a:rPr>
              <a:t>5~15%</a:t>
            </a:r>
            <a:r>
              <a:rPr lang="ko-KR" altLang="en-US" b="1" dirty="0">
                <a:solidFill>
                  <a:srgbClr val="FF0000"/>
                </a:solidFill>
                <a:latin typeface="+mn-ea"/>
              </a:rPr>
              <a:t>이며</a:t>
            </a:r>
            <a:r>
              <a:rPr lang="en-US" altLang="ko-KR" b="1" dirty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b="1" dirty="0">
                <a:solidFill>
                  <a:srgbClr val="000000"/>
                </a:solidFill>
                <a:latin typeface="+mn-ea"/>
              </a:rPr>
              <a:t>나머지 </a:t>
            </a:r>
            <a:r>
              <a:rPr lang="en-US" altLang="ko-KR" b="1" dirty="0">
                <a:solidFill>
                  <a:srgbClr val="000000"/>
                </a:solidFill>
                <a:latin typeface="+mn-ea"/>
              </a:rPr>
              <a:t>5%</a:t>
            </a:r>
            <a:r>
              <a:rPr lang="ko-KR" altLang="en-US" b="1" dirty="0">
                <a:solidFill>
                  <a:srgbClr val="000000"/>
                </a:solidFill>
                <a:latin typeface="+mn-ea"/>
              </a:rPr>
              <a:t>는 다른 유기산</a:t>
            </a:r>
            <a:r>
              <a:rPr lang="en-US" altLang="ko-KR" b="1" dirty="0">
                <a:solidFill>
                  <a:srgbClr val="000000"/>
                </a:solidFill>
                <a:latin typeface="+mn-ea"/>
              </a:rPr>
              <a:t>.</a:t>
            </a:r>
            <a:r>
              <a:rPr lang="ko-KR" altLang="en-US" b="1" dirty="0">
                <a:solidFill>
                  <a:srgbClr val="000000"/>
                </a:solidFill>
                <a:latin typeface="+mn-ea"/>
              </a:rPr>
              <a:t> </a:t>
            </a:r>
          </a:p>
          <a:p>
            <a:pPr marL="486537" indent="-2540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ko-KR" sz="1000" b="1" dirty="0">
              <a:solidFill>
                <a:srgbClr val="000000"/>
              </a:solidFill>
              <a:latin typeface="+mn-ea"/>
            </a:endParaRPr>
          </a:p>
          <a:p>
            <a:pPr marL="486537" indent="-2540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b="1" dirty="0">
                <a:solidFill>
                  <a:srgbClr val="0070C0"/>
                </a:solidFill>
                <a:latin typeface="+mn-ea"/>
              </a:rPr>
              <a:t>⑤</a:t>
            </a:r>
            <a:r>
              <a:rPr lang="ko-KR" altLang="en-US" b="1" dirty="0">
                <a:solidFill>
                  <a:srgbClr val="000000"/>
                </a:solidFill>
                <a:latin typeface="+mn-ea"/>
              </a:rPr>
              <a:t> 초산 및 낙산은 유지방 및 체지방 합성과 관련이 있으며 </a:t>
            </a:r>
            <a:r>
              <a:rPr lang="ko-KR" altLang="en-US" b="1" dirty="0" err="1">
                <a:solidFill>
                  <a:srgbClr val="000000"/>
                </a:solidFill>
                <a:latin typeface="+mn-ea"/>
              </a:rPr>
              <a:t>프로피온산은</a:t>
            </a:r>
            <a:endParaRPr lang="en-US" altLang="ko-KR" b="1" dirty="0">
              <a:solidFill>
                <a:srgbClr val="000000"/>
              </a:solidFill>
              <a:latin typeface="+mn-ea"/>
            </a:endParaRPr>
          </a:p>
          <a:p>
            <a:pPr marL="486537" indent="-2540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b="1" dirty="0">
                <a:solidFill>
                  <a:srgbClr val="000000"/>
                </a:solidFill>
                <a:latin typeface="+mn-ea"/>
              </a:rPr>
              <a:t>  </a:t>
            </a:r>
            <a:r>
              <a:rPr lang="ko-KR" altLang="en-US" b="1" dirty="0">
                <a:solidFill>
                  <a:srgbClr val="000000"/>
                </a:solidFill>
                <a:latin typeface="+mn-ea"/>
              </a:rPr>
              <a:t> </a:t>
            </a:r>
            <a:r>
              <a:rPr lang="ko-KR" altLang="en-US" b="1" dirty="0" smtClean="0">
                <a:solidFill>
                  <a:srgbClr val="000000"/>
                </a:solidFill>
                <a:latin typeface="+mn-ea"/>
              </a:rPr>
              <a:t> 반추동물에서 </a:t>
            </a:r>
            <a:r>
              <a:rPr lang="ko-KR" altLang="en-US" b="1" dirty="0">
                <a:solidFill>
                  <a:srgbClr val="000000"/>
                </a:solidFill>
                <a:latin typeface="+mn-ea"/>
              </a:rPr>
              <a:t>포도당 합성의 전구체임</a:t>
            </a:r>
            <a:r>
              <a:rPr lang="en-US" altLang="ko-KR" b="1" dirty="0">
                <a:solidFill>
                  <a:srgbClr val="000000"/>
                </a:solidFill>
                <a:latin typeface="+mn-ea"/>
              </a:rPr>
              <a:t>.</a:t>
            </a:r>
            <a:r>
              <a:rPr lang="ko-KR" altLang="en-US" b="1" dirty="0">
                <a:solidFill>
                  <a:srgbClr val="000000"/>
                </a:solidFill>
                <a:latin typeface="+mn-ea"/>
              </a:rPr>
              <a:t> </a:t>
            </a:r>
          </a:p>
          <a:p>
            <a:pPr marL="486537" indent="-2540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ko-KR" altLang="en-US" b="1" dirty="0">
              <a:solidFill>
                <a:srgbClr val="000000"/>
              </a:solidFill>
              <a:latin typeface="+mn-ea"/>
            </a:endParaRPr>
          </a:p>
          <a:p>
            <a:pPr>
              <a:lnSpc>
                <a:spcPct val="120000"/>
              </a:lnSpc>
              <a:defRPr/>
            </a:pPr>
            <a:endParaRPr lang="en-US" altLang="ko-KR" b="1" kern="0" dirty="0">
              <a:solidFill>
                <a:srgbClr val="000000"/>
              </a:solidFill>
              <a:latin typeface="+mn-ea"/>
            </a:endParaRPr>
          </a:p>
          <a:p>
            <a:pPr algn="just">
              <a:lnSpc>
                <a:spcPct val="120000"/>
              </a:lnSpc>
              <a:defRPr/>
            </a:pPr>
            <a:endParaRPr lang="en-US" altLang="ko-KR" b="1" dirty="0">
              <a:solidFill>
                <a:srgbClr val="000000"/>
              </a:solidFill>
              <a:latin typeface="+mn-ea"/>
            </a:endParaRPr>
          </a:p>
          <a:p>
            <a:pPr>
              <a:lnSpc>
                <a:spcPct val="120000"/>
              </a:lnSpc>
              <a:defRPr/>
            </a:pPr>
            <a:endParaRPr lang="en-US" altLang="ko-KR" b="1" kern="0" dirty="0">
              <a:solidFill>
                <a:srgbClr val="000000"/>
              </a:solidFill>
              <a:latin typeface="+mn-ea"/>
            </a:endParaRPr>
          </a:p>
          <a:p>
            <a:pPr algn="just">
              <a:lnSpc>
                <a:spcPct val="120000"/>
              </a:lnSpc>
              <a:defRPr/>
            </a:pPr>
            <a:endParaRPr lang="ko-KR" altLang="en-US" b="1" dirty="0">
              <a:latin typeface="+mn-ea"/>
            </a:endParaRP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ko-KR" altLang="en-US" b="1" kern="0" dirty="0">
              <a:latin typeface="+mn-ea"/>
            </a:endParaRPr>
          </a:p>
          <a:p>
            <a:pPr marL="742950" lvl="1" indent="-285750" algn="ctr"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n-US" altLang="ko-KR" b="1" u="sng" kern="0" dirty="0">
              <a:latin typeface="+mn-ea"/>
            </a:endParaRPr>
          </a:p>
          <a:p>
            <a:pPr marL="742950" lvl="1" indent="-285750" algn="ctr"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kumimoji="0" lang="en-US" altLang="ko-KR" b="1" u="sng" kern="0" dirty="0">
              <a:latin typeface="+mn-ea"/>
            </a:endParaRPr>
          </a:p>
          <a:p>
            <a:pPr marL="742950" lvl="1" indent="-285750" algn="ctr"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n-US" altLang="ko-KR" b="1" u="sng" kern="0" dirty="0">
              <a:latin typeface="+mn-ea"/>
            </a:endParaRPr>
          </a:p>
          <a:p>
            <a:pPr marL="742950" lvl="1" indent="-285750" algn="ctr"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kumimoji="0" lang="en-US" altLang="ko-KR" b="1" u="sng" kern="0" dirty="0">
              <a:latin typeface="+mn-ea"/>
            </a:endParaRPr>
          </a:p>
          <a:p>
            <a:pPr marL="742950" lvl="1" indent="-285750" algn="ctr"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kumimoji="0" lang="en-US" altLang="ko-KR" b="1" u="sng" kern="0" dirty="0">
              <a:latin typeface="+mn-ea"/>
            </a:endParaRPr>
          </a:p>
          <a:p>
            <a:pPr marL="742950" lvl="1" indent="-285750" algn="ctr"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kumimoji="0" lang="en-US" altLang="ko-KR" b="1" u="sng" kern="0" dirty="0">
              <a:latin typeface="+mn-ea"/>
            </a:endParaRP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kumimoji="0" lang="en-US" altLang="ko-KR" b="1" u="sng" kern="0" dirty="0">
              <a:latin typeface="+mn-ea"/>
            </a:endParaRP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kumimoji="0" lang="en-US" altLang="ko-KR" b="1" kern="0" dirty="0">
              <a:latin typeface="+mn-ea"/>
            </a:endParaRP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kumimoji="0" lang="en-US" altLang="ko-KR" b="1" kern="0" dirty="0">
              <a:latin typeface="+mn-ea"/>
            </a:endParaRP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kumimoji="0" lang="en-US" altLang="ko-KR" b="1" kern="0" dirty="0">
              <a:latin typeface="+mn-ea"/>
            </a:endParaRP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kumimoji="0" lang="en-US" altLang="ko-KR" b="1" kern="0" dirty="0">
              <a:latin typeface="+mn-ea"/>
            </a:endParaRP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kumimoji="0" lang="en-US" altLang="ko-KR" b="1" kern="0" dirty="0">
              <a:latin typeface="+mn-ea"/>
            </a:endParaRP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kumimoji="0" lang="en-US" altLang="ko-KR" b="1" kern="0" dirty="0">
              <a:latin typeface="+mn-ea"/>
            </a:endParaRP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kumimoji="0" lang="en-US" altLang="ko-KR" b="1" kern="0" dirty="0">
              <a:latin typeface="+mn-ea"/>
            </a:endParaRP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r>
              <a:rPr kumimoji="0" lang="en-US" altLang="ko-KR" b="1" kern="0" dirty="0">
                <a:latin typeface="+mn-ea"/>
              </a:rPr>
              <a:t/>
            </a:r>
            <a:br>
              <a:rPr kumimoji="0" lang="en-US" altLang="ko-KR" b="1" kern="0" dirty="0">
                <a:latin typeface="+mn-ea"/>
              </a:rPr>
            </a:br>
            <a:endParaRPr kumimoji="0" lang="ko-KR" altLang="en-US" b="1" kern="0" dirty="0">
              <a:latin typeface="+mn-ea"/>
            </a:endParaRP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kumimoji="0" lang="en-US" altLang="ko-KR" b="1" kern="0" dirty="0">
              <a:latin typeface="+mn-ea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455344" y="404664"/>
            <a:ext cx="29290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defRPr/>
            </a:pPr>
            <a:r>
              <a:rPr lang="en-US" altLang="ko-KR" sz="2800" b="1" kern="0" dirty="0" smtClean="0">
                <a:solidFill>
                  <a:srgbClr val="0070C0"/>
                </a:solidFill>
                <a:latin typeface="맑은 고딕" pitchFamily="50" charset="-127"/>
                <a:ea typeface="맑은 고딕" pitchFamily="50" charset="-127"/>
              </a:rPr>
              <a:t>3) </a:t>
            </a:r>
            <a:r>
              <a:rPr lang="ko-KR" altLang="en-US" sz="2800" b="1" kern="0" dirty="0" smtClean="0">
                <a:solidFill>
                  <a:srgbClr val="0070C0"/>
                </a:solidFill>
                <a:latin typeface="맑은 고딕" pitchFamily="50" charset="-127"/>
                <a:ea typeface="맑은 고딕" pitchFamily="50" charset="-127"/>
              </a:rPr>
              <a:t>소의 소화기관</a:t>
            </a:r>
            <a:endParaRPr lang="en-US" altLang="ko-KR" sz="2800" b="1" kern="0" dirty="0">
              <a:solidFill>
                <a:srgbClr val="0070C0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255618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418" name="그룹 32"/>
          <p:cNvGrpSpPr>
            <a:grpSpLocks/>
          </p:cNvGrpSpPr>
          <p:nvPr/>
        </p:nvGrpSpPr>
        <p:grpSpPr bwMode="auto">
          <a:xfrm>
            <a:off x="214313" y="490538"/>
            <a:ext cx="8683625" cy="5876925"/>
            <a:chOff x="-396552" y="490534"/>
            <a:chExt cx="9937104" cy="5876933"/>
          </a:xfrm>
        </p:grpSpPr>
        <p:sp>
          <p:nvSpPr>
            <p:cNvPr id="60419" name="Text Box 11"/>
            <p:cNvSpPr txBox="1">
              <a:spLocks noChangeArrowheads="1"/>
            </p:cNvSpPr>
            <p:nvPr/>
          </p:nvSpPr>
          <p:spPr bwMode="auto">
            <a:xfrm>
              <a:off x="-396552" y="490534"/>
              <a:ext cx="866580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ko-KR" b="1">
                  <a:latin typeface="Times New Roman" pitchFamily="18" charset="0"/>
                </a:rPr>
                <a:t>1</a:t>
              </a:r>
              <a:r>
                <a:rPr lang="ko-KR" altLang="en-US" b="1">
                  <a:latin typeface="Times New Roman" pitchFamily="18" charset="0"/>
                </a:rPr>
                <a:t>일 농후사료 </a:t>
              </a:r>
              <a:r>
                <a:rPr lang="en-US" altLang="ko-KR" b="1">
                  <a:latin typeface="Times New Roman" pitchFamily="18" charset="0"/>
                </a:rPr>
                <a:t>2</a:t>
              </a:r>
              <a:r>
                <a:rPr lang="ko-KR" altLang="en-US" b="1">
                  <a:latin typeface="Times New Roman" pitchFamily="18" charset="0"/>
                </a:rPr>
                <a:t>회 급여시 </a:t>
              </a:r>
              <a:r>
                <a:rPr lang="en-US" altLang="ko-KR" b="1">
                  <a:latin typeface="Times New Roman" pitchFamily="18" charset="0"/>
                </a:rPr>
                <a:t>1</a:t>
              </a:r>
              <a:r>
                <a:rPr lang="ko-KR" altLang="en-US" b="1">
                  <a:latin typeface="Times New Roman" pitchFamily="18" charset="0"/>
                </a:rPr>
                <a:t>위내 </a:t>
              </a:r>
              <a:r>
                <a:rPr lang="en-US" altLang="ko-KR" b="1">
                  <a:latin typeface="Times New Roman" pitchFamily="18" charset="0"/>
                </a:rPr>
                <a:t>pH </a:t>
              </a:r>
              <a:r>
                <a:rPr lang="ko-KR" altLang="en-US" b="1">
                  <a:latin typeface="Times New Roman" pitchFamily="18" charset="0"/>
                </a:rPr>
                <a:t>변화</a:t>
              </a:r>
            </a:p>
          </p:txBody>
        </p:sp>
        <p:grpSp>
          <p:nvGrpSpPr>
            <p:cNvPr id="60420" name="그룹 2"/>
            <p:cNvGrpSpPr>
              <a:grpSpLocks/>
            </p:cNvGrpSpPr>
            <p:nvPr/>
          </p:nvGrpSpPr>
          <p:grpSpPr bwMode="auto">
            <a:xfrm>
              <a:off x="73740" y="1441450"/>
              <a:ext cx="8869366" cy="4926017"/>
              <a:chOff x="522289" y="1557341"/>
              <a:chExt cx="8869366" cy="4926017"/>
            </a:xfrm>
          </p:grpSpPr>
          <p:sp>
            <p:nvSpPr>
              <p:cNvPr id="60422" name="Line 2"/>
              <p:cNvSpPr>
                <a:spLocks noChangeShapeType="1"/>
              </p:cNvSpPr>
              <p:nvPr/>
            </p:nvSpPr>
            <p:spPr bwMode="auto">
              <a:xfrm>
                <a:off x="1614488" y="1700213"/>
                <a:ext cx="0" cy="3960812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60423" name="Line 3"/>
              <p:cNvSpPr>
                <a:spLocks noChangeShapeType="1"/>
              </p:cNvSpPr>
              <p:nvPr/>
            </p:nvSpPr>
            <p:spPr bwMode="auto">
              <a:xfrm>
                <a:off x="1614488" y="5661025"/>
                <a:ext cx="7615238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60424" name="Text Box 4"/>
              <p:cNvSpPr txBox="1">
                <a:spLocks noChangeArrowheads="1"/>
              </p:cNvSpPr>
              <p:nvPr/>
            </p:nvSpPr>
            <p:spPr bwMode="auto">
              <a:xfrm>
                <a:off x="522289" y="1700213"/>
                <a:ext cx="1011237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ko-KR" sz="2400" b="1">
                    <a:solidFill>
                      <a:srgbClr val="000000"/>
                    </a:solidFill>
                    <a:latin typeface="Times New Roman" pitchFamily="18" charset="0"/>
                  </a:rPr>
                  <a:t>pH</a:t>
                </a:r>
              </a:p>
            </p:txBody>
          </p:sp>
          <p:sp>
            <p:nvSpPr>
              <p:cNvPr id="60425" name="Text Box 5"/>
              <p:cNvSpPr txBox="1">
                <a:spLocks noChangeArrowheads="1"/>
              </p:cNvSpPr>
              <p:nvPr/>
            </p:nvSpPr>
            <p:spPr bwMode="auto">
              <a:xfrm>
                <a:off x="8175630" y="5948363"/>
                <a:ext cx="1216025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ko-KR" altLang="en-US" sz="2400" b="1">
                    <a:solidFill>
                      <a:srgbClr val="000000"/>
                    </a:solidFill>
                    <a:latin typeface="Times New Roman" pitchFamily="18" charset="0"/>
                  </a:rPr>
                  <a:t>시간</a:t>
                </a:r>
              </a:p>
            </p:txBody>
          </p:sp>
          <p:sp>
            <p:nvSpPr>
              <p:cNvPr id="60426" name="Line 6"/>
              <p:cNvSpPr>
                <a:spLocks noChangeShapeType="1"/>
              </p:cNvSpPr>
              <p:nvPr/>
            </p:nvSpPr>
            <p:spPr bwMode="auto">
              <a:xfrm>
                <a:off x="1614492" y="3716338"/>
                <a:ext cx="7208837" cy="0"/>
              </a:xfrm>
              <a:prstGeom prst="line">
                <a:avLst/>
              </a:prstGeom>
              <a:noFill/>
              <a:ln w="28575">
                <a:solidFill>
                  <a:srgbClr val="99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60427" name="Freeform 7"/>
              <p:cNvSpPr>
                <a:spLocks/>
              </p:cNvSpPr>
              <p:nvPr/>
            </p:nvSpPr>
            <p:spPr bwMode="auto">
              <a:xfrm>
                <a:off x="1614489" y="2371729"/>
                <a:ext cx="7289800" cy="2784475"/>
              </a:xfrm>
              <a:custGeom>
                <a:avLst/>
                <a:gdLst>
                  <a:gd name="T0" fmla="*/ 0 w 4967"/>
                  <a:gd name="T1" fmla="*/ 2147483647 h 1754"/>
                  <a:gd name="T2" fmla="*/ 2147483647 w 4967"/>
                  <a:gd name="T3" fmla="*/ 2147483647 h 1754"/>
                  <a:gd name="T4" fmla="*/ 2147483647 w 4967"/>
                  <a:gd name="T5" fmla="*/ 2147483647 h 1754"/>
                  <a:gd name="T6" fmla="*/ 2147483647 w 4967"/>
                  <a:gd name="T7" fmla="*/ 2147483647 h 1754"/>
                  <a:gd name="T8" fmla="*/ 2147483647 w 4967"/>
                  <a:gd name="T9" fmla="*/ 2147483647 h 1754"/>
                  <a:gd name="T10" fmla="*/ 2147483647 w 4967"/>
                  <a:gd name="T11" fmla="*/ 2147483647 h 1754"/>
                  <a:gd name="T12" fmla="*/ 2147483647 w 4967"/>
                  <a:gd name="T13" fmla="*/ 2147483647 h 175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967"/>
                  <a:gd name="T22" fmla="*/ 0 h 1754"/>
                  <a:gd name="T23" fmla="*/ 4967 w 4967"/>
                  <a:gd name="T24" fmla="*/ 1754 h 175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967" h="1754">
                    <a:moveTo>
                      <a:pt x="0" y="76"/>
                    </a:moveTo>
                    <a:cubicBezTo>
                      <a:pt x="322" y="915"/>
                      <a:pt x="644" y="1754"/>
                      <a:pt x="969" y="1754"/>
                    </a:cubicBezTo>
                    <a:cubicBezTo>
                      <a:pt x="1294" y="1754"/>
                      <a:pt x="1635" y="83"/>
                      <a:pt x="1950" y="76"/>
                    </a:cubicBezTo>
                    <a:cubicBezTo>
                      <a:pt x="2265" y="69"/>
                      <a:pt x="2525" y="1702"/>
                      <a:pt x="2858" y="1709"/>
                    </a:cubicBezTo>
                    <a:cubicBezTo>
                      <a:pt x="3191" y="1716"/>
                      <a:pt x="3621" y="242"/>
                      <a:pt x="3946" y="121"/>
                    </a:cubicBezTo>
                    <a:cubicBezTo>
                      <a:pt x="4271" y="0"/>
                      <a:pt x="4649" y="824"/>
                      <a:pt x="4808" y="983"/>
                    </a:cubicBezTo>
                    <a:cubicBezTo>
                      <a:pt x="4967" y="1142"/>
                      <a:pt x="4884" y="1067"/>
                      <a:pt x="4899" y="1074"/>
                    </a:cubicBez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60428" name="Text Box 8"/>
              <p:cNvSpPr txBox="1">
                <a:spLocks noChangeArrowheads="1"/>
              </p:cNvSpPr>
              <p:nvPr/>
            </p:nvSpPr>
            <p:spPr bwMode="auto">
              <a:xfrm>
                <a:off x="895354" y="5789621"/>
                <a:ext cx="1376363" cy="6635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9pPr>
              </a:lstStyle>
              <a:p>
                <a:pPr algn="ctr" eaLnBrk="1" hangingPunct="1">
                  <a:lnSpc>
                    <a:spcPct val="60000"/>
                  </a:lnSpc>
                  <a:spcBef>
                    <a:spcPct val="50000"/>
                  </a:spcBef>
                  <a:buFontTx/>
                  <a:buNone/>
                </a:pPr>
                <a:r>
                  <a:rPr lang="ko-KR" altLang="en-US" sz="2200" b="1">
                    <a:solidFill>
                      <a:schemeClr val="accent2"/>
                    </a:solidFill>
                    <a:latin typeface="Times New Roman" pitchFamily="18" charset="0"/>
                  </a:rPr>
                  <a:t>사료</a:t>
                </a:r>
              </a:p>
              <a:p>
                <a:pPr algn="ctr" eaLnBrk="1" hangingPunct="1">
                  <a:lnSpc>
                    <a:spcPct val="60000"/>
                  </a:lnSpc>
                  <a:spcBef>
                    <a:spcPct val="50000"/>
                  </a:spcBef>
                  <a:buFontTx/>
                  <a:buNone/>
                </a:pPr>
                <a:r>
                  <a:rPr lang="ko-KR" altLang="en-US" sz="2200" b="1">
                    <a:solidFill>
                      <a:schemeClr val="accent2"/>
                    </a:solidFill>
                    <a:latin typeface="Times New Roman" pitchFamily="18" charset="0"/>
                  </a:rPr>
                  <a:t>급여</a:t>
                </a:r>
              </a:p>
            </p:txBody>
          </p:sp>
          <p:sp>
            <p:nvSpPr>
              <p:cNvPr id="60429" name="Text Box 9"/>
              <p:cNvSpPr txBox="1">
                <a:spLocks noChangeArrowheads="1"/>
              </p:cNvSpPr>
              <p:nvPr/>
            </p:nvSpPr>
            <p:spPr bwMode="auto">
              <a:xfrm>
                <a:off x="522289" y="3500438"/>
                <a:ext cx="1011237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ko-KR" sz="2400" b="1">
                    <a:solidFill>
                      <a:srgbClr val="000000"/>
                    </a:solidFill>
                    <a:latin typeface="Times New Roman" pitchFamily="18" charset="0"/>
                  </a:rPr>
                  <a:t>6.3</a:t>
                </a:r>
              </a:p>
            </p:txBody>
          </p:sp>
          <p:sp>
            <p:nvSpPr>
              <p:cNvPr id="60430" name="Text Box 10"/>
              <p:cNvSpPr txBox="1">
                <a:spLocks noChangeArrowheads="1"/>
              </p:cNvSpPr>
              <p:nvPr/>
            </p:nvSpPr>
            <p:spPr bwMode="auto">
              <a:xfrm>
                <a:off x="560392" y="4437112"/>
                <a:ext cx="1012824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ko-KR" sz="2400" b="1">
                    <a:solidFill>
                      <a:srgbClr val="000000"/>
                    </a:solidFill>
                    <a:latin typeface="Times New Roman" pitchFamily="18" charset="0"/>
                  </a:rPr>
                  <a:t>5.0</a:t>
                </a:r>
              </a:p>
            </p:txBody>
          </p:sp>
          <p:sp>
            <p:nvSpPr>
              <p:cNvPr id="60431" name="Text Box 12"/>
              <p:cNvSpPr txBox="1">
                <a:spLocks noChangeArrowheads="1"/>
              </p:cNvSpPr>
              <p:nvPr/>
            </p:nvSpPr>
            <p:spPr bwMode="auto">
              <a:xfrm>
                <a:off x="3919541" y="5819783"/>
                <a:ext cx="1376362" cy="6635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9pPr>
              </a:lstStyle>
              <a:p>
                <a:pPr algn="ctr" eaLnBrk="1" hangingPunct="1">
                  <a:lnSpc>
                    <a:spcPct val="60000"/>
                  </a:lnSpc>
                  <a:spcBef>
                    <a:spcPct val="50000"/>
                  </a:spcBef>
                  <a:buFontTx/>
                  <a:buNone/>
                </a:pPr>
                <a:r>
                  <a:rPr lang="ko-KR" altLang="en-US" sz="2200" b="1">
                    <a:solidFill>
                      <a:schemeClr val="accent2"/>
                    </a:solidFill>
                    <a:latin typeface="Times New Roman" pitchFamily="18" charset="0"/>
                  </a:rPr>
                  <a:t>사료</a:t>
                </a:r>
              </a:p>
              <a:p>
                <a:pPr algn="ctr" eaLnBrk="1" hangingPunct="1">
                  <a:lnSpc>
                    <a:spcPct val="60000"/>
                  </a:lnSpc>
                  <a:spcBef>
                    <a:spcPct val="50000"/>
                  </a:spcBef>
                  <a:buFontTx/>
                  <a:buNone/>
                </a:pPr>
                <a:r>
                  <a:rPr lang="ko-KR" altLang="en-US" sz="2200" b="1">
                    <a:solidFill>
                      <a:schemeClr val="accent2"/>
                    </a:solidFill>
                    <a:latin typeface="Times New Roman" pitchFamily="18" charset="0"/>
                  </a:rPr>
                  <a:t>급여</a:t>
                </a:r>
              </a:p>
            </p:txBody>
          </p:sp>
          <p:sp>
            <p:nvSpPr>
              <p:cNvPr id="60432" name="Line 13"/>
              <p:cNvSpPr>
                <a:spLocks noChangeShapeType="1"/>
              </p:cNvSpPr>
              <p:nvPr/>
            </p:nvSpPr>
            <p:spPr bwMode="auto">
              <a:xfrm flipV="1">
                <a:off x="4495800" y="2492375"/>
                <a:ext cx="0" cy="3168650"/>
              </a:xfrm>
              <a:prstGeom prst="line">
                <a:avLst/>
              </a:prstGeom>
              <a:noFill/>
              <a:ln w="9525">
                <a:solidFill>
                  <a:srgbClr val="CC0066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ko-KR" altLang="en-US"/>
              </a:p>
            </p:txBody>
          </p:sp>
          <p:pic>
            <p:nvPicPr>
              <p:cNvPr id="60433" name="Object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47465" y="4187834"/>
                <a:ext cx="230187" cy="249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0434" name="Object 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92715" y="4330710"/>
                <a:ext cx="230188" cy="249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0435" name="Object 4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74465" y="4687900"/>
                <a:ext cx="231775" cy="249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0436" name="Object 5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37965" y="4116396"/>
                <a:ext cx="230188" cy="249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0437" name="Object 6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83215" y="3830643"/>
                <a:ext cx="231775" cy="249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0438" name="Object 7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74465" y="3830643"/>
                <a:ext cx="230187" cy="249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0439" name="Object 8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65715" y="3830643"/>
                <a:ext cx="230187" cy="249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0440" name="Object 9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9526" y="4221163"/>
                <a:ext cx="230187" cy="249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0441" name="Object 10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79325" y="4330700"/>
                <a:ext cx="230188" cy="249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0442" name="Object 11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46526" y="4724400"/>
                <a:ext cx="230187" cy="249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0443" name="Object 1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91775" y="4221163"/>
                <a:ext cx="230188" cy="249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0444" name="Object 1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55276" y="3860800"/>
                <a:ext cx="230187" cy="249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0445" name="Object 14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46526" y="3860800"/>
                <a:ext cx="230187" cy="249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0446" name="Object 15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37776" y="3860800"/>
                <a:ext cx="230187" cy="249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0447" name="Picture 28" descr="gal9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47879" y="1916113"/>
                <a:ext cx="1611313" cy="8683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0448" name="Picture 29" descr="gal7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03642" y="1557341"/>
                <a:ext cx="1584325" cy="8905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0449" name="Picture 30" descr="gal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16542" y="1974850"/>
                <a:ext cx="1677987" cy="9096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60421" name="Picture 2" descr="http://putso.com.ne.kr/fig/rumen_ph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0219" y="1224877"/>
              <a:ext cx="3000333" cy="3600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818883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430213" y="962025"/>
            <a:ext cx="82835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>
            <a:defPPr>
              <a:defRPr lang="ko-KR"/>
            </a:defPPr>
            <a:lvl1pPr algn="just" rtl="0" fontAlgn="base" latinLnBrk="1">
              <a:spcBef>
                <a:spcPct val="0"/>
              </a:spcBef>
              <a:spcAft>
                <a:spcPct val="0"/>
              </a:spcAft>
              <a:defRPr kumimoji="1" sz="2000" b="1" kern="120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  <a:cs typeface="+mn-cs"/>
              </a:defRPr>
            </a:lvl1pPr>
            <a:lvl2pPr marL="457200" algn="just" rtl="0" fontAlgn="base" latinLnBrk="1">
              <a:spcBef>
                <a:spcPct val="0"/>
              </a:spcBef>
              <a:spcAft>
                <a:spcPct val="0"/>
              </a:spcAft>
              <a:defRPr kumimoji="1" sz="2000" b="1" kern="120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  <a:cs typeface="+mn-cs"/>
              </a:defRPr>
            </a:lvl2pPr>
            <a:lvl3pPr marL="914400" algn="just" rtl="0" fontAlgn="base" latinLnBrk="1">
              <a:spcBef>
                <a:spcPct val="0"/>
              </a:spcBef>
              <a:spcAft>
                <a:spcPct val="0"/>
              </a:spcAft>
              <a:defRPr kumimoji="1" sz="2000" b="1" kern="120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  <a:cs typeface="+mn-cs"/>
              </a:defRPr>
            </a:lvl3pPr>
            <a:lvl4pPr marL="1371600" algn="just" rtl="0" fontAlgn="base" latinLnBrk="1">
              <a:spcBef>
                <a:spcPct val="0"/>
              </a:spcBef>
              <a:spcAft>
                <a:spcPct val="0"/>
              </a:spcAft>
              <a:defRPr kumimoji="1" sz="2000" b="1" kern="120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  <a:cs typeface="+mn-cs"/>
              </a:defRPr>
            </a:lvl4pPr>
            <a:lvl5pPr marL="1828800" algn="just" rtl="0" fontAlgn="base" latinLnBrk="1">
              <a:spcBef>
                <a:spcPct val="0"/>
              </a:spcBef>
              <a:spcAft>
                <a:spcPct val="0"/>
              </a:spcAft>
              <a:defRPr kumimoji="1" sz="2000" b="1" kern="120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  <a:cs typeface="+mn-cs"/>
              </a:defRPr>
            </a:lvl5pPr>
            <a:lvl6pPr marL="2286000" algn="l" defTabSz="914400" rtl="0" eaLnBrk="1" latinLnBrk="1" hangingPunct="1">
              <a:defRPr kumimoji="1" sz="2000" b="1" kern="120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  <a:cs typeface="+mn-cs"/>
              </a:defRPr>
            </a:lvl6pPr>
            <a:lvl7pPr marL="2743200" algn="l" defTabSz="914400" rtl="0" eaLnBrk="1" latinLnBrk="1" hangingPunct="1">
              <a:defRPr kumimoji="1" sz="2000" b="1" kern="120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  <a:cs typeface="+mn-cs"/>
              </a:defRPr>
            </a:lvl7pPr>
            <a:lvl8pPr marL="3200400" algn="l" defTabSz="914400" rtl="0" eaLnBrk="1" latinLnBrk="1" hangingPunct="1">
              <a:defRPr kumimoji="1" sz="2000" b="1" kern="120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  <a:cs typeface="+mn-cs"/>
              </a:defRPr>
            </a:lvl8pPr>
            <a:lvl9pPr marL="3657600" algn="l" defTabSz="914400" rtl="0" eaLnBrk="1" latinLnBrk="1" hangingPunct="1">
              <a:defRPr kumimoji="1" sz="2000" b="1" kern="120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  <a:cs typeface="+mn-cs"/>
              </a:defRPr>
            </a:lvl9pPr>
          </a:lstStyle>
          <a:p>
            <a:pPr algn="ctr">
              <a:defRPr/>
            </a:pPr>
            <a:r>
              <a:rPr lang="ko-KR" altLang="en-US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굴림" pitchFamily="50" charset="-127"/>
              </a:rPr>
              <a:t>사료급여 회수에 따른 </a:t>
            </a:r>
            <a:r>
              <a:rPr lang="ko-KR" altLang="en-US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굴림" pitchFamily="50" charset="-127"/>
              </a:rPr>
              <a:t>반추위내</a:t>
            </a:r>
            <a:r>
              <a:rPr lang="ko-KR" altLang="en-US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굴림" pitchFamily="50" charset="-127"/>
              </a:rPr>
              <a:t> </a:t>
            </a:r>
            <a:r>
              <a:rPr lang="en-US" altLang="ko-KR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굴림" pitchFamily="50" charset="-127"/>
              </a:rPr>
              <a:t>pH </a:t>
            </a:r>
            <a:r>
              <a:rPr lang="ko-KR" altLang="en-US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굴림" pitchFamily="50" charset="-127"/>
              </a:rPr>
              <a:t>변화</a:t>
            </a:r>
          </a:p>
        </p:txBody>
      </p:sp>
      <p:sp>
        <p:nvSpPr>
          <p:cNvPr id="61443" name="Freeform 3"/>
          <p:cNvSpPr>
            <a:spLocks/>
          </p:cNvSpPr>
          <p:nvPr/>
        </p:nvSpPr>
        <p:spPr bwMode="auto">
          <a:xfrm>
            <a:off x="1079500" y="3651250"/>
            <a:ext cx="7273925" cy="2244725"/>
          </a:xfrm>
          <a:custGeom>
            <a:avLst/>
            <a:gdLst>
              <a:gd name="T0" fmla="*/ 0 w 4582"/>
              <a:gd name="T1" fmla="*/ 2147483647 h 1414"/>
              <a:gd name="T2" fmla="*/ 2147483647 w 4582"/>
              <a:gd name="T3" fmla="*/ 2147483647 h 1414"/>
              <a:gd name="T4" fmla="*/ 2147483647 w 4582"/>
              <a:gd name="T5" fmla="*/ 2147483647 h 1414"/>
              <a:gd name="T6" fmla="*/ 2147483647 w 4582"/>
              <a:gd name="T7" fmla="*/ 2147483647 h 1414"/>
              <a:gd name="T8" fmla="*/ 2147483647 w 4582"/>
              <a:gd name="T9" fmla="*/ 2147483647 h 141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582"/>
              <a:gd name="T16" fmla="*/ 0 h 1414"/>
              <a:gd name="T17" fmla="*/ 4582 w 4582"/>
              <a:gd name="T18" fmla="*/ 1414 h 141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582" h="1414">
                <a:moveTo>
                  <a:pt x="0" y="76"/>
                </a:moveTo>
                <a:cubicBezTo>
                  <a:pt x="38" y="102"/>
                  <a:pt x="76" y="129"/>
                  <a:pt x="227" y="348"/>
                </a:cubicBezTo>
                <a:cubicBezTo>
                  <a:pt x="378" y="567"/>
                  <a:pt x="356" y="1414"/>
                  <a:pt x="908" y="1391"/>
                </a:cubicBezTo>
                <a:cubicBezTo>
                  <a:pt x="1460" y="1368"/>
                  <a:pt x="2927" y="424"/>
                  <a:pt x="3539" y="212"/>
                </a:cubicBezTo>
                <a:cubicBezTo>
                  <a:pt x="4151" y="0"/>
                  <a:pt x="4408" y="136"/>
                  <a:pt x="4582" y="121"/>
                </a:cubicBez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61444" name="Freeform 4"/>
          <p:cNvSpPr>
            <a:spLocks/>
          </p:cNvSpPr>
          <p:nvPr/>
        </p:nvSpPr>
        <p:spPr bwMode="auto">
          <a:xfrm>
            <a:off x="1079500" y="3771900"/>
            <a:ext cx="6626225" cy="1535113"/>
          </a:xfrm>
          <a:custGeom>
            <a:avLst/>
            <a:gdLst>
              <a:gd name="T0" fmla="*/ 0 w 4174"/>
              <a:gd name="T1" fmla="*/ 0 h 967"/>
              <a:gd name="T2" fmla="*/ 2147483647 w 4174"/>
              <a:gd name="T3" fmla="*/ 2147483647 h 967"/>
              <a:gd name="T4" fmla="*/ 2147483647 w 4174"/>
              <a:gd name="T5" fmla="*/ 2147483647 h 967"/>
              <a:gd name="T6" fmla="*/ 2147483647 w 4174"/>
              <a:gd name="T7" fmla="*/ 2147483647 h 967"/>
              <a:gd name="T8" fmla="*/ 2147483647 w 4174"/>
              <a:gd name="T9" fmla="*/ 2147483647 h 967"/>
              <a:gd name="T10" fmla="*/ 2147483647 w 4174"/>
              <a:gd name="T11" fmla="*/ 2147483647 h 96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174"/>
              <a:gd name="T19" fmla="*/ 0 h 967"/>
              <a:gd name="T20" fmla="*/ 4174 w 4174"/>
              <a:gd name="T21" fmla="*/ 967 h 96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174" h="967">
                <a:moveTo>
                  <a:pt x="0" y="0"/>
                </a:moveTo>
                <a:cubicBezTo>
                  <a:pt x="57" y="37"/>
                  <a:pt x="114" y="75"/>
                  <a:pt x="273" y="226"/>
                </a:cubicBezTo>
                <a:cubicBezTo>
                  <a:pt x="432" y="377"/>
                  <a:pt x="681" y="922"/>
                  <a:pt x="953" y="907"/>
                </a:cubicBezTo>
                <a:cubicBezTo>
                  <a:pt x="1225" y="892"/>
                  <a:pt x="1589" y="129"/>
                  <a:pt x="1906" y="136"/>
                </a:cubicBezTo>
                <a:cubicBezTo>
                  <a:pt x="2223" y="143"/>
                  <a:pt x="2480" y="967"/>
                  <a:pt x="2858" y="952"/>
                </a:cubicBezTo>
                <a:cubicBezTo>
                  <a:pt x="3236" y="937"/>
                  <a:pt x="3940" y="196"/>
                  <a:pt x="4174" y="45"/>
                </a:cubicBezTo>
              </a:path>
            </a:pathLst>
          </a:custGeom>
          <a:noFill/>
          <a:ln w="25400" cap="flat" cmpd="sng">
            <a:solidFill>
              <a:srgbClr val="FF9933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61445" name="Freeform 5"/>
          <p:cNvSpPr>
            <a:spLocks/>
          </p:cNvSpPr>
          <p:nvPr/>
        </p:nvSpPr>
        <p:spPr bwMode="auto">
          <a:xfrm>
            <a:off x="1079500" y="3771900"/>
            <a:ext cx="6697663" cy="1163638"/>
          </a:xfrm>
          <a:custGeom>
            <a:avLst/>
            <a:gdLst>
              <a:gd name="T0" fmla="*/ 0 w 4219"/>
              <a:gd name="T1" fmla="*/ 0 h 733"/>
              <a:gd name="T2" fmla="*/ 2147483647 w 4219"/>
              <a:gd name="T3" fmla="*/ 2147483647 h 733"/>
              <a:gd name="T4" fmla="*/ 2147483647 w 4219"/>
              <a:gd name="T5" fmla="*/ 2147483647 h 733"/>
              <a:gd name="T6" fmla="*/ 2147483647 w 4219"/>
              <a:gd name="T7" fmla="*/ 2147483647 h 733"/>
              <a:gd name="T8" fmla="*/ 2147483647 w 4219"/>
              <a:gd name="T9" fmla="*/ 2147483647 h 733"/>
              <a:gd name="T10" fmla="*/ 2147483647 w 4219"/>
              <a:gd name="T11" fmla="*/ 2147483647 h 733"/>
              <a:gd name="T12" fmla="*/ 2147483647 w 4219"/>
              <a:gd name="T13" fmla="*/ 2147483647 h 733"/>
              <a:gd name="T14" fmla="*/ 2147483647 w 4219"/>
              <a:gd name="T15" fmla="*/ 2147483647 h 73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219"/>
              <a:gd name="T25" fmla="*/ 0 h 733"/>
              <a:gd name="T26" fmla="*/ 4219 w 4219"/>
              <a:gd name="T27" fmla="*/ 733 h 73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219" h="733">
                <a:moveTo>
                  <a:pt x="0" y="0"/>
                </a:moveTo>
                <a:cubicBezTo>
                  <a:pt x="41" y="11"/>
                  <a:pt x="83" y="23"/>
                  <a:pt x="227" y="136"/>
                </a:cubicBezTo>
                <a:cubicBezTo>
                  <a:pt x="371" y="249"/>
                  <a:pt x="673" y="673"/>
                  <a:pt x="862" y="680"/>
                </a:cubicBezTo>
                <a:cubicBezTo>
                  <a:pt x="1051" y="687"/>
                  <a:pt x="1164" y="173"/>
                  <a:pt x="1361" y="181"/>
                </a:cubicBezTo>
                <a:cubicBezTo>
                  <a:pt x="1558" y="189"/>
                  <a:pt x="1808" y="717"/>
                  <a:pt x="2042" y="725"/>
                </a:cubicBezTo>
                <a:cubicBezTo>
                  <a:pt x="2276" y="733"/>
                  <a:pt x="2548" y="241"/>
                  <a:pt x="2767" y="226"/>
                </a:cubicBezTo>
                <a:cubicBezTo>
                  <a:pt x="2986" y="211"/>
                  <a:pt x="3115" y="665"/>
                  <a:pt x="3357" y="635"/>
                </a:cubicBezTo>
                <a:cubicBezTo>
                  <a:pt x="3599" y="605"/>
                  <a:pt x="3909" y="325"/>
                  <a:pt x="4219" y="45"/>
                </a:cubicBezTo>
              </a:path>
            </a:pathLst>
          </a:cu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61446" name="Line 6"/>
          <p:cNvSpPr>
            <a:spLocks noChangeShapeType="1"/>
          </p:cNvSpPr>
          <p:nvPr/>
        </p:nvSpPr>
        <p:spPr bwMode="auto">
          <a:xfrm>
            <a:off x="1079500" y="2690813"/>
            <a:ext cx="0" cy="3960812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61447" name="Line 7"/>
          <p:cNvSpPr>
            <a:spLocks noChangeShapeType="1"/>
          </p:cNvSpPr>
          <p:nvPr/>
        </p:nvSpPr>
        <p:spPr bwMode="auto">
          <a:xfrm>
            <a:off x="1079500" y="6651625"/>
            <a:ext cx="7058025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61448" name="Line 8"/>
          <p:cNvSpPr>
            <a:spLocks noChangeShapeType="1"/>
          </p:cNvSpPr>
          <p:nvPr/>
        </p:nvSpPr>
        <p:spPr bwMode="auto">
          <a:xfrm>
            <a:off x="1079500" y="4922838"/>
            <a:ext cx="7058025" cy="0"/>
          </a:xfrm>
          <a:prstGeom prst="line">
            <a:avLst/>
          </a:prstGeom>
          <a:noFill/>
          <a:ln w="76200">
            <a:solidFill>
              <a:srgbClr val="009900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61449" name="Text Box 9"/>
          <p:cNvSpPr txBox="1">
            <a:spLocks noChangeArrowheads="1"/>
          </p:cNvSpPr>
          <p:nvPr/>
        </p:nvSpPr>
        <p:spPr bwMode="auto">
          <a:xfrm>
            <a:off x="442913" y="4656138"/>
            <a:ext cx="565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ko-KR" sz="2000" b="1">
                <a:latin typeface="HY헤드라인M" pitchFamily="18" charset="-127"/>
                <a:ea typeface="HY헤드라인M" pitchFamily="18" charset="-127"/>
              </a:rPr>
              <a:t>5.5</a:t>
            </a:r>
          </a:p>
        </p:txBody>
      </p:sp>
      <p:sp>
        <p:nvSpPr>
          <p:cNvPr id="61450" name="Text Box 10"/>
          <p:cNvSpPr txBox="1">
            <a:spLocks noChangeArrowheads="1"/>
          </p:cNvSpPr>
          <p:nvPr/>
        </p:nvSpPr>
        <p:spPr bwMode="auto">
          <a:xfrm>
            <a:off x="504825" y="3530600"/>
            <a:ext cx="565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ko-KR" sz="2000" b="1">
                <a:latin typeface="HY헤드라인M" pitchFamily="18" charset="-127"/>
                <a:ea typeface="HY헤드라인M" pitchFamily="18" charset="-127"/>
              </a:rPr>
              <a:t>7.0</a:t>
            </a:r>
          </a:p>
        </p:txBody>
      </p:sp>
      <p:sp>
        <p:nvSpPr>
          <p:cNvPr id="61451" name="Text Box 11"/>
          <p:cNvSpPr txBox="1">
            <a:spLocks noChangeArrowheads="1"/>
          </p:cNvSpPr>
          <p:nvPr/>
        </p:nvSpPr>
        <p:spPr bwMode="auto">
          <a:xfrm>
            <a:off x="587375" y="2144713"/>
            <a:ext cx="461963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vert="eaVert"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ko-KR" altLang="en-US" sz="1800" b="1">
                <a:latin typeface="HY헤드라인M" pitchFamily="18" charset="-127"/>
                <a:ea typeface="HY헤드라인M" pitchFamily="18" charset="-127"/>
              </a:rPr>
              <a:t>반추위내</a:t>
            </a:r>
          </a:p>
        </p:txBody>
      </p:sp>
      <p:sp>
        <p:nvSpPr>
          <p:cNvPr id="61452" name="Text Box 12"/>
          <p:cNvSpPr txBox="1">
            <a:spLocks noChangeArrowheads="1"/>
          </p:cNvSpPr>
          <p:nvPr/>
        </p:nvSpPr>
        <p:spPr bwMode="auto">
          <a:xfrm>
            <a:off x="606425" y="3116263"/>
            <a:ext cx="457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ko-KR" sz="1800" b="1">
                <a:latin typeface="HY헤드라인M" pitchFamily="18" charset="-127"/>
                <a:ea typeface="HY헤드라인M" pitchFamily="18" charset="-127"/>
              </a:rPr>
              <a:t>pH</a:t>
            </a:r>
          </a:p>
        </p:txBody>
      </p:sp>
      <p:sp>
        <p:nvSpPr>
          <p:cNvPr id="61453" name="Line 13"/>
          <p:cNvSpPr>
            <a:spLocks noChangeShapeType="1"/>
          </p:cNvSpPr>
          <p:nvPr/>
        </p:nvSpPr>
        <p:spPr bwMode="auto">
          <a:xfrm>
            <a:off x="5976938" y="2259013"/>
            <a:ext cx="50323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61454" name="Line 14"/>
          <p:cNvSpPr>
            <a:spLocks noChangeShapeType="1"/>
          </p:cNvSpPr>
          <p:nvPr/>
        </p:nvSpPr>
        <p:spPr bwMode="auto">
          <a:xfrm>
            <a:off x="6192838" y="2762250"/>
            <a:ext cx="503237" cy="0"/>
          </a:xfrm>
          <a:prstGeom prst="line">
            <a:avLst/>
          </a:prstGeom>
          <a:noFill/>
          <a:ln w="25400">
            <a:solidFill>
              <a:srgbClr val="FF9933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61455" name="Line 15"/>
          <p:cNvSpPr>
            <a:spLocks noChangeShapeType="1"/>
          </p:cNvSpPr>
          <p:nvPr/>
        </p:nvSpPr>
        <p:spPr bwMode="auto">
          <a:xfrm>
            <a:off x="6408738" y="3267075"/>
            <a:ext cx="503237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61456" name="Text Box 16"/>
          <p:cNvSpPr txBox="1">
            <a:spLocks noChangeArrowheads="1"/>
          </p:cNvSpPr>
          <p:nvPr/>
        </p:nvSpPr>
        <p:spPr bwMode="auto">
          <a:xfrm>
            <a:off x="6677025" y="2063750"/>
            <a:ext cx="1276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ko-KR" sz="1800" b="1">
                <a:latin typeface="HY헤드라인M" pitchFamily="18" charset="-127"/>
                <a:ea typeface="HY헤드라인M" pitchFamily="18" charset="-127"/>
              </a:rPr>
              <a:t>1</a:t>
            </a:r>
            <a:r>
              <a:rPr lang="ko-KR" altLang="en-US" sz="1800" b="1">
                <a:latin typeface="HY헤드라인M" pitchFamily="18" charset="-127"/>
                <a:ea typeface="HY헤드라인M" pitchFamily="18" charset="-127"/>
              </a:rPr>
              <a:t>회급여</a:t>
            </a:r>
            <a:r>
              <a:rPr lang="en-US" altLang="ko-KR" sz="1800" b="1">
                <a:latin typeface="HY헤드라인M" pitchFamily="18" charset="-127"/>
                <a:ea typeface="HY헤드라인M" pitchFamily="18" charset="-127"/>
              </a:rPr>
              <a:t>/</a:t>
            </a:r>
            <a:r>
              <a:rPr lang="ko-KR" altLang="en-US" sz="1800" b="1">
                <a:latin typeface="HY헤드라인M" pitchFamily="18" charset="-127"/>
                <a:ea typeface="HY헤드라인M" pitchFamily="18" charset="-127"/>
              </a:rPr>
              <a:t>일</a:t>
            </a:r>
          </a:p>
        </p:txBody>
      </p:sp>
      <p:sp>
        <p:nvSpPr>
          <p:cNvPr id="61457" name="Text Box 17"/>
          <p:cNvSpPr txBox="1">
            <a:spLocks noChangeArrowheads="1"/>
          </p:cNvSpPr>
          <p:nvPr/>
        </p:nvSpPr>
        <p:spPr bwMode="auto">
          <a:xfrm>
            <a:off x="6892925" y="2540000"/>
            <a:ext cx="1276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ko-KR" sz="1800" b="1">
                <a:solidFill>
                  <a:srgbClr val="FF9933"/>
                </a:solidFill>
                <a:latin typeface="HY헤드라인M" pitchFamily="18" charset="-127"/>
                <a:ea typeface="HY헤드라인M" pitchFamily="18" charset="-127"/>
              </a:rPr>
              <a:t>2</a:t>
            </a:r>
            <a:r>
              <a:rPr lang="ko-KR" altLang="en-US" sz="1800" b="1">
                <a:solidFill>
                  <a:srgbClr val="FF9933"/>
                </a:solidFill>
                <a:latin typeface="HY헤드라인M" pitchFamily="18" charset="-127"/>
                <a:ea typeface="HY헤드라인M" pitchFamily="18" charset="-127"/>
              </a:rPr>
              <a:t>회급여</a:t>
            </a:r>
            <a:r>
              <a:rPr lang="en-US" altLang="ko-KR" sz="1800" b="1">
                <a:solidFill>
                  <a:srgbClr val="FF9933"/>
                </a:solidFill>
                <a:latin typeface="HY헤드라인M" pitchFamily="18" charset="-127"/>
                <a:ea typeface="HY헤드라인M" pitchFamily="18" charset="-127"/>
              </a:rPr>
              <a:t>/</a:t>
            </a:r>
            <a:r>
              <a:rPr lang="ko-KR" altLang="en-US" sz="1800" b="1">
                <a:solidFill>
                  <a:srgbClr val="FF9933"/>
                </a:solidFill>
                <a:latin typeface="HY헤드라인M" pitchFamily="18" charset="-127"/>
                <a:ea typeface="HY헤드라인M" pitchFamily="18" charset="-127"/>
              </a:rPr>
              <a:t>일</a:t>
            </a:r>
          </a:p>
        </p:txBody>
      </p:sp>
      <p:sp>
        <p:nvSpPr>
          <p:cNvPr id="61458" name="Text Box 18"/>
          <p:cNvSpPr txBox="1">
            <a:spLocks noChangeArrowheads="1"/>
          </p:cNvSpPr>
          <p:nvPr/>
        </p:nvSpPr>
        <p:spPr bwMode="auto">
          <a:xfrm>
            <a:off x="7108825" y="3044825"/>
            <a:ext cx="1276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ko-KR" sz="1800" b="1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3</a:t>
            </a:r>
            <a:r>
              <a:rPr lang="ko-KR" altLang="en-US" sz="1800" b="1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회급여</a:t>
            </a:r>
            <a:r>
              <a:rPr lang="en-US" altLang="ko-KR" sz="1800" b="1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/</a:t>
            </a:r>
            <a:r>
              <a:rPr lang="ko-KR" altLang="en-US" sz="1800" b="1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일</a:t>
            </a:r>
          </a:p>
        </p:txBody>
      </p:sp>
    </p:spTree>
    <p:extLst>
      <p:ext uri="{BB962C8B-B14F-4D97-AF65-F5344CB8AC3E}">
        <p14:creationId xmlns:p14="http://schemas.microsoft.com/office/powerpoint/2010/main" val="19833936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143000"/>
            <a:ext cx="8467725" cy="5500688"/>
          </a:xfrm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pPr marL="0" inden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ko-KR" altLang="en-US" sz="2000" b="1" dirty="0" smtClean="0">
                <a:solidFill>
                  <a:srgbClr val="0070C0"/>
                </a:solidFill>
                <a:latin typeface="+mn-ea"/>
              </a:rPr>
              <a:t>□ 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+mn-ea"/>
              </a:rPr>
              <a:t>조농비는</a:t>
            </a:r>
            <a:r>
              <a:rPr lang="ko-KR" altLang="en-US" sz="2000" b="1" dirty="0" smtClean="0">
                <a:solidFill>
                  <a:srgbClr val="FF0000"/>
                </a:solidFill>
                <a:latin typeface="+mn-ea"/>
              </a:rPr>
              <a:t> 반추위 산도와 가축의 건강에 큰 영향을 미침</a:t>
            </a:r>
            <a:r>
              <a:rPr lang="en-US" altLang="ko-KR" sz="2000" b="1" dirty="0" smtClean="0">
                <a:solidFill>
                  <a:srgbClr val="FF0000"/>
                </a:solidFill>
                <a:latin typeface="+mn-ea"/>
              </a:rPr>
              <a:t>.</a:t>
            </a:r>
          </a:p>
          <a:p>
            <a:pPr marL="0" inden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altLang="ko-KR" sz="2000" b="1" dirty="0" smtClean="0">
                <a:solidFill>
                  <a:srgbClr val="000000"/>
                </a:solidFill>
                <a:latin typeface="+mn-ea"/>
              </a:rPr>
              <a:t>  - </a:t>
            </a:r>
            <a:r>
              <a:rPr lang="ko-KR" altLang="en-US" sz="2000" b="1" dirty="0" smtClean="0">
                <a:solidFill>
                  <a:srgbClr val="000000"/>
                </a:solidFill>
                <a:latin typeface="+mn-ea"/>
              </a:rPr>
              <a:t>농후사료 급여량이 많거나 </a:t>
            </a:r>
            <a:r>
              <a:rPr lang="en-US" altLang="ko-KR" sz="2000" b="1" dirty="0" smtClean="0">
                <a:solidFill>
                  <a:srgbClr val="000000"/>
                </a:solidFill>
                <a:latin typeface="+mn-ea"/>
              </a:rPr>
              <a:t>1</a:t>
            </a:r>
            <a:r>
              <a:rPr lang="ko-KR" altLang="en-US" sz="2000" b="1" dirty="0" smtClean="0">
                <a:solidFill>
                  <a:srgbClr val="000000"/>
                </a:solidFill>
                <a:latin typeface="+mn-ea"/>
              </a:rPr>
              <a:t>일 </a:t>
            </a:r>
            <a:r>
              <a:rPr lang="en-US" altLang="ko-KR" sz="2000" b="1" dirty="0" smtClean="0">
                <a:solidFill>
                  <a:srgbClr val="000000"/>
                </a:solidFill>
                <a:latin typeface="+mn-ea"/>
              </a:rPr>
              <a:t>1~2</a:t>
            </a:r>
            <a:r>
              <a:rPr lang="ko-KR" altLang="en-US" sz="2000" b="1" dirty="0" smtClean="0">
                <a:solidFill>
                  <a:srgbClr val="000000"/>
                </a:solidFill>
                <a:latin typeface="+mn-ea"/>
              </a:rPr>
              <a:t>회 농후사료를 분리 급여하면   </a:t>
            </a:r>
            <a:endParaRPr lang="en-US" altLang="ko-KR" sz="2000" b="1" dirty="0" smtClean="0">
              <a:solidFill>
                <a:srgbClr val="000000"/>
              </a:solidFill>
              <a:latin typeface="+mn-ea"/>
            </a:endParaRPr>
          </a:p>
          <a:p>
            <a:pPr marL="0" inden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altLang="ko-KR" sz="2000" b="1" dirty="0" smtClean="0">
                <a:solidFill>
                  <a:srgbClr val="000000"/>
                </a:solidFill>
                <a:latin typeface="+mn-ea"/>
              </a:rPr>
              <a:t>    </a:t>
            </a:r>
            <a:r>
              <a:rPr lang="ko-KR" altLang="en-US" sz="2000" b="1" dirty="0" smtClean="0">
                <a:solidFill>
                  <a:srgbClr val="000000"/>
                </a:solidFill>
                <a:latin typeface="+mn-ea"/>
              </a:rPr>
              <a:t>반추위내의 </a:t>
            </a:r>
            <a:r>
              <a:rPr lang="ko-KR" altLang="en-US" sz="2000" b="1" dirty="0" err="1" smtClean="0">
                <a:solidFill>
                  <a:srgbClr val="000000"/>
                </a:solidFill>
                <a:latin typeface="+mn-ea"/>
              </a:rPr>
              <a:t>프로토조아</a:t>
            </a:r>
            <a:r>
              <a:rPr lang="ko-KR" altLang="en-US" sz="2000" b="1" dirty="0" smtClean="0">
                <a:solidFill>
                  <a:srgbClr val="000000"/>
                </a:solidFill>
                <a:latin typeface="+mn-ea"/>
              </a:rPr>
              <a:t> 수가 크게 감소</a:t>
            </a:r>
            <a:endParaRPr lang="en-US" altLang="ko-KR" sz="2000" b="1" dirty="0" smtClean="0">
              <a:solidFill>
                <a:srgbClr val="000000"/>
              </a:solidFill>
              <a:latin typeface="+mn-ea"/>
            </a:endParaRPr>
          </a:p>
          <a:p>
            <a:pPr marL="0" inden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altLang="ko-KR" sz="2000" b="1" dirty="0" smtClean="0">
                <a:solidFill>
                  <a:srgbClr val="000000"/>
                </a:solidFill>
                <a:latin typeface="+mn-ea"/>
              </a:rPr>
              <a:t>  - </a:t>
            </a:r>
            <a:r>
              <a:rPr lang="ko-KR" altLang="en-US" sz="2000" b="1" dirty="0" smtClean="0">
                <a:solidFill>
                  <a:srgbClr val="000000"/>
                </a:solidFill>
                <a:latin typeface="+mn-ea"/>
              </a:rPr>
              <a:t>섬유소 소화의 적정 산도</a:t>
            </a:r>
            <a:r>
              <a:rPr lang="en-US" altLang="ko-KR" sz="2000" b="1" dirty="0" smtClean="0">
                <a:solidFill>
                  <a:srgbClr val="000000"/>
                </a:solidFill>
                <a:latin typeface="+mn-ea"/>
              </a:rPr>
              <a:t>(pH)</a:t>
            </a:r>
            <a:r>
              <a:rPr lang="ko-KR" altLang="en-US" sz="2000" b="1" dirty="0" smtClean="0">
                <a:solidFill>
                  <a:srgbClr val="000000"/>
                </a:solidFill>
                <a:latin typeface="+mn-ea"/>
              </a:rPr>
              <a:t>는 약 </a:t>
            </a:r>
            <a:r>
              <a:rPr lang="en-US" altLang="ko-KR" sz="2000" b="1" dirty="0" smtClean="0">
                <a:solidFill>
                  <a:srgbClr val="000000"/>
                </a:solidFill>
                <a:latin typeface="+mn-ea"/>
              </a:rPr>
              <a:t>6.8 </a:t>
            </a:r>
            <a:r>
              <a:rPr lang="ko-KR" altLang="en-US" sz="2000" b="1" dirty="0" smtClean="0">
                <a:solidFill>
                  <a:srgbClr val="000000"/>
                </a:solidFill>
                <a:latin typeface="+mn-ea"/>
              </a:rPr>
              <a:t>정도임</a:t>
            </a:r>
            <a:endParaRPr lang="en-US" altLang="ko-KR" sz="2000" b="1" dirty="0" smtClean="0">
              <a:solidFill>
                <a:srgbClr val="000000"/>
              </a:solidFill>
              <a:latin typeface="+mn-ea"/>
            </a:endParaRPr>
          </a:p>
          <a:p>
            <a:pPr marL="0" inden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altLang="ko-KR" sz="2000" b="1" dirty="0" smtClean="0">
                <a:solidFill>
                  <a:srgbClr val="000000"/>
                </a:solidFill>
                <a:latin typeface="+mn-ea"/>
              </a:rPr>
              <a:t>  - </a:t>
            </a:r>
            <a:r>
              <a:rPr lang="ko-KR" altLang="en-US" sz="2000" b="1" dirty="0" smtClean="0">
                <a:solidFill>
                  <a:srgbClr val="000000"/>
                </a:solidFill>
                <a:latin typeface="+mn-ea"/>
              </a:rPr>
              <a:t>농후사료를 많이 급여해야 하는 비육후기에는 높은 </a:t>
            </a:r>
            <a:r>
              <a:rPr lang="en-US" altLang="ko-KR" sz="2000" b="1" dirty="0" smtClean="0">
                <a:solidFill>
                  <a:srgbClr val="000000"/>
                </a:solidFill>
                <a:latin typeface="+mn-ea"/>
              </a:rPr>
              <a:t>pH(</a:t>
            </a:r>
            <a:r>
              <a:rPr lang="ko-KR" altLang="en-US" sz="2000" b="1" dirty="0" err="1" smtClean="0">
                <a:solidFill>
                  <a:srgbClr val="000000"/>
                </a:solidFill>
                <a:latin typeface="+mn-ea"/>
              </a:rPr>
              <a:t>알카리성</a:t>
            </a:r>
            <a:r>
              <a:rPr lang="en-US" altLang="ko-KR" sz="2000" b="1" dirty="0" smtClean="0">
                <a:solidFill>
                  <a:srgbClr val="000000"/>
                </a:solidFill>
                <a:latin typeface="+mn-ea"/>
              </a:rPr>
              <a:t>)</a:t>
            </a:r>
            <a:r>
              <a:rPr lang="ko-KR" altLang="en-US" sz="2000" b="1" dirty="0" smtClean="0">
                <a:solidFill>
                  <a:srgbClr val="000000"/>
                </a:solidFill>
                <a:latin typeface="+mn-ea"/>
              </a:rPr>
              <a:t>를</a:t>
            </a:r>
            <a:endParaRPr lang="en-US" altLang="ko-KR" sz="2000" b="1" dirty="0" smtClean="0">
              <a:solidFill>
                <a:srgbClr val="000000"/>
              </a:solidFill>
              <a:latin typeface="+mn-ea"/>
            </a:endParaRPr>
          </a:p>
          <a:p>
            <a:pPr marL="0" inden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altLang="ko-KR" sz="2000" b="1" dirty="0" smtClean="0">
                <a:solidFill>
                  <a:srgbClr val="000000"/>
                </a:solidFill>
                <a:latin typeface="+mn-ea"/>
              </a:rPr>
              <a:t>   </a:t>
            </a:r>
            <a:r>
              <a:rPr lang="ko-KR" altLang="en-US" sz="2000" b="1" dirty="0" smtClean="0">
                <a:solidFill>
                  <a:srgbClr val="000000"/>
                </a:solidFill>
                <a:latin typeface="+mn-ea"/>
              </a:rPr>
              <a:t> 유지할 수 없음</a:t>
            </a:r>
            <a:endParaRPr lang="en-US" altLang="ko-KR" sz="2000" b="1" dirty="0" smtClean="0">
              <a:solidFill>
                <a:srgbClr val="000000"/>
              </a:solidFill>
              <a:latin typeface="+mn-ea"/>
            </a:endParaRPr>
          </a:p>
          <a:p>
            <a:pPr marL="0" inden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altLang="ko-KR" sz="2000" b="1" dirty="0" smtClean="0">
                <a:solidFill>
                  <a:srgbClr val="000000"/>
                </a:solidFill>
                <a:latin typeface="+mn-ea"/>
              </a:rPr>
              <a:t>  - </a:t>
            </a:r>
            <a:r>
              <a:rPr lang="ko-KR" altLang="en-US" sz="2000" b="1" dirty="0" smtClean="0">
                <a:solidFill>
                  <a:srgbClr val="0070C0"/>
                </a:solidFill>
                <a:latin typeface="+mn-ea"/>
              </a:rPr>
              <a:t>농후사료를 소량씩 자주 섭취하면 </a:t>
            </a:r>
            <a:r>
              <a:rPr lang="ko-KR" altLang="en-US" sz="2000" b="1" dirty="0" err="1" smtClean="0">
                <a:solidFill>
                  <a:srgbClr val="000000"/>
                </a:solidFill>
                <a:latin typeface="+mn-ea"/>
              </a:rPr>
              <a:t>사료내</a:t>
            </a:r>
            <a:r>
              <a:rPr lang="ko-KR" altLang="en-US" sz="2000" b="1" dirty="0" smtClean="0">
                <a:solidFill>
                  <a:srgbClr val="000000"/>
                </a:solidFill>
                <a:latin typeface="+mn-ea"/>
              </a:rPr>
              <a:t> 전분의 최소량이 </a:t>
            </a:r>
            <a:r>
              <a:rPr lang="ko-KR" altLang="en-US" sz="2000" b="1" dirty="0" err="1" smtClean="0">
                <a:solidFill>
                  <a:srgbClr val="000000"/>
                </a:solidFill>
                <a:latin typeface="+mn-ea"/>
              </a:rPr>
              <a:t>유지되</a:t>
            </a:r>
            <a:endParaRPr lang="en-US" altLang="ko-KR" sz="2000" b="1" dirty="0" smtClean="0">
              <a:solidFill>
                <a:srgbClr val="000000"/>
              </a:solidFill>
              <a:latin typeface="+mn-ea"/>
            </a:endParaRPr>
          </a:p>
          <a:p>
            <a:pPr marL="0" inden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altLang="ko-KR" sz="2000" b="1" dirty="0" smtClean="0">
                <a:solidFill>
                  <a:srgbClr val="000000"/>
                </a:solidFill>
                <a:latin typeface="+mn-ea"/>
              </a:rPr>
              <a:t>    </a:t>
            </a:r>
            <a:r>
              <a:rPr lang="ko-KR" altLang="en-US" sz="2000" b="1" dirty="0" smtClean="0">
                <a:solidFill>
                  <a:srgbClr val="000000"/>
                </a:solidFill>
                <a:latin typeface="+mn-ea"/>
              </a:rPr>
              <a:t>므로 </a:t>
            </a:r>
            <a:r>
              <a:rPr lang="ko-KR" altLang="en-US" sz="2000" b="1" dirty="0" err="1" smtClean="0">
                <a:solidFill>
                  <a:srgbClr val="000000"/>
                </a:solidFill>
                <a:latin typeface="+mn-ea"/>
              </a:rPr>
              <a:t>위내</a:t>
            </a:r>
            <a:r>
              <a:rPr lang="ko-KR" altLang="en-US" sz="2000" b="1" dirty="0" smtClean="0">
                <a:solidFill>
                  <a:srgbClr val="000000"/>
                </a:solidFill>
                <a:latin typeface="+mn-ea"/>
              </a:rPr>
              <a:t> 산도</a:t>
            </a:r>
            <a:r>
              <a:rPr lang="en-US" altLang="ko-KR" sz="2000" b="1" dirty="0" smtClean="0">
                <a:solidFill>
                  <a:srgbClr val="000000"/>
                </a:solidFill>
                <a:latin typeface="+mn-ea"/>
              </a:rPr>
              <a:t>(pH)</a:t>
            </a:r>
            <a:r>
              <a:rPr lang="ko-KR" altLang="en-US" sz="2000" b="1" dirty="0" smtClean="0">
                <a:solidFill>
                  <a:srgbClr val="000000"/>
                </a:solidFill>
                <a:latin typeface="+mn-ea"/>
              </a:rPr>
              <a:t>를 </a:t>
            </a:r>
            <a:r>
              <a:rPr lang="en-US" altLang="ko-KR" sz="2000" b="1" dirty="0" smtClean="0">
                <a:solidFill>
                  <a:srgbClr val="000000"/>
                </a:solidFill>
                <a:latin typeface="+mn-ea"/>
              </a:rPr>
              <a:t>6.0</a:t>
            </a:r>
            <a:r>
              <a:rPr lang="ko-KR" altLang="en-US" sz="2000" b="1" dirty="0" smtClean="0">
                <a:solidFill>
                  <a:srgbClr val="000000"/>
                </a:solidFill>
                <a:latin typeface="+mn-ea"/>
              </a:rPr>
              <a:t>이상 유지할 수 있음</a:t>
            </a:r>
            <a:endParaRPr lang="en-US" altLang="ko-KR" sz="2000" b="1" dirty="0" smtClean="0">
              <a:solidFill>
                <a:srgbClr val="000000"/>
              </a:solidFill>
              <a:latin typeface="+mn-ea"/>
            </a:endParaRPr>
          </a:p>
          <a:p>
            <a:pPr marL="0" inden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altLang="ko-KR" sz="2000" b="1" dirty="0" smtClean="0">
                <a:solidFill>
                  <a:srgbClr val="000000"/>
                </a:solidFill>
                <a:latin typeface="+mn-ea"/>
              </a:rPr>
              <a:t>  - </a:t>
            </a:r>
            <a:r>
              <a:rPr lang="ko-KR" altLang="en-US" sz="2000" b="1" dirty="0" smtClean="0">
                <a:solidFill>
                  <a:srgbClr val="000000"/>
                </a:solidFill>
                <a:latin typeface="+mn-ea"/>
              </a:rPr>
              <a:t>만약 소에게 </a:t>
            </a:r>
            <a:r>
              <a:rPr lang="en-US" altLang="ko-KR" sz="2000" b="1" dirty="0" smtClean="0">
                <a:solidFill>
                  <a:srgbClr val="0070C0"/>
                </a:solidFill>
                <a:latin typeface="+mn-ea"/>
              </a:rPr>
              <a:t>TMR</a:t>
            </a:r>
            <a:r>
              <a:rPr lang="ko-KR" altLang="en-US" sz="2000" b="1" dirty="0" smtClean="0">
                <a:solidFill>
                  <a:srgbClr val="0070C0"/>
                </a:solidFill>
                <a:latin typeface="+mn-ea"/>
              </a:rPr>
              <a:t>을 자유채식 시키면 </a:t>
            </a:r>
            <a:r>
              <a:rPr lang="en-US" altLang="ko-KR" sz="2000" b="1" dirty="0" smtClean="0">
                <a:solidFill>
                  <a:srgbClr val="000000"/>
                </a:solidFill>
                <a:latin typeface="+mn-ea"/>
              </a:rPr>
              <a:t>1</a:t>
            </a:r>
            <a:r>
              <a:rPr lang="ko-KR" altLang="en-US" sz="2000" b="1" dirty="0" smtClean="0">
                <a:solidFill>
                  <a:srgbClr val="000000"/>
                </a:solidFill>
                <a:latin typeface="+mn-ea"/>
              </a:rPr>
              <a:t>일</a:t>
            </a:r>
            <a:r>
              <a:rPr lang="en-US" altLang="ko-KR" sz="2000" b="1" dirty="0" smtClean="0">
                <a:solidFill>
                  <a:srgbClr val="000000"/>
                </a:solidFill>
                <a:latin typeface="+mn-ea"/>
              </a:rPr>
              <a:t>(24</a:t>
            </a:r>
            <a:r>
              <a:rPr lang="ko-KR" altLang="en-US" sz="2000" b="1" dirty="0" smtClean="0">
                <a:solidFill>
                  <a:srgbClr val="000000"/>
                </a:solidFill>
                <a:latin typeface="+mn-ea"/>
              </a:rPr>
              <a:t>시간</a:t>
            </a:r>
            <a:r>
              <a:rPr lang="en-US" altLang="ko-KR" sz="2000" b="1" dirty="0" smtClean="0">
                <a:solidFill>
                  <a:srgbClr val="000000"/>
                </a:solidFill>
                <a:latin typeface="+mn-ea"/>
              </a:rPr>
              <a:t>) 4</a:t>
            </a:r>
            <a:r>
              <a:rPr lang="ko-KR" altLang="en-US" sz="2000" b="1" dirty="0" smtClean="0">
                <a:solidFill>
                  <a:srgbClr val="000000"/>
                </a:solidFill>
                <a:latin typeface="+mn-ea"/>
              </a:rPr>
              <a:t>회 이상 사료를</a:t>
            </a:r>
            <a:endParaRPr lang="en-US" altLang="ko-KR" sz="2000" b="1" dirty="0" smtClean="0">
              <a:solidFill>
                <a:srgbClr val="000000"/>
              </a:solidFill>
              <a:latin typeface="+mn-ea"/>
            </a:endParaRPr>
          </a:p>
          <a:p>
            <a:pPr marL="0" inden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altLang="ko-KR" sz="2000" b="1" dirty="0" smtClean="0">
                <a:solidFill>
                  <a:srgbClr val="000000"/>
                </a:solidFill>
                <a:latin typeface="+mn-ea"/>
              </a:rPr>
              <a:t>    </a:t>
            </a:r>
            <a:r>
              <a:rPr lang="ko-KR" altLang="en-US" sz="2000" b="1" dirty="0" smtClean="0">
                <a:solidFill>
                  <a:srgbClr val="000000"/>
                </a:solidFill>
                <a:latin typeface="+mn-ea"/>
              </a:rPr>
              <a:t>섭취할 수 있음</a:t>
            </a:r>
            <a:r>
              <a:rPr lang="en-US" altLang="ko-KR" sz="2000" b="1" dirty="0" smtClean="0">
                <a:solidFill>
                  <a:srgbClr val="000000"/>
                </a:solidFill>
                <a:latin typeface="+mn-ea"/>
              </a:rPr>
              <a:t>.</a:t>
            </a:r>
          </a:p>
          <a:p>
            <a:pPr marL="0" inden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altLang="ko-KR" sz="2000" b="1" dirty="0" smtClean="0">
                <a:solidFill>
                  <a:srgbClr val="000000"/>
                </a:solidFill>
                <a:latin typeface="+mn-ea"/>
              </a:rPr>
              <a:t>  - </a:t>
            </a:r>
            <a:r>
              <a:rPr lang="ko-KR" altLang="en-US" sz="2000" b="1" dirty="0" smtClean="0">
                <a:solidFill>
                  <a:srgbClr val="000000"/>
                </a:solidFill>
                <a:latin typeface="+mn-ea"/>
              </a:rPr>
              <a:t>물론 조사료와 농후사료를 분리 급여하더라도 </a:t>
            </a:r>
            <a:r>
              <a:rPr lang="ko-KR" altLang="en-US" sz="2000" b="1" dirty="0" smtClean="0">
                <a:solidFill>
                  <a:srgbClr val="0070C0"/>
                </a:solidFill>
                <a:latin typeface="+mn-ea"/>
              </a:rPr>
              <a:t>급여회수를 </a:t>
            </a:r>
            <a:r>
              <a:rPr lang="ko-KR" altLang="en-US" sz="2000" b="1" dirty="0" err="1" smtClean="0">
                <a:solidFill>
                  <a:srgbClr val="0070C0"/>
                </a:solidFill>
                <a:latin typeface="+mn-ea"/>
              </a:rPr>
              <a:t>증가시</a:t>
            </a:r>
            <a:endParaRPr lang="en-US" altLang="ko-KR" sz="2000" b="1" dirty="0" smtClean="0">
              <a:solidFill>
                <a:srgbClr val="0070C0"/>
              </a:solidFill>
              <a:latin typeface="+mn-ea"/>
            </a:endParaRPr>
          </a:p>
          <a:p>
            <a:pPr marL="0" inden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altLang="ko-KR" sz="2000" b="1" dirty="0" smtClean="0">
                <a:solidFill>
                  <a:srgbClr val="0070C0"/>
                </a:solidFill>
                <a:latin typeface="+mn-ea"/>
              </a:rPr>
              <a:t>    </a:t>
            </a:r>
            <a:r>
              <a:rPr lang="ko-KR" altLang="en-US" sz="2000" b="1" dirty="0" smtClean="0">
                <a:solidFill>
                  <a:srgbClr val="0070C0"/>
                </a:solidFill>
                <a:latin typeface="+mn-ea"/>
              </a:rPr>
              <a:t>키면</a:t>
            </a:r>
            <a:r>
              <a:rPr lang="ko-KR" altLang="en-US" sz="2000" b="1" dirty="0" smtClean="0">
                <a:solidFill>
                  <a:srgbClr val="000000"/>
                </a:solidFill>
                <a:latin typeface="+mn-ea"/>
              </a:rPr>
              <a:t> </a:t>
            </a:r>
            <a:r>
              <a:rPr lang="ko-KR" altLang="en-US" sz="2000" b="1" dirty="0" err="1" smtClean="0">
                <a:solidFill>
                  <a:srgbClr val="000000"/>
                </a:solidFill>
                <a:latin typeface="+mn-ea"/>
              </a:rPr>
              <a:t>위내</a:t>
            </a:r>
            <a:r>
              <a:rPr lang="ko-KR" altLang="en-US" sz="2000" b="1" dirty="0" smtClean="0">
                <a:solidFill>
                  <a:srgbClr val="000000"/>
                </a:solidFill>
                <a:latin typeface="+mn-ea"/>
              </a:rPr>
              <a:t> 산도</a:t>
            </a:r>
            <a:r>
              <a:rPr lang="en-US" altLang="ko-KR" sz="2000" b="1" dirty="0" smtClean="0">
                <a:solidFill>
                  <a:srgbClr val="000000"/>
                </a:solidFill>
                <a:latin typeface="+mn-ea"/>
              </a:rPr>
              <a:t>(pH)</a:t>
            </a:r>
            <a:r>
              <a:rPr lang="ko-KR" altLang="en-US" sz="2000" b="1" dirty="0" smtClean="0">
                <a:solidFill>
                  <a:srgbClr val="000000"/>
                </a:solidFill>
                <a:latin typeface="+mn-ea"/>
              </a:rPr>
              <a:t>의 변화폭을 적게할 수 있음</a:t>
            </a:r>
            <a:r>
              <a:rPr lang="en-US" altLang="ko-KR" sz="2000" b="1" dirty="0" smtClean="0">
                <a:solidFill>
                  <a:srgbClr val="000000"/>
                </a:solidFill>
                <a:latin typeface="+mn-ea"/>
              </a:rPr>
              <a:t>.</a:t>
            </a:r>
            <a:r>
              <a:rPr lang="ko-KR" altLang="en-US" sz="2000" b="1" dirty="0" smtClean="0">
                <a:solidFill>
                  <a:srgbClr val="000000"/>
                </a:solidFill>
                <a:latin typeface="+mn-ea"/>
              </a:rPr>
              <a:t> </a:t>
            </a:r>
            <a:endParaRPr lang="en-US" altLang="ko-KR" sz="2000" b="1" dirty="0">
              <a:latin typeface="+mn-ea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467544" y="476672"/>
            <a:ext cx="49776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b="1" dirty="0" smtClean="0">
                <a:solidFill>
                  <a:srgbClr val="0070C0"/>
                </a:solidFill>
                <a:latin typeface="맑은 고딕" pitchFamily="50" charset="-127"/>
                <a:ea typeface="맑은 고딕" pitchFamily="50" charset="-127"/>
              </a:rPr>
              <a:t>4) </a:t>
            </a:r>
            <a:r>
              <a:rPr lang="ko-KR" altLang="en-US" sz="2800" b="1" dirty="0" smtClean="0">
                <a:solidFill>
                  <a:srgbClr val="0070C0"/>
                </a:solidFill>
                <a:latin typeface="맑은 고딕" pitchFamily="50" charset="-127"/>
                <a:ea typeface="맑은 고딕" pitchFamily="50" charset="-127"/>
              </a:rPr>
              <a:t>조사료와 농후사료의 비율 </a:t>
            </a:r>
            <a:endParaRPr lang="ko-KR" altLang="en-US" sz="2800" b="1" dirty="0"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762985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196752"/>
            <a:ext cx="8153400" cy="4643437"/>
          </a:xfrm>
          <a:ln>
            <a:solidFill>
              <a:schemeClr val="bg1"/>
            </a:solidFill>
          </a:ln>
        </p:spPr>
        <p:txBody>
          <a:bodyPr/>
          <a:lstStyle/>
          <a:p>
            <a:pPr marL="0"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ko-KR" altLang="en-US" sz="1800" b="1" dirty="0" smtClean="0">
                <a:solidFill>
                  <a:srgbClr val="0070C0"/>
                </a:solidFill>
                <a:latin typeface="맑은 고딕" pitchFamily="50" charset="-127"/>
                <a:ea typeface="맑은 고딕" pitchFamily="50" charset="-127"/>
              </a:rPr>
              <a:t>□ </a:t>
            </a:r>
            <a:r>
              <a:rPr lang="ko-KR" altLang="en-US" sz="18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소가 사료를 섭취하면 반추위 내에서 일어나는 발효곡선</a:t>
            </a:r>
            <a:r>
              <a:rPr lang="en-US" altLang="ko-KR" sz="18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endParaRPr lang="ko-KR" altLang="en-US" sz="1800" b="1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486537" indent="-2540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ko-KR" altLang="en-US" sz="1800" b="1" dirty="0" smtClean="0">
                <a:solidFill>
                  <a:srgbClr val="0070C0"/>
                </a:solidFill>
                <a:latin typeface="맑은 고딕" pitchFamily="50" charset="-127"/>
                <a:ea typeface="맑은 고딕" pitchFamily="50" charset="-127"/>
              </a:rPr>
              <a:t>①</a:t>
            </a:r>
            <a:r>
              <a:rPr lang="ko-KR" altLang="en-US" sz="18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첫 기간을 </a:t>
            </a:r>
            <a:r>
              <a:rPr lang="ko-KR" altLang="en-US" sz="1800" b="1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지체시간</a:t>
            </a:r>
            <a:r>
              <a:rPr lang="en-US" altLang="ko-KR" sz="1800" b="1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(lag time)</a:t>
            </a:r>
            <a:r>
              <a:rPr lang="ko-KR" altLang="en-US" sz="18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이라 하며</a:t>
            </a:r>
            <a:r>
              <a:rPr lang="en-US" altLang="ko-KR" sz="18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8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이 기간에 아주 적은량의 발효가 일어나며 미생물이 증식하기 시작하고 박테리아 형태도 반추위 내 환경에 적합해짐</a:t>
            </a:r>
            <a:r>
              <a:rPr lang="en-US" altLang="ko-KR" sz="18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endParaRPr lang="ko-KR" altLang="en-US" sz="1800" b="1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486537" indent="-2540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ko-KR" altLang="en-US" sz="1800" b="1" dirty="0" smtClean="0">
                <a:solidFill>
                  <a:srgbClr val="0070C0"/>
                </a:solidFill>
                <a:latin typeface="맑은 고딕" pitchFamily="50" charset="-127"/>
                <a:ea typeface="맑은 고딕" pitchFamily="50" charset="-127"/>
              </a:rPr>
              <a:t>②</a:t>
            </a:r>
            <a:r>
              <a:rPr lang="ko-KR" altLang="en-US" sz="18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두 번째 단계는 </a:t>
            </a:r>
            <a:r>
              <a:rPr lang="ko-KR" altLang="en-US" sz="1800" b="1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박테리아의 성장이 빠르게 일어나는 기간</a:t>
            </a:r>
            <a:r>
              <a:rPr lang="en-US" altLang="ko-KR" sz="1800" b="1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.</a:t>
            </a:r>
            <a:r>
              <a:rPr lang="en-US" altLang="ko-KR" sz="18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endParaRPr lang="ko-KR" altLang="en-US" sz="1800" b="1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486537" indent="-2540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ko-KR" altLang="en-US" sz="1800" b="1" dirty="0" smtClean="0">
                <a:solidFill>
                  <a:srgbClr val="0070C0"/>
                </a:solidFill>
                <a:latin typeface="맑은 고딕" pitchFamily="50" charset="-127"/>
                <a:ea typeface="맑은 고딕" pitchFamily="50" charset="-127"/>
              </a:rPr>
              <a:t>③</a:t>
            </a:r>
            <a:r>
              <a:rPr lang="ko-KR" altLang="en-US" sz="18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세 번째 단계는 박테리아의 </a:t>
            </a:r>
            <a:r>
              <a:rPr lang="ko-KR" altLang="en-US" sz="1800" b="1" dirty="0" err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번식율과</a:t>
            </a:r>
            <a:r>
              <a:rPr lang="ko-KR" altLang="en-US" sz="18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800" b="1" dirty="0" err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사멸율이</a:t>
            </a:r>
            <a:r>
              <a:rPr lang="ko-KR" altLang="en-US" sz="18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같아 </a:t>
            </a:r>
            <a:r>
              <a:rPr lang="ko-KR" altLang="en-US" sz="1800" b="1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성장률이 안정화되는 시기</a:t>
            </a:r>
            <a:r>
              <a:rPr lang="en-US" altLang="ko-KR" sz="1800" b="1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.</a:t>
            </a:r>
            <a:r>
              <a:rPr lang="ko-KR" altLang="en-US" sz="1800" b="1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</a:p>
          <a:p>
            <a:pPr marL="486537" indent="-2540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ko-KR" altLang="en-US" sz="1800" b="1" dirty="0" smtClean="0">
                <a:solidFill>
                  <a:srgbClr val="0070C0"/>
                </a:solidFill>
                <a:latin typeface="맑은 고딕" pitchFamily="50" charset="-127"/>
                <a:ea typeface="맑은 고딕" pitchFamily="50" charset="-127"/>
              </a:rPr>
              <a:t>④</a:t>
            </a:r>
            <a:r>
              <a:rPr lang="ko-KR" altLang="en-US" sz="18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네 번째 단계는 영양소 공급이 계속되지 않으면 </a:t>
            </a:r>
            <a:r>
              <a:rPr lang="ko-KR" altLang="en-US" sz="1800" b="1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미생물의 성장이 감소하는 시기</a:t>
            </a:r>
            <a:r>
              <a:rPr lang="en-US" altLang="ko-KR" sz="1800" b="1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z="18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이러한 현상은 영양소가 완전히 소진될 때까지 감소</a:t>
            </a:r>
            <a:r>
              <a:rPr lang="en-US" altLang="ko-KR" sz="18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.</a:t>
            </a:r>
            <a:r>
              <a:rPr lang="ko-KR" altLang="en-US" sz="18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endParaRPr lang="en-US" altLang="ko-KR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381391" y="404664"/>
            <a:ext cx="3773790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n-US" altLang="ko-KR" sz="2800" b="1" dirty="0" smtClean="0">
                <a:solidFill>
                  <a:srgbClr val="0070C0"/>
                </a:solidFill>
                <a:latin typeface="맑은 고딕" pitchFamily="50" charset="-127"/>
                <a:ea typeface="맑은 고딕" pitchFamily="50" charset="-127"/>
              </a:rPr>
              <a:t>5) </a:t>
            </a:r>
            <a:r>
              <a:rPr lang="ko-KR" altLang="en-US" sz="2800" b="1" dirty="0" err="1" smtClean="0">
                <a:solidFill>
                  <a:srgbClr val="0070C0"/>
                </a:solidFill>
                <a:latin typeface="맑은 고딕" pitchFamily="50" charset="-127"/>
                <a:ea typeface="맑은 고딕" pitchFamily="50" charset="-127"/>
              </a:rPr>
              <a:t>반추위내</a:t>
            </a:r>
            <a:r>
              <a:rPr lang="ko-KR" altLang="en-US" sz="2800" b="1" dirty="0" smtClean="0">
                <a:solidFill>
                  <a:srgbClr val="0070C0"/>
                </a:solidFill>
                <a:latin typeface="맑은 고딕" pitchFamily="50" charset="-127"/>
                <a:ea typeface="맑은 고딕" pitchFamily="50" charset="-127"/>
              </a:rPr>
              <a:t> 발효곡선 </a:t>
            </a:r>
            <a:endParaRPr lang="en-US" altLang="ko-KR" sz="2800" b="1" dirty="0" smtClean="0">
              <a:solidFill>
                <a:srgbClr val="0070C0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667285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5445224"/>
            <a:ext cx="8153400" cy="559519"/>
          </a:xfrm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pPr marL="0" indent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altLang="ko-KR" sz="2000" dirty="0" smtClean="0">
                <a:solidFill>
                  <a:srgbClr val="000000"/>
                </a:solidFill>
                <a:latin typeface="+mn-ea"/>
              </a:rPr>
              <a:t> &lt;</a:t>
            </a:r>
            <a:r>
              <a:rPr lang="ko-KR" altLang="en-US" sz="2000" dirty="0" smtClean="0">
                <a:solidFill>
                  <a:srgbClr val="000000"/>
                </a:solidFill>
                <a:latin typeface="+mn-ea"/>
              </a:rPr>
              <a:t>그림 </a:t>
            </a:r>
            <a:r>
              <a:rPr lang="en-US" altLang="ko-KR" sz="2000" dirty="0" smtClean="0">
                <a:solidFill>
                  <a:srgbClr val="000000"/>
                </a:solidFill>
                <a:latin typeface="+mn-ea"/>
              </a:rPr>
              <a:t>1&gt; </a:t>
            </a:r>
            <a:r>
              <a:rPr lang="ko-KR" altLang="en-US" sz="2000" dirty="0" smtClean="0">
                <a:solidFill>
                  <a:srgbClr val="000000"/>
                </a:solidFill>
                <a:latin typeface="+mn-ea"/>
              </a:rPr>
              <a:t>전형적인 반추위 발효곡선 </a:t>
            </a:r>
            <a:endParaRPr lang="en-US" altLang="ko-KR" sz="2000" dirty="0">
              <a:latin typeface="+mn-ea"/>
            </a:endParaRPr>
          </a:p>
          <a:p>
            <a:pPr lvl="1">
              <a:buFont typeface="Wingdings 2" pitchFamily="18" charset="2"/>
              <a:buNone/>
              <a:defRPr/>
            </a:pPr>
            <a:endParaRPr lang="en-US" altLang="ko-KR" sz="2000" dirty="0" smtClean="0">
              <a:latin typeface="+mn-ea"/>
            </a:endParaRPr>
          </a:p>
          <a:p>
            <a:pPr lvl="1">
              <a:buFont typeface="Wingdings 2" pitchFamily="18" charset="2"/>
              <a:buNone/>
              <a:defRPr/>
            </a:pPr>
            <a:endParaRPr lang="en-US" altLang="ko-KR" sz="2000" dirty="0">
              <a:latin typeface="+mn-ea"/>
            </a:endParaRPr>
          </a:p>
          <a:p>
            <a:pPr lvl="1">
              <a:buFont typeface="Wingdings 2" pitchFamily="18" charset="2"/>
              <a:buNone/>
              <a:defRPr/>
            </a:pPr>
            <a:endParaRPr lang="en-US" altLang="ko-KR" sz="2000" dirty="0" smtClean="0">
              <a:latin typeface="+mn-ea"/>
            </a:endParaRPr>
          </a:p>
          <a:p>
            <a:pPr lvl="1">
              <a:buFont typeface="Wingdings 2" pitchFamily="18" charset="2"/>
              <a:buNone/>
              <a:defRPr/>
            </a:pPr>
            <a:endParaRPr lang="en-US" altLang="ko-KR" sz="2000" dirty="0">
              <a:latin typeface="+mn-ea"/>
            </a:endParaRPr>
          </a:p>
          <a:p>
            <a:pPr lvl="1">
              <a:buFont typeface="Wingdings 2" pitchFamily="18" charset="2"/>
              <a:buNone/>
              <a:defRPr/>
            </a:pPr>
            <a:endParaRPr lang="en-US" altLang="ko-KR" sz="2000" dirty="0">
              <a:latin typeface="+mn-ea"/>
            </a:endParaRPr>
          </a:p>
          <a:p>
            <a:pPr lvl="1">
              <a:buFont typeface="Wingdings 2" pitchFamily="18" charset="2"/>
              <a:buNone/>
              <a:defRPr/>
            </a:pPr>
            <a:endParaRPr lang="en-US" altLang="ko-KR" sz="2000" dirty="0" smtClean="0">
              <a:latin typeface="+mn-ea"/>
            </a:endParaRPr>
          </a:p>
          <a:p>
            <a:pPr lvl="1">
              <a:buFont typeface="Wingdings 2" pitchFamily="18" charset="2"/>
              <a:buNone/>
              <a:defRPr/>
            </a:pPr>
            <a:r>
              <a:rPr lang="en-US" altLang="ko-KR" sz="2000" dirty="0">
                <a:latin typeface="+mn-ea"/>
              </a:rPr>
              <a:t/>
            </a:r>
            <a:br>
              <a:rPr lang="en-US" altLang="ko-KR" sz="2000" dirty="0">
                <a:latin typeface="+mn-ea"/>
              </a:rPr>
            </a:br>
            <a:endParaRPr lang="ko-KR" altLang="en-US" sz="2000" dirty="0">
              <a:latin typeface="+mn-ea"/>
            </a:endParaRPr>
          </a:p>
          <a:p>
            <a:pPr lvl="1">
              <a:buFontTx/>
              <a:buNone/>
              <a:defRPr/>
            </a:pPr>
            <a:endParaRPr lang="en-US" altLang="ko-KR" sz="2000" dirty="0">
              <a:latin typeface="+mn-ea"/>
            </a:endParaRPr>
          </a:p>
        </p:txBody>
      </p:sp>
      <p:grpSp>
        <p:nvGrpSpPr>
          <p:cNvPr id="20" name="그룹 19"/>
          <p:cNvGrpSpPr/>
          <p:nvPr/>
        </p:nvGrpSpPr>
        <p:grpSpPr>
          <a:xfrm>
            <a:off x="467544" y="620688"/>
            <a:ext cx="8208912" cy="4752528"/>
            <a:chOff x="928688" y="2071688"/>
            <a:chExt cx="7715250" cy="4214812"/>
          </a:xfrm>
        </p:grpSpPr>
        <p:cxnSp>
          <p:nvCxnSpPr>
            <p:cNvPr id="7" name="직선 연결선 6"/>
            <p:cNvCxnSpPr/>
            <p:nvPr/>
          </p:nvCxnSpPr>
          <p:spPr bwMode="auto">
            <a:xfrm rot="5400000">
              <a:off x="284956" y="4142582"/>
              <a:ext cx="2714625" cy="1588"/>
            </a:xfrm>
            <a:prstGeom prst="line">
              <a:avLst/>
            </a:prstGeom>
            <a:ln>
              <a:solidFill>
                <a:srgbClr val="000000"/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직선 연결선 8"/>
            <p:cNvCxnSpPr/>
            <p:nvPr/>
          </p:nvCxnSpPr>
          <p:spPr bwMode="auto">
            <a:xfrm>
              <a:off x="1643063" y="5499100"/>
              <a:ext cx="6500812" cy="1588"/>
            </a:xfrm>
            <a:prstGeom prst="line">
              <a:avLst/>
            </a:prstGeom>
            <a:ln>
              <a:solidFill>
                <a:srgbClr val="000000"/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직선 연결선 12"/>
            <p:cNvCxnSpPr/>
            <p:nvPr/>
          </p:nvCxnSpPr>
          <p:spPr bwMode="auto">
            <a:xfrm>
              <a:off x="1714500" y="4927600"/>
              <a:ext cx="857250" cy="1588"/>
            </a:xfrm>
            <a:prstGeom prst="line">
              <a:avLst/>
            </a:prstGeom>
            <a:ln>
              <a:solidFill>
                <a:srgbClr val="000000"/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직선 연결선 14"/>
            <p:cNvCxnSpPr/>
            <p:nvPr/>
          </p:nvCxnSpPr>
          <p:spPr bwMode="auto">
            <a:xfrm rot="5400000" flipH="1" flipV="1">
              <a:off x="2250281" y="3321844"/>
              <a:ext cx="1928813" cy="1285875"/>
            </a:xfrm>
            <a:prstGeom prst="line">
              <a:avLst/>
            </a:prstGeom>
            <a:ln>
              <a:solidFill>
                <a:srgbClr val="000000"/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직선 연결선 16"/>
            <p:cNvCxnSpPr/>
            <p:nvPr/>
          </p:nvCxnSpPr>
          <p:spPr bwMode="auto">
            <a:xfrm>
              <a:off x="3857625" y="3000375"/>
              <a:ext cx="2357438" cy="1588"/>
            </a:xfrm>
            <a:prstGeom prst="line">
              <a:avLst/>
            </a:prstGeom>
            <a:ln>
              <a:solidFill>
                <a:srgbClr val="000000"/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직선 연결선 20"/>
            <p:cNvCxnSpPr/>
            <p:nvPr/>
          </p:nvCxnSpPr>
          <p:spPr bwMode="auto">
            <a:xfrm rot="16200000" flipH="1">
              <a:off x="6072188" y="3143250"/>
              <a:ext cx="2000250" cy="1714500"/>
            </a:xfrm>
            <a:prstGeom prst="line">
              <a:avLst/>
            </a:prstGeom>
            <a:ln>
              <a:solidFill>
                <a:srgbClr val="000000"/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3562" name="직선 화살표 연결선 24"/>
            <p:cNvCxnSpPr>
              <a:cxnSpLocks noChangeShapeType="1"/>
            </p:cNvCxnSpPr>
            <p:nvPr/>
          </p:nvCxnSpPr>
          <p:spPr bwMode="auto">
            <a:xfrm rot="5400000" flipH="1" flipV="1">
              <a:off x="284956" y="4142582"/>
              <a:ext cx="2428875" cy="1588"/>
            </a:xfrm>
            <a:prstGeom prst="straightConnector1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 type="arrow" w="med" len="med"/>
            </a:ln>
          </p:spPr>
        </p:cxnSp>
        <p:sp>
          <p:nvSpPr>
            <p:cNvPr id="26" name="TextBox 25"/>
            <p:cNvSpPr txBox="1"/>
            <p:nvPr/>
          </p:nvSpPr>
          <p:spPr>
            <a:xfrm>
              <a:off x="993224" y="3214686"/>
              <a:ext cx="435504" cy="1785950"/>
            </a:xfrm>
            <a:prstGeom prst="rect">
              <a:avLst/>
            </a:prstGeom>
            <a:noFill/>
          </p:spPr>
          <p:txBody>
            <a:bodyPr vert="wordArtVertRtl">
              <a:spAutoFit/>
            </a:bodyPr>
            <a:lstStyle/>
            <a:p>
              <a:pPr>
                <a:defRPr/>
              </a:pPr>
              <a:r>
                <a:rPr lang="ko-KR" altLang="en-US" sz="1600" b="1" dirty="0">
                  <a:solidFill>
                    <a:srgbClr val="000000"/>
                  </a:solidFill>
                </a:rPr>
                <a:t>발</a:t>
              </a:r>
              <a:r>
                <a:rPr lang="en-US" altLang="ko-KR" sz="1600" b="1" dirty="0">
                  <a:solidFill>
                    <a:srgbClr val="000000"/>
                  </a:solidFill>
                </a:rPr>
                <a:t> </a:t>
              </a:r>
              <a:r>
                <a:rPr lang="ko-KR" altLang="en-US" sz="1600" b="1" dirty="0">
                  <a:solidFill>
                    <a:srgbClr val="000000"/>
                  </a:solidFill>
                </a:rPr>
                <a:t>효 율</a:t>
              </a:r>
            </a:p>
          </p:txBody>
        </p:sp>
        <p:sp>
          <p:nvSpPr>
            <p:cNvPr id="23564" name="TextBox 26"/>
            <p:cNvSpPr txBox="1">
              <a:spLocks noChangeArrowheads="1"/>
            </p:cNvSpPr>
            <p:nvPr/>
          </p:nvSpPr>
          <p:spPr bwMode="auto">
            <a:xfrm>
              <a:off x="1628775" y="4591050"/>
              <a:ext cx="800100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ko-KR" altLang="en-US" sz="1600" b="1">
                  <a:solidFill>
                    <a:srgbClr val="000000"/>
                  </a:solidFill>
                </a:rPr>
                <a:t>지연기</a:t>
              </a:r>
            </a:p>
          </p:txBody>
        </p:sp>
        <p:sp>
          <p:nvSpPr>
            <p:cNvPr id="23565" name="TextBox 27"/>
            <p:cNvSpPr txBox="1">
              <a:spLocks noChangeArrowheads="1"/>
            </p:cNvSpPr>
            <p:nvPr/>
          </p:nvSpPr>
          <p:spPr bwMode="auto">
            <a:xfrm rot="-3393629">
              <a:off x="2056606" y="3645694"/>
              <a:ext cx="1965325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ko-KR" altLang="en-US" sz="1600" b="1">
                  <a:solidFill>
                    <a:srgbClr val="000000"/>
                  </a:solidFill>
                </a:rPr>
                <a:t>박테리아 급속 성장</a:t>
              </a:r>
            </a:p>
          </p:txBody>
        </p:sp>
        <p:sp>
          <p:nvSpPr>
            <p:cNvPr id="23566" name="TextBox 32"/>
            <p:cNvSpPr txBox="1">
              <a:spLocks noChangeArrowheads="1"/>
            </p:cNvSpPr>
            <p:nvPr/>
          </p:nvSpPr>
          <p:spPr bwMode="auto">
            <a:xfrm>
              <a:off x="4214813" y="2662238"/>
              <a:ext cx="1689100" cy="338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ko-KR" altLang="en-US" sz="1600" b="1">
                  <a:solidFill>
                    <a:srgbClr val="000000"/>
                  </a:solidFill>
                </a:rPr>
                <a:t>안정적인 성장률</a:t>
              </a:r>
            </a:p>
          </p:txBody>
        </p:sp>
        <p:sp>
          <p:nvSpPr>
            <p:cNvPr id="23567" name="TextBox 33"/>
            <p:cNvSpPr txBox="1">
              <a:spLocks noChangeArrowheads="1"/>
            </p:cNvSpPr>
            <p:nvPr/>
          </p:nvSpPr>
          <p:spPr bwMode="auto">
            <a:xfrm>
              <a:off x="6650038" y="2436019"/>
              <a:ext cx="1279525" cy="338138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r>
                <a:rPr lang="ko-KR" altLang="en-US" sz="1600" b="1" dirty="0">
                  <a:solidFill>
                    <a:srgbClr val="000000"/>
                  </a:solidFill>
                </a:rPr>
                <a:t>영양소 소진</a:t>
              </a:r>
            </a:p>
          </p:txBody>
        </p:sp>
        <p:sp>
          <p:nvSpPr>
            <p:cNvPr id="23568" name="TextBox 34"/>
            <p:cNvSpPr txBox="1">
              <a:spLocks noChangeArrowheads="1"/>
            </p:cNvSpPr>
            <p:nvPr/>
          </p:nvSpPr>
          <p:spPr bwMode="auto">
            <a:xfrm rot="3026597">
              <a:off x="6777038" y="3703638"/>
              <a:ext cx="1074737" cy="338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ko-KR" altLang="en-US" sz="1600" b="1">
                  <a:solidFill>
                    <a:srgbClr val="000000"/>
                  </a:solidFill>
                </a:rPr>
                <a:t>성장 감소</a:t>
              </a:r>
            </a:p>
          </p:txBody>
        </p:sp>
        <p:sp>
          <p:nvSpPr>
            <p:cNvPr id="23569" name="TextBox 35"/>
            <p:cNvSpPr txBox="1">
              <a:spLocks noChangeArrowheads="1"/>
            </p:cNvSpPr>
            <p:nvPr/>
          </p:nvSpPr>
          <p:spPr bwMode="auto">
            <a:xfrm>
              <a:off x="4029718" y="5591175"/>
              <a:ext cx="2040242" cy="300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1600" b="1" dirty="0" smtClean="0">
                  <a:solidFill>
                    <a:srgbClr val="000000"/>
                  </a:solidFill>
                </a:rPr>
                <a:t>사료 급여 </a:t>
              </a:r>
              <a:r>
                <a:rPr lang="ko-KR" altLang="en-US" sz="1600" b="1" dirty="0">
                  <a:solidFill>
                    <a:srgbClr val="000000"/>
                  </a:solidFill>
                </a:rPr>
                <a:t>후 경과시간</a:t>
              </a:r>
            </a:p>
          </p:txBody>
        </p:sp>
        <p:sp>
          <p:nvSpPr>
            <p:cNvPr id="23570" name="직사각형 38"/>
            <p:cNvSpPr>
              <a:spLocks noChangeArrowheads="1"/>
            </p:cNvSpPr>
            <p:nvPr/>
          </p:nvSpPr>
          <p:spPr bwMode="auto">
            <a:xfrm>
              <a:off x="928688" y="2071688"/>
              <a:ext cx="7715250" cy="4214812"/>
            </a:xfrm>
            <a:prstGeom prst="rect">
              <a:avLst/>
            </a:prstGeom>
            <a:noFill/>
            <a:ln w="38100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latinLnBrk="0" hangingPunct="0"/>
              <a:endParaRPr kumimoji="0" lang="ko-KR" altLang="en-US" sz="1800"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95007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052736"/>
            <a:ext cx="8153400" cy="5357813"/>
          </a:xfrm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pPr marL="0" indent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altLang="ko-KR" sz="20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 </a:t>
            </a:r>
            <a:r>
              <a:rPr lang="ko-KR" altLang="en-US" sz="2000" b="1" dirty="0" smtClean="0">
                <a:solidFill>
                  <a:srgbClr val="0070C0"/>
                </a:solidFill>
                <a:latin typeface="맑은 고딕" pitchFamily="50" charset="-127"/>
                <a:ea typeface="맑은 고딕" pitchFamily="50" charset="-127"/>
              </a:rPr>
              <a:t>①</a:t>
            </a:r>
            <a:r>
              <a:rPr lang="ko-KR" altLang="en-US" sz="20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2000" b="1" dirty="0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에너지 공급원 </a:t>
            </a:r>
            <a:r>
              <a:rPr lang="en-US" altLang="ko-KR" sz="2000" b="1" dirty="0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4</a:t>
            </a:r>
            <a:r>
              <a:rPr lang="ko-KR" altLang="en-US" sz="2000" b="1" dirty="0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가지</a:t>
            </a:r>
            <a:endParaRPr lang="en-US" altLang="ko-KR" sz="2000" b="1" dirty="0" smtClean="0">
              <a:solidFill>
                <a:srgbClr val="00B050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0" indent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altLang="ko-KR" sz="20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    - </a:t>
            </a:r>
            <a:r>
              <a:rPr lang="ko-KR" altLang="en-US" sz="20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섬유질</a:t>
            </a:r>
            <a:r>
              <a:rPr lang="en-US" altLang="ko-KR" sz="20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20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주로 </a:t>
            </a:r>
            <a:r>
              <a:rPr lang="ko-KR" altLang="en-US" sz="2000" b="1" dirty="0" err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셀루로스</a:t>
            </a:r>
            <a:r>
              <a:rPr lang="en-US" altLang="ko-KR" sz="20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), </a:t>
            </a:r>
            <a:r>
              <a:rPr lang="ko-KR" altLang="en-US" sz="20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당</a:t>
            </a:r>
            <a:r>
              <a:rPr lang="en-US" altLang="ko-KR" sz="20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(sugar), </a:t>
            </a:r>
            <a:r>
              <a:rPr lang="ko-KR" altLang="en-US" sz="20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전분</a:t>
            </a:r>
            <a:r>
              <a:rPr lang="en-US" altLang="ko-KR" sz="20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(starch)</a:t>
            </a:r>
            <a:r>
              <a:rPr lang="ko-KR" altLang="en-US" sz="20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과 식물성 기름</a:t>
            </a:r>
            <a:endParaRPr lang="en-US" altLang="ko-KR" sz="2000" b="1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0" indent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altLang="ko-KR" sz="20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     </a:t>
            </a:r>
            <a:r>
              <a:rPr lang="ko-KR" altLang="en-US" sz="20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또는 지방</a:t>
            </a:r>
            <a:r>
              <a:rPr lang="en-US" altLang="ko-KR" sz="20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.</a:t>
            </a:r>
            <a:r>
              <a:rPr lang="ko-KR" altLang="en-US" sz="20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</a:p>
          <a:p>
            <a:pPr marL="486537" indent="-25400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ko-KR" altLang="en-US" sz="2000" b="1" dirty="0" smtClean="0">
                <a:solidFill>
                  <a:srgbClr val="0070C0"/>
                </a:solidFill>
                <a:latin typeface="맑은 고딕" pitchFamily="50" charset="-127"/>
                <a:ea typeface="맑은 고딕" pitchFamily="50" charset="-127"/>
              </a:rPr>
              <a:t>② </a:t>
            </a:r>
            <a:r>
              <a:rPr lang="ko-KR" altLang="en-US" sz="2000" b="1" dirty="0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탄수화물이 </a:t>
            </a:r>
            <a:r>
              <a:rPr lang="ko-KR" altLang="en-US" sz="2000" b="1" dirty="0" err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반추위내에서</a:t>
            </a:r>
            <a:r>
              <a:rPr lang="ko-KR" altLang="en-US" sz="2000" b="1" dirty="0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 발효될 때</a:t>
            </a:r>
            <a:r>
              <a:rPr lang="en-US" altLang="ko-KR" sz="2000" b="1" dirty="0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000" b="1" dirty="0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휘발성지방산</a:t>
            </a:r>
            <a:r>
              <a:rPr lang="en-US" altLang="ko-KR" sz="2000" b="1" dirty="0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2000" b="1" dirty="0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초산</a:t>
            </a:r>
            <a:r>
              <a:rPr lang="en-US" altLang="ko-KR" sz="2000" b="1" dirty="0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000" b="1" dirty="0" err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프로피</a:t>
            </a:r>
            <a:r>
              <a:rPr lang="ko-KR" altLang="en-US" sz="2000" b="1" dirty="0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  </a:t>
            </a:r>
            <a:r>
              <a:rPr lang="ko-KR" altLang="en-US" sz="2000" b="1" dirty="0" err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온산</a:t>
            </a:r>
            <a:r>
              <a:rPr lang="en-US" altLang="ko-KR" sz="2000" b="1" dirty="0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000" b="1" dirty="0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낙산</a:t>
            </a:r>
            <a:r>
              <a:rPr lang="en-US" altLang="ko-KR" sz="2000" b="1" dirty="0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)</a:t>
            </a:r>
            <a:r>
              <a:rPr lang="ko-KR" altLang="en-US" sz="2000" b="1" dirty="0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이 생성</a:t>
            </a:r>
            <a:r>
              <a:rPr lang="en-US" altLang="ko-KR" sz="2000" b="1" dirty="0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</a:p>
          <a:p>
            <a:pPr marL="486537" indent="-25400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altLang="ko-KR" sz="20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 - </a:t>
            </a:r>
            <a:r>
              <a:rPr lang="ko-KR" altLang="en-US" sz="2000" b="1" dirty="0" err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반추위내에서</a:t>
            </a:r>
            <a:r>
              <a:rPr lang="ko-KR" altLang="en-US" sz="20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사료로 공급된 에너지원의 분해산물과 체내이용 형태는 </a:t>
            </a:r>
            <a:r>
              <a:rPr lang="en-US" altLang="ko-KR" sz="20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&lt;</a:t>
            </a:r>
            <a:r>
              <a:rPr lang="ko-KR" altLang="en-US" sz="20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그림 </a:t>
            </a:r>
            <a:r>
              <a:rPr lang="en-US" altLang="ko-KR" sz="20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4&gt; </a:t>
            </a:r>
            <a:r>
              <a:rPr lang="ko-KR" altLang="en-US" sz="20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참조</a:t>
            </a:r>
            <a:r>
              <a:rPr lang="en-US" altLang="ko-KR" sz="20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.</a:t>
            </a:r>
            <a:r>
              <a:rPr lang="ko-KR" altLang="en-US" sz="20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</a:p>
          <a:p>
            <a:pPr marL="486537" indent="-25400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ko-KR" altLang="en-US" sz="2000" b="1" dirty="0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③ </a:t>
            </a:r>
            <a:r>
              <a:rPr lang="ko-KR" altLang="en-US" sz="2000" b="1" dirty="0" err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반추위내</a:t>
            </a:r>
            <a:r>
              <a:rPr lang="ko-KR" altLang="en-US" sz="2000" b="1" dirty="0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 박테리아는 자신의 성장을 위해 섬유소를 분해하고 그 부산물로서 초산을 생성</a:t>
            </a:r>
            <a:r>
              <a:rPr lang="en-US" altLang="ko-KR" sz="2000" b="1" dirty="0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</a:p>
          <a:p>
            <a:pPr marL="486537" indent="-25400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altLang="ko-KR" sz="20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 - </a:t>
            </a:r>
            <a:r>
              <a:rPr lang="ko-KR" altLang="en-US" sz="20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생성된 초산은 반추내벽을 통하여 혈액 속에 흡수되어 각 </a:t>
            </a:r>
            <a:r>
              <a:rPr lang="ko-KR" altLang="en-US" sz="2000" b="1" dirty="0" err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체조직</a:t>
            </a:r>
            <a:endParaRPr lang="en-US" altLang="ko-KR" sz="2000" b="1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486537" indent="-25400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altLang="ko-KR" sz="20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   </a:t>
            </a:r>
            <a:r>
              <a:rPr lang="ko-KR" altLang="en-US" sz="20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으로 분배되어 동물의 유지와 우유 및 유지방 생산을 위한 에너지공급원으로 사용</a:t>
            </a:r>
            <a:r>
              <a:rPr lang="en-US" altLang="ko-KR" sz="20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.</a:t>
            </a:r>
            <a:r>
              <a:rPr lang="ko-KR" altLang="en-US" sz="20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</a:p>
          <a:p>
            <a:pPr marL="0" indent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ko-KR" altLang="en-US" sz="2000" b="1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0" indent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en-US" altLang="ko-KR" sz="2000" b="1" dirty="0" smtClean="0">
              <a:latin typeface="맑은 고딕" pitchFamily="50" charset="-127"/>
              <a:ea typeface="맑은 고딕" pitchFamily="50" charset="-127"/>
            </a:endParaRPr>
          </a:p>
          <a:p>
            <a:pPr algn="just">
              <a:lnSpc>
                <a:spcPct val="130000"/>
              </a:lnSpc>
              <a:buFont typeface="Wingdings 2" pitchFamily="18" charset="2"/>
              <a:buNone/>
              <a:defRPr/>
            </a:pPr>
            <a:endParaRPr lang="en-US" altLang="ko-KR" sz="2000" b="1" u="sng" dirty="0" smtClean="0">
              <a:latin typeface="맑은 고딕" pitchFamily="50" charset="-127"/>
              <a:ea typeface="맑은 고딕" pitchFamily="50" charset="-127"/>
            </a:endParaRPr>
          </a:p>
          <a:p>
            <a:pPr lvl="1">
              <a:lnSpc>
                <a:spcPct val="130000"/>
              </a:lnSpc>
              <a:buFont typeface="Wingdings 2" pitchFamily="18" charset="2"/>
              <a:buNone/>
              <a:defRPr/>
            </a:pPr>
            <a:endParaRPr lang="en-US" altLang="ko-KR" sz="2000" b="1" u="sng" dirty="0">
              <a:latin typeface="맑은 고딕" pitchFamily="50" charset="-127"/>
              <a:ea typeface="맑은 고딕" pitchFamily="50" charset="-127"/>
            </a:endParaRPr>
          </a:p>
          <a:p>
            <a:pPr lvl="1">
              <a:lnSpc>
                <a:spcPct val="130000"/>
              </a:lnSpc>
              <a:buFont typeface="Wingdings 2" pitchFamily="18" charset="2"/>
              <a:buNone/>
              <a:defRPr/>
            </a:pPr>
            <a:endParaRPr lang="en-US" altLang="ko-KR" sz="2000" b="1" dirty="0">
              <a:latin typeface="맑은 고딕" pitchFamily="50" charset="-127"/>
              <a:ea typeface="맑은 고딕" pitchFamily="50" charset="-127"/>
            </a:endParaRPr>
          </a:p>
          <a:p>
            <a:pPr lvl="1">
              <a:lnSpc>
                <a:spcPct val="130000"/>
              </a:lnSpc>
              <a:buFont typeface="Wingdings 2" pitchFamily="18" charset="2"/>
              <a:buNone/>
              <a:defRPr/>
            </a:pPr>
            <a:endParaRPr lang="en-US" altLang="ko-KR" sz="2000" b="1" dirty="0" smtClean="0">
              <a:latin typeface="맑은 고딕" pitchFamily="50" charset="-127"/>
              <a:ea typeface="맑은 고딕" pitchFamily="50" charset="-127"/>
            </a:endParaRPr>
          </a:p>
          <a:p>
            <a:pPr lvl="1">
              <a:lnSpc>
                <a:spcPct val="130000"/>
              </a:lnSpc>
              <a:buFont typeface="Wingdings 2" pitchFamily="18" charset="2"/>
              <a:buNone/>
              <a:defRPr/>
            </a:pPr>
            <a:endParaRPr lang="en-US" altLang="ko-KR" sz="2000" b="1" dirty="0">
              <a:latin typeface="맑은 고딕" pitchFamily="50" charset="-127"/>
              <a:ea typeface="맑은 고딕" pitchFamily="50" charset="-127"/>
            </a:endParaRPr>
          </a:p>
          <a:p>
            <a:pPr lvl="1">
              <a:lnSpc>
                <a:spcPct val="130000"/>
              </a:lnSpc>
              <a:buFont typeface="Wingdings 2" pitchFamily="18" charset="2"/>
              <a:buNone/>
              <a:defRPr/>
            </a:pPr>
            <a:endParaRPr lang="en-US" altLang="ko-KR" sz="2000" b="1" dirty="0" smtClean="0">
              <a:latin typeface="맑은 고딕" pitchFamily="50" charset="-127"/>
              <a:ea typeface="맑은 고딕" pitchFamily="50" charset="-127"/>
            </a:endParaRPr>
          </a:p>
          <a:p>
            <a:pPr lvl="1">
              <a:lnSpc>
                <a:spcPct val="130000"/>
              </a:lnSpc>
              <a:buFont typeface="Wingdings 2" pitchFamily="18" charset="2"/>
              <a:buNone/>
              <a:defRPr/>
            </a:pPr>
            <a:endParaRPr lang="en-US" altLang="ko-KR" sz="2000" b="1" dirty="0">
              <a:latin typeface="맑은 고딕" pitchFamily="50" charset="-127"/>
              <a:ea typeface="맑은 고딕" pitchFamily="50" charset="-127"/>
            </a:endParaRPr>
          </a:p>
          <a:p>
            <a:pPr lvl="1">
              <a:lnSpc>
                <a:spcPct val="130000"/>
              </a:lnSpc>
              <a:buFont typeface="Wingdings 2" pitchFamily="18" charset="2"/>
              <a:buNone/>
              <a:defRPr/>
            </a:pPr>
            <a:endParaRPr lang="en-US" altLang="ko-KR" sz="2000" b="1" dirty="0">
              <a:latin typeface="맑은 고딕" pitchFamily="50" charset="-127"/>
              <a:ea typeface="맑은 고딕" pitchFamily="50" charset="-127"/>
            </a:endParaRPr>
          </a:p>
          <a:p>
            <a:pPr lvl="1">
              <a:lnSpc>
                <a:spcPct val="130000"/>
              </a:lnSpc>
              <a:buFont typeface="Wingdings 2" pitchFamily="18" charset="2"/>
              <a:buNone/>
              <a:defRPr/>
            </a:pPr>
            <a:endParaRPr lang="en-US" altLang="ko-KR" sz="2000" b="1" dirty="0" smtClean="0">
              <a:latin typeface="맑은 고딕" pitchFamily="50" charset="-127"/>
              <a:ea typeface="맑은 고딕" pitchFamily="50" charset="-127"/>
            </a:endParaRPr>
          </a:p>
          <a:p>
            <a:pPr lvl="1">
              <a:lnSpc>
                <a:spcPct val="130000"/>
              </a:lnSpc>
              <a:buFont typeface="Wingdings 2" pitchFamily="18" charset="2"/>
              <a:buNone/>
              <a:defRPr/>
            </a:pPr>
            <a:r>
              <a:rPr lang="en-US" altLang="ko-KR" sz="2000" b="1" dirty="0"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2000" b="1" dirty="0">
                <a:latin typeface="맑은 고딕" pitchFamily="50" charset="-127"/>
                <a:ea typeface="맑은 고딕" pitchFamily="50" charset="-127"/>
              </a:rPr>
            </a:br>
            <a:endParaRPr lang="ko-KR" altLang="en-US" sz="2000" b="1" dirty="0">
              <a:latin typeface="맑은 고딕" pitchFamily="50" charset="-127"/>
              <a:ea typeface="맑은 고딕" pitchFamily="50" charset="-127"/>
            </a:endParaRPr>
          </a:p>
          <a:p>
            <a:pPr lvl="1">
              <a:lnSpc>
                <a:spcPct val="130000"/>
              </a:lnSpc>
              <a:buFontTx/>
              <a:buNone/>
              <a:defRPr/>
            </a:pPr>
            <a:endParaRPr lang="en-US" altLang="ko-KR" sz="200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216680" y="404664"/>
            <a:ext cx="6875600" cy="6524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  <a:defRPr/>
            </a:pPr>
            <a:r>
              <a:rPr lang="en-US" altLang="ko-KR" sz="2800" b="1" dirty="0" smtClean="0">
                <a:solidFill>
                  <a:srgbClr val="0070C0"/>
                </a:solidFill>
                <a:latin typeface="맑은 고딕" pitchFamily="50" charset="-127"/>
                <a:ea typeface="맑은 고딕" pitchFamily="50" charset="-127"/>
              </a:rPr>
              <a:t>6) </a:t>
            </a:r>
            <a:r>
              <a:rPr lang="ko-KR" altLang="en-US" sz="2800" b="1" dirty="0" smtClean="0">
                <a:solidFill>
                  <a:srgbClr val="0070C0"/>
                </a:solidFill>
                <a:latin typeface="맑은 고딕" pitchFamily="50" charset="-127"/>
                <a:ea typeface="맑은 고딕" pitchFamily="50" charset="-127"/>
              </a:rPr>
              <a:t>반추위 내에서 에너지 공급원의 변환 </a:t>
            </a:r>
            <a:endParaRPr lang="en-US" altLang="ko-KR" sz="2800" b="1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819639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311548"/>
            <a:ext cx="8352928" cy="4421708"/>
          </a:xfrm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pPr marL="486537" indent="-2540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ko-KR" altLang="en-US" sz="2000" b="1" dirty="0" smtClean="0">
                <a:solidFill>
                  <a:srgbClr val="0070C0"/>
                </a:solidFill>
                <a:latin typeface="맑은 고딕" pitchFamily="50" charset="-127"/>
                <a:ea typeface="맑은 고딕" pitchFamily="50" charset="-127"/>
              </a:rPr>
              <a:t>④ </a:t>
            </a:r>
            <a:r>
              <a:rPr lang="ko-KR" altLang="en-US" sz="20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정상적인 사료내의 당</a:t>
            </a:r>
            <a:r>
              <a:rPr lang="en-US" altLang="ko-KR" sz="20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(Sugar)</a:t>
            </a:r>
            <a:r>
              <a:rPr lang="ko-KR" altLang="en-US" sz="20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은 소량이고 쓸 수 있는 에너지의 </a:t>
            </a:r>
            <a:r>
              <a:rPr lang="en-US" altLang="ko-KR" sz="20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10%</a:t>
            </a:r>
            <a:r>
              <a:rPr lang="ko-KR" altLang="en-US" sz="20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보다 적은 량</a:t>
            </a:r>
            <a:r>
              <a:rPr lang="en-US" altLang="ko-KR" sz="20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z="20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당은 초산이나 </a:t>
            </a:r>
            <a:r>
              <a:rPr lang="ko-KR" altLang="en-US" sz="2000" b="1" dirty="0" err="1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프로피온산을</a:t>
            </a:r>
            <a:r>
              <a:rPr lang="ko-KR" altLang="en-US" sz="20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생산하는데 사용</a:t>
            </a:r>
            <a:r>
              <a:rPr lang="en-US" altLang="ko-KR" sz="20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. .</a:t>
            </a:r>
            <a:r>
              <a:rPr lang="ko-KR" altLang="en-US" sz="20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</a:p>
          <a:p>
            <a:pPr marL="486537" indent="-2540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ko-KR" altLang="en-US" sz="2000" b="1" dirty="0" smtClean="0">
                <a:solidFill>
                  <a:srgbClr val="0070C0"/>
                </a:solidFill>
                <a:latin typeface="맑은 고딕" pitchFamily="50" charset="-127"/>
                <a:ea typeface="맑은 고딕" pitchFamily="50" charset="-127"/>
              </a:rPr>
              <a:t>⑤</a:t>
            </a:r>
            <a:r>
              <a:rPr lang="ko-KR" altLang="en-US" sz="20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2000" b="1" dirty="0" err="1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반추위내</a:t>
            </a:r>
            <a:r>
              <a:rPr lang="ko-KR" altLang="en-US" sz="20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미생물에 의해 전분이 발효되면</a:t>
            </a:r>
            <a:r>
              <a:rPr lang="en-US" altLang="ko-KR" sz="20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000" b="1" dirty="0" err="1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프로피온산을</a:t>
            </a:r>
            <a:r>
              <a:rPr lang="ko-KR" altLang="en-US" sz="20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생산</a:t>
            </a:r>
            <a:r>
              <a:rPr lang="en-US" altLang="ko-KR" sz="20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.</a:t>
            </a:r>
          </a:p>
          <a:p>
            <a:pPr marL="486537" indent="-2540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altLang="ko-KR" sz="20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 - </a:t>
            </a:r>
            <a:r>
              <a:rPr lang="ko-KR" altLang="en-US" sz="20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이것은 반추위벽을 통해 흡수되어 간으로 운반</a:t>
            </a:r>
            <a:r>
              <a:rPr lang="en-US" altLang="ko-KR" sz="20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.</a:t>
            </a:r>
          </a:p>
          <a:p>
            <a:pPr marL="486537" indent="-2540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altLang="ko-KR" sz="20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 - </a:t>
            </a:r>
            <a:r>
              <a:rPr lang="ko-KR" altLang="en-US" sz="20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간에서 </a:t>
            </a:r>
            <a:r>
              <a:rPr lang="ko-KR" altLang="en-US" sz="2000" b="1" dirty="0" err="1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프로피온산은</a:t>
            </a:r>
            <a:r>
              <a:rPr lang="ko-KR" altLang="en-US" sz="20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2000" b="1" dirty="0" err="1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글루코스</a:t>
            </a:r>
            <a:r>
              <a:rPr lang="en-US" altLang="ko-KR" sz="20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(glucose)</a:t>
            </a:r>
            <a:r>
              <a:rPr lang="ko-KR" altLang="en-US" sz="20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로 변환되고 락토오스</a:t>
            </a:r>
            <a:endParaRPr lang="en-US" altLang="ko-KR" sz="2000" b="1" dirty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486537" indent="-2540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altLang="ko-KR" sz="20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   (lactose)</a:t>
            </a:r>
            <a:r>
              <a:rPr lang="ko-KR" altLang="en-US" sz="20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를 생산하기 위하여 유방이나 유지를 위해 조직으로</a:t>
            </a:r>
            <a:endParaRPr lang="en-US" altLang="ko-KR" sz="2000" b="1" dirty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486537" indent="-2540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altLang="ko-KR" sz="20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  </a:t>
            </a:r>
            <a:r>
              <a:rPr lang="ko-KR" altLang="en-US" sz="20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운반되거나 체지방으로 저장</a:t>
            </a:r>
            <a:r>
              <a:rPr lang="en-US" altLang="ko-KR" sz="20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.</a:t>
            </a:r>
            <a:r>
              <a:rPr lang="ko-KR" altLang="en-US" sz="20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endParaRPr lang="ko-KR" altLang="en-US" sz="2000" b="1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486537" indent="-2540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ko-KR" altLang="en-US" sz="2000" b="1" dirty="0" smtClean="0">
                <a:solidFill>
                  <a:srgbClr val="0070C0"/>
                </a:solidFill>
                <a:latin typeface="맑은 고딕" pitchFamily="50" charset="-127"/>
                <a:ea typeface="맑은 고딕" pitchFamily="50" charset="-127"/>
              </a:rPr>
              <a:t>⑥</a:t>
            </a:r>
            <a:r>
              <a:rPr lang="ko-KR" altLang="en-US" sz="20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조사료와 같이 섬유소 함량이 많은 사료를 급여하면 초산의 농도가 높아지며 </a:t>
            </a:r>
            <a:r>
              <a:rPr lang="en-US" altLang="ko-KR" sz="20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0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청초와 </a:t>
            </a:r>
            <a:r>
              <a:rPr lang="ko-KR" altLang="en-US" sz="2000" b="1" dirty="0" err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사일리지를</a:t>
            </a:r>
            <a:r>
              <a:rPr lang="ko-KR" altLang="en-US" sz="20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많이 급여하면 낙산 </a:t>
            </a:r>
            <a:r>
              <a:rPr lang="ko-KR" altLang="en-US" sz="2000" b="1" dirty="0" err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생성량이</a:t>
            </a:r>
            <a:r>
              <a:rPr lang="ko-KR" altLang="en-US" sz="20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증가</a:t>
            </a:r>
            <a:r>
              <a:rPr lang="en-US" altLang="ko-KR" sz="20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.</a:t>
            </a:r>
            <a:endParaRPr lang="en-US" altLang="ko-KR" sz="2000" b="1" dirty="0" smtClean="0">
              <a:latin typeface="맑은 고딕" pitchFamily="50" charset="-127"/>
              <a:ea typeface="맑은 고딕" pitchFamily="50" charset="-127"/>
            </a:endParaRPr>
          </a:p>
          <a:p>
            <a:pPr lvl="1">
              <a:lnSpc>
                <a:spcPct val="150000"/>
              </a:lnSpc>
              <a:buFont typeface="Wingdings 2" pitchFamily="18" charset="2"/>
              <a:buNone/>
              <a:defRPr/>
            </a:pPr>
            <a:r>
              <a:rPr lang="en-US" altLang="ko-KR" sz="2000" b="1" dirty="0"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2000" b="1" dirty="0">
                <a:latin typeface="맑은 고딕" pitchFamily="50" charset="-127"/>
                <a:ea typeface="맑은 고딕" pitchFamily="50" charset="-127"/>
              </a:rPr>
            </a:br>
            <a:endParaRPr lang="ko-KR" altLang="en-US" sz="2000" b="1" dirty="0">
              <a:latin typeface="맑은 고딕" pitchFamily="50" charset="-127"/>
              <a:ea typeface="맑은 고딕" pitchFamily="50" charset="-127"/>
            </a:endParaRPr>
          </a:p>
          <a:p>
            <a:pPr lvl="1">
              <a:lnSpc>
                <a:spcPct val="150000"/>
              </a:lnSpc>
              <a:buFontTx/>
              <a:buNone/>
              <a:defRPr/>
            </a:pPr>
            <a:endParaRPr lang="en-US" altLang="ko-KR" sz="2000" b="1" dirty="0"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604436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3056" y="5461769"/>
            <a:ext cx="8153400" cy="487511"/>
          </a:xfrm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pPr marL="0" indent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altLang="ko-KR" sz="2000" b="1" dirty="0" smtClean="0">
                <a:solidFill>
                  <a:srgbClr val="000000"/>
                </a:solidFill>
                <a:latin typeface="+mn-ea"/>
              </a:rPr>
              <a:t> &lt;</a:t>
            </a:r>
            <a:r>
              <a:rPr lang="ko-KR" altLang="en-US" sz="2000" b="1" dirty="0" smtClean="0">
                <a:solidFill>
                  <a:srgbClr val="000000"/>
                </a:solidFill>
                <a:latin typeface="+mn-ea"/>
              </a:rPr>
              <a:t>그림 </a:t>
            </a:r>
            <a:r>
              <a:rPr lang="en-US" altLang="ko-KR" sz="2000" b="1" dirty="0" smtClean="0">
                <a:solidFill>
                  <a:srgbClr val="000000"/>
                </a:solidFill>
                <a:latin typeface="+mn-ea"/>
              </a:rPr>
              <a:t>2&gt; </a:t>
            </a:r>
            <a:r>
              <a:rPr lang="ko-KR" altLang="en-US" sz="2000" b="1" dirty="0" err="1" smtClean="0">
                <a:solidFill>
                  <a:srgbClr val="000000"/>
                </a:solidFill>
                <a:latin typeface="+mn-ea"/>
              </a:rPr>
              <a:t>반추위내</a:t>
            </a:r>
            <a:r>
              <a:rPr lang="ko-KR" altLang="en-US" sz="2000" b="1" dirty="0" smtClean="0">
                <a:solidFill>
                  <a:srgbClr val="000000"/>
                </a:solidFill>
                <a:latin typeface="+mn-ea"/>
              </a:rPr>
              <a:t> 에너지원의 변환 </a:t>
            </a:r>
            <a:endParaRPr lang="en-US" altLang="ko-KR" sz="2000" b="1" dirty="0" smtClean="0">
              <a:solidFill>
                <a:srgbClr val="000000"/>
              </a:solidFill>
              <a:latin typeface="+mn-ea"/>
            </a:endParaRPr>
          </a:p>
          <a:p>
            <a:pPr marL="0" indent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en-US" altLang="ko-KR" sz="2000" b="1" dirty="0" smtClean="0">
              <a:solidFill>
                <a:srgbClr val="000000"/>
              </a:solidFill>
              <a:latin typeface="+mn-ea"/>
            </a:endParaRPr>
          </a:p>
          <a:p>
            <a:pPr marL="0" indent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en-US" altLang="ko-KR" sz="2000" b="1" dirty="0" smtClean="0">
              <a:solidFill>
                <a:srgbClr val="000000"/>
              </a:solidFill>
              <a:latin typeface="+mn-ea"/>
            </a:endParaRPr>
          </a:p>
          <a:p>
            <a:pPr marL="0" indent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ko-KR" altLang="en-US" sz="2000" b="1" dirty="0" smtClean="0">
              <a:solidFill>
                <a:srgbClr val="000000"/>
              </a:solidFill>
              <a:latin typeface="+mn-ea"/>
            </a:endParaRPr>
          </a:p>
          <a:p>
            <a:pPr marL="0" indent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en-US" altLang="ko-KR" sz="2000" b="1" dirty="0" smtClean="0">
              <a:solidFill>
                <a:srgbClr val="0070C0"/>
              </a:solidFill>
              <a:latin typeface="+mn-ea"/>
            </a:endParaRPr>
          </a:p>
          <a:p>
            <a:pPr marL="0" indent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en-US" altLang="ko-KR" sz="2000" b="1" dirty="0" smtClean="0">
              <a:solidFill>
                <a:srgbClr val="000000"/>
              </a:solidFill>
              <a:latin typeface="+mn-ea"/>
            </a:endParaRPr>
          </a:p>
          <a:p>
            <a:pPr marL="0" indent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altLang="ko-KR" sz="2000" b="1" dirty="0" smtClean="0">
                <a:solidFill>
                  <a:srgbClr val="000000"/>
                </a:solidFill>
                <a:latin typeface="+mn-ea"/>
              </a:rPr>
              <a:t>   </a:t>
            </a:r>
            <a:endParaRPr lang="ko-KR" altLang="en-US" sz="2000" b="1" dirty="0" smtClean="0">
              <a:solidFill>
                <a:srgbClr val="000000"/>
              </a:solidFill>
              <a:latin typeface="+mn-ea"/>
            </a:endParaRPr>
          </a:p>
          <a:p>
            <a:pPr marL="0" indent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en-US" altLang="ko-KR" sz="2000" b="1" dirty="0" smtClean="0">
              <a:latin typeface="+mn-ea"/>
            </a:endParaRPr>
          </a:p>
          <a:p>
            <a:pPr algn="just">
              <a:buFont typeface="Wingdings 2" pitchFamily="18" charset="2"/>
              <a:buNone/>
              <a:defRPr/>
            </a:pPr>
            <a:endParaRPr lang="en-US" altLang="ko-KR" sz="2000" b="1" u="sng" dirty="0" smtClean="0">
              <a:latin typeface="+mn-ea"/>
            </a:endParaRPr>
          </a:p>
          <a:p>
            <a:pPr lvl="1">
              <a:buFont typeface="Wingdings 2" pitchFamily="18" charset="2"/>
              <a:buNone/>
              <a:defRPr/>
            </a:pPr>
            <a:endParaRPr lang="en-US" altLang="ko-KR" sz="2000" b="1" u="sng" dirty="0">
              <a:latin typeface="+mn-ea"/>
            </a:endParaRPr>
          </a:p>
          <a:p>
            <a:pPr lvl="1">
              <a:buFont typeface="Wingdings 2" pitchFamily="18" charset="2"/>
              <a:buNone/>
              <a:defRPr/>
            </a:pPr>
            <a:endParaRPr lang="en-US" altLang="ko-KR" sz="2000" b="1" dirty="0">
              <a:latin typeface="+mn-ea"/>
            </a:endParaRPr>
          </a:p>
          <a:p>
            <a:pPr lvl="1">
              <a:buFont typeface="Wingdings 2" pitchFamily="18" charset="2"/>
              <a:buNone/>
              <a:defRPr/>
            </a:pPr>
            <a:endParaRPr lang="en-US" altLang="ko-KR" sz="2000" b="1" dirty="0" smtClean="0">
              <a:latin typeface="+mn-ea"/>
            </a:endParaRPr>
          </a:p>
          <a:p>
            <a:pPr lvl="1">
              <a:buFont typeface="Wingdings 2" pitchFamily="18" charset="2"/>
              <a:buNone/>
              <a:defRPr/>
            </a:pPr>
            <a:endParaRPr lang="en-US" altLang="ko-KR" sz="2000" b="1" dirty="0">
              <a:latin typeface="+mn-ea"/>
            </a:endParaRPr>
          </a:p>
          <a:p>
            <a:pPr lvl="1">
              <a:buFont typeface="Wingdings 2" pitchFamily="18" charset="2"/>
              <a:buNone/>
              <a:defRPr/>
            </a:pPr>
            <a:endParaRPr lang="en-US" altLang="ko-KR" sz="2000" b="1" dirty="0" smtClean="0">
              <a:latin typeface="+mn-ea"/>
            </a:endParaRPr>
          </a:p>
          <a:p>
            <a:pPr lvl="1">
              <a:buFont typeface="Wingdings 2" pitchFamily="18" charset="2"/>
              <a:buNone/>
              <a:defRPr/>
            </a:pPr>
            <a:endParaRPr lang="en-US" altLang="ko-KR" sz="2000" b="1" dirty="0">
              <a:latin typeface="+mn-ea"/>
            </a:endParaRPr>
          </a:p>
          <a:p>
            <a:pPr lvl="1">
              <a:buFont typeface="Wingdings 2" pitchFamily="18" charset="2"/>
              <a:buNone/>
              <a:defRPr/>
            </a:pPr>
            <a:endParaRPr lang="en-US" altLang="ko-KR" sz="2000" b="1" dirty="0">
              <a:latin typeface="+mn-ea"/>
            </a:endParaRPr>
          </a:p>
          <a:p>
            <a:pPr lvl="1">
              <a:buFont typeface="Wingdings 2" pitchFamily="18" charset="2"/>
              <a:buNone/>
              <a:defRPr/>
            </a:pPr>
            <a:endParaRPr lang="en-US" altLang="ko-KR" sz="2000" b="1" dirty="0" smtClean="0">
              <a:latin typeface="+mn-ea"/>
            </a:endParaRPr>
          </a:p>
          <a:p>
            <a:pPr lvl="1">
              <a:buFont typeface="Wingdings 2" pitchFamily="18" charset="2"/>
              <a:buNone/>
              <a:defRPr/>
            </a:pPr>
            <a:r>
              <a:rPr lang="en-US" altLang="ko-KR" sz="2000" b="1" dirty="0">
                <a:latin typeface="+mn-ea"/>
              </a:rPr>
              <a:t/>
            </a:r>
            <a:br>
              <a:rPr lang="en-US" altLang="ko-KR" sz="2000" b="1" dirty="0">
                <a:latin typeface="+mn-ea"/>
              </a:rPr>
            </a:br>
            <a:endParaRPr lang="ko-KR" altLang="en-US" sz="2000" b="1" dirty="0">
              <a:latin typeface="+mn-ea"/>
            </a:endParaRPr>
          </a:p>
          <a:p>
            <a:pPr lvl="1">
              <a:buFontTx/>
              <a:buNone/>
              <a:defRPr/>
            </a:pPr>
            <a:endParaRPr lang="en-US" altLang="ko-KR" sz="2000" b="1" dirty="0">
              <a:latin typeface="+mn-ea"/>
            </a:endParaRPr>
          </a:p>
        </p:txBody>
      </p:sp>
      <p:pic>
        <p:nvPicPr>
          <p:cNvPr id="4" name="그림 3" descr="4-1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692695"/>
            <a:ext cx="7920880" cy="46459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21493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980728"/>
            <a:ext cx="8712968" cy="5544616"/>
          </a:xfrm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pPr marL="486537" indent="-254000" algn="just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ko-KR" altLang="en-US" sz="2000" b="1" dirty="0" smtClean="0">
                <a:solidFill>
                  <a:srgbClr val="0070C0"/>
                </a:solidFill>
                <a:latin typeface="+mn-ea"/>
              </a:rPr>
              <a:t>①</a:t>
            </a:r>
            <a:r>
              <a:rPr lang="ko-KR" altLang="en-US" sz="2000" b="1" dirty="0" smtClean="0">
                <a:solidFill>
                  <a:srgbClr val="000000"/>
                </a:solidFill>
                <a:latin typeface="+mn-ea"/>
              </a:rPr>
              <a:t> 반추동물은 두 가지 특별한 단백질 요구를 가지고 있다</a:t>
            </a:r>
            <a:r>
              <a:rPr lang="en-US" altLang="ko-KR" sz="2000" b="1" dirty="0" smtClean="0">
                <a:solidFill>
                  <a:srgbClr val="000000"/>
                </a:solidFill>
                <a:latin typeface="+mn-ea"/>
              </a:rPr>
              <a:t>. </a:t>
            </a:r>
            <a:r>
              <a:rPr lang="ko-KR" altLang="en-US" sz="2000" b="1" dirty="0" smtClean="0">
                <a:solidFill>
                  <a:srgbClr val="000000"/>
                </a:solidFill>
                <a:latin typeface="+mn-ea"/>
              </a:rPr>
              <a:t>반추 미생물은 암모니아나 반추위에서 소화된 단백질의 다른 생산물들을 필요로 한다</a:t>
            </a:r>
            <a:r>
              <a:rPr lang="en-US" altLang="ko-KR" sz="2000" b="1" dirty="0" smtClean="0">
                <a:solidFill>
                  <a:srgbClr val="000000"/>
                </a:solidFill>
                <a:latin typeface="+mn-ea"/>
              </a:rPr>
              <a:t>. </a:t>
            </a:r>
            <a:r>
              <a:rPr lang="ko-KR" altLang="en-US" sz="2000" b="1" dirty="0" smtClean="0">
                <a:solidFill>
                  <a:srgbClr val="000000"/>
                </a:solidFill>
                <a:latin typeface="+mn-ea"/>
              </a:rPr>
              <a:t>동물 </a:t>
            </a:r>
            <a:r>
              <a:rPr lang="ko-KR" altLang="en-US" sz="2000" b="1" dirty="0" err="1" smtClean="0">
                <a:solidFill>
                  <a:srgbClr val="000000"/>
                </a:solidFill>
                <a:latin typeface="+mn-ea"/>
              </a:rPr>
              <a:t>체조직은</a:t>
            </a:r>
            <a:r>
              <a:rPr lang="ko-KR" altLang="en-US" sz="2000" b="1" dirty="0" smtClean="0">
                <a:solidFill>
                  <a:srgbClr val="000000"/>
                </a:solidFill>
                <a:latin typeface="+mn-ea"/>
              </a:rPr>
              <a:t> 반추위에서 생성된 미생물 단백질이나 다른 공급원으로부터 공급되는 아미노산을 필요로 한다</a:t>
            </a:r>
            <a:r>
              <a:rPr lang="en-US" altLang="ko-KR" sz="2000" b="1" dirty="0" smtClean="0">
                <a:solidFill>
                  <a:srgbClr val="000000"/>
                </a:solidFill>
                <a:latin typeface="+mn-ea"/>
              </a:rPr>
              <a:t>&lt;</a:t>
            </a:r>
            <a:r>
              <a:rPr lang="ko-KR" altLang="en-US" sz="2000" b="1" dirty="0" smtClean="0">
                <a:solidFill>
                  <a:srgbClr val="000000"/>
                </a:solidFill>
                <a:latin typeface="+mn-ea"/>
              </a:rPr>
              <a:t>그림 </a:t>
            </a:r>
            <a:r>
              <a:rPr lang="en-US" altLang="ko-KR" sz="2000" b="1" dirty="0" smtClean="0">
                <a:solidFill>
                  <a:srgbClr val="000000"/>
                </a:solidFill>
                <a:latin typeface="+mn-ea"/>
              </a:rPr>
              <a:t>5&gt;. </a:t>
            </a:r>
          </a:p>
          <a:p>
            <a:pPr marL="486537" indent="-254000" algn="just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ko-KR" altLang="en-US" sz="2000" b="1" dirty="0" smtClean="0">
              <a:solidFill>
                <a:srgbClr val="000000"/>
              </a:solidFill>
              <a:latin typeface="+mn-ea"/>
            </a:endParaRPr>
          </a:p>
          <a:p>
            <a:pPr marL="486537" indent="-254000" algn="just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ko-KR" altLang="en-US" sz="2000" b="1" dirty="0" smtClean="0">
                <a:solidFill>
                  <a:srgbClr val="0070C0"/>
                </a:solidFill>
                <a:latin typeface="+mn-ea"/>
              </a:rPr>
              <a:t>②</a:t>
            </a:r>
            <a:r>
              <a:rPr lang="ko-KR" altLang="en-US" sz="2000" b="1" dirty="0" smtClean="0">
                <a:solidFill>
                  <a:srgbClr val="000000"/>
                </a:solidFill>
                <a:latin typeface="+mn-ea"/>
              </a:rPr>
              <a:t> 자연상태에서 이러한 필요량은 동물이 필요로 하는 모든 아미노산이 미생물 단백질에 의해 공급이 가능하기 때문에 거의 문제가 되지 않음</a:t>
            </a:r>
            <a:r>
              <a:rPr lang="en-US" altLang="ko-KR" sz="2000" b="1" dirty="0" smtClean="0">
                <a:solidFill>
                  <a:srgbClr val="000000"/>
                </a:solidFill>
                <a:latin typeface="+mn-ea"/>
              </a:rPr>
              <a:t> </a:t>
            </a:r>
            <a:r>
              <a:rPr lang="ko-KR" altLang="en-US" sz="2000" b="1" dirty="0" smtClean="0">
                <a:solidFill>
                  <a:srgbClr val="00FF00"/>
                </a:solidFill>
                <a:latin typeface="+mn-ea"/>
              </a:rPr>
              <a:t> </a:t>
            </a:r>
            <a:endParaRPr lang="en-US" altLang="ko-KR" sz="2000" b="1" dirty="0" smtClean="0">
              <a:solidFill>
                <a:srgbClr val="00FF00"/>
              </a:solidFill>
              <a:latin typeface="+mn-ea"/>
            </a:endParaRPr>
          </a:p>
          <a:p>
            <a:pPr marL="486537" indent="-254000" algn="just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en-US" altLang="ko-KR" sz="2000" b="1" dirty="0" smtClean="0">
              <a:solidFill>
                <a:srgbClr val="00FF00"/>
              </a:solidFill>
              <a:latin typeface="+mn-ea"/>
            </a:endParaRPr>
          </a:p>
          <a:p>
            <a:pPr marL="486537" indent="-254000" algn="just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ko-KR" altLang="en-US" sz="2000" b="1" dirty="0" smtClean="0">
                <a:solidFill>
                  <a:srgbClr val="0070C0"/>
                </a:solidFill>
                <a:latin typeface="+mn-ea"/>
              </a:rPr>
              <a:t>③</a:t>
            </a:r>
            <a:r>
              <a:rPr lang="ko-KR" altLang="en-US" sz="2000" b="1" dirty="0" smtClean="0">
                <a:solidFill>
                  <a:srgbClr val="000000"/>
                </a:solidFill>
                <a:latin typeface="+mn-ea"/>
              </a:rPr>
              <a:t> </a:t>
            </a:r>
            <a:r>
              <a:rPr lang="ko-KR" altLang="en-US" sz="2000" b="1" dirty="0" err="1" smtClean="0">
                <a:solidFill>
                  <a:srgbClr val="000000"/>
                </a:solidFill>
                <a:latin typeface="+mn-ea"/>
              </a:rPr>
              <a:t>고능력우에</a:t>
            </a:r>
            <a:r>
              <a:rPr lang="ko-KR" altLang="en-US" sz="2000" b="1" dirty="0" smtClean="0">
                <a:solidFill>
                  <a:srgbClr val="000000"/>
                </a:solidFill>
                <a:latin typeface="+mn-ea"/>
              </a:rPr>
              <a:t> 대한 단백질 요구량은 단순한 </a:t>
            </a:r>
            <a:r>
              <a:rPr lang="ko-KR" altLang="en-US" sz="2000" b="1" dirty="0" err="1" smtClean="0">
                <a:solidFill>
                  <a:srgbClr val="000000"/>
                </a:solidFill>
                <a:latin typeface="+mn-ea"/>
              </a:rPr>
              <a:t>조단백질보다는</a:t>
            </a:r>
            <a:r>
              <a:rPr lang="ko-KR" altLang="en-US" sz="2000" b="1" dirty="0" smtClean="0">
                <a:solidFill>
                  <a:srgbClr val="000000"/>
                </a:solidFill>
                <a:latin typeface="+mn-ea"/>
              </a:rPr>
              <a:t> 보다 복잡한 방법이 필요 </a:t>
            </a:r>
          </a:p>
          <a:p>
            <a:pPr marL="677037" indent="-190500" algn="just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ko-KR" altLang="en-US" sz="2000" b="1" dirty="0" smtClean="0">
                <a:solidFill>
                  <a:srgbClr val="000000"/>
                </a:solidFill>
                <a:latin typeface="+mn-ea"/>
              </a:rPr>
              <a:t>첫째</a:t>
            </a:r>
            <a:r>
              <a:rPr lang="en-US" altLang="ko-KR" sz="2000" b="1" dirty="0" smtClean="0">
                <a:solidFill>
                  <a:srgbClr val="000000"/>
                </a:solidFill>
                <a:latin typeface="+mn-ea"/>
              </a:rPr>
              <a:t>, </a:t>
            </a:r>
            <a:r>
              <a:rPr lang="ko-KR" altLang="en-US" sz="2000" b="1" dirty="0" err="1" smtClean="0">
                <a:solidFill>
                  <a:srgbClr val="C00000"/>
                </a:solidFill>
                <a:latin typeface="+mn-ea"/>
              </a:rPr>
              <a:t>대사성</a:t>
            </a:r>
            <a:r>
              <a:rPr lang="ko-KR" altLang="en-US" sz="2000" b="1" dirty="0" smtClean="0">
                <a:solidFill>
                  <a:srgbClr val="C00000"/>
                </a:solidFill>
                <a:latin typeface="+mn-ea"/>
              </a:rPr>
              <a:t> 단백질</a:t>
            </a:r>
            <a:r>
              <a:rPr lang="en-US" altLang="ko-KR" sz="2000" b="1" dirty="0" smtClean="0">
                <a:solidFill>
                  <a:srgbClr val="C00000"/>
                </a:solidFill>
                <a:latin typeface="+mn-ea"/>
              </a:rPr>
              <a:t>(</a:t>
            </a:r>
            <a:r>
              <a:rPr lang="en-US" altLang="ko-KR" sz="2000" b="1" dirty="0" err="1" smtClean="0">
                <a:solidFill>
                  <a:srgbClr val="C00000"/>
                </a:solidFill>
                <a:latin typeface="+mn-ea"/>
              </a:rPr>
              <a:t>Metabolizable</a:t>
            </a:r>
            <a:r>
              <a:rPr lang="en-US" altLang="ko-KR" sz="2000" b="1" dirty="0" smtClean="0">
                <a:solidFill>
                  <a:srgbClr val="C00000"/>
                </a:solidFill>
                <a:latin typeface="+mn-ea"/>
              </a:rPr>
              <a:t> protein) </a:t>
            </a:r>
            <a:r>
              <a:rPr lang="en-US" altLang="ko-KR" sz="2000" b="1" dirty="0" smtClean="0">
                <a:solidFill>
                  <a:srgbClr val="000000"/>
                </a:solidFill>
                <a:latin typeface="+mn-ea"/>
              </a:rPr>
              <a:t>: </a:t>
            </a:r>
            <a:r>
              <a:rPr lang="ko-KR" altLang="en-US" sz="2000" b="1" dirty="0" smtClean="0">
                <a:solidFill>
                  <a:srgbClr val="000000"/>
                </a:solidFill>
                <a:latin typeface="+mn-ea"/>
              </a:rPr>
              <a:t>대장수준에서 흡수되는</a:t>
            </a:r>
            <a:endParaRPr lang="en-US" altLang="ko-KR" sz="2000" b="1" dirty="0" smtClean="0">
              <a:solidFill>
                <a:srgbClr val="000000"/>
              </a:solidFill>
              <a:latin typeface="+mn-ea"/>
            </a:endParaRPr>
          </a:p>
          <a:p>
            <a:pPr marL="677037" indent="-190500" algn="just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altLang="ko-KR" sz="2000" b="1" dirty="0" smtClean="0">
                <a:solidFill>
                  <a:srgbClr val="000000"/>
                </a:solidFill>
                <a:latin typeface="+mn-ea"/>
              </a:rPr>
              <a:t>      </a:t>
            </a:r>
            <a:r>
              <a:rPr lang="ko-KR" altLang="en-US" sz="2000" b="1" dirty="0" smtClean="0">
                <a:solidFill>
                  <a:srgbClr val="000000"/>
                </a:solidFill>
                <a:latin typeface="+mn-ea"/>
              </a:rPr>
              <a:t> 단백질</a:t>
            </a:r>
            <a:r>
              <a:rPr lang="en-US" altLang="ko-KR" sz="2000" b="1" dirty="0" smtClean="0">
                <a:solidFill>
                  <a:srgbClr val="000000"/>
                </a:solidFill>
                <a:latin typeface="+mn-ea"/>
              </a:rPr>
              <a:t>.</a:t>
            </a:r>
            <a:r>
              <a:rPr lang="ko-KR" altLang="en-US" sz="2000" b="1" dirty="0" smtClean="0">
                <a:solidFill>
                  <a:srgbClr val="000000"/>
                </a:solidFill>
                <a:latin typeface="+mn-ea"/>
              </a:rPr>
              <a:t> </a:t>
            </a:r>
          </a:p>
          <a:p>
            <a:pPr marL="677037" indent="-190500" algn="just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ko-KR" altLang="en-US" sz="2000" b="1" dirty="0" smtClean="0">
                <a:solidFill>
                  <a:srgbClr val="000000"/>
                </a:solidFill>
                <a:latin typeface="+mn-ea"/>
              </a:rPr>
              <a:t>둘째</a:t>
            </a:r>
            <a:r>
              <a:rPr lang="en-US" altLang="ko-KR" sz="2000" b="1" dirty="0" smtClean="0">
                <a:solidFill>
                  <a:srgbClr val="000000"/>
                </a:solidFill>
                <a:latin typeface="+mn-ea"/>
              </a:rPr>
              <a:t>, </a:t>
            </a:r>
            <a:r>
              <a:rPr lang="ko-KR" altLang="en-US" sz="2000" b="1" dirty="0" smtClean="0">
                <a:solidFill>
                  <a:srgbClr val="C00000"/>
                </a:solidFill>
                <a:latin typeface="+mn-ea"/>
              </a:rPr>
              <a:t>반추위 </a:t>
            </a:r>
            <a:r>
              <a:rPr lang="ko-KR" altLang="en-US" sz="2000" b="1" dirty="0" err="1" smtClean="0">
                <a:solidFill>
                  <a:srgbClr val="C00000"/>
                </a:solidFill>
                <a:latin typeface="+mn-ea"/>
              </a:rPr>
              <a:t>분해성</a:t>
            </a:r>
            <a:r>
              <a:rPr lang="ko-KR" altLang="en-US" sz="2000" b="1" dirty="0" smtClean="0">
                <a:solidFill>
                  <a:srgbClr val="C00000"/>
                </a:solidFill>
                <a:latin typeface="+mn-ea"/>
              </a:rPr>
              <a:t> </a:t>
            </a:r>
            <a:r>
              <a:rPr lang="ko-KR" altLang="en-US" sz="2000" b="1" dirty="0" err="1" smtClean="0">
                <a:solidFill>
                  <a:srgbClr val="C00000"/>
                </a:solidFill>
                <a:latin typeface="+mn-ea"/>
              </a:rPr>
              <a:t>조단백질</a:t>
            </a:r>
            <a:r>
              <a:rPr lang="en-US" altLang="ko-KR" sz="2000" b="1" dirty="0" smtClean="0">
                <a:solidFill>
                  <a:srgbClr val="C00000"/>
                </a:solidFill>
                <a:latin typeface="+mn-ea"/>
              </a:rPr>
              <a:t>(Rumen Degradable Crude Protein) </a:t>
            </a:r>
            <a:r>
              <a:rPr lang="en-US" altLang="ko-KR" sz="2000" b="1" dirty="0" smtClean="0">
                <a:solidFill>
                  <a:srgbClr val="000000"/>
                </a:solidFill>
                <a:latin typeface="+mn-ea"/>
              </a:rPr>
              <a:t>:</a:t>
            </a:r>
          </a:p>
          <a:p>
            <a:pPr marL="677037" indent="-190500" algn="just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altLang="ko-KR" sz="2000" b="1" dirty="0" smtClean="0">
                <a:solidFill>
                  <a:srgbClr val="000000"/>
                </a:solidFill>
                <a:latin typeface="+mn-ea"/>
              </a:rPr>
              <a:t>      </a:t>
            </a:r>
            <a:r>
              <a:rPr lang="ko-KR" altLang="en-US" sz="2000" b="1" dirty="0" smtClean="0">
                <a:solidFill>
                  <a:srgbClr val="000000"/>
                </a:solidFill>
                <a:latin typeface="+mn-ea"/>
              </a:rPr>
              <a:t>총 </a:t>
            </a:r>
            <a:r>
              <a:rPr lang="ko-KR" altLang="en-US" sz="2000" b="1" dirty="0" err="1" smtClean="0">
                <a:solidFill>
                  <a:srgbClr val="000000"/>
                </a:solidFill>
                <a:latin typeface="+mn-ea"/>
              </a:rPr>
              <a:t>조단백질중의</a:t>
            </a:r>
            <a:r>
              <a:rPr lang="ko-KR" altLang="en-US" sz="2000" b="1" dirty="0" smtClean="0">
                <a:solidFill>
                  <a:srgbClr val="000000"/>
                </a:solidFill>
                <a:latin typeface="+mn-ea"/>
              </a:rPr>
              <a:t> 일부로서 </a:t>
            </a:r>
            <a:r>
              <a:rPr lang="ko-KR" altLang="en-US" sz="2000" b="1" dirty="0" err="1" smtClean="0">
                <a:solidFill>
                  <a:srgbClr val="000000"/>
                </a:solidFill>
                <a:latin typeface="+mn-ea"/>
              </a:rPr>
              <a:t>반추위내에서</a:t>
            </a:r>
            <a:r>
              <a:rPr lang="ko-KR" altLang="en-US" sz="2000" b="1" dirty="0" smtClean="0">
                <a:solidFill>
                  <a:srgbClr val="000000"/>
                </a:solidFill>
                <a:latin typeface="+mn-ea"/>
              </a:rPr>
              <a:t> 분해되었거나 반추 </a:t>
            </a:r>
            <a:endParaRPr lang="en-US" altLang="ko-KR" sz="2000" b="1" dirty="0" smtClean="0">
              <a:solidFill>
                <a:srgbClr val="000000"/>
              </a:solidFill>
              <a:latin typeface="+mn-ea"/>
            </a:endParaRPr>
          </a:p>
          <a:p>
            <a:pPr marL="677037" indent="-190500" algn="just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altLang="ko-KR" sz="2000" b="1" dirty="0" smtClean="0">
                <a:solidFill>
                  <a:srgbClr val="000000"/>
                </a:solidFill>
                <a:latin typeface="+mn-ea"/>
              </a:rPr>
              <a:t>      </a:t>
            </a:r>
            <a:r>
              <a:rPr lang="ko-KR" altLang="en-US" sz="2000" b="1" dirty="0" smtClean="0">
                <a:solidFill>
                  <a:srgbClr val="000000"/>
                </a:solidFill>
                <a:latin typeface="+mn-ea"/>
              </a:rPr>
              <a:t>미생물 단백질 생산에 사용된 것</a:t>
            </a:r>
            <a:r>
              <a:rPr lang="en-US" altLang="ko-KR" sz="2000" b="1" dirty="0" smtClean="0">
                <a:solidFill>
                  <a:srgbClr val="000000"/>
                </a:solidFill>
                <a:latin typeface="+mn-ea"/>
              </a:rPr>
              <a:t>.</a:t>
            </a:r>
            <a:r>
              <a:rPr lang="ko-KR" altLang="en-US" sz="2000" b="1" dirty="0" smtClean="0">
                <a:solidFill>
                  <a:srgbClr val="000000"/>
                </a:solidFill>
                <a:latin typeface="+mn-ea"/>
              </a:rPr>
              <a:t> </a:t>
            </a:r>
          </a:p>
          <a:p>
            <a:pPr marL="677037" indent="-190500" algn="just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ko-KR" altLang="en-US" sz="2000" b="1" dirty="0" smtClean="0">
                <a:solidFill>
                  <a:srgbClr val="000000"/>
                </a:solidFill>
                <a:latin typeface="+mn-ea"/>
              </a:rPr>
              <a:t>셋째</a:t>
            </a:r>
            <a:r>
              <a:rPr lang="en-US" altLang="ko-KR" sz="2000" b="1" dirty="0" smtClean="0">
                <a:solidFill>
                  <a:srgbClr val="000000"/>
                </a:solidFill>
                <a:latin typeface="+mn-ea"/>
              </a:rPr>
              <a:t>,</a:t>
            </a:r>
            <a:r>
              <a:rPr lang="en-US" altLang="ko-KR" sz="2000" b="1" dirty="0" smtClean="0">
                <a:solidFill>
                  <a:srgbClr val="00FF00"/>
                </a:solidFill>
                <a:latin typeface="+mn-ea"/>
              </a:rPr>
              <a:t> </a:t>
            </a:r>
            <a:r>
              <a:rPr lang="ko-KR" altLang="en-US" sz="2000" b="1" spc="-100" dirty="0" smtClean="0">
                <a:solidFill>
                  <a:srgbClr val="C00000"/>
                </a:solidFill>
                <a:latin typeface="+mn-ea"/>
              </a:rPr>
              <a:t>반추위 </a:t>
            </a:r>
            <a:r>
              <a:rPr lang="ko-KR" altLang="en-US" sz="2000" b="1" spc="-100" dirty="0" err="1" smtClean="0">
                <a:solidFill>
                  <a:srgbClr val="C00000"/>
                </a:solidFill>
                <a:latin typeface="+mn-ea"/>
              </a:rPr>
              <a:t>비분해성</a:t>
            </a:r>
            <a:r>
              <a:rPr lang="ko-KR" altLang="en-US" sz="2000" b="1" spc="-100" dirty="0" smtClean="0">
                <a:solidFill>
                  <a:srgbClr val="C00000"/>
                </a:solidFill>
                <a:latin typeface="+mn-ea"/>
              </a:rPr>
              <a:t> </a:t>
            </a:r>
            <a:r>
              <a:rPr lang="ko-KR" altLang="en-US" sz="2000" b="1" spc="-100" dirty="0" err="1" smtClean="0">
                <a:solidFill>
                  <a:srgbClr val="C00000"/>
                </a:solidFill>
                <a:latin typeface="+mn-ea"/>
              </a:rPr>
              <a:t>조단백질</a:t>
            </a:r>
            <a:r>
              <a:rPr lang="en-US" altLang="ko-KR" sz="2000" b="1" spc="-100" dirty="0" smtClean="0">
                <a:solidFill>
                  <a:srgbClr val="C00000"/>
                </a:solidFill>
                <a:latin typeface="+mn-ea"/>
              </a:rPr>
              <a:t>(Rumen </a:t>
            </a:r>
            <a:r>
              <a:rPr lang="en-US" altLang="ko-KR" sz="2000" b="1" spc="-100" dirty="0" err="1" smtClean="0">
                <a:solidFill>
                  <a:srgbClr val="C00000"/>
                </a:solidFill>
                <a:latin typeface="+mn-ea"/>
              </a:rPr>
              <a:t>Undegradable</a:t>
            </a:r>
            <a:r>
              <a:rPr lang="en-US" altLang="ko-KR" sz="2000" b="1" spc="-100" dirty="0" smtClean="0">
                <a:solidFill>
                  <a:srgbClr val="C00000"/>
                </a:solidFill>
                <a:latin typeface="+mn-ea"/>
              </a:rPr>
              <a:t> Crude Protein) </a:t>
            </a:r>
            <a:r>
              <a:rPr lang="en-US" altLang="ko-KR" sz="2000" b="1" spc="-100" dirty="0" smtClean="0">
                <a:solidFill>
                  <a:srgbClr val="000000"/>
                </a:solidFill>
                <a:latin typeface="+mn-ea"/>
              </a:rPr>
              <a:t>:</a:t>
            </a:r>
          </a:p>
          <a:p>
            <a:pPr marL="677037" indent="-190500" algn="just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altLang="ko-KR" sz="2000" b="1" spc="-100" dirty="0" smtClean="0">
                <a:solidFill>
                  <a:srgbClr val="000000"/>
                </a:solidFill>
                <a:latin typeface="+mn-ea"/>
              </a:rPr>
              <a:t>     </a:t>
            </a:r>
            <a:r>
              <a:rPr lang="en-US" altLang="ko-KR" sz="2000" b="1" dirty="0" smtClean="0">
                <a:solidFill>
                  <a:srgbClr val="000000"/>
                </a:solidFill>
                <a:latin typeface="+mn-ea"/>
              </a:rPr>
              <a:t> </a:t>
            </a:r>
            <a:r>
              <a:rPr lang="ko-KR" altLang="en-US" sz="2000" b="1" dirty="0" err="1" smtClean="0">
                <a:solidFill>
                  <a:srgbClr val="000000"/>
                </a:solidFill>
                <a:latin typeface="+mn-ea"/>
              </a:rPr>
              <a:t>조단백질의</a:t>
            </a:r>
            <a:r>
              <a:rPr lang="ko-KR" altLang="en-US" sz="2000" b="1" dirty="0" smtClean="0">
                <a:solidFill>
                  <a:srgbClr val="000000"/>
                </a:solidFill>
                <a:latin typeface="+mn-ea"/>
              </a:rPr>
              <a:t> 일부로서 반추위에서 분해되지 않았거나 대장수준에</a:t>
            </a:r>
            <a:endParaRPr lang="en-US" altLang="ko-KR" sz="2000" b="1" dirty="0" smtClean="0">
              <a:solidFill>
                <a:srgbClr val="000000"/>
              </a:solidFill>
              <a:latin typeface="+mn-ea"/>
            </a:endParaRPr>
          </a:p>
          <a:p>
            <a:pPr marL="677037" indent="-190500" algn="just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altLang="ko-KR" sz="2000" b="1" dirty="0" smtClean="0">
                <a:solidFill>
                  <a:srgbClr val="000000"/>
                </a:solidFill>
                <a:latin typeface="+mn-ea"/>
              </a:rPr>
              <a:t>     </a:t>
            </a:r>
            <a:r>
              <a:rPr lang="ko-KR" altLang="en-US" sz="2000" b="1" dirty="0" smtClean="0">
                <a:solidFill>
                  <a:srgbClr val="000000"/>
                </a:solidFill>
                <a:latin typeface="+mn-ea"/>
              </a:rPr>
              <a:t>서 흡수되었거나 소화에 의해 이용되어진 것</a:t>
            </a:r>
            <a:endParaRPr lang="ko-KR" altLang="en-US" sz="2000" b="1" dirty="0" smtClean="0">
              <a:solidFill>
                <a:srgbClr val="00FF00"/>
              </a:solidFill>
              <a:latin typeface="+mn-ea"/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en-US" altLang="ko-KR" sz="2000" b="1" dirty="0" smtClean="0">
              <a:solidFill>
                <a:srgbClr val="0070C0"/>
              </a:solidFill>
              <a:latin typeface="+mn-ea"/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en-US" altLang="ko-KR" sz="2000" b="1" dirty="0" smtClean="0">
              <a:solidFill>
                <a:srgbClr val="000000"/>
              </a:solidFill>
              <a:latin typeface="+mn-ea"/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altLang="ko-KR" sz="2000" b="1" dirty="0" smtClean="0">
                <a:solidFill>
                  <a:srgbClr val="000000"/>
                </a:solidFill>
                <a:latin typeface="+mn-ea"/>
              </a:rPr>
              <a:t>   </a:t>
            </a:r>
            <a:endParaRPr lang="ko-KR" altLang="en-US" sz="2000" b="1" dirty="0" smtClean="0">
              <a:solidFill>
                <a:srgbClr val="000000"/>
              </a:solidFill>
              <a:latin typeface="+mn-ea"/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en-US" altLang="ko-KR" sz="2000" b="1" dirty="0" smtClean="0">
              <a:latin typeface="+mn-ea"/>
            </a:endParaRPr>
          </a:p>
          <a:p>
            <a:pPr algn="just">
              <a:buFont typeface="Wingdings 2" pitchFamily="18" charset="2"/>
              <a:buNone/>
              <a:defRPr/>
            </a:pPr>
            <a:endParaRPr lang="en-US" altLang="ko-KR" sz="2000" b="1" u="sng" dirty="0" smtClean="0">
              <a:latin typeface="+mn-ea"/>
            </a:endParaRPr>
          </a:p>
          <a:p>
            <a:pPr lvl="1">
              <a:buFont typeface="Wingdings 2" pitchFamily="18" charset="2"/>
              <a:buNone/>
              <a:defRPr/>
            </a:pPr>
            <a:endParaRPr lang="en-US" altLang="ko-KR" sz="2000" b="1" u="sng" dirty="0">
              <a:latin typeface="+mn-ea"/>
            </a:endParaRPr>
          </a:p>
          <a:p>
            <a:pPr lvl="1">
              <a:buFont typeface="Wingdings 2" pitchFamily="18" charset="2"/>
              <a:buNone/>
              <a:defRPr/>
            </a:pPr>
            <a:endParaRPr lang="en-US" altLang="ko-KR" sz="2000" b="1" dirty="0">
              <a:latin typeface="+mn-ea"/>
            </a:endParaRPr>
          </a:p>
          <a:p>
            <a:pPr lvl="1">
              <a:buFont typeface="Wingdings 2" pitchFamily="18" charset="2"/>
              <a:buNone/>
              <a:defRPr/>
            </a:pPr>
            <a:endParaRPr lang="en-US" altLang="ko-KR" sz="2000" b="1" dirty="0" smtClean="0">
              <a:latin typeface="+mn-ea"/>
            </a:endParaRPr>
          </a:p>
          <a:p>
            <a:pPr lvl="1">
              <a:buFont typeface="Wingdings 2" pitchFamily="18" charset="2"/>
              <a:buNone/>
              <a:defRPr/>
            </a:pPr>
            <a:endParaRPr lang="en-US" altLang="ko-KR" sz="2000" b="1" dirty="0">
              <a:latin typeface="+mn-ea"/>
            </a:endParaRPr>
          </a:p>
          <a:p>
            <a:pPr lvl="1">
              <a:buFont typeface="Wingdings 2" pitchFamily="18" charset="2"/>
              <a:buNone/>
              <a:defRPr/>
            </a:pPr>
            <a:endParaRPr lang="en-US" altLang="ko-KR" sz="2000" b="1" dirty="0" smtClean="0">
              <a:latin typeface="+mn-ea"/>
            </a:endParaRPr>
          </a:p>
          <a:p>
            <a:pPr lvl="1">
              <a:buFont typeface="Wingdings 2" pitchFamily="18" charset="2"/>
              <a:buNone/>
              <a:defRPr/>
            </a:pPr>
            <a:endParaRPr lang="en-US" altLang="ko-KR" sz="2000" b="1" dirty="0">
              <a:latin typeface="+mn-ea"/>
            </a:endParaRPr>
          </a:p>
          <a:p>
            <a:pPr lvl="1">
              <a:buFont typeface="Wingdings 2" pitchFamily="18" charset="2"/>
              <a:buNone/>
              <a:defRPr/>
            </a:pPr>
            <a:endParaRPr lang="en-US" altLang="ko-KR" sz="2000" b="1" dirty="0">
              <a:latin typeface="+mn-ea"/>
            </a:endParaRPr>
          </a:p>
          <a:p>
            <a:pPr lvl="1">
              <a:buFont typeface="Wingdings 2" pitchFamily="18" charset="2"/>
              <a:buNone/>
              <a:defRPr/>
            </a:pPr>
            <a:endParaRPr lang="en-US" altLang="ko-KR" sz="2000" b="1" dirty="0" smtClean="0">
              <a:latin typeface="+mn-ea"/>
            </a:endParaRPr>
          </a:p>
          <a:p>
            <a:pPr lvl="1">
              <a:buFont typeface="Wingdings 2" pitchFamily="18" charset="2"/>
              <a:buNone/>
              <a:defRPr/>
            </a:pPr>
            <a:r>
              <a:rPr lang="en-US" altLang="ko-KR" sz="2000" b="1" dirty="0">
                <a:latin typeface="+mn-ea"/>
              </a:rPr>
              <a:t/>
            </a:r>
            <a:br>
              <a:rPr lang="en-US" altLang="ko-KR" sz="2000" b="1" dirty="0">
                <a:latin typeface="+mn-ea"/>
              </a:rPr>
            </a:br>
            <a:endParaRPr lang="ko-KR" altLang="en-US" sz="2000" b="1" dirty="0">
              <a:latin typeface="+mn-ea"/>
            </a:endParaRPr>
          </a:p>
          <a:p>
            <a:pPr lvl="1">
              <a:buFontTx/>
              <a:buNone/>
              <a:defRPr/>
            </a:pPr>
            <a:endParaRPr lang="en-US" altLang="ko-KR" sz="2000" b="1" dirty="0">
              <a:latin typeface="+mn-ea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446136" y="188640"/>
            <a:ext cx="461857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n-US" altLang="ko-KR" sz="2800" b="1" dirty="0" smtClean="0">
                <a:solidFill>
                  <a:srgbClr val="0070C0"/>
                </a:solidFill>
                <a:latin typeface="맑은 고딕" pitchFamily="50" charset="-127"/>
                <a:ea typeface="맑은 고딕" pitchFamily="50" charset="-127"/>
              </a:rPr>
              <a:t>7) </a:t>
            </a:r>
            <a:r>
              <a:rPr lang="ko-KR" altLang="en-US" sz="2800" b="1" dirty="0" smtClean="0">
                <a:solidFill>
                  <a:srgbClr val="0070C0"/>
                </a:solidFill>
                <a:latin typeface="맑은 고딕" pitchFamily="50" charset="-127"/>
                <a:ea typeface="맑은 고딕" pitchFamily="50" charset="-127"/>
              </a:rPr>
              <a:t>반추동물의 단백질 대사</a:t>
            </a:r>
            <a:r>
              <a:rPr lang="en-US" altLang="ko-KR" sz="2800" b="1" dirty="0" smtClean="0">
                <a:solidFill>
                  <a:srgbClr val="0070C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149538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표 2"/>
          <p:cNvGraphicFramePr>
            <a:graphicFrameLocks noGrp="1"/>
          </p:cNvGraphicFramePr>
          <p:nvPr/>
        </p:nvGraphicFramePr>
        <p:xfrm>
          <a:off x="611188" y="1773238"/>
          <a:ext cx="8064500" cy="3455987"/>
        </p:xfrm>
        <a:graphic>
          <a:graphicData uri="http://schemas.openxmlformats.org/drawingml/2006/table">
            <a:tbl>
              <a:tblPr/>
              <a:tblGrid>
                <a:gridCol w="1368084"/>
                <a:gridCol w="1368085"/>
                <a:gridCol w="5328331"/>
              </a:tblGrid>
              <a:tr h="505566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b="0" kern="0" spc="0" dirty="0">
                          <a:solidFill>
                            <a:srgbClr val="000000"/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분야</a:t>
                      </a:r>
                    </a:p>
                  </a:txBody>
                  <a:tcPr marL="31459" marR="31459" marT="8697" marB="8697"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b="0" kern="0" spc="0">
                          <a:solidFill>
                            <a:srgbClr val="000000"/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세부분야</a:t>
                      </a:r>
                    </a:p>
                  </a:txBody>
                  <a:tcPr marL="31459" marR="31459" marT="8697" marB="8697"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b="0" kern="0" spc="0" dirty="0">
                          <a:solidFill>
                            <a:srgbClr val="000000"/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선   </a:t>
                      </a:r>
                      <a:r>
                        <a:rPr lang="ko-KR" altLang="en-US" sz="2000" b="0" kern="0" spc="0" dirty="0" smtClean="0">
                          <a:solidFill>
                            <a:srgbClr val="000000"/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정</a:t>
                      </a:r>
                      <a:endParaRPr lang="ko-KR" altLang="en-US" sz="2000" b="0" kern="0" spc="0" dirty="0">
                        <a:solidFill>
                          <a:srgbClr val="000000"/>
                        </a:solidFill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 marL="31459" marR="31459" marT="8697" marB="8697"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5566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b="0" kern="0" spc="0" dirty="0" smtClean="0">
                          <a:solidFill>
                            <a:srgbClr val="000000"/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민족상징</a:t>
                      </a:r>
                      <a:endParaRPr lang="ko-KR" altLang="en-US" sz="2000" b="0" kern="0" spc="0" dirty="0">
                        <a:solidFill>
                          <a:srgbClr val="000000"/>
                        </a:solidFill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 marL="31459" marR="31459" marT="8697" marB="8697"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b="0" kern="0" spc="0" dirty="0" smtClean="0">
                          <a:solidFill>
                            <a:srgbClr val="000000"/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민족상징</a:t>
                      </a:r>
                      <a:endParaRPr lang="ko-KR" altLang="en-US" sz="2000" b="0" kern="0" spc="0" dirty="0">
                        <a:solidFill>
                          <a:srgbClr val="000000"/>
                        </a:solidFill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 marL="31459" marR="31459" marT="8697" marB="8697"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b="0" kern="0" spc="0">
                          <a:solidFill>
                            <a:srgbClr val="000000"/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태극기</a:t>
                      </a:r>
                      <a:r>
                        <a:rPr lang="en-US" altLang="ko-KR" sz="2000" b="0" kern="0" spc="0">
                          <a:solidFill>
                            <a:srgbClr val="000000"/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, </a:t>
                      </a:r>
                      <a:r>
                        <a:rPr lang="ko-KR" altLang="en-US" sz="2000" b="0" kern="0" spc="0">
                          <a:solidFill>
                            <a:srgbClr val="000000"/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무궁화</a:t>
                      </a:r>
                    </a:p>
                  </a:txBody>
                  <a:tcPr marL="31459" marR="31459" marT="8697" marB="8697"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5566">
                <a:tc rowSpan="4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b="0" kern="0" spc="0" dirty="0">
                          <a:solidFill>
                            <a:srgbClr val="000000"/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강역 </a:t>
                      </a:r>
                      <a:r>
                        <a:rPr lang="ko-KR" altLang="en-US" sz="2000" b="0" kern="0" spc="0" dirty="0" smtClean="0">
                          <a:solidFill>
                            <a:srgbClr val="000000"/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및</a:t>
                      </a:r>
                      <a:endParaRPr lang="en-US" altLang="ko-KR" sz="2000" b="0" kern="0" spc="0" dirty="0" smtClean="0">
                        <a:solidFill>
                          <a:srgbClr val="000000"/>
                        </a:solidFill>
                        <a:latin typeface="휴먼모음T" pitchFamily="18" charset="-127"/>
                        <a:ea typeface="휴먼모음T" pitchFamily="18" charset="-127"/>
                      </a:endParaRPr>
                    </a:p>
                    <a:p>
                      <a:pPr marL="0" marR="0" indent="0" algn="ctr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b="0" kern="0" spc="0" dirty="0" smtClean="0">
                          <a:solidFill>
                            <a:srgbClr val="000000"/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 자연상징</a:t>
                      </a:r>
                      <a:endParaRPr lang="ko-KR" altLang="en-US" sz="2000" b="0" kern="0" spc="0" dirty="0">
                        <a:solidFill>
                          <a:srgbClr val="000000"/>
                        </a:solidFill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 marL="31459" marR="31459" marT="8697" marB="8697"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b="0" kern="0" spc="0" dirty="0" smtClean="0">
                          <a:solidFill>
                            <a:srgbClr val="000000"/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강  역</a:t>
                      </a:r>
                      <a:endParaRPr lang="ko-KR" altLang="en-US" sz="2000" b="0" kern="0" spc="0" dirty="0">
                        <a:solidFill>
                          <a:srgbClr val="000000"/>
                        </a:solidFill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 marL="31459" marR="31459" marT="8697" marB="8697"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b="0" kern="0" spc="0" dirty="0">
                          <a:solidFill>
                            <a:srgbClr val="000000"/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독도</a:t>
                      </a:r>
                      <a:r>
                        <a:rPr lang="en-US" altLang="ko-KR" sz="2000" b="0" kern="0" spc="0" dirty="0">
                          <a:solidFill>
                            <a:srgbClr val="000000"/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, </a:t>
                      </a:r>
                      <a:r>
                        <a:rPr lang="ko-KR" altLang="en-US" sz="2000" b="0" kern="0" spc="0" dirty="0">
                          <a:solidFill>
                            <a:srgbClr val="000000"/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백두대간</a:t>
                      </a:r>
                      <a:r>
                        <a:rPr lang="en-US" altLang="ko-KR" sz="2000" b="0" kern="0" spc="0" dirty="0">
                          <a:solidFill>
                            <a:srgbClr val="000000"/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, </a:t>
                      </a:r>
                      <a:r>
                        <a:rPr lang="ko-KR" altLang="en-US" sz="2000" b="0" kern="0" spc="0" dirty="0">
                          <a:solidFill>
                            <a:srgbClr val="000000"/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백두산</a:t>
                      </a:r>
                      <a:r>
                        <a:rPr lang="en-US" altLang="ko-KR" sz="2000" b="0" kern="0" spc="0" dirty="0">
                          <a:solidFill>
                            <a:srgbClr val="000000"/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, </a:t>
                      </a:r>
                      <a:r>
                        <a:rPr lang="ko-KR" altLang="en-US" sz="2000" b="0" kern="0" spc="0" dirty="0">
                          <a:solidFill>
                            <a:srgbClr val="000000"/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금강산</a:t>
                      </a:r>
                      <a:r>
                        <a:rPr lang="en-US" altLang="ko-KR" sz="2000" b="0" kern="0" spc="0" dirty="0">
                          <a:solidFill>
                            <a:srgbClr val="000000"/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, </a:t>
                      </a:r>
                      <a:r>
                        <a:rPr lang="ko-KR" altLang="en-US" sz="2000" b="0" kern="0" spc="0" dirty="0">
                          <a:solidFill>
                            <a:srgbClr val="000000"/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동해</a:t>
                      </a:r>
                      <a:r>
                        <a:rPr lang="en-US" altLang="ko-KR" sz="2000" b="0" kern="0" spc="0" dirty="0">
                          <a:solidFill>
                            <a:srgbClr val="000000"/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, </a:t>
                      </a:r>
                      <a:r>
                        <a:rPr lang="ko-KR" altLang="en-US" sz="2000" b="0" kern="0" spc="0" dirty="0">
                          <a:solidFill>
                            <a:srgbClr val="000000"/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대동여지도 </a:t>
                      </a:r>
                    </a:p>
                  </a:txBody>
                  <a:tcPr marL="31459" marR="31459" marT="8697" marB="8697"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556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b="0" kern="0" spc="0" dirty="0" smtClean="0">
                          <a:solidFill>
                            <a:srgbClr val="000000"/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경  관</a:t>
                      </a:r>
                      <a:endParaRPr lang="ko-KR" altLang="en-US" sz="2000" b="0" kern="0" spc="0" dirty="0">
                        <a:solidFill>
                          <a:srgbClr val="000000"/>
                        </a:solidFill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 marL="31459" marR="31459" marT="8697" marB="8697"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b="0" kern="0" spc="0" dirty="0">
                          <a:solidFill>
                            <a:srgbClr val="000000"/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황토</a:t>
                      </a:r>
                      <a:r>
                        <a:rPr lang="en-US" altLang="ko-KR" sz="2000" b="0" kern="0" spc="0" dirty="0">
                          <a:solidFill>
                            <a:srgbClr val="000000"/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, </a:t>
                      </a:r>
                      <a:r>
                        <a:rPr lang="ko-KR" altLang="en-US" sz="2000" b="0" kern="0" spc="0" dirty="0">
                          <a:solidFill>
                            <a:srgbClr val="000000"/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갯벌</a:t>
                      </a:r>
                      <a:r>
                        <a:rPr lang="en-US" altLang="ko-KR" sz="2000" b="0" kern="0" spc="0" dirty="0">
                          <a:solidFill>
                            <a:srgbClr val="000000"/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, </a:t>
                      </a:r>
                      <a:r>
                        <a:rPr lang="ko-KR" altLang="en-US" sz="2000" b="0" kern="0" spc="0" dirty="0">
                          <a:solidFill>
                            <a:srgbClr val="000000"/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풍수</a:t>
                      </a:r>
                    </a:p>
                  </a:txBody>
                  <a:tcPr marL="31459" marR="31459" marT="8697" marB="8697"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556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b="0" kern="0" spc="0" dirty="0" smtClean="0">
                          <a:solidFill>
                            <a:srgbClr val="000000"/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동식물</a:t>
                      </a:r>
                      <a:endParaRPr lang="ko-KR" altLang="en-US" sz="2000" b="0" kern="0" spc="0" dirty="0">
                        <a:solidFill>
                          <a:srgbClr val="000000"/>
                        </a:solidFill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 marL="31459" marR="31459" marT="8697" marB="8697"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ase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2000" b="1" kern="0" spc="0" dirty="0" smtClean="0">
                          <a:solidFill>
                            <a:srgbClr val="FF0000"/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한우</a:t>
                      </a:r>
                      <a:r>
                        <a:rPr lang="en-US" altLang="ko-KR" sz="2000" b="1" kern="0" spc="0" dirty="0" smtClean="0">
                          <a:solidFill>
                            <a:srgbClr val="FF0000"/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, </a:t>
                      </a:r>
                      <a:r>
                        <a:rPr lang="ko-KR" altLang="en-US" sz="2000" b="0" kern="0" spc="0" dirty="0" smtClean="0">
                          <a:solidFill>
                            <a:srgbClr val="000000"/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소나무</a:t>
                      </a:r>
                      <a:r>
                        <a:rPr lang="en-US" altLang="ko-KR" sz="2000" b="0" kern="0" spc="0" dirty="0">
                          <a:solidFill>
                            <a:srgbClr val="000000"/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, </a:t>
                      </a:r>
                      <a:r>
                        <a:rPr lang="ko-KR" altLang="en-US" sz="2000" b="0" kern="0" spc="0" dirty="0">
                          <a:solidFill>
                            <a:srgbClr val="0000FF"/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진돗개</a:t>
                      </a:r>
                      <a:r>
                        <a:rPr lang="en-US" altLang="ko-KR" sz="2000" b="0" kern="0" spc="0" dirty="0">
                          <a:solidFill>
                            <a:srgbClr val="0000FF"/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, </a:t>
                      </a:r>
                      <a:r>
                        <a:rPr lang="ko-KR" altLang="en-US" sz="2000" b="0" kern="0" spc="0" dirty="0" smtClean="0">
                          <a:solidFill>
                            <a:srgbClr val="0000FF"/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호랑이</a:t>
                      </a:r>
                      <a:r>
                        <a:rPr lang="en-US" altLang="ko-KR" sz="2000" b="0" kern="0" spc="0" dirty="0" smtClean="0">
                          <a:solidFill>
                            <a:srgbClr val="000000"/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 </a:t>
                      </a:r>
                      <a:endParaRPr lang="ko-KR" altLang="en-US" sz="2000" b="1" kern="0" spc="0" dirty="0">
                        <a:solidFill>
                          <a:srgbClr val="FF0000"/>
                        </a:solidFill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 marL="31459" marR="31459" marT="8697" marB="8697"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2815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b="0" kern="0" spc="0" dirty="0" smtClean="0">
                          <a:solidFill>
                            <a:srgbClr val="000000"/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과학기술</a:t>
                      </a:r>
                      <a:endParaRPr lang="ko-KR" altLang="en-US" sz="2000" b="0" kern="0" spc="0" dirty="0">
                        <a:solidFill>
                          <a:srgbClr val="000000"/>
                        </a:solidFill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 marL="31459" marR="31459" marT="8697" marB="8697"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b="0" kern="0" spc="0" dirty="0">
                          <a:solidFill>
                            <a:srgbClr val="000000"/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천상열차분야지도</a:t>
                      </a:r>
                      <a:r>
                        <a:rPr lang="en-US" altLang="ko-KR" sz="2000" b="0" kern="0" spc="0" dirty="0">
                          <a:solidFill>
                            <a:srgbClr val="000000"/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, </a:t>
                      </a:r>
                      <a:r>
                        <a:rPr lang="ko-KR" altLang="en-US" sz="2000" b="0" kern="0" spc="0" dirty="0">
                          <a:solidFill>
                            <a:srgbClr val="000000"/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거북선</a:t>
                      </a:r>
                      <a:r>
                        <a:rPr lang="en-US" altLang="ko-KR" sz="2000" b="0" kern="0" spc="0" dirty="0">
                          <a:solidFill>
                            <a:srgbClr val="000000"/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, </a:t>
                      </a:r>
                      <a:r>
                        <a:rPr lang="ko-KR" altLang="en-US" sz="2000" b="0" kern="0" spc="0" dirty="0">
                          <a:solidFill>
                            <a:srgbClr val="000000"/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측우기</a:t>
                      </a:r>
                      <a:r>
                        <a:rPr lang="en-US" altLang="ko-KR" sz="2000" b="0" kern="0" spc="0" dirty="0">
                          <a:solidFill>
                            <a:srgbClr val="000000"/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, </a:t>
                      </a:r>
                      <a:r>
                        <a:rPr lang="ko-KR" altLang="en-US" sz="2000" b="0" kern="0" spc="0" dirty="0">
                          <a:solidFill>
                            <a:srgbClr val="000000"/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물시계와 해시계</a:t>
                      </a:r>
                      <a:r>
                        <a:rPr lang="en-US" altLang="ko-KR" sz="2000" b="0" kern="0" spc="0" dirty="0">
                          <a:solidFill>
                            <a:srgbClr val="000000"/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(</a:t>
                      </a:r>
                      <a:r>
                        <a:rPr lang="ko-KR" altLang="en-US" sz="2000" b="0" kern="0" spc="0" dirty="0">
                          <a:solidFill>
                            <a:srgbClr val="000000"/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자격루와 앙부일구</a:t>
                      </a:r>
                      <a:r>
                        <a:rPr lang="en-US" altLang="ko-KR" sz="2000" b="0" kern="0" spc="0" dirty="0">
                          <a:solidFill>
                            <a:srgbClr val="000000"/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), </a:t>
                      </a:r>
                      <a:r>
                        <a:rPr lang="ko-KR" altLang="en-US" sz="2000" b="0" kern="0" spc="0" dirty="0">
                          <a:solidFill>
                            <a:srgbClr val="000000"/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수원화성</a:t>
                      </a:r>
                      <a:r>
                        <a:rPr lang="en-US" altLang="ko-KR" sz="2000" b="0" kern="0" spc="0" dirty="0">
                          <a:solidFill>
                            <a:srgbClr val="000000"/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, </a:t>
                      </a:r>
                      <a:r>
                        <a:rPr lang="ko-KR" altLang="en-US" sz="2000" b="0" kern="0" spc="0" dirty="0">
                          <a:solidFill>
                            <a:srgbClr val="000000"/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정보통신</a:t>
                      </a:r>
                      <a:r>
                        <a:rPr lang="en-US" altLang="ko-KR" sz="2000" b="0" kern="0" spc="0" dirty="0">
                          <a:solidFill>
                            <a:srgbClr val="000000"/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(IT)</a:t>
                      </a:r>
                      <a:endParaRPr lang="ko-KR" altLang="en-US" sz="2000" b="0" kern="0" spc="0" dirty="0">
                        <a:solidFill>
                          <a:srgbClr val="000000"/>
                        </a:solidFill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 marL="31459" marR="31459" marT="8697" marB="8697"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317" name="직사각형 3"/>
          <p:cNvSpPr>
            <a:spLocks noChangeArrowheads="1"/>
          </p:cNvSpPr>
          <p:nvPr/>
        </p:nvSpPr>
        <p:spPr bwMode="auto">
          <a:xfrm>
            <a:off x="611188" y="5229225"/>
            <a:ext cx="80645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궁서" pitchFamily="18" charset="-127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  <a:ea typeface="궁서" pitchFamily="18" charset="-127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궁서" pitchFamily="18" charset="-127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  <a:ea typeface="궁서" pitchFamily="18" charset="-127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  <a:ea typeface="궁서" pitchFamily="18" charset="-127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  <a:ea typeface="궁서" pitchFamily="18" charset="-127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  <a:ea typeface="궁서" pitchFamily="18" charset="-127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  <a:ea typeface="궁서" pitchFamily="18" charset="-127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  <a:ea typeface="궁서" pitchFamily="18" charset="-127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itchFamily="2" charset="2"/>
              <a:buChar char="§"/>
            </a:pPr>
            <a:r>
              <a:rPr lang="ko-KR" altLang="en-US" sz="2000">
                <a:latin typeface="HY울릉도M" pitchFamily="18" charset="-127"/>
                <a:ea typeface="HY울릉도M" pitchFamily="18" charset="-127"/>
              </a:rPr>
              <a:t> 선정사유</a:t>
            </a:r>
            <a:endParaRPr lang="en-US" altLang="ko-KR" sz="2000">
              <a:latin typeface="HY울릉도M" pitchFamily="18" charset="-127"/>
              <a:ea typeface="HY울릉도M" pitchFamily="18" charset="-127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ko-KR" altLang="en-US" sz="1700">
                <a:latin typeface="HY울릉도M" pitchFamily="18" charset="-127"/>
                <a:ea typeface="HY울릉도M" pitchFamily="18" charset="-127"/>
              </a:rPr>
              <a:t>  소는 가축 이전에 식구</a:t>
            </a:r>
            <a:r>
              <a:rPr lang="en-US" altLang="ko-KR" sz="1700">
                <a:latin typeface="HY울릉도M" pitchFamily="18" charset="-127"/>
                <a:ea typeface="HY울릉도M" pitchFamily="18" charset="-127"/>
              </a:rPr>
              <a:t>(</a:t>
            </a:r>
            <a:r>
              <a:rPr lang="ko-KR" altLang="en-US" sz="1700">
                <a:latin typeface="HY울릉도M" pitchFamily="18" charset="-127"/>
                <a:ea typeface="HY울릉도M" pitchFamily="18" charset="-127"/>
              </a:rPr>
              <a:t>食口</a:t>
            </a:r>
            <a:r>
              <a:rPr lang="en-US" altLang="ko-KR" sz="1700">
                <a:latin typeface="HY울릉도M" pitchFamily="18" charset="-127"/>
                <a:ea typeface="HY울릉도M" pitchFamily="18" charset="-127"/>
              </a:rPr>
              <a:t>)</a:t>
            </a:r>
            <a:r>
              <a:rPr lang="ko-KR" altLang="en-US" sz="1700">
                <a:latin typeface="HY울릉도M" pitchFamily="18" charset="-127"/>
                <a:ea typeface="HY울릉도M" pitchFamily="18" charset="-127"/>
              </a:rPr>
              <a:t>로 대접받으며 농경민족의 애환과 함께 해 왔음</a:t>
            </a:r>
            <a:r>
              <a:rPr lang="en-US" altLang="ko-KR" sz="1700">
                <a:latin typeface="HY울릉도M" pitchFamily="18" charset="-127"/>
                <a:ea typeface="HY울릉도M" pitchFamily="18" charset="-127"/>
              </a:rPr>
              <a:t>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ko-KR" sz="1700">
                <a:latin typeface="HY울릉도M" pitchFamily="18" charset="-127"/>
                <a:ea typeface="HY울릉도M" pitchFamily="18" charset="-127"/>
              </a:rPr>
              <a:t>  </a:t>
            </a:r>
            <a:r>
              <a:rPr lang="ko-KR" altLang="en-US" sz="1700">
                <a:latin typeface="HY울릉도M" pitchFamily="18" charset="-127"/>
                <a:ea typeface="HY울릉도M" pitchFamily="18" charset="-127"/>
              </a:rPr>
              <a:t>농가 재산목록 </a:t>
            </a:r>
            <a:r>
              <a:rPr lang="en-US" altLang="ko-KR" sz="1700">
                <a:latin typeface="HY울릉도M" pitchFamily="18" charset="-127"/>
                <a:ea typeface="HY울릉도M" pitchFamily="18" charset="-127"/>
              </a:rPr>
              <a:t>1</a:t>
            </a:r>
            <a:r>
              <a:rPr lang="ko-KR" altLang="en-US" sz="1700">
                <a:latin typeface="HY울릉도M" pitchFamily="18" charset="-127"/>
                <a:ea typeface="HY울릉도M" pitchFamily="18" charset="-127"/>
              </a:rPr>
              <a:t>호</a:t>
            </a:r>
            <a:r>
              <a:rPr lang="en-US" altLang="ko-KR" sz="1700">
                <a:latin typeface="HY울릉도M" pitchFamily="18" charset="-127"/>
                <a:ea typeface="HY울릉도M" pitchFamily="18" charset="-127"/>
              </a:rPr>
              <a:t>. </a:t>
            </a:r>
            <a:r>
              <a:rPr lang="ko-KR" altLang="en-US" sz="1700">
                <a:latin typeface="HY울릉도M" pitchFamily="18" charset="-127"/>
                <a:ea typeface="HY울릉도M" pitchFamily="18" charset="-127"/>
              </a:rPr>
              <a:t>잔치의 풍성함을 평가하는 기준이자 신토불이 음식의 대표 </a:t>
            </a:r>
          </a:p>
        </p:txBody>
      </p:sp>
      <p:sp>
        <p:nvSpPr>
          <p:cNvPr id="12318" name="직사각형 4"/>
          <p:cNvSpPr>
            <a:spLocks noChangeArrowheads="1"/>
          </p:cNvSpPr>
          <p:nvPr/>
        </p:nvSpPr>
        <p:spPr bwMode="auto">
          <a:xfrm>
            <a:off x="539750" y="981075"/>
            <a:ext cx="770413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궁서" pitchFamily="18" charset="-127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  <a:ea typeface="궁서" pitchFamily="18" charset="-127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궁서" pitchFamily="18" charset="-127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  <a:ea typeface="궁서" pitchFamily="18" charset="-127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  <a:ea typeface="궁서" pitchFamily="18" charset="-127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  <a:ea typeface="궁서" pitchFamily="18" charset="-127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  <a:ea typeface="궁서" pitchFamily="18" charset="-127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  <a:ea typeface="궁서" pitchFamily="18" charset="-127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  <a:ea typeface="궁서" pitchFamily="18" charset="-127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Blip>
                <a:blip r:embed="rId2"/>
              </a:buBlip>
            </a:pPr>
            <a:r>
              <a:rPr lang="en-US" altLang="ko-KR" sz="2800">
                <a:latin typeface="HY헤드라인M" pitchFamily="18" charset="-127"/>
                <a:ea typeface="HY헤드라인M" pitchFamily="18" charset="-127"/>
              </a:rPr>
              <a:t> 100</a:t>
            </a:r>
            <a:r>
              <a:rPr lang="ko-KR" altLang="en-US" sz="2800">
                <a:latin typeface="HY헤드라인M" pitchFamily="18" charset="-127"/>
                <a:ea typeface="HY헤드라인M" pitchFamily="18" charset="-127"/>
              </a:rPr>
              <a:t>대 민족문화 상징</a:t>
            </a:r>
            <a:r>
              <a:rPr lang="en-US" altLang="ko-KR" sz="2400">
                <a:latin typeface="HY울릉도M" pitchFamily="18" charset="-127"/>
                <a:ea typeface="HY울릉도M" pitchFamily="18" charset="-127"/>
              </a:rPr>
              <a:t>(2007, </a:t>
            </a:r>
            <a:r>
              <a:rPr lang="ko-KR" altLang="en-US" sz="2400">
                <a:latin typeface="HY울릉도M" pitchFamily="18" charset="-127"/>
                <a:ea typeface="HY울릉도M" pitchFamily="18" charset="-127"/>
              </a:rPr>
              <a:t>문화관광부</a:t>
            </a:r>
            <a:r>
              <a:rPr lang="en-US" altLang="ko-KR" sz="2400">
                <a:latin typeface="HY울릉도M" pitchFamily="18" charset="-127"/>
                <a:ea typeface="HY울릉도M" pitchFamily="18" charset="-127"/>
              </a:rPr>
              <a:t>)</a:t>
            </a:r>
            <a:endParaRPr lang="ko-KR" altLang="en-US" sz="2400">
              <a:latin typeface="HY울릉도M" pitchFamily="18" charset="-127"/>
              <a:ea typeface="HY울릉도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0733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3-1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548680"/>
            <a:ext cx="8136904" cy="48245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0725" name="TextBox 4"/>
          <p:cNvSpPr txBox="1">
            <a:spLocks noChangeArrowheads="1"/>
          </p:cNvSpPr>
          <p:nvPr/>
        </p:nvSpPr>
        <p:spPr bwMode="auto">
          <a:xfrm>
            <a:off x="1043608" y="5517232"/>
            <a:ext cx="604867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ko-KR" sz="2000" b="1" dirty="0">
                <a:solidFill>
                  <a:srgbClr val="000000"/>
                </a:solidFill>
              </a:rPr>
              <a:t>&lt;</a:t>
            </a:r>
            <a:r>
              <a:rPr lang="ko-KR" altLang="en-US" sz="2000" b="1" dirty="0">
                <a:solidFill>
                  <a:srgbClr val="000000"/>
                </a:solidFill>
              </a:rPr>
              <a:t>그림 </a:t>
            </a:r>
            <a:r>
              <a:rPr lang="en-US" altLang="ko-KR" sz="2000" b="1" dirty="0" smtClean="0">
                <a:solidFill>
                  <a:srgbClr val="000000"/>
                </a:solidFill>
              </a:rPr>
              <a:t>3&gt; </a:t>
            </a:r>
            <a:r>
              <a:rPr lang="ko-KR" altLang="en-US" sz="2000" b="1" dirty="0" smtClean="0">
                <a:solidFill>
                  <a:srgbClr val="000000"/>
                </a:solidFill>
              </a:rPr>
              <a:t>반추위에서 </a:t>
            </a:r>
            <a:r>
              <a:rPr lang="ko-KR" altLang="en-US" sz="2000" b="1" dirty="0">
                <a:solidFill>
                  <a:srgbClr val="000000"/>
                </a:solidFill>
              </a:rPr>
              <a:t>단백질의 변환과 </a:t>
            </a:r>
            <a:r>
              <a:rPr lang="ko-KR" altLang="en-US" sz="2000" b="1" dirty="0" smtClean="0">
                <a:solidFill>
                  <a:srgbClr val="000000"/>
                </a:solidFill>
              </a:rPr>
              <a:t>형성</a:t>
            </a:r>
            <a:endParaRPr lang="ko-KR" altLang="en-US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6178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052736"/>
            <a:ext cx="8496944" cy="5544616"/>
          </a:xfrm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pPr marL="486537" indent="-2540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ko-KR" altLang="en-US" sz="2000" b="1" dirty="0" smtClean="0">
                <a:solidFill>
                  <a:srgbClr val="0070C0"/>
                </a:solidFill>
                <a:latin typeface="맑은 고딕" pitchFamily="50" charset="-127"/>
                <a:ea typeface="맑은 고딕" pitchFamily="50" charset="-127"/>
              </a:rPr>
              <a:t>①</a:t>
            </a:r>
            <a:r>
              <a:rPr lang="ko-KR" altLang="en-US" sz="20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2000" b="1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비타민</a:t>
            </a:r>
            <a:r>
              <a:rPr lang="en-US" altLang="ko-KR" sz="2000" b="1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(vitamin)</a:t>
            </a:r>
            <a:r>
              <a:rPr lang="ko-KR" altLang="en-US" sz="20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은 동물에게 소량으로 필요한 여러형태의 유기물질</a:t>
            </a:r>
            <a:endParaRPr lang="en-US" altLang="ko-KR" sz="2000" b="1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486537" indent="-2540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altLang="ko-KR" sz="20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  </a:t>
            </a:r>
            <a:r>
              <a:rPr lang="ko-KR" altLang="en-US" sz="20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로서 모든 동물세포의 정상적인 대사작용에 필수적인 물질</a:t>
            </a:r>
            <a:endParaRPr lang="en-US" altLang="ko-KR" sz="2000" b="1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486537" indent="-2540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altLang="ko-KR" sz="20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 - </a:t>
            </a:r>
            <a:r>
              <a:rPr lang="ko-KR" altLang="en-US" sz="20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비타민은 </a:t>
            </a:r>
            <a:r>
              <a:rPr lang="ko-KR" altLang="en-US" sz="2000" b="1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수용성 비타민</a:t>
            </a:r>
            <a:r>
              <a:rPr lang="en-US" altLang="ko-KR" sz="2000" b="1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(water soluble vitamin)</a:t>
            </a:r>
            <a:r>
              <a:rPr lang="ko-KR" altLang="en-US" sz="2000" b="1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과 지용성</a:t>
            </a:r>
            <a:endParaRPr lang="en-US" altLang="ko-KR" sz="2000" b="1" dirty="0" smtClean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486537" indent="-2540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altLang="ko-KR" sz="2000" b="1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   </a:t>
            </a:r>
            <a:r>
              <a:rPr lang="ko-KR" altLang="en-US" sz="2000" b="1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 비타민</a:t>
            </a:r>
            <a:r>
              <a:rPr lang="en-US" altLang="ko-KR" sz="2000" b="1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(fat soluble vitamin)</a:t>
            </a:r>
            <a:r>
              <a:rPr lang="ko-KR" altLang="en-US" sz="20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으로 구분</a:t>
            </a:r>
            <a:r>
              <a:rPr lang="en-US" altLang="ko-KR" sz="20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.</a:t>
            </a:r>
          </a:p>
          <a:p>
            <a:pPr marL="486537" indent="-2540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altLang="ko-KR" sz="20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 - </a:t>
            </a:r>
            <a:r>
              <a:rPr lang="ko-KR" altLang="en-US" sz="20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반추가축이 필요로 하는 비타민은 </a:t>
            </a:r>
            <a:r>
              <a:rPr lang="en-US" altLang="ko-KR" sz="20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&lt;</a:t>
            </a:r>
            <a:r>
              <a:rPr lang="ko-KR" altLang="en-US" sz="20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그림 </a:t>
            </a:r>
            <a:r>
              <a:rPr lang="en-US" altLang="ko-KR" sz="20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6&gt;</a:t>
            </a:r>
            <a:r>
              <a:rPr lang="ko-KR" altLang="en-US" sz="20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과 같음</a:t>
            </a:r>
            <a:r>
              <a:rPr lang="en-US" altLang="ko-KR" sz="20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.</a:t>
            </a:r>
            <a:r>
              <a:rPr lang="ko-KR" altLang="en-US" sz="20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endParaRPr lang="en-US" altLang="ko-KR" sz="2000" b="1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486537" indent="-2540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ko-KR" altLang="en-US" sz="2000" b="1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486537" indent="-2540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ko-KR" altLang="en-US" sz="2000" b="1" dirty="0" smtClean="0">
                <a:solidFill>
                  <a:srgbClr val="0070C0"/>
                </a:solidFill>
                <a:latin typeface="맑은 고딕" pitchFamily="50" charset="-127"/>
                <a:ea typeface="맑은 고딕" pitchFamily="50" charset="-127"/>
              </a:rPr>
              <a:t>②</a:t>
            </a:r>
            <a:r>
              <a:rPr lang="ko-KR" altLang="en-US" sz="20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2000" b="1" dirty="0" smtClean="0">
                <a:solidFill>
                  <a:srgbClr val="0000FF"/>
                </a:solidFill>
                <a:latin typeface="맑은 고딕" pitchFamily="50" charset="-127"/>
                <a:ea typeface="맑은 고딕" pitchFamily="50" charset="-127"/>
              </a:rPr>
              <a:t>지용성 비타민인 비타민 </a:t>
            </a:r>
            <a:r>
              <a:rPr lang="en-US" altLang="ko-KR" sz="2000" b="1" dirty="0" smtClean="0">
                <a:solidFill>
                  <a:srgbClr val="0000FF"/>
                </a:solidFill>
                <a:latin typeface="맑은 고딕" pitchFamily="50" charset="-127"/>
                <a:ea typeface="맑은 고딕" pitchFamily="50" charset="-127"/>
              </a:rPr>
              <a:t>A, D, E</a:t>
            </a:r>
            <a:r>
              <a:rPr lang="ko-KR" altLang="en-US" sz="2000" b="1" dirty="0" smtClean="0">
                <a:solidFill>
                  <a:srgbClr val="0000FF"/>
                </a:solidFill>
                <a:latin typeface="맑은 고딕" pitchFamily="50" charset="-127"/>
                <a:ea typeface="맑은 고딕" pitchFamily="50" charset="-127"/>
              </a:rPr>
              <a:t>는 </a:t>
            </a:r>
            <a:r>
              <a:rPr lang="ko-KR" altLang="en-US" sz="20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반추가축의 반추위 미생물에 의 해 합성될 수 없으며 필요량 이상으로 많이 섭취하면 </a:t>
            </a:r>
            <a:r>
              <a:rPr lang="ko-KR" altLang="en-US" sz="2000" b="1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체내 저장이 가능하여 부족시 이용할 수 있음</a:t>
            </a:r>
            <a:r>
              <a:rPr lang="en-US" altLang="ko-KR" sz="2000" b="1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</a:p>
          <a:p>
            <a:pPr marL="486537" indent="-2540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en-US" altLang="ko-KR" sz="2000" b="1" dirty="0" smtClean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486537" indent="-2540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ko-KR" altLang="en-US" sz="2000" b="1" dirty="0" smtClean="0">
                <a:solidFill>
                  <a:srgbClr val="0070C0"/>
                </a:solidFill>
                <a:latin typeface="맑은 고딕" pitchFamily="50" charset="-127"/>
                <a:ea typeface="맑은 고딕" pitchFamily="50" charset="-127"/>
              </a:rPr>
              <a:t>③</a:t>
            </a:r>
            <a:r>
              <a:rPr lang="ko-KR" altLang="en-US" sz="20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2000" b="1" dirty="0" smtClean="0">
                <a:solidFill>
                  <a:srgbClr val="0000FF"/>
                </a:solidFill>
                <a:latin typeface="맑은 고딕" pitchFamily="50" charset="-127"/>
                <a:ea typeface="맑은 고딕" pitchFamily="50" charset="-127"/>
              </a:rPr>
              <a:t>수용성 비타민에는 비타민 </a:t>
            </a:r>
            <a:r>
              <a:rPr lang="en-US" altLang="ko-KR" sz="2000" b="1" dirty="0" smtClean="0">
                <a:solidFill>
                  <a:srgbClr val="0000FF"/>
                </a:solidFill>
                <a:latin typeface="맑은 고딕" pitchFamily="50" charset="-127"/>
                <a:ea typeface="맑은 고딕" pitchFamily="50" charset="-127"/>
              </a:rPr>
              <a:t>B</a:t>
            </a:r>
            <a:r>
              <a:rPr lang="ko-KR" altLang="en-US" sz="2000" b="1" dirty="0" smtClean="0">
                <a:solidFill>
                  <a:srgbClr val="0000FF"/>
                </a:solidFill>
                <a:latin typeface="맑은 고딕" pitchFamily="50" charset="-127"/>
                <a:ea typeface="맑은 고딕" pitchFamily="50" charset="-127"/>
              </a:rPr>
              <a:t>군과 비타민 </a:t>
            </a:r>
            <a:r>
              <a:rPr lang="en-US" altLang="ko-KR" sz="2000" b="1" dirty="0" smtClean="0">
                <a:solidFill>
                  <a:srgbClr val="0000FF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lang="ko-KR" altLang="en-US" sz="2000" b="1" dirty="0" smtClean="0">
                <a:solidFill>
                  <a:srgbClr val="0000FF"/>
                </a:solidFill>
                <a:latin typeface="맑은 고딕" pitchFamily="50" charset="-127"/>
                <a:ea typeface="맑은 고딕" pitchFamily="50" charset="-127"/>
              </a:rPr>
              <a:t>가 있음</a:t>
            </a:r>
            <a:endParaRPr lang="en-US" altLang="ko-KR" sz="2000" b="1" dirty="0" smtClean="0">
              <a:solidFill>
                <a:srgbClr val="0000FF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486537" indent="-2540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altLang="ko-KR" sz="20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 - </a:t>
            </a:r>
            <a:r>
              <a:rPr lang="ko-KR" altLang="en-US" sz="20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수용성 비타민은 </a:t>
            </a:r>
            <a:r>
              <a:rPr lang="ko-KR" altLang="en-US" sz="2000" b="1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체내 축적이 어려움으로 자주 공급해 주어야 함</a:t>
            </a:r>
            <a:r>
              <a:rPr lang="en-US" altLang="ko-KR" sz="2000" b="1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.</a:t>
            </a:r>
          </a:p>
          <a:p>
            <a:pPr marL="486537" indent="-2540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altLang="ko-KR" sz="20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 - </a:t>
            </a:r>
            <a:r>
              <a:rPr lang="ko-KR" altLang="en-US" sz="20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비타민 </a:t>
            </a:r>
            <a:r>
              <a:rPr lang="en-US" altLang="ko-KR" sz="20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B</a:t>
            </a:r>
            <a:r>
              <a:rPr lang="ko-KR" altLang="en-US" sz="20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군은 </a:t>
            </a:r>
            <a:r>
              <a:rPr lang="ko-KR" altLang="en-US" sz="2000" b="1" dirty="0" err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반추위내</a:t>
            </a:r>
            <a:r>
              <a:rPr lang="ko-KR" altLang="en-US" sz="20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발효에 의해 합성되나 충분하지 않으며</a:t>
            </a:r>
            <a:r>
              <a:rPr lang="en-US" altLang="ko-KR" sz="20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</a:p>
          <a:p>
            <a:pPr marL="486537" indent="-2540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altLang="ko-KR" sz="20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   </a:t>
            </a:r>
            <a:r>
              <a:rPr lang="ko-KR" altLang="en-US" sz="2000" b="1" dirty="0" err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나이아신</a:t>
            </a:r>
            <a:r>
              <a:rPr lang="en-US" altLang="ko-KR" sz="20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(niacin), B</a:t>
            </a:r>
            <a:r>
              <a:rPr lang="en-US" altLang="ko-KR" sz="2000" b="1" baseline="-250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12 , </a:t>
            </a:r>
            <a:r>
              <a:rPr lang="ko-KR" altLang="en-US" sz="20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티아민</a:t>
            </a:r>
            <a:r>
              <a:rPr lang="en-US" altLang="ko-KR" sz="20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(thiamine)</a:t>
            </a:r>
            <a:r>
              <a:rPr lang="ko-KR" altLang="en-US" sz="20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도 발효에 의해 생산되</a:t>
            </a:r>
            <a:endParaRPr lang="en-US" altLang="ko-KR" sz="2000" b="1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486537" indent="-2540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altLang="ko-KR" sz="20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   </a:t>
            </a:r>
            <a:r>
              <a:rPr lang="ko-KR" altLang="en-US" sz="20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는 것 보다 더 많은 량을 필요로 함</a:t>
            </a:r>
            <a:r>
              <a:rPr lang="en-US" altLang="ko-KR" sz="20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.</a:t>
            </a:r>
            <a:r>
              <a:rPr lang="ko-KR" altLang="en-US" sz="20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endParaRPr lang="en-US" altLang="ko-KR" sz="2000" b="1" dirty="0" smtClean="0">
              <a:solidFill>
                <a:srgbClr val="0070C0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en-US" altLang="ko-KR" sz="2000" b="1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altLang="ko-KR" sz="20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  </a:t>
            </a:r>
            <a:endParaRPr lang="ko-KR" altLang="en-US" sz="2000" b="1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en-US" altLang="ko-KR" sz="2000" b="1" dirty="0" smtClean="0">
              <a:latin typeface="맑은 고딕" pitchFamily="50" charset="-127"/>
              <a:ea typeface="맑은 고딕" pitchFamily="50" charset="-127"/>
            </a:endParaRPr>
          </a:p>
          <a:p>
            <a:pPr algn="just">
              <a:lnSpc>
                <a:spcPct val="120000"/>
              </a:lnSpc>
              <a:buFont typeface="Wingdings 2" pitchFamily="18" charset="2"/>
              <a:buNone/>
              <a:defRPr/>
            </a:pPr>
            <a:endParaRPr lang="en-US" altLang="ko-KR" sz="2000" b="1" u="sng" dirty="0" smtClean="0">
              <a:latin typeface="맑은 고딕" pitchFamily="50" charset="-127"/>
              <a:ea typeface="맑은 고딕" pitchFamily="50" charset="-127"/>
            </a:endParaRPr>
          </a:p>
          <a:p>
            <a:pPr lvl="1">
              <a:lnSpc>
                <a:spcPct val="120000"/>
              </a:lnSpc>
              <a:buFont typeface="Wingdings 2" pitchFamily="18" charset="2"/>
              <a:buNone/>
              <a:defRPr/>
            </a:pPr>
            <a:endParaRPr lang="en-US" altLang="ko-KR" sz="2000" b="1" u="sng" dirty="0">
              <a:latin typeface="맑은 고딕" pitchFamily="50" charset="-127"/>
              <a:ea typeface="맑은 고딕" pitchFamily="50" charset="-127"/>
            </a:endParaRPr>
          </a:p>
          <a:p>
            <a:pPr lvl="1">
              <a:lnSpc>
                <a:spcPct val="120000"/>
              </a:lnSpc>
              <a:buFont typeface="Wingdings 2" pitchFamily="18" charset="2"/>
              <a:buNone/>
              <a:defRPr/>
            </a:pPr>
            <a:endParaRPr lang="en-US" altLang="ko-KR" sz="2000" b="1" dirty="0">
              <a:latin typeface="맑은 고딕" pitchFamily="50" charset="-127"/>
              <a:ea typeface="맑은 고딕" pitchFamily="50" charset="-127"/>
            </a:endParaRPr>
          </a:p>
          <a:p>
            <a:pPr lvl="1">
              <a:lnSpc>
                <a:spcPct val="120000"/>
              </a:lnSpc>
              <a:buFont typeface="Wingdings 2" pitchFamily="18" charset="2"/>
              <a:buNone/>
              <a:defRPr/>
            </a:pPr>
            <a:endParaRPr lang="en-US" altLang="ko-KR" sz="2000" b="1" dirty="0" smtClean="0">
              <a:latin typeface="맑은 고딕" pitchFamily="50" charset="-127"/>
              <a:ea typeface="맑은 고딕" pitchFamily="50" charset="-127"/>
            </a:endParaRPr>
          </a:p>
          <a:p>
            <a:pPr lvl="1">
              <a:lnSpc>
                <a:spcPct val="120000"/>
              </a:lnSpc>
              <a:buFont typeface="Wingdings 2" pitchFamily="18" charset="2"/>
              <a:buNone/>
              <a:defRPr/>
            </a:pPr>
            <a:endParaRPr lang="en-US" altLang="ko-KR" sz="2000" b="1" dirty="0">
              <a:latin typeface="맑은 고딕" pitchFamily="50" charset="-127"/>
              <a:ea typeface="맑은 고딕" pitchFamily="50" charset="-127"/>
            </a:endParaRPr>
          </a:p>
          <a:p>
            <a:pPr lvl="1">
              <a:lnSpc>
                <a:spcPct val="120000"/>
              </a:lnSpc>
              <a:buFont typeface="Wingdings 2" pitchFamily="18" charset="2"/>
              <a:buNone/>
              <a:defRPr/>
            </a:pPr>
            <a:endParaRPr lang="en-US" altLang="ko-KR" sz="2000" b="1" dirty="0" smtClean="0">
              <a:latin typeface="맑은 고딕" pitchFamily="50" charset="-127"/>
              <a:ea typeface="맑은 고딕" pitchFamily="50" charset="-127"/>
            </a:endParaRPr>
          </a:p>
          <a:p>
            <a:pPr lvl="1">
              <a:lnSpc>
                <a:spcPct val="120000"/>
              </a:lnSpc>
              <a:buFont typeface="Wingdings 2" pitchFamily="18" charset="2"/>
              <a:buNone/>
              <a:defRPr/>
            </a:pPr>
            <a:endParaRPr lang="en-US" altLang="ko-KR" sz="2000" b="1" dirty="0">
              <a:latin typeface="맑은 고딕" pitchFamily="50" charset="-127"/>
              <a:ea typeface="맑은 고딕" pitchFamily="50" charset="-127"/>
            </a:endParaRPr>
          </a:p>
          <a:p>
            <a:pPr lvl="1">
              <a:lnSpc>
                <a:spcPct val="120000"/>
              </a:lnSpc>
              <a:buFont typeface="Wingdings 2" pitchFamily="18" charset="2"/>
              <a:buNone/>
              <a:defRPr/>
            </a:pPr>
            <a:endParaRPr lang="en-US" altLang="ko-KR" sz="2000" b="1" dirty="0">
              <a:latin typeface="맑은 고딕" pitchFamily="50" charset="-127"/>
              <a:ea typeface="맑은 고딕" pitchFamily="50" charset="-127"/>
            </a:endParaRPr>
          </a:p>
          <a:p>
            <a:pPr lvl="1">
              <a:lnSpc>
                <a:spcPct val="120000"/>
              </a:lnSpc>
              <a:buFont typeface="Wingdings 2" pitchFamily="18" charset="2"/>
              <a:buNone/>
              <a:defRPr/>
            </a:pPr>
            <a:endParaRPr lang="en-US" altLang="ko-KR" sz="2000" b="1" dirty="0" smtClean="0">
              <a:latin typeface="맑은 고딕" pitchFamily="50" charset="-127"/>
              <a:ea typeface="맑은 고딕" pitchFamily="50" charset="-127"/>
            </a:endParaRPr>
          </a:p>
          <a:p>
            <a:pPr lvl="1">
              <a:lnSpc>
                <a:spcPct val="120000"/>
              </a:lnSpc>
              <a:buFont typeface="Wingdings 2" pitchFamily="18" charset="2"/>
              <a:buNone/>
              <a:defRPr/>
            </a:pPr>
            <a:r>
              <a:rPr lang="en-US" altLang="ko-KR" sz="2000" b="1" dirty="0"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2000" b="1" dirty="0">
                <a:latin typeface="맑은 고딕" pitchFamily="50" charset="-127"/>
                <a:ea typeface="맑은 고딕" pitchFamily="50" charset="-127"/>
              </a:rPr>
            </a:br>
            <a:endParaRPr lang="ko-KR" altLang="en-US" sz="2000" b="1" dirty="0">
              <a:latin typeface="맑은 고딕" pitchFamily="50" charset="-127"/>
              <a:ea typeface="맑은 고딕" pitchFamily="50" charset="-127"/>
            </a:endParaRPr>
          </a:p>
          <a:p>
            <a:pPr lvl="1">
              <a:lnSpc>
                <a:spcPct val="120000"/>
              </a:lnSpc>
              <a:buFontTx/>
              <a:buNone/>
              <a:defRPr/>
            </a:pPr>
            <a:endParaRPr lang="en-US" altLang="ko-KR" sz="200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401672" y="242064"/>
            <a:ext cx="497764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n-US" altLang="ko-KR" sz="2800" b="1" dirty="0" smtClean="0">
                <a:solidFill>
                  <a:srgbClr val="0070C0"/>
                </a:solidFill>
                <a:latin typeface="맑은 고딕" pitchFamily="50" charset="-127"/>
                <a:ea typeface="맑은 고딕" pitchFamily="50" charset="-127"/>
              </a:rPr>
              <a:t>8) </a:t>
            </a:r>
            <a:r>
              <a:rPr lang="ko-KR" altLang="en-US" sz="2800" b="1" dirty="0" smtClean="0">
                <a:solidFill>
                  <a:srgbClr val="0070C0"/>
                </a:solidFill>
                <a:latin typeface="맑은 고딕" pitchFamily="50" charset="-127"/>
                <a:ea typeface="맑은 고딕" pitchFamily="50" charset="-127"/>
              </a:rPr>
              <a:t>반추동물의 비타민 공급원</a:t>
            </a:r>
            <a:r>
              <a:rPr lang="en-US" altLang="ko-KR" sz="2800" b="1" dirty="0" smtClean="0">
                <a:solidFill>
                  <a:srgbClr val="0070C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987431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5445224"/>
            <a:ext cx="8153400" cy="414933"/>
          </a:xfrm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pPr marL="0" indent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altLang="ko-KR" sz="20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&lt;</a:t>
            </a:r>
            <a:r>
              <a:rPr lang="ko-KR" altLang="en-US" sz="20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그림 </a:t>
            </a:r>
            <a:r>
              <a:rPr lang="en-US" altLang="ko-KR" sz="20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4&gt; </a:t>
            </a:r>
            <a:r>
              <a:rPr lang="ko-KR" altLang="en-US" sz="20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반추가축의 비타민 요구 </a:t>
            </a:r>
            <a:endParaRPr lang="en-US" altLang="ko-KR" sz="2000" b="1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0" indent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en-US" altLang="ko-KR" sz="2000" b="1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0" indent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en-US" altLang="ko-KR" sz="2000" b="1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0" indent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ko-KR" altLang="en-US" sz="2000" b="1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0" indent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altLang="ko-KR" sz="2000" b="1" dirty="0" smtClean="0">
                <a:solidFill>
                  <a:srgbClr val="0070C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</a:p>
          <a:p>
            <a:pPr marL="486537" indent="-2540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en-US" altLang="ko-KR" sz="2000" b="1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0" indent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en-US" altLang="ko-KR" sz="2000" b="1" dirty="0" smtClean="0">
              <a:solidFill>
                <a:srgbClr val="0070C0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0" indent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en-US" altLang="ko-KR" sz="2000" b="1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0" indent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altLang="ko-KR" sz="20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  </a:t>
            </a:r>
            <a:endParaRPr lang="ko-KR" altLang="en-US" sz="2000" b="1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0" indent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en-US" altLang="ko-KR" sz="2000" b="1" dirty="0" smtClean="0">
              <a:latin typeface="맑은 고딕" pitchFamily="50" charset="-127"/>
              <a:ea typeface="맑은 고딕" pitchFamily="50" charset="-127"/>
            </a:endParaRPr>
          </a:p>
          <a:p>
            <a:pPr algn="just">
              <a:buFont typeface="Wingdings 2" pitchFamily="18" charset="2"/>
              <a:buNone/>
              <a:defRPr/>
            </a:pPr>
            <a:endParaRPr lang="en-US" altLang="ko-KR" sz="2000" b="1" u="sng" dirty="0" smtClean="0">
              <a:latin typeface="맑은 고딕" pitchFamily="50" charset="-127"/>
              <a:ea typeface="맑은 고딕" pitchFamily="50" charset="-127"/>
            </a:endParaRPr>
          </a:p>
          <a:p>
            <a:pPr lvl="1">
              <a:buFont typeface="Wingdings 2" pitchFamily="18" charset="2"/>
              <a:buNone/>
              <a:defRPr/>
            </a:pPr>
            <a:endParaRPr lang="en-US" altLang="ko-KR" sz="2000" b="1" u="sng" dirty="0">
              <a:latin typeface="맑은 고딕" pitchFamily="50" charset="-127"/>
              <a:ea typeface="맑은 고딕" pitchFamily="50" charset="-127"/>
            </a:endParaRPr>
          </a:p>
          <a:p>
            <a:pPr lvl="1">
              <a:buFont typeface="Wingdings 2" pitchFamily="18" charset="2"/>
              <a:buNone/>
              <a:defRPr/>
            </a:pPr>
            <a:endParaRPr lang="en-US" altLang="ko-KR" sz="2000" b="1" dirty="0">
              <a:latin typeface="맑은 고딕" pitchFamily="50" charset="-127"/>
              <a:ea typeface="맑은 고딕" pitchFamily="50" charset="-127"/>
            </a:endParaRPr>
          </a:p>
          <a:p>
            <a:pPr lvl="1">
              <a:buFont typeface="Wingdings 2" pitchFamily="18" charset="2"/>
              <a:buNone/>
              <a:defRPr/>
            </a:pPr>
            <a:endParaRPr lang="en-US" altLang="ko-KR" sz="2000" b="1" dirty="0" smtClean="0">
              <a:latin typeface="맑은 고딕" pitchFamily="50" charset="-127"/>
              <a:ea typeface="맑은 고딕" pitchFamily="50" charset="-127"/>
            </a:endParaRPr>
          </a:p>
          <a:p>
            <a:pPr lvl="1">
              <a:buFont typeface="Wingdings 2" pitchFamily="18" charset="2"/>
              <a:buNone/>
              <a:defRPr/>
            </a:pPr>
            <a:endParaRPr lang="en-US" altLang="ko-KR" sz="2000" b="1" dirty="0">
              <a:latin typeface="맑은 고딕" pitchFamily="50" charset="-127"/>
              <a:ea typeface="맑은 고딕" pitchFamily="50" charset="-127"/>
            </a:endParaRPr>
          </a:p>
          <a:p>
            <a:pPr lvl="1">
              <a:buFont typeface="Wingdings 2" pitchFamily="18" charset="2"/>
              <a:buNone/>
              <a:defRPr/>
            </a:pPr>
            <a:endParaRPr lang="en-US" altLang="ko-KR" sz="2000" b="1" dirty="0" smtClean="0">
              <a:latin typeface="맑은 고딕" pitchFamily="50" charset="-127"/>
              <a:ea typeface="맑은 고딕" pitchFamily="50" charset="-127"/>
            </a:endParaRPr>
          </a:p>
          <a:p>
            <a:pPr lvl="1">
              <a:buFont typeface="Wingdings 2" pitchFamily="18" charset="2"/>
              <a:buNone/>
              <a:defRPr/>
            </a:pPr>
            <a:endParaRPr lang="en-US" altLang="ko-KR" sz="2000" b="1" dirty="0">
              <a:latin typeface="맑은 고딕" pitchFamily="50" charset="-127"/>
              <a:ea typeface="맑은 고딕" pitchFamily="50" charset="-127"/>
            </a:endParaRPr>
          </a:p>
          <a:p>
            <a:pPr lvl="1">
              <a:buFont typeface="Wingdings 2" pitchFamily="18" charset="2"/>
              <a:buNone/>
              <a:defRPr/>
            </a:pPr>
            <a:endParaRPr lang="en-US" altLang="ko-KR" sz="2000" b="1" dirty="0">
              <a:latin typeface="맑은 고딕" pitchFamily="50" charset="-127"/>
              <a:ea typeface="맑은 고딕" pitchFamily="50" charset="-127"/>
            </a:endParaRPr>
          </a:p>
          <a:p>
            <a:pPr lvl="1">
              <a:buFont typeface="Wingdings 2" pitchFamily="18" charset="2"/>
              <a:buNone/>
              <a:defRPr/>
            </a:pPr>
            <a:endParaRPr lang="en-US" altLang="ko-KR" sz="2000" b="1" dirty="0" smtClean="0">
              <a:latin typeface="맑은 고딕" pitchFamily="50" charset="-127"/>
              <a:ea typeface="맑은 고딕" pitchFamily="50" charset="-127"/>
            </a:endParaRPr>
          </a:p>
          <a:p>
            <a:pPr lvl="1">
              <a:buFont typeface="Wingdings 2" pitchFamily="18" charset="2"/>
              <a:buNone/>
              <a:defRPr/>
            </a:pPr>
            <a:r>
              <a:rPr lang="en-US" altLang="ko-KR" sz="2000" b="1" dirty="0"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2000" b="1" dirty="0">
                <a:latin typeface="맑은 고딕" pitchFamily="50" charset="-127"/>
                <a:ea typeface="맑은 고딕" pitchFamily="50" charset="-127"/>
              </a:rPr>
            </a:br>
            <a:endParaRPr lang="ko-KR" altLang="en-US" sz="2000" b="1" dirty="0">
              <a:latin typeface="맑은 고딕" pitchFamily="50" charset="-127"/>
              <a:ea typeface="맑은 고딕" pitchFamily="50" charset="-127"/>
            </a:endParaRPr>
          </a:p>
          <a:p>
            <a:pPr lvl="1">
              <a:buFontTx/>
              <a:buNone/>
              <a:defRPr/>
            </a:pPr>
            <a:endParaRPr lang="en-US" altLang="ko-KR" sz="2000" b="1" dirty="0"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8" name="그룹 7"/>
          <p:cNvGrpSpPr/>
          <p:nvPr/>
        </p:nvGrpSpPr>
        <p:grpSpPr>
          <a:xfrm>
            <a:off x="395536" y="548680"/>
            <a:ext cx="8424936" cy="4824536"/>
            <a:chOff x="1000125" y="1928813"/>
            <a:chExt cx="7572375" cy="4429125"/>
          </a:xfrm>
        </p:grpSpPr>
        <p:pic>
          <p:nvPicPr>
            <p:cNvPr id="6" name="그림 5" descr="2.bmp"/>
            <p:cNvPicPr>
              <a:picLocks noChangeAspect="1"/>
            </p:cNvPicPr>
            <p:nvPr/>
          </p:nvPicPr>
          <p:blipFill>
            <a:blip r:embed="rId2" cstate="print"/>
            <a:srcRect l="8000" t="2667" r="7200" b="6667"/>
            <a:stretch>
              <a:fillRect/>
            </a:stretch>
          </p:blipFill>
          <p:spPr>
            <a:xfrm>
              <a:off x="1000125" y="1928813"/>
              <a:ext cx="7572375" cy="442912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33797" name="TextBox 6"/>
            <p:cNvSpPr txBox="1">
              <a:spLocks noChangeArrowheads="1"/>
            </p:cNvSpPr>
            <p:nvPr/>
          </p:nvSpPr>
          <p:spPr bwMode="auto">
            <a:xfrm>
              <a:off x="3357563" y="2682875"/>
              <a:ext cx="3429000" cy="203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ko-KR" altLang="en-US" sz="2000" b="1">
                  <a:solidFill>
                    <a:srgbClr val="000000"/>
                  </a:solidFill>
                  <a:latin typeface="휴먼둥근헤드라인" pitchFamily="18" charset="-127"/>
                  <a:ea typeface="휴먼둥근헤드라인" pitchFamily="18" charset="-127"/>
                </a:rPr>
                <a:t>비타민요구</a:t>
              </a:r>
              <a:endParaRPr lang="en-US" altLang="ko-KR" sz="2000" b="1">
                <a:solidFill>
                  <a:srgbClr val="000000"/>
                </a:solidFill>
                <a:latin typeface="휴먼둥근헤드라인" pitchFamily="18" charset="-127"/>
                <a:ea typeface="휴먼둥근헤드라인" pitchFamily="18" charset="-127"/>
              </a:endParaRPr>
            </a:p>
            <a:p>
              <a:pPr algn="ctr"/>
              <a:endParaRPr lang="en-US" altLang="ko-KR" sz="1000" b="1">
                <a:solidFill>
                  <a:srgbClr val="000000"/>
                </a:solidFill>
                <a:latin typeface="휴먼둥근헤드라인" pitchFamily="18" charset="-127"/>
                <a:ea typeface="휴먼둥근헤드라인" pitchFamily="18" charset="-127"/>
              </a:endParaRPr>
            </a:p>
            <a:p>
              <a:pPr algn="ctr"/>
              <a:r>
                <a:rPr lang="ko-KR" altLang="en-US" sz="1600" b="1">
                  <a:solidFill>
                    <a:srgbClr val="C00000"/>
                  </a:solidFill>
                  <a:latin typeface="휴먼둥근헤드라인" pitchFamily="18" charset="-127"/>
                  <a:ea typeface="휴먼둥근헤드라인" pitchFamily="18" charset="-127"/>
                </a:rPr>
                <a:t>발효에 의해 생산되는 것</a:t>
              </a:r>
              <a:endParaRPr lang="en-US" altLang="ko-KR" sz="1600" b="1">
                <a:solidFill>
                  <a:srgbClr val="C00000"/>
                </a:solidFill>
                <a:latin typeface="휴먼둥근헤드라인" pitchFamily="18" charset="-127"/>
                <a:ea typeface="휴먼둥근헤드라인" pitchFamily="18" charset="-127"/>
              </a:endParaRPr>
            </a:p>
            <a:p>
              <a:pPr algn="ctr"/>
              <a:r>
                <a:rPr lang="ko-KR" altLang="en-US" sz="1600" b="1">
                  <a:solidFill>
                    <a:srgbClr val="000000"/>
                  </a:solidFill>
                  <a:latin typeface="휴먼둥근헤드라인" pitchFamily="18" charset="-127"/>
                  <a:ea typeface="휴먼둥근헤드라인" pitchFamily="18" charset="-127"/>
                </a:rPr>
                <a:t>비타민 </a:t>
              </a:r>
              <a:r>
                <a:rPr lang="en-US" altLang="ko-KR" sz="1600" b="1">
                  <a:solidFill>
                    <a:srgbClr val="000000"/>
                  </a:solidFill>
                  <a:latin typeface="휴먼둥근헤드라인" pitchFamily="18" charset="-127"/>
                  <a:ea typeface="휴먼둥근헤드라인" pitchFamily="18" charset="-127"/>
                </a:rPr>
                <a:t>B</a:t>
              </a:r>
              <a:r>
                <a:rPr lang="ko-KR" altLang="en-US" sz="1600" b="1">
                  <a:solidFill>
                    <a:srgbClr val="000000"/>
                  </a:solidFill>
                  <a:latin typeface="휴먼둥근헤드라인" pitchFamily="18" charset="-127"/>
                  <a:ea typeface="휴먼둥근헤드라인" pitchFamily="18" charset="-127"/>
                </a:rPr>
                <a:t>군</a:t>
              </a:r>
              <a:r>
                <a:rPr lang="en-US" altLang="ko-KR" sz="1600" b="1">
                  <a:solidFill>
                    <a:srgbClr val="000000"/>
                  </a:solidFill>
                  <a:latin typeface="휴먼둥근헤드라인" pitchFamily="18" charset="-127"/>
                  <a:ea typeface="휴먼둥근헤드라인" pitchFamily="18" charset="-127"/>
                </a:rPr>
                <a:t>, </a:t>
              </a:r>
              <a:r>
                <a:rPr lang="ko-KR" altLang="en-US" sz="1600" b="1">
                  <a:solidFill>
                    <a:srgbClr val="000000"/>
                  </a:solidFill>
                  <a:latin typeface="휴먼둥근헤드라인" pitchFamily="18" charset="-127"/>
                  <a:ea typeface="휴먼둥근헤드라인" pitchFamily="18" charset="-127"/>
                </a:rPr>
                <a:t>비타민 </a:t>
              </a:r>
              <a:r>
                <a:rPr lang="en-US" altLang="ko-KR" sz="1600" b="1">
                  <a:solidFill>
                    <a:srgbClr val="000000"/>
                  </a:solidFill>
                  <a:latin typeface="휴먼둥근헤드라인" pitchFamily="18" charset="-127"/>
                  <a:ea typeface="휴먼둥근헤드라인" pitchFamily="18" charset="-127"/>
                </a:rPr>
                <a:t>C</a:t>
              </a:r>
            </a:p>
            <a:p>
              <a:pPr algn="ctr"/>
              <a:r>
                <a:rPr lang="ko-KR" altLang="en-US" sz="1600" b="1">
                  <a:solidFill>
                    <a:srgbClr val="0070C0"/>
                  </a:solidFill>
                  <a:latin typeface="휴먼둥근헤드라인" pitchFamily="18" charset="-127"/>
                  <a:ea typeface="휴먼둥근헤드라인" pitchFamily="18" charset="-127"/>
                </a:rPr>
                <a:t>사료로 공급되어야 하는 것</a:t>
              </a:r>
              <a:endParaRPr lang="en-US" altLang="ko-KR" sz="1600" b="1">
                <a:solidFill>
                  <a:srgbClr val="0070C0"/>
                </a:solidFill>
                <a:latin typeface="휴먼둥근헤드라인" pitchFamily="18" charset="-127"/>
                <a:ea typeface="휴먼둥근헤드라인" pitchFamily="18" charset="-127"/>
              </a:endParaRPr>
            </a:p>
            <a:p>
              <a:pPr algn="ctr"/>
              <a:r>
                <a:rPr lang="ko-KR" altLang="en-US" sz="1600" b="1">
                  <a:solidFill>
                    <a:srgbClr val="000000"/>
                  </a:solidFill>
                  <a:latin typeface="휴먼둥근헤드라인" pitchFamily="18" charset="-127"/>
                  <a:ea typeface="휴먼둥근헤드라인" pitchFamily="18" charset="-127"/>
                </a:rPr>
                <a:t>비타민 </a:t>
              </a:r>
              <a:r>
                <a:rPr lang="en-US" altLang="ko-KR" sz="1600" b="1">
                  <a:solidFill>
                    <a:srgbClr val="000000"/>
                  </a:solidFill>
                  <a:latin typeface="휴먼둥근헤드라인" pitchFamily="18" charset="-127"/>
                  <a:ea typeface="휴먼둥근헤드라인" pitchFamily="18" charset="-127"/>
                </a:rPr>
                <a:t>A, D, E</a:t>
              </a:r>
            </a:p>
            <a:p>
              <a:pPr algn="ctr"/>
              <a:r>
                <a:rPr lang="ko-KR" altLang="en-US" sz="1600" b="1">
                  <a:solidFill>
                    <a:srgbClr val="00B050"/>
                  </a:solidFill>
                  <a:latin typeface="휴먼둥근헤드라인" pitchFamily="18" charset="-127"/>
                  <a:ea typeface="휴먼둥근헤드라인" pitchFamily="18" charset="-127"/>
                </a:rPr>
                <a:t>사료속에 추가 공급이 필요한 것</a:t>
              </a:r>
              <a:endParaRPr lang="en-US" altLang="ko-KR" sz="1600" b="1">
                <a:solidFill>
                  <a:srgbClr val="00B050"/>
                </a:solidFill>
                <a:latin typeface="휴먼둥근헤드라인" pitchFamily="18" charset="-127"/>
                <a:ea typeface="휴먼둥근헤드라인" pitchFamily="18" charset="-127"/>
              </a:endParaRPr>
            </a:p>
            <a:p>
              <a:pPr algn="ctr"/>
              <a:r>
                <a:rPr lang="ko-KR" altLang="en-US" sz="1600" b="1">
                  <a:solidFill>
                    <a:srgbClr val="000000"/>
                  </a:solidFill>
                  <a:latin typeface="휴먼둥근헤드라인" pitchFamily="18" charset="-127"/>
                  <a:ea typeface="휴먼둥근헤드라인" pitchFamily="18" charset="-127"/>
                </a:rPr>
                <a:t>니이아신</a:t>
              </a:r>
              <a:r>
                <a:rPr lang="en-US" altLang="ko-KR" sz="1600" b="1">
                  <a:solidFill>
                    <a:srgbClr val="000000"/>
                  </a:solidFill>
                  <a:latin typeface="휴먼둥근헤드라인" pitchFamily="18" charset="-127"/>
                  <a:ea typeface="휴먼둥근헤드라인" pitchFamily="18" charset="-127"/>
                </a:rPr>
                <a:t>, B12, </a:t>
              </a:r>
              <a:r>
                <a:rPr lang="ko-KR" altLang="en-US" sz="1600" b="1">
                  <a:solidFill>
                    <a:srgbClr val="000000"/>
                  </a:solidFill>
                  <a:latin typeface="휴먼둥근헤드라인" pitchFamily="18" charset="-127"/>
                  <a:ea typeface="휴먼둥근헤드라인" pitchFamily="18" charset="-127"/>
                </a:rPr>
                <a:t>티아민</a:t>
              </a:r>
              <a:r>
                <a:rPr lang="en-US" altLang="ko-KR" sz="1600" b="1">
                  <a:solidFill>
                    <a:srgbClr val="000000"/>
                  </a:solidFill>
                  <a:latin typeface="휴먼둥근헤드라인" pitchFamily="18" charset="-127"/>
                  <a:ea typeface="휴먼둥근헤드라인" pitchFamily="18" charset="-127"/>
                </a:rPr>
                <a:t>, </a:t>
              </a:r>
              <a:r>
                <a:rPr lang="ko-KR" altLang="en-US" sz="1600" b="1">
                  <a:solidFill>
                    <a:srgbClr val="000000"/>
                  </a:solidFill>
                  <a:latin typeface="휴먼둥근헤드라인" pitchFamily="18" charset="-127"/>
                  <a:ea typeface="휴먼둥근헤드라인" pitchFamily="18" charset="-127"/>
                </a:rPr>
                <a:t>기타</a:t>
              </a:r>
              <a:r>
                <a:rPr lang="en-US" altLang="ko-KR" sz="1600" b="1">
                  <a:solidFill>
                    <a:srgbClr val="000000"/>
                  </a:solidFill>
                  <a:latin typeface="휴먼둥근헤드라인" pitchFamily="18" charset="-127"/>
                  <a:ea typeface="휴먼둥근헤드라인" pitchFamily="18" charset="-127"/>
                </a:rPr>
                <a:t>(?)</a:t>
              </a:r>
              <a:endParaRPr lang="ko-KR" altLang="en-US" sz="1600" b="1">
                <a:solidFill>
                  <a:srgbClr val="000000"/>
                </a:solidFill>
                <a:latin typeface="휴먼둥근헤드라인" pitchFamily="18" charset="-127"/>
                <a:ea typeface="휴먼둥근헤드라인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15531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>
          <a:xfrm>
            <a:off x="460292" y="1196752"/>
            <a:ext cx="8143875" cy="72008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ko-KR" sz="2800" i="0" dirty="0" smtClean="0">
                <a:solidFill>
                  <a:srgbClr val="0070C0"/>
                </a:solidFill>
                <a:latin typeface="+mn-ea"/>
                <a:ea typeface="+mn-ea"/>
              </a:rPr>
              <a:t>  </a:t>
            </a:r>
            <a:r>
              <a:rPr lang="en-US" altLang="ko-KR" sz="2800" b="1" i="0" dirty="0" smtClean="0">
                <a:solidFill>
                  <a:srgbClr val="0070C0"/>
                </a:solidFill>
                <a:effectLst/>
                <a:latin typeface="+mn-ea"/>
                <a:ea typeface="+mn-ea"/>
              </a:rPr>
              <a:t>1) </a:t>
            </a:r>
            <a:r>
              <a:rPr lang="ko-KR" altLang="en-US" sz="2800" b="1" i="0" dirty="0" smtClean="0">
                <a:solidFill>
                  <a:srgbClr val="0070C0"/>
                </a:solidFill>
                <a:effectLst/>
                <a:latin typeface="+mn-ea"/>
                <a:ea typeface="+mn-ea"/>
              </a:rPr>
              <a:t>단미사료의 분류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584" y="1864568"/>
            <a:ext cx="8011616" cy="4876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just">
              <a:buFont typeface="Wingdings" pitchFamily="2" charset="2"/>
              <a:buNone/>
            </a:pPr>
            <a:r>
              <a:rPr lang="ko-KR" altLang="en-US" sz="2400" b="1" i="0" dirty="0" smtClean="0">
                <a:effectLst/>
                <a:latin typeface="HY견고딕" pitchFamily="18" charset="-127"/>
                <a:ea typeface="HY견고딕" pitchFamily="18" charset="-127"/>
              </a:rPr>
              <a:t>가</a:t>
            </a:r>
            <a:r>
              <a:rPr lang="en-US" altLang="ko-KR" sz="2400" b="1" i="0" dirty="0" smtClean="0">
                <a:effectLst/>
                <a:latin typeface="HY견고딕" pitchFamily="18" charset="-127"/>
                <a:ea typeface="HY견고딕" pitchFamily="18" charset="-127"/>
              </a:rPr>
              <a:t>. </a:t>
            </a:r>
            <a:r>
              <a:rPr lang="ko-KR" altLang="en-US" sz="2400" b="1" i="0" dirty="0" smtClean="0">
                <a:effectLst/>
                <a:latin typeface="HY견고딕" pitchFamily="18" charset="-127"/>
                <a:ea typeface="HY견고딕" pitchFamily="18" charset="-127"/>
              </a:rPr>
              <a:t>영양가에 의한 분류</a:t>
            </a:r>
            <a:endParaRPr lang="ko-KR" altLang="en-US" sz="2400" i="0" dirty="0" smtClean="0">
              <a:effectLst/>
              <a:latin typeface="바탕" pitchFamily="18" charset="-127"/>
              <a:ea typeface="바탕" pitchFamily="18" charset="-127"/>
            </a:endParaRPr>
          </a:p>
          <a:p>
            <a:pPr algn="just">
              <a:buFont typeface="Wingdings" pitchFamily="2" charset="2"/>
              <a:buNone/>
            </a:pPr>
            <a:r>
              <a:rPr lang="ko-KR" altLang="en-US" sz="2400" b="1" i="0" dirty="0" smtClean="0">
                <a:effectLst/>
                <a:latin typeface="바탕" pitchFamily="18" charset="-127"/>
                <a:ea typeface="바탕" pitchFamily="18" charset="-127"/>
              </a:rPr>
              <a:t>  </a:t>
            </a:r>
            <a:r>
              <a:rPr lang="en-US" altLang="ko-KR" sz="2400" b="1" i="0" dirty="0" smtClean="0">
                <a:effectLst/>
                <a:latin typeface="HY견명조" pitchFamily="18" charset="-127"/>
                <a:ea typeface="HY견명조" pitchFamily="18" charset="-127"/>
              </a:rPr>
              <a:t>(1) </a:t>
            </a:r>
            <a:r>
              <a:rPr lang="ko-KR" altLang="en-US" sz="2400" b="1" i="0" dirty="0" smtClean="0">
                <a:effectLst/>
                <a:latin typeface="HY견명조" pitchFamily="18" charset="-127"/>
                <a:ea typeface="HY견명조" pitchFamily="18" charset="-127"/>
              </a:rPr>
              <a:t>조사료</a:t>
            </a:r>
            <a:r>
              <a:rPr lang="en-US" altLang="ko-KR" sz="2400" b="1" i="0" dirty="0" smtClean="0">
                <a:effectLst/>
                <a:latin typeface="HY견명조" pitchFamily="18" charset="-127"/>
                <a:ea typeface="HY견명조" pitchFamily="18" charset="-127"/>
              </a:rPr>
              <a:t>(roughage)</a:t>
            </a:r>
            <a:endParaRPr lang="en-US" altLang="ko-KR" sz="2400" i="0" dirty="0" smtClean="0">
              <a:effectLst/>
              <a:latin typeface="HY견명조" pitchFamily="18" charset="-127"/>
              <a:ea typeface="HY견명조" pitchFamily="18" charset="-127"/>
            </a:endParaRPr>
          </a:p>
          <a:p>
            <a:pPr algn="just">
              <a:buFont typeface="Wingdings" pitchFamily="2" charset="2"/>
              <a:buNone/>
            </a:pP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    </a:t>
            </a:r>
            <a:r>
              <a:rPr lang="ko-KR" altLang="en-US" sz="2000" i="0" dirty="0" smtClean="0">
                <a:effectLst/>
                <a:latin typeface="HY견명조" pitchFamily="18" charset="-127"/>
                <a:ea typeface="HY견명조" pitchFamily="18" charset="-127"/>
              </a:rPr>
              <a:t>섬유소 함량이 높아 거칠고 부피가 크며 값은 비교적 쌈</a:t>
            </a:r>
            <a:r>
              <a:rPr lang="en-US" altLang="ko-KR" sz="2000" i="0" dirty="0" smtClean="0">
                <a:effectLst/>
                <a:latin typeface="HY견명조" pitchFamily="18" charset="-127"/>
                <a:ea typeface="HY견명조" pitchFamily="18" charset="-127"/>
              </a:rPr>
              <a:t>.</a:t>
            </a:r>
          </a:p>
          <a:p>
            <a:pPr algn="just">
              <a:buFont typeface="Wingdings" pitchFamily="2" charset="2"/>
              <a:buNone/>
            </a:pPr>
            <a:r>
              <a:rPr lang="en-US" altLang="ko-KR" sz="2000" i="0" dirty="0" smtClean="0">
                <a:effectLst/>
                <a:latin typeface="HY견명조" pitchFamily="18" charset="-127"/>
                <a:ea typeface="HY견명조" pitchFamily="18" charset="-127"/>
              </a:rPr>
              <a:t>     </a:t>
            </a:r>
            <a:r>
              <a:rPr lang="ko-KR" altLang="en-US" sz="2000" i="0" dirty="0" smtClean="0">
                <a:effectLst/>
                <a:latin typeface="HY견명조" pitchFamily="18" charset="-127"/>
                <a:ea typeface="HY견명조" pitchFamily="18" charset="-127"/>
              </a:rPr>
              <a:t>섭취했을 때 위 속에서 소화</a:t>
            </a:r>
            <a:r>
              <a:rPr lang="en-US" altLang="ko-KR" sz="2000" i="0" dirty="0" smtClean="0">
                <a:effectLst/>
                <a:latin typeface="HY견명조" pitchFamily="18" charset="-127"/>
                <a:ea typeface="HY견명조" pitchFamily="18" charset="-127"/>
              </a:rPr>
              <a:t>.</a:t>
            </a:r>
            <a:r>
              <a:rPr lang="ko-KR" altLang="en-US" sz="2000" i="0" dirty="0" smtClean="0">
                <a:effectLst/>
                <a:latin typeface="HY견명조" pitchFamily="18" charset="-127"/>
                <a:ea typeface="HY견명조" pitchFamily="18" charset="-127"/>
              </a:rPr>
              <a:t>흡수될 수 있는 영양소가 적음</a:t>
            </a:r>
            <a:r>
              <a:rPr lang="en-US" altLang="ko-KR" sz="2000" i="0" dirty="0" smtClean="0">
                <a:effectLst/>
                <a:latin typeface="HY견명조" pitchFamily="18" charset="-127"/>
                <a:ea typeface="HY견명조" pitchFamily="18" charset="-127"/>
              </a:rPr>
              <a:t>.</a:t>
            </a:r>
          </a:p>
          <a:p>
            <a:pPr algn="just">
              <a:buFont typeface="Wingdings" pitchFamily="2" charset="2"/>
              <a:buNone/>
            </a:pPr>
            <a:r>
              <a:rPr lang="en-US" altLang="ko-KR" sz="2000" i="0" dirty="0" smtClean="0">
                <a:effectLst/>
                <a:latin typeface="HY견명조" pitchFamily="18" charset="-127"/>
                <a:ea typeface="HY견명조" pitchFamily="18" charset="-127"/>
              </a:rPr>
              <a:t>     </a:t>
            </a:r>
            <a:r>
              <a:rPr lang="ko-KR" altLang="en-US" sz="2000" i="0" dirty="0" smtClean="0">
                <a:effectLst/>
                <a:latin typeface="HY견명조" pitchFamily="18" charset="-127"/>
                <a:ea typeface="HY견명조" pitchFamily="18" charset="-127"/>
              </a:rPr>
              <a:t>볏짚</a:t>
            </a:r>
            <a:r>
              <a:rPr lang="en-US" altLang="ko-KR" sz="2000" i="0" dirty="0" smtClean="0">
                <a:effectLst/>
                <a:latin typeface="HY견명조" pitchFamily="18" charset="-127"/>
                <a:ea typeface="HY견명조" pitchFamily="18" charset="-127"/>
              </a:rPr>
              <a:t>, </a:t>
            </a:r>
            <a:r>
              <a:rPr lang="ko-KR" altLang="en-US" sz="2000" i="0" dirty="0" err="1" smtClean="0">
                <a:effectLst/>
                <a:latin typeface="HY견명조" pitchFamily="18" charset="-127"/>
                <a:ea typeface="HY견명조" pitchFamily="18" charset="-127"/>
              </a:rPr>
              <a:t>산야초</a:t>
            </a:r>
            <a:r>
              <a:rPr lang="en-US" altLang="ko-KR" sz="2000" i="0" dirty="0" smtClean="0">
                <a:effectLst/>
                <a:latin typeface="HY견명조" pitchFamily="18" charset="-127"/>
                <a:ea typeface="HY견명조" pitchFamily="18" charset="-127"/>
              </a:rPr>
              <a:t>, </a:t>
            </a:r>
            <a:r>
              <a:rPr lang="ko-KR" altLang="en-US" sz="2000" i="0" dirty="0" smtClean="0">
                <a:effectLst/>
                <a:latin typeface="HY견명조" pitchFamily="18" charset="-127"/>
                <a:ea typeface="HY견명조" pitchFamily="18" charset="-127"/>
              </a:rPr>
              <a:t>목초</a:t>
            </a:r>
            <a:r>
              <a:rPr lang="en-US" altLang="ko-KR" sz="2000" i="0" dirty="0" smtClean="0">
                <a:effectLst/>
                <a:latin typeface="HY견명조" pitchFamily="18" charset="-127"/>
                <a:ea typeface="HY견명조" pitchFamily="18" charset="-127"/>
              </a:rPr>
              <a:t>, </a:t>
            </a:r>
            <a:r>
              <a:rPr lang="ko-KR" altLang="en-US" sz="2000" i="0" dirty="0" err="1" smtClean="0">
                <a:effectLst/>
                <a:latin typeface="HY견명조" pitchFamily="18" charset="-127"/>
                <a:ea typeface="HY견명조" pitchFamily="18" charset="-127"/>
              </a:rPr>
              <a:t>사일레지</a:t>
            </a:r>
            <a:r>
              <a:rPr lang="en-US" altLang="ko-KR" sz="2000" i="0" dirty="0" smtClean="0">
                <a:effectLst/>
                <a:latin typeface="HY견명조" pitchFamily="18" charset="-127"/>
                <a:ea typeface="HY견명조" pitchFamily="18" charset="-127"/>
              </a:rPr>
              <a:t>, </a:t>
            </a:r>
            <a:r>
              <a:rPr lang="ko-KR" altLang="en-US" sz="2000" i="0" dirty="0" smtClean="0">
                <a:effectLst/>
                <a:latin typeface="HY견명조" pitchFamily="18" charset="-127"/>
                <a:ea typeface="HY견명조" pitchFamily="18" charset="-127"/>
              </a:rPr>
              <a:t>건초 등</a:t>
            </a:r>
            <a:r>
              <a:rPr lang="en-US" altLang="ko-KR" sz="2000" i="0" dirty="0" smtClean="0">
                <a:effectLst/>
                <a:latin typeface="HY견명조" pitchFamily="18" charset="-127"/>
                <a:ea typeface="HY견명조" pitchFamily="18" charset="-127"/>
              </a:rPr>
              <a:t>.</a:t>
            </a:r>
            <a:endParaRPr lang="en-US" altLang="ko-KR" sz="2400" i="0" dirty="0" smtClean="0">
              <a:effectLst/>
              <a:latin typeface="HY견명조" pitchFamily="18" charset="-127"/>
              <a:ea typeface="HY견명조" pitchFamily="18" charset="-127"/>
            </a:endParaRPr>
          </a:p>
          <a:p>
            <a:pPr algn="just">
              <a:buFont typeface="Wingdings" pitchFamily="2" charset="2"/>
              <a:buNone/>
            </a:pPr>
            <a:r>
              <a:rPr lang="en-US" altLang="ko-KR" sz="2400" b="1" i="0" dirty="0" smtClean="0">
                <a:effectLst/>
                <a:latin typeface="HY견명조" pitchFamily="18" charset="-127"/>
                <a:ea typeface="HY견명조" pitchFamily="18" charset="-127"/>
              </a:rPr>
              <a:t>  (2) </a:t>
            </a:r>
            <a:r>
              <a:rPr lang="ko-KR" altLang="en-US" sz="2400" b="1" i="0" dirty="0" smtClean="0">
                <a:effectLst/>
                <a:latin typeface="HY견명조" pitchFamily="18" charset="-127"/>
                <a:ea typeface="HY견명조" pitchFamily="18" charset="-127"/>
              </a:rPr>
              <a:t>농후사료</a:t>
            </a:r>
            <a:r>
              <a:rPr lang="en-US" altLang="ko-KR" sz="2400" b="1" i="0" dirty="0" smtClean="0">
                <a:effectLst/>
                <a:latin typeface="HY견명조" pitchFamily="18" charset="-127"/>
                <a:ea typeface="HY견명조" pitchFamily="18" charset="-127"/>
              </a:rPr>
              <a:t>(concentrates)</a:t>
            </a:r>
            <a:endParaRPr lang="en-US" altLang="ko-KR" sz="2400" i="0" dirty="0" smtClean="0">
              <a:effectLst/>
              <a:latin typeface="HY견명조" pitchFamily="18" charset="-127"/>
              <a:ea typeface="HY견명조" pitchFamily="18" charset="-127"/>
            </a:endParaRPr>
          </a:p>
          <a:p>
            <a:pPr algn="just">
              <a:buFont typeface="Wingdings" pitchFamily="2" charset="2"/>
              <a:buNone/>
            </a:pP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   </a:t>
            </a:r>
            <a:r>
              <a:rPr lang="ko-KR" altLang="en-US" sz="2000" i="0" dirty="0" smtClean="0">
                <a:effectLst/>
                <a:latin typeface="HY견명조" pitchFamily="18" charset="-127"/>
                <a:ea typeface="HY견명조" pitchFamily="18" charset="-127"/>
              </a:rPr>
              <a:t>부피가 적고 </a:t>
            </a:r>
            <a:r>
              <a:rPr lang="ko-KR" altLang="en-US" sz="2000" i="0" dirty="0" err="1" smtClean="0">
                <a:effectLst/>
                <a:latin typeface="HY견명조" pitchFamily="18" charset="-127"/>
                <a:ea typeface="HY견명조" pitchFamily="18" charset="-127"/>
              </a:rPr>
              <a:t>조섬유</a:t>
            </a:r>
            <a:r>
              <a:rPr lang="ko-KR" altLang="en-US" sz="2000" i="0" dirty="0" smtClean="0">
                <a:effectLst/>
                <a:latin typeface="HY견명조" pitchFamily="18" charset="-127"/>
                <a:ea typeface="HY견명조" pitchFamily="18" charset="-127"/>
              </a:rPr>
              <a:t> 함량은 낮으나 단백질</a:t>
            </a:r>
            <a:r>
              <a:rPr lang="en-US" altLang="ko-KR" sz="2000" i="0" dirty="0" smtClean="0">
                <a:effectLst/>
                <a:latin typeface="HY견명조" pitchFamily="18" charset="-127"/>
                <a:ea typeface="HY견명조" pitchFamily="18" charset="-127"/>
              </a:rPr>
              <a:t>, </a:t>
            </a:r>
            <a:r>
              <a:rPr lang="ko-KR" altLang="en-US" sz="2000" i="0" dirty="0" err="1" smtClean="0">
                <a:effectLst/>
                <a:latin typeface="HY견명조" pitchFamily="18" charset="-127"/>
                <a:ea typeface="HY견명조" pitchFamily="18" charset="-127"/>
              </a:rPr>
              <a:t>가용무질소물</a:t>
            </a:r>
            <a:r>
              <a:rPr lang="ko-KR" altLang="en-US" sz="2000" i="0" dirty="0" smtClean="0">
                <a:effectLst/>
                <a:latin typeface="HY견명조" pitchFamily="18" charset="-127"/>
                <a:ea typeface="HY견명조" pitchFamily="18" charset="-127"/>
              </a:rPr>
              <a:t> 등의 </a:t>
            </a:r>
            <a:endParaRPr lang="en-US" altLang="ko-KR" sz="2000" i="0" dirty="0" smtClean="0">
              <a:effectLst/>
              <a:latin typeface="HY견명조" pitchFamily="18" charset="-127"/>
              <a:ea typeface="HY견명조" pitchFamily="18" charset="-127"/>
            </a:endParaRPr>
          </a:p>
          <a:p>
            <a:pPr algn="just">
              <a:buFont typeface="Wingdings" pitchFamily="2" charset="2"/>
              <a:buNone/>
            </a:pPr>
            <a:r>
              <a:rPr lang="en-US" altLang="ko-KR" sz="2000" dirty="0">
                <a:latin typeface="HY견명조" pitchFamily="18" charset="-127"/>
                <a:ea typeface="HY견명조" pitchFamily="18" charset="-127"/>
              </a:rPr>
              <a:t> </a:t>
            </a:r>
            <a:r>
              <a:rPr lang="en-US" altLang="ko-KR" sz="2000" dirty="0" smtClean="0">
                <a:latin typeface="HY견명조" pitchFamily="18" charset="-127"/>
                <a:ea typeface="HY견명조" pitchFamily="18" charset="-127"/>
              </a:rPr>
              <a:t>   </a:t>
            </a:r>
            <a:r>
              <a:rPr lang="ko-KR" altLang="en-US" sz="2000" i="0" dirty="0" smtClean="0">
                <a:effectLst/>
                <a:latin typeface="HY견명조" pitchFamily="18" charset="-127"/>
                <a:ea typeface="HY견명조" pitchFamily="18" charset="-127"/>
              </a:rPr>
              <a:t>함량이 높은 사료</a:t>
            </a:r>
            <a:r>
              <a:rPr lang="en-US" altLang="ko-KR" sz="2000" i="0" dirty="0" smtClean="0">
                <a:effectLst/>
                <a:latin typeface="HY견명조" pitchFamily="18" charset="-127"/>
                <a:ea typeface="HY견명조" pitchFamily="18" charset="-127"/>
              </a:rPr>
              <a:t>-</a:t>
            </a:r>
            <a:r>
              <a:rPr lang="ko-KR" altLang="en-US" sz="2000" i="0" dirty="0" smtClean="0">
                <a:effectLst/>
                <a:latin typeface="HY견명조" pitchFamily="18" charset="-127"/>
                <a:ea typeface="HY견명조" pitchFamily="18" charset="-127"/>
              </a:rPr>
              <a:t>곡류</a:t>
            </a:r>
            <a:r>
              <a:rPr lang="en-US" altLang="ko-KR" sz="2000" i="0" dirty="0" smtClean="0">
                <a:effectLst/>
                <a:latin typeface="HY견명조" pitchFamily="18" charset="-127"/>
                <a:ea typeface="HY견명조" pitchFamily="18" charset="-127"/>
              </a:rPr>
              <a:t>, </a:t>
            </a:r>
            <a:r>
              <a:rPr lang="ko-KR" altLang="en-US" sz="2000" i="0" dirty="0" err="1" smtClean="0">
                <a:effectLst/>
                <a:latin typeface="HY견명조" pitchFamily="18" charset="-127"/>
                <a:ea typeface="HY견명조" pitchFamily="18" charset="-127"/>
              </a:rPr>
              <a:t>강피류</a:t>
            </a:r>
            <a:r>
              <a:rPr lang="en-US" altLang="ko-KR" sz="2000" i="0" dirty="0" smtClean="0">
                <a:effectLst/>
                <a:latin typeface="HY견명조" pitchFamily="18" charset="-127"/>
                <a:ea typeface="HY견명조" pitchFamily="18" charset="-127"/>
              </a:rPr>
              <a:t>, </a:t>
            </a:r>
            <a:r>
              <a:rPr lang="ko-KR" altLang="en-US" sz="2000" i="0" dirty="0" err="1" smtClean="0">
                <a:effectLst/>
                <a:latin typeface="HY견명조" pitchFamily="18" charset="-127"/>
                <a:ea typeface="HY견명조" pitchFamily="18" charset="-127"/>
              </a:rPr>
              <a:t>박류</a:t>
            </a:r>
            <a:r>
              <a:rPr lang="en-US" altLang="ko-KR" sz="2000" i="0" dirty="0" smtClean="0">
                <a:effectLst/>
                <a:latin typeface="HY견명조" pitchFamily="18" charset="-127"/>
                <a:ea typeface="HY견명조" pitchFamily="18" charset="-127"/>
              </a:rPr>
              <a:t>, </a:t>
            </a:r>
            <a:r>
              <a:rPr lang="ko-KR" altLang="en-US" sz="2000" i="0" dirty="0" smtClean="0">
                <a:effectLst/>
                <a:latin typeface="HY견명조" pitchFamily="18" charset="-127"/>
                <a:ea typeface="HY견명조" pitchFamily="18" charset="-127"/>
              </a:rPr>
              <a:t>어분</a:t>
            </a:r>
            <a:r>
              <a:rPr lang="en-US" altLang="ko-KR" sz="2000" i="0" dirty="0" smtClean="0">
                <a:effectLst/>
                <a:latin typeface="HY견명조" pitchFamily="18" charset="-127"/>
                <a:ea typeface="HY견명조" pitchFamily="18" charset="-127"/>
              </a:rPr>
              <a:t>, </a:t>
            </a:r>
            <a:r>
              <a:rPr lang="ko-KR" altLang="en-US" sz="2000" i="0" dirty="0" smtClean="0">
                <a:effectLst/>
                <a:latin typeface="HY견명조" pitchFamily="18" charset="-127"/>
                <a:ea typeface="HY견명조" pitchFamily="18" charset="-127"/>
              </a:rPr>
              <a:t>배합사료 등</a:t>
            </a:r>
            <a:r>
              <a:rPr lang="en-US" altLang="ko-KR" sz="2000" i="0" dirty="0" smtClean="0">
                <a:effectLst/>
                <a:latin typeface="HY견명조" pitchFamily="18" charset="-127"/>
                <a:ea typeface="HY견명조" pitchFamily="18" charset="-127"/>
              </a:rPr>
              <a:t>.</a:t>
            </a:r>
            <a:endParaRPr lang="en-US" altLang="ko-KR" sz="2400" i="0" dirty="0" smtClean="0">
              <a:effectLst/>
              <a:latin typeface="HY견명조" pitchFamily="18" charset="-127"/>
              <a:ea typeface="HY견명조" pitchFamily="18" charset="-127"/>
            </a:endParaRPr>
          </a:p>
          <a:p>
            <a:pPr algn="just">
              <a:buFont typeface="Wingdings" pitchFamily="2" charset="2"/>
              <a:buNone/>
            </a:pPr>
            <a:r>
              <a:rPr lang="en-US" altLang="ko-KR" sz="2400" b="1" i="0" dirty="0" smtClean="0">
                <a:effectLst/>
                <a:latin typeface="HY견명조" pitchFamily="18" charset="-127"/>
                <a:ea typeface="HY견명조" pitchFamily="18" charset="-127"/>
              </a:rPr>
              <a:t>  (3) </a:t>
            </a:r>
            <a:r>
              <a:rPr lang="ko-KR" altLang="en-US" sz="2400" b="1" i="0" dirty="0" smtClean="0">
                <a:effectLst/>
                <a:latin typeface="HY견명조" pitchFamily="18" charset="-127"/>
                <a:ea typeface="HY견명조" pitchFamily="18" charset="-127"/>
              </a:rPr>
              <a:t>보충사료</a:t>
            </a:r>
            <a:r>
              <a:rPr lang="en-US" altLang="ko-KR" sz="2400" b="1" i="0" dirty="0" smtClean="0">
                <a:effectLst/>
                <a:latin typeface="HY견명조" pitchFamily="18" charset="-127"/>
                <a:ea typeface="HY견명조" pitchFamily="18" charset="-127"/>
              </a:rPr>
              <a:t>(supplementary feeds)</a:t>
            </a:r>
            <a:endParaRPr lang="en-US" altLang="ko-KR" sz="2400" i="0" dirty="0" smtClean="0">
              <a:effectLst/>
              <a:latin typeface="HY견명조" pitchFamily="18" charset="-127"/>
              <a:ea typeface="HY견명조" pitchFamily="18" charset="-127"/>
            </a:endParaRPr>
          </a:p>
          <a:p>
            <a:pPr algn="just">
              <a:buFont typeface="Wingdings" pitchFamily="2" charset="2"/>
              <a:buNone/>
            </a:pP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   </a:t>
            </a:r>
            <a:r>
              <a:rPr lang="ko-KR" altLang="en-US" sz="2000" i="0" dirty="0" smtClean="0">
                <a:effectLst/>
                <a:latin typeface="HY견명조" pitchFamily="18" charset="-127"/>
                <a:ea typeface="HY견명조" pitchFamily="18" charset="-127"/>
              </a:rPr>
              <a:t>소량의 사용으로 특수한 영양소나 성분을 공급할 수 있는 사료</a:t>
            </a:r>
          </a:p>
          <a:p>
            <a:pPr algn="just">
              <a:buFont typeface="Wingdings" pitchFamily="2" charset="2"/>
              <a:buNone/>
            </a:pPr>
            <a:r>
              <a:rPr lang="ko-KR" altLang="en-US" sz="2000" i="0" dirty="0" smtClean="0">
                <a:effectLst/>
                <a:latin typeface="HY견명조" pitchFamily="18" charset="-127"/>
                <a:ea typeface="HY견명조" pitchFamily="18" charset="-127"/>
              </a:rPr>
              <a:t>    광물질사료</a:t>
            </a:r>
            <a:r>
              <a:rPr lang="en-US" altLang="ko-KR" sz="2000" i="0" dirty="0" smtClean="0">
                <a:effectLst/>
                <a:latin typeface="HY견명조" pitchFamily="18" charset="-127"/>
                <a:ea typeface="HY견명조" pitchFamily="18" charset="-127"/>
              </a:rPr>
              <a:t>, </a:t>
            </a:r>
            <a:r>
              <a:rPr lang="ko-KR" altLang="en-US" sz="2000" i="0" dirty="0" smtClean="0">
                <a:effectLst/>
                <a:latin typeface="HY견명조" pitchFamily="18" charset="-127"/>
                <a:ea typeface="HY견명조" pitchFamily="18" charset="-127"/>
              </a:rPr>
              <a:t>비타민제</a:t>
            </a:r>
            <a:r>
              <a:rPr lang="en-US" altLang="ko-KR" sz="2000" i="0" dirty="0" smtClean="0">
                <a:effectLst/>
                <a:latin typeface="HY견명조" pitchFamily="18" charset="-127"/>
                <a:ea typeface="HY견명조" pitchFamily="18" charset="-127"/>
              </a:rPr>
              <a:t>, </a:t>
            </a:r>
            <a:r>
              <a:rPr lang="ko-KR" altLang="en-US" sz="2000" i="0" dirty="0" err="1" smtClean="0">
                <a:effectLst/>
                <a:latin typeface="HY견명조" pitchFamily="18" charset="-127"/>
                <a:ea typeface="HY견명조" pitchFamily="18" charset="-127"/>
              </a:rPr>
              <a:t>아미노산제</a:t>
            </a:r>
            <a:r>
              <a:rPr lang="en-US" altLang="ko-KR" sz="2000" i="0" dirty="0" smtClean="0">
                <a:effectLst/>
                <a:latin typeface="HY견명조" pitchFamily="18" charset="-127"/>
                <a:ea typeface="HY견명조" pitchFamily="18" charset="-127"/>
              </a:rPr>
              <a:t>, </a:t>
            </a:r>
            <a:r>
              <a:rPr lang="ko-KR" altLang="en-US" sz="2000" i="0" dirty="0" smtClean="0">
                <a:effectLst/>
                <a:latin typeface="HY견명조" pitchFamily="18" charset="-127"/>
                <a:ea typeface="HY견명조" pitchFamily="18" charset="-127"/>
              </a:rPr>
              <a:t>항생물질</a:t>
            </a:r>
            <a:r>
              <a:rPr lang="en-US" altLang="ko-KR" sz="2000" i="0" dirty="0" smtClean="0">
                <a:effectLst/>
                <a:latin typeface="HY견명조" pitchFamily="18" charset="-127"/>
                <a:ea typeface="HY견명조" pitchFamily="18" charset="-127"/>
              </a:rPr>
              <a:t>, </a:t>
            </a:r>
            <a:r>
              <a:rPr lang="ko-KR" altLang="en-US" sz="2000" i="0" dirty="0" err="1" smtClean="0">
                <a:effectLst/>
                <a:latin typeface="HY견명조" pitchFamily="18" charset="-127"/>
                <a:ea typeface="HY견명조" pitchFamily="18" charset="-127"/>
              </a:rPr>
              <a:t>호르몬제</a:t>
            </a:r>
            <a:r>
              <a:rPr lang="en-US" altLang="ko-KR" sz="2000" i="0" dirty="0" smtClean="0">
                <a:effectLst/>
                <a:latin typeface="HY견명조" pitchFamily="18" charset="-127"/>
                <a:ea typeface="HY견명조" pitchFamily="18" charset="-127"/>
              </a:rPr>
              <a:t>, </a:t>
            </a:r>
            <a:r>
              <a:rPr lang="ko-KR" altLang="en-US" sz="2000" i="0" dirty="0" smtClean="0">
                <a:effectLst/>
                <a:latin typeface="HY견명조" pitchFamily="18" charset="-127"/>
                <a:ea typeface="HY견명조" pitchFamily="18" charset="-127"/>
              </a:rPr>
              <a:t>방향제</a:t>
            </a:r>
            <a:r>
              <a:rPr lang="en-US" altLang="ko-KR" sz="2000" i="0" dirty="0" smtClean="0">
                <a:effectLst/>
                <a:latin typeface="HY견명조" pitchFamily="18" charset="-127"/>
                <a:ea typeface="HY견명조" pitchFamily="18" charset="-127"/>
              </a:rPr>
              <a:t>, </a:t>
            </a:r>
            <a:r>
              <a:rPr lang="ko-KR" altLang="en-US" sz="2000" i="0" dirty="0" smtClean="0">
                <a:effectLst/>
                <a:latin typeface="HY견명조" pitchFamily="18" charset="-127"/>
                <a:ea typeface="HY견명조" pitchFamily="18" charset="-127"/>
              </a:rPr>
              <a:t>착색제 등이 포함</a:t>
            </a:r>
            <a:r>
              <a:rPr lang="en-US" altLang="ko-KR" sz="2000" i="0" dirty="0" smtClean="0">
                <a:effectLst/>
                <a:latin typeface="HY견명조" pitchFamily="18" charset="-127"/>
                <a:ea typeface="HY견명조" pitchFamily="18" charset="-127"/>
              </a:rPr>
              <a:t>.</a:t>
            </a:r>
          </a:p>
        </p:txBody>
      </p:sp>
      <p:sp>
        <p:nvSpPr>
          <p:cNvPr id="4" name="Title 5"/>
          <p:cNvSpPr txBox="1">
            <a:spLocks/>
          </p:cNvSpPr>
          <p:nvPr/>
        </p:nvSpPr>
        <p:spPr bwMode="auto">
          <a:xfrm>
            <a:off x="388005" y="260648"/>
            <a:ext cx="8288451" cy="936103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4000" b="1" kern="1200">
                <a:ln>
                  <a:solidFill>
                    <a:srgbClr val="292929"/>
                  </a:solidFill>
                </a:ln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fontAlgn="base"/>
            <a:r>
              <a:rPr lang="en-US" altLang="ko-KR" sz="4400" dirty="0" smtClean="0">
                <a:effectLst/>
                <a:latin typeface="+mj-ea"/>
              </a:rPr>
              <a:t>3. </a:t>
            </a:r>
            <a:r>
              <a:rPr lang="ko-KR" altLang="en-US" sz="4400" dirty="0" smtClean="0">
                <a:effectLst/>
                <a:latin typeface="+mj-ea"/>
              </a:rPr>
              <a:t>사료 원료의 분류 및 특성</a:t>
            </a:r>
            <a:endParaRPr lang="en-US" altLang="ko-KR" sz="4400" dirty="0">
              <a:effectLst/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78000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9592" y="838200"/>
            <a:ext cx="7543800" cy="5867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just">
              <a:lnSpc>
                <a:spcPct val="90000"/>
              </a:lnSpc>
              <a:buFont typeface="Wingdings" pitchFamily="2" charset="2"/>
              <a:buNone/>
            </a:pPr>
            <a:r>
              <a:rPr lang="ko-KR" altLang="en-US" b="1" i="0" dirty="0" smtClean="0">
                <a:effectLst/>
                <a:latin typeface="HY견고딕" pitchFamily="18" charset="-127"/>
                <a:ea typeface="HY견고딕" pitchFamily="18" charset="-127"/>
              </a:rPr>
              <a:t>나</a:t>
            </a:r>
            <a:r>
              <a:rPr lang="en-US" altLang="ko-KR" b="1" i="0" dirty="0" smtClean="0">
                <a:effectLst/>
                <a:latin typeface="HY견고딕" pitchFamily="18" charset="-127"/>
                <a:ea typeface="HY견고딕" pitchFamily="18" charset="-127"/>
              </a:rPr>
              <a:t>. </a:t>
            </a:r>
            <a:r>
              <a:rPr lang="ko-KR" altLang="en-US" b="1" i="0" dirty="0" smtClean="0">
                <a:effectLst/>
                <a:latin typeface="HY견고딕" pitchFamily="18" charset="-127"/>
                <a:ea typeface="HY견고딕" pitchFamily="18" charset="-127"/>
              </a:rPr>
              <a:t>주성분에 의한 분류</a:t>
            </a:r>
            <a:endParaRPr lang="ko-KR" altLang="en-US" sz="2400" b="1" i="0" dirty="0" smtClean="0">
              <a:effectLst/>
              <a:latin typeface="바탕" pitchFamily="18" charset="-127"/>
              <a:ea typeface="바탕" pitchFamily="18" charset="-127"/>
            </a:endParaRPr>
          </a:p>
          <a:p>
            <a:pPr algn="just">
              <a:lnSpc>
                <a:spcPct val="90000"/>
              </a:lnSpc>
              <a:buFont typeface="Wingdings" pitchFamily="2" charset="2"/>
              <a:buNone/>
            </a:pPr>
            <a:endParaRPr lang="ko-KR" altLang="en-US" sz="1200" i="0" dirty="0" smtClean="0">
              <a:effectLst/>
              <a:latin typeface="바탕" pitchFamily="18" charset="-127"/>
              <a:ea typeface="바탕" pitchFamily="18" charset="-127"/>
            </a:endParaRPr>
          </a:p>
          <a:p>
            <a:pPr algn="just">
              <a:lnSpc>
                <a:spcPct val="90000"/>
              </a:lnSpc>
              <a:buFont typeface="Wingdings" pitchFamily="2" charset="2"/>
              <a:buNone/>
            </a:pPr>
            <a:r>
              <a:rPr lang="ko-KR" altLang="en-US" sz="2400" b="1" i="0" dirty="0" smtClean="0">
                <a:effectLst/>
                <a:latin typeface="바탕" pitchFamily="18" charset="-127"/>
                <a:ea typeface="바탕" pitchFamily="18" charset="-127"/>
              </a:rPr>
              <a:t> </a:t>
            </a:r>
            <a:r>
              <a:rPr lang="en-US" altLang="ko-KR" sz="2400" b="1" i="0" dirty="0" smtClean="0">
                <a:effectLst/>
                <a:latin typeface="HY견명조" pitchFamily="18" charset="-127"/>
                <a:ea typeface="HY견명조" pitchFamily="18" charset="-127"/>
              </a:rPr>
              <a:t>(1) </a:t>
            </a:r>
            <a:r>
              <a:rPr lang="ko-KR" altLang="en-US" sz="2400" b="1" i="0" dirty="0" smtClean="0">
                <a:effectLst/>
                <a:latin typeface="HY견명조" pitchFamily="18" charset="-127"/>
                <a:ea typeface="HY견명조" pitchFamily="18" charset="-127"/>
              </a:rPr>
              <a:t>단백질사료</a:t>
            </a:r>
            <a:endParaRPr lang="ko-KR" altLang="en-US" sz="2400" i="0" dirty="0" smtClean="0">
              <a:effectLst/>
              <a:latin typeface="HY견명조" pitchFamily="18" charset="-127"/>
              <a:ea typeface="HY견명조" pitchFamily="18" charset="-127"/>
            </a:endParaRPr>
          </a:p>
          <a:p>
            <a:pPr algn="just">
              <a:lnSpc>
                <a:spcPct val="90000"/>
              </a:lnSpc>
              <a:buFont typeface="Wingdings" pitchFamily="2" charset="2"/>
              <a:buNone/>
            </a:pP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    </a:t>
            </a:r>
            <a:r>
              <a:rPr lang="ko-KR" altLang="en-US" sz="2000" i="0" dirty="0" smtClean="0">
                <a:effectLst/>
                <a:latin typeface="HY견명조" pitchFamily="18" charset="-127"/>
                <a:ea typeface="HY견명조" pitchFamily="18" charset="-127"/>
              </a:rPr>
              <a:t>단백질이 </a:t>
            </a:r>
            <a:r>
              <a:rPr lang="en-US" altLang="ko-KR" sz="2000" i="0" dirty="0" smtClean="0">
                <a:effectLst/>
                <a:latin typeface="HY견명조" pitchFamily="18" charset="-127"/>
                <a:ea typeface="HY견명조" pitchFamily="18" charset="-127"/>
              </a:rPr>
              <a:t>20%</a:t>
            </a:r>
            <a:r>
              <a:rPr lang="ko-KR" altLang="en-US" sz="2000" i="0" dirty="0" smtClean="0">
                <a:effectLst/>
                <a:latin typeface="HY견명조" pitchFamily="18" charset="-127"/>
                <a:ea typeface="HY견명조" pitchFamily="18" charset="-127"/>
              </a:rPr>
              <a:t>이상 함유되어 있는 사료로서 </a:t>
            </a:r>
            <a:r>
              <a:rPr lang="ko-KR" altLang="en-US" sz="2000" i="0" dirty="0" err="1" smtClean="0">
                <a:effectLst/>
                <a:latin typeface="HY견명조" pitchFamily="18" charset="-127"/>
                <a:ea typeface="HY견명조" pitchFamily="18" charset="-127"/>
              </a:rPr>
              <a:t>대두박</a:t>
            </a:r>
            <a:r>
              <a:rPr lang="en-US" altLang="ko-KR" sz="2000" i="0" dirty="0" smtClean="0">
                <a:effectLst/>
                <a:latin typeface="HY견명조" pitchFamily="18" charset="-127"/>
                <a:ea typeface="HY견명조" pitchFamily="18" charset="-127"/>
              </a:rPr>
              <a:t>.</a:t>
            </a:r>
            <a:r>
              <a:rPr lang="ko-KR" altLang="en-US" sz="2000" i="0" dirty="0" err="1" smtClean="0">
                <a:effectLst/>
                <a:latin typeface="HY견명조" pitchFamily="18" charset="-127"/>
                <a:ea typeface="HY견명조" pitchFamily="18" charset="-127"/>
              </a:rPr>
              <a:t>채종박</a:t>
            </a:r>
            <a:r>
              <a:rPr lang="en-US" altLang="ko-KR" sz="2000" i="0" dirty="0" smtClean="0">
                <a:effectLst/>
                <a:latin typeface="HY견명조" pitchFamily="18" charset="-127"/>
                <a:ea typeface="HY견명조" pitchFamily="18" charset="-127"/>
              </a:rPr>
              <a:t>.</a:t>
            </a:r>
          </a:p>
          <a:p>
            <a:pPr algn="just">
              <a:lnSpc>
                <a:spcPct val="90000"/>
              </a:lnSpc>
              <a:buFont typeface="Wingdings" pitchFamily="2" charset="2"/>
              <a:buNone/>
            </a:pPr>
            <a:r>
              <a:rPr lang="en-US" altLang="ko-KR" sz="2000" i="0" dirty="0" smtClean="0">
                <a:effectLst/>
                <a:latin typeface="HY견명조" pitchFamily="18" charset="-127"/>
                <a:ea typeface="HY견명조" pitchFamily="18" charset="-127"/>
              </a:rPr>
              <a:t>     </a:t>
            </a:r>
            <a:r>
              <a:rPr lang="ko-KR" altLang="en-US" sz="2000" i="0" dirty="0" smtClean="0">
                <a:effectLst/>
                <a:latin typeface="HY견명조" pitchFamily="18" charset="-127"/>
                <a:ea typeface="HY견명조" pitchFamily="18" charset="-127"/>
              </a:rPr>
              <a:t>어분</a:t>
            </a:r>
            <a:r>
              <a:rPr lang="en-US" altLang="ko-KR" sz="2000" i="0" dirty="0" smtClean="0">
                <a:effectLst/>
                <a:latin typeface="HY견명조" pitchFamily="18" charset="-127"/>
                <a:ea typeface="HY견명조" pitchFamily="18" charset="-127"/>
              </a:rPr>
              <a:t>.</a:t>
            </a:r>
            <a:r>
              <a:rPr lang="ko-KR" altLang="en-US" sz="2000" i="0" dirty="0" err="1" smtClean="0">
                <a:effectLst/>
                <a:latin typeface="HY견명조" pitchFamily="18" charset="-127"/>
                <a:ea typeface="HY견명조" pitchFamily="18" charset="-127"/>
              </a:rPr>
              <a:t>육골분</a:t>
            </a:r>
            <a:r>
              <a:rPr lang="ko-KR" altLang="en-US" sz="2000" i="0" dirty="0" smtClean="0">
                <a:effectLst/>
                <a:latin typeface="HY견명조" pitchFamily="18" charset="-127"/>
                <a:ea typeface="HY견명조" pitchFamily="18" charset="-127"/>
              </a:rPr>
              <a:t> 등이 포함</a:t>
            </a:r>
            <a:r>
              <a:rPr lang="en-US" altLang="ko-KR" sz="2000" i="0" dirty="0" smtClean="0">
                <a:effectLst/>
                <a:latin typeface="HY견명조" pitchFamily="18" charset="-127"/>
                <a:ea typeface="HY견명조" pitchFamily="18" charset="-127"/>
              </a:rPr>
              <a:t>.</a:t>
            </a:r>
            <a:endParaRPr lang="en-US" altLang="ko-KR" sz="2400" i="0" dirty="0" smtClean="0">
              <a:effectLst/>
              <a:latin typeface="HY견명조" pitchFamily="18" charset="-127"/>
              <a:ea typeface="HY견명조" pitchFamily="18" charset="-127"/>
            </a:endParaRPr>
          </a:p>
          <a:p>
            <a:pPr algn="just">
              <a:lnSpc>
                <a:spcPct val="90000"/>
              </a:lnSpc>
              <a:buFont typeface="Wingdings" pitchFamily="2" charset="2"/>
              <a:buNone/>
            </a:pPr>
            <a:r>
              <a:rPr lang="en-US" altLang="ko-KR" sz="2400" b="1" i="0" dirty="0" smtClean="0">
                <a:effectLst/>
                <a:latin typeface="HY견명조" pitchFamily="18" charset="-127"/>
                <a:ea typeface="HY견명조" pitchFamily="18" charset="-127"/>
              </a:rPr>
              <a:t> (2) </a:t>
            </a:r>
            <a:r>
              <a:rPr lang="ko-KR" altLang="en-US" sz="2400" b="1" i="0" dirty="0" smtClean="0">
                <a:effectLst/>
                <a:latin typeface="HY견명조" pitchFamily="18" charset="-127"/>
                <a:ea typeface="HY견명조" pitchFamily="18" charset="-127"/>
              </a:rPr>
              <a:t>전분질사료</a:t>
            </a:r>
            <a:endParaRPr lang="ko-KR" altLang="en-US" sz="2400" i="0" dirty="0" smtClean="0">
              <a:effectLst/>
              <a:latin typeface="HY견명조" pitchFamily="18" charset="-127"/>
              <a:ea typeface="HY견명조" pitchFamily="18" charset="-127"/>
            </a:endParaRPr>
          </a:p>
          <a:p>
            <a:pPr algn="just">
              <a:lnSpc>
                <a:spcPct val="90000"/>
              </a:lnSpc>
              <a:buFont typeface="Wingdings" pitchFamily="2" charset="2"/>
              <a:buNone/>
            </a:pP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   </a:t>
            </a:r>
            <a:r>
              <a:rPr lang="ko-KR" altLang="en-US" sz="2000" i="0" dirty="0" err="1" smtClean="0">
                <a:effectLst/>
                <a:latin typeface="HY견명조" pitchFamily="18" charset="-127"/>
                <a:ea typeface="HY견명조" pitchFamily="18" charset="-127"/>
              </a:rPr>
              <a:t>탄수화물중</a:t>
            </a:r>
            <a:r>
              <a:rPr lang="ko-KR" altLang="en-US" sz="2000" i="0" dirty="0" smtClean="0">
                <a:effectLst/>
                <a:latin typeface="HY견명조" pitchFamily="18" charset="-127"/>
                <a:ea typeface="HY견명조" pitchFamily="18" charset="-127"/>
              </a:rPr>
              <a:t> 전분의 함량이 특히 높은 곡류 및 곡류부산물</a:t>
            </a:r>
            <a:r>
              <a:rPr lang="en-US" altLang="ko-KR" sz="2000" i="0" dirty="0" smtClean="0">
                <a:effectLst/>
                <a:latin typeface="HY견명조" pitchFamily="18" charset="-127"/>
                <a:ea typeface="HY견명조" pitchFamily="18" charset="-127"/>
              </a:rPr>
              <a:t>.</a:t>
            </a:r>
            <a:r>
              <a:rPr lang="ko-KR" altLang="en-US" sz="2000" i="0" dirty="0" smtClean="0">
                <a:effectLst/>
                <a:latin typeface="HY견명조" pitchFamily="18" charset="-127"/>
                <a:ea typeface="HY견명조" pitchFamily="18" charset="-127"/>
              </a:rPr>
              <a:t>서류 등이 포함</a:t>
            </a:r>
            <a:r>
              <a:rPr lang="en-US" altLang="ko-KR" sz="2000" i="0" dirty="0" smtClean="0">
                <a:effectLst/>
                <a:latin typeface="HY견명조" pitchFamily="18" charset="-127"/>
                <a:ea typeface="HY견명조" pitchFamily="18" charset="-127"/>
              </a:rPr>
              <a:t>.</a:t>
            </a:r>
            <a:endParaRPr lang="en-US" altLang="ko-KR" sz="2400" i="0" dirty="0" smtClean="0">
              <a:effectLst/>
              <a:latin typeface="HY견명조" pitchFamily="18" charset="-127"/>
              <a:ea typeface="HY견명조" pitchFamily="18" charset="-127"/>
            </a:endParaRPr>
          </a:p>
          <a:p>
            <a:pPr algn="just">
              <a:lnSpc>
                <a:spcPct val="90000"/>
              </a:lnSpc>
              <a:buFont typeface="Wingdings" pitchFamily="2" charset="2"/>
              <a:buNone/>
            </a:pPr>
            <a:r>
              <a:rPr lang="en-US" altLang="ko-KR" sz="2400" b="1" i="0" dirty="0" smtClean="0">
                <a:effectLst/>
                <a:latin typeface="HY견명조" pitchFamily="18" charset="-127"/>
                <a:ea typeface="HY견명조" pitchFamily="18" charset="-127"/>
              </a:rPr>
              <a:t> (3) </a:t>
            </a:r>
            <a:r>
              <a:rPr lang="ko-KR" altLang="en-US" sz="2400" b="1" i="0" dirty="0" smtClean="0">
                <a:effectLst/>
                <a:latin typeface="HY견명조" pitchFamily="18" charset="-127"/>
                <a:ea typeface="HY견명조" pitchFamily="18" charset="-127"/>
              </a:rPr>
              <a:t>지방질사료</a:t>
            </a:r>
            <a:endParaRPr lang="ko-KR" altLang="en-US" sz="2400" i="0" dirty="0" smtClean="0">
              <a:effectLst/>
              <a:latin typeface="HY견명조" pitchFamily="18" charset="-127"/>
              <a:ea typeface="HY견명조" pitchFamily="18" charset="-127"/>
            </a:endParaRPr>
          </a:p>
          <a:p>
            <a:pPr algn="just">
              <a:lnSpc>
                <a:spcPct val="90000"/>
              </a:lnSpc>
              <a:buFont typeface="Wingdings" pitchFamily="2" charset="2"/>
              <a:buNone/>
            </a:pP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    </a:t>
            </a:r>
            <a:r>
              <a:rPr lang="ko-KR" altLang="en-US" sz="2000" i="0" dirty="0" smtClean="0">
                <a:effectLst/>
                <a:latin typeface="HY견명조" pitchFamily="18" charset="-127"/>
                <a:ea typeface="HY견명조" pitchFamily="18" charset="-127"/>
              </a:rPr>
              <a:t>지방의 함량이 </a:t>
            </a:r>
            <a:r>
              <a:rPr lang="en-US" altLang="ko-KR" sz="2000" i="0" dirty="0" smtClean="0">
                <a:effectLst/>
                <a:latin typeface="HY견명조" pitchFamily="18" charset="-127"/>
                <a:ea typeface="HY견명조" pitchFamily="18" charset="-127"/>
              </a:rPr>
              <a:t>15% </a:t>
            </a:r>
            <a:r>
              <a:rPr lang="ko-KR" altLang="en-US" sz="2000" i="0" dirty="0" smtClean="0">
                <a:effectLst/>
                <a:latin typeface="HY견명조" pitchFamily="18" charset="-127"/>
                <a:ea typeface="HY견명조" pitchFamily="18" charset="-127"/>
              </a:rPr>
              <a:t>이상 들어 있는 사료를 말한다</a:t>
            </a:r>
            <a:r>
              <a:rPr lang="en-US" altLang="ko-KR" sz="2000" i="0" dirty="0" smtClean="0">
                <a:effectLst/>
                <a:latin typeface="HY견명조" pitchFamily="18" charset="-127"/>
                <a:ea typeface="HY견명조" pitchFamily="18" charset="-127"/>
              </a:rPr>
              <a:t>.</a:t>
            </a:r>
          </a:p>
          <a:p>
            <a:pPr algn="just">
              <a:lnSpc>
                <a:spcPct val="90000"/>
              </a:lnSpc>
              <a:buFont typeface="Wingdings" pitchFamily="2" charset="2"/>
              <a:buNone/>
            </a:pPr>
            <a:r>
              <a:rPr lang="en-US" altLang="ko-KR" sz="2400" b="1" i="0" dirty="0" smtClean="0">
                <a:effectLst/>
                <a:latin typeface="HY견명조" pitchFamily="18" charset="-127"/>
                <a:ea typeface="HY견명조" pitchFamily="18" charset="-127"/>
              </a:rPr>
              <a:t> (4) </a:t>
            </a:r>
            <a:r>
              <a:rPr lang="ko-KR" altLang="en-US" sz="2400" b="1" i="0" dirty="0" smtClean="0">
                <a:effectLst/>
                <a:latin typeface="HY견명조" pitchFamily="18" charset="-127"/>
                <a:ea typeface="HY견명조" pitchFamily="18" charset="-127"/>
              </a:rPr>
              <a:t>섬유질사료</a:t>
            </a:r>
            <a:endParaRPr lang="ko-KR" altLang="en-US" sz="2400" i="0" dirty="0" smtClean="0">
              <a:effectLst/>
              <a:latin typeface="HY견명조" pitchFamily="18" charset="-127"/>
              <a:ea typeface="HY견명조" pitchFamily="18" charset="-127"/>
            </a:endParaRPr>
          </a:p>
          <a:p>
            <a:pPr algn="just">
              <a:lnSpc>
                <a:spcPct val="90000"/>
              </a:lnSpc>
              <a:buFont typeface="Wingdings" pitchFamily="2" charset="2"/>
              <a:buNone/>
            </a:pP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     </a:t>
            </a:r>
            <a:r>
              <a:rPr lang="ko-KR" altLang="en-US" sz="2000" i="0" dirty="0" err="1" smtClean="0">
                <a:effectLst/>
                <a:latin typeface="HY견명조" pitchFamily="18" charset="-127"/>
                <a:ea typeface="HY견명조" pitchFamily="18" charset="-127"/>
              </a:rPr>
              <a:t>조섬유</a:t>
            </a:r>
            <a:r>
              <a:rPr lang="ko-KR" altLang="en-US" sz="2000" i="0" dirty="0" smtClean="0">
                <a:effectLst/>
                <a:latin typeface="HY견명조" pitchFamily="18" charset="-127"/>
                <a:ea typeface="HY견명조" pitchFamily="18" charset="-127"/>
              </a:rPr>
              <a:t> 함량이 </a:t>
            </a:r>
            <a:r>
              <a:rPr lang="en-US" altLang="ko-KR" sz="2000" i="0" dirty="0" smtClean="0">
                <a:effectLst/>
                <a:latin typeface="HY견명조" pitchFamily="18" charset="-127"/>
                <a:ea typeface="HY견명조" pitchFamily="18" charset="-127"/>
              </a:rPr>
              <a:t>20% </a:t>
            </a:r>
            <a:r>
              <a:rPr lang="ko-KR" altLang="en-US" sz="2000" i="0" dirty="0" smtClean="0">
                <a:effectLst/>
                <a:latin typeface="HY견명조" pitchFamily="18" charset="-127"/>
                <a:ea typeface="HY견명조" pitchFamily="18" charset="-127"/>
              </a:rPr>
              <a:t>이상 되는 사료로 볏짚</a:t>
            </a:r>
            <a:r>
              <a:rPr lang="en-US" altLang="ko-KR" sz="2000" i="0" dirty="0" smtClean="0">
                <a:effectLst/>
                <a:latin typeface="HY견명조" pitchFamily="18" charset="-127"/>
                <a:ea typeface="HY견명조" pitchFamily="18" charset="-127"/>
              </a:rPr>
              <a:t>, </a:t>
            </a:r>
            <a:r>
              <a:rPr lang="ko-KR" altLang="en-US" sz="2000" i="0" dirty="0" err="1" smtClean="0">
                <a:effectLst/>
                <a:latin typeface="HY견명조" pitchFamily="18" charset="-127"/>
                <a:ea typeface="HY견명조" pitchFamily="18" charset="-127"/>
              </a:rPr>
              <a:t>야초</a:t>
            </a:r>
            <a:r>
              <a:rPr lang="ko-KR" altLang="en-US" sz="2000" i="0" dirty="0" smtClean="0">
                <a:effectLst/>
                <a:latin typeface="HY견명조" pitchFamily="18" charset="-127"/>
                <a:ea typeface="HY견명조" pitchFamily="18" charset="-127"/>
              </a:rPr>
              <a:t> 등</a:t>
            </a:r>
            <a:r>
              <a:rPr lang="en-US" altLang="ko-KR" sz="2000" i="0" dirty="0" smtClean="0">
                <a:effectLst/>
                <a:latin typeface="HY견명조" pitchFamily="18" charset="-127"/>
                <a:ea typeface="HY견명조" pitchFamily="18" charset="-127"/>
              </a:rPr>
              <a:t>.</a:t>
            </a:r>
          </a:p>
          <a:p>
            <a:pPr algn="just">
              <a:lnSpc>
                <a:spcPct val="90000"/>
              </a:lnSpc>
              <a:buFont typeface="Wingdings" pitchFamily="2" charset="2"/>
              <a:buNone/>
            </a:pPr>
            <a:r>
              <a:rPr lang="en-US" altLang="ko-KR" sz="2400" b="1" i="0" dirty="0" smtClean="0">
                <a:effectLst/>
                <a:latin typeface="HY견명조" pitchFamily="18" charset="-127"/>
                <a:ea typeface="HY견명조" pitchFamily="18" charset="-127"/>
              </a:rPr>
              <a:t> (5) </a:t>
            </a:r>
            <a:r>
              <a:rPr lang="ko-KR" altLang="en-US" sz="2400" b="1" i="0" dirty="0" smtClean="0">
                <a:effectLst/>
                <a:latin typeface="HY견명조" pitchFamily="18" charset="-127"/>
                <a:ea typeface="HY견명조" pitchFamily="18" charset="-127"/>
              </a:rPr>
              <a:t>무기질사료</a:t>
            </a:r>
            <a:endParaRPr lang="ko-KR" altLang="en-US" sz="2400" i="0" dirty="0" smtClean="0">
              <a:effectLst/>
              <a:latin typeface="HY견명조" pitchFamily="18" charset="-127"/>
              <a:ea typeface="HY견명조" pitchFamily="18" charset="-127"/>
            </a:endParaRPr>
          </a:p>
          <a:p>
            <a:pPr algn="just">
              <a:lnSpc>
                <a:spcPct val="90000"/>
              </a:lnSpc>
              <a:buFont typeface="Wingdings" pitchFamily="2" charset="2"/>
              <a:buNone/>
            </a:pP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    </a:t>
            </a:r>
            <a:r>
              <a:rPr lang="ko-KR" altLang="en-US" sz="2000" i="0" dirty="0" smtClean="0">
                <a:effectLst/>
                <a:latin typeface="HY견명조" pitchFamily="18" charset="-127"/>
                <a:ea typeface="HY견명조" pitchFamily="18" charset="-127"/>
              </a:rPr>
              <a:t>각종 </a:t>
            </a:r>
            <a:r>
              <a:rPr lang="ko-KR" altLang="en-US" sz="2000" i="0" dirty="0" err="1" smtClean="0">
                <a:effectLst/>
                <a:latin typeface="HY견명조" pitchFamily="18" charset="-127"/>
                <a:ea typeface="HY견명조" pitchFamily="18" charset="-127"/>
              </a:rPr>
              <a:t>무기영양소중</a:t>
            </a:r>
            <a:r>
              <a:rPr lang="ko-KR" altLang="en-US" sz="2000" i="0" dirty="0" smtClean="0">
                <a:effectLst/>
                <a:latin typeface="HY견명조" pitchFamily="18" charset="-127"/>
                <a:ea typeface="HY견명조" pitchFamily="18" charset="-127"/>
              </a:rPr>
              <a:t> 한가지 또는 그 이상의 성분을 가지고</a:t>
            </a:r>
          </a:p>
          <a:p>
            <a:pPr algn="just">
              <a:lnSpc>
                <a:spcPct val="90000"/>
              </a:lnSpc>
              <a:buFont typeface="Wingdings" pitchFamily="2" charset="2"/>
              <a:buNone/>
            </a:pPr>
            <a:r>
              <a:rPr lang="ko-KR" altLang="en-US" sz="2000" i="0" dirty="0" smtClean="0">
                <a:effectLst/>
                <a:latin typeface="HY견명조" pitchFamily="18" charset="-127"/>
                <a:ea typeface="HY견명조" pitchFamily="18" charset="-127"/>
              </a:rPr>
              <a:t>    있는 사료</a:t>
            </a:r>
            <a:r>
              <a:rPr lang="en-US" altLang="ko-KR" sz="2000" i="0" dirty="0" smtClean="0">
                <a:effectLst/>
                <a:latin typeface="HY견명조" pitchFamily="18" charset="-127"/>
                <a:ea typeface="HY견명조" pitchFamily="18" charset="-127"/>
              </a:rPr>
              <a:t>-</a:t>
            </a:r>
            <a:r>
              <a:rPr lang="ko-KR" altLang="en-US" sz="2000" i="0" dirty="0" smtClean="0">
                <a:effectLst/>
                <a:latin typeface="HY견명조" pitchFamily="18" charset="-127"/>
                <a:ea typeface="HY견명조" pitchFamily="18" charset="-127"/>
              </a:rPr>
              <a:t>소금</a:t>
            </a:r>
            <a:r>
              <a:rPr lang="en-US" altLang="ko-KR" sz="2000" i="0" dirty="0" smtClean="0">
                <a:effectLst/>
                <a:latin typeface="HY견명조" pitchFamily="18" charset="-127"/>
                <a:ea typeface="HY견명조" pitchFamily="18" charset="-127"/>
              </a:rPr>
              <a:t>, </a:t>
            </a:r>
            <a:r>
              <a:rPr lang="ko-KR" altLang="en-US" sz="2000" i="0" dirty="0" err="1" smtClean="0">
                <a:effectLst/>
                <a:latin typeface="HY견명조" pitchFamily="18" charset="-127"/>
                <a:ea typeface="HY견명조" pitchFamily="18" charset="-127"/>
              </a:rPr>
              <a:t>패분</a:t>
            </a:r>
            <a:r>
              <a:rPr lang="en-US" altLang="ko-KR" sz="2000" i="0" dirty="0" smtClean="0">
                <a:effectLst/>
                <a:latin typeface="HY견명조" pitchFamily="18" charset="-127"/>
                <a:ea typeface="HY견명조" pitchFamily="18" charset="-127"/>
              </a:rPr>
              <a:t>, </a:t>
            </a:r>
            <a:r>
              <a:rPr lang="ko-KR" altLang="en-US" sz="2000" i="0" dirty="0" smtClean="0">
                <a:effectLst/>
                <a:latin typeface="HY견명조" pitchFamily="18" charset="-127"/>
                <a:ea typeface="HY견명조" pitchFamily="18" charset="-127"/>
              </a:rPr>
              <a:t>골분</a:t>
            </a:r>
            <a:r>
              <a:rPr lang="en-US" altLang="ko-KR" sz="2000" i="0" dirty="0" smtClean="0">
                <a:effectLst/>
                <a:latin typeface="HY견명조" pitchFamily="18" charset="-127"/>
                <a:ea typeface="HY견명조" pitchFamily="18" charset="-127"/>
              </a:rPr>
              <a:t>, </a:t>
            </a:r>
            <a:r>
              <a:rPr lang="ko-KR" altLang="en-US" sz="2000" i="0" dirty="0" err="1" smtClean="0">
                <a:effectLst/>
                <a:latin typeface="HY견명조" pitchFamily="18" charset="-127"/>
                <a:ea typeface="HY견명조" pitchFamily="18" charset="-127"/>
              </a:rPr>
              <a:t>인산칼슘제</a:t>
            </a:r>
            <a:r>
              <a:rPr lang="en-US" altLang="ko-KR" sz="2000" i="0" dirty="0" smtClean="0">
                <a:effectLst/>
                <a:latin typeface="HY견명조" pitchFamily="18" charset="-127"/>
                <a:ea typeface="HY견명조" pitchFamily="18" charset="-127"/>
              </a:rPr>
              <a:t>, </a:t>
            </a:r>
            <a:r>
              <a:rPr lang="ko-KR" altLang="en-US" sz="2000" i="0" dirty="0" smtClean="0">
                <a:effectLst/>
                <a:latin typeface="HY견명조" pitchFamily="18" charset="-127"/>
                <a:ea typeface="HY견명조" pitchFamily="18" charset="-127"/>
              </a:rPr>
              <a:t>무기물첨가제 등</a:t>
            </a:r>
            <a:endParaRPr lang="ko-KR" altLang="en-US" i="0" dirty="0" smtClean="0">
              <a:effectLst/>
              <a:latin typeface="바탕" pitchFamily="18" charset="-127"/>
              <a:ea typeface="바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8605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5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71600" y="1412776"/>
            <a:ext cx="7543800" cy="5229225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altLang="ko-KR" sz="2400" b="1" i="0" dirty="0" smtClean="0">
                <a:effectLst/>
                <a:latin typeface="HY견명조" pitchFamily="18" charset="-127"/>
                <a:ea typeface="HY견명조" pitchFamily="18" charset="-127"/>
              </a:rPr>
              <a:t>(1) </a:t>
            </a:r>
            <a:r>
              <a:rPr lang="ko-KR" altLang="en-US" sz="2400" b="1" i="0" dirty="0" err="1" smtClean="0">
                <a:effectLst/>
                <a:latin typeface="HY견명조" pitchFamily="18" charset="-127"/>
                <a:ea typeface="HY견명조" pitchFamily="18" charset="-127"/>
              </a:rPr>
              <a:t>알팔파</a:t>
            </a:r>
            <a:r>
              <a:rPr lang="ko-KR" altLang="en-US" sz="2400" b="1" i="0" dirty="0" smtClean="0">
                <a:effectLst/>
                <a:latin typeface="HY견명조" pitchFamily="18" charset="-127"/>
                <a:ea typeface="HY견명조" pitchFamily="18" charset="-127"/>
              </a:rPr>
              <a:t> </a:t>
            </a:r>
            <a:r>
              <a:rPr lang="ko-KR" altLang="en-US" sz="2400" b="1" i="0" dirty="0" err="1" smtClean="0">
                <a:effectLst/>
                <a:latin typeface="HY견명조" pitchFamily="18" charset="-127"/>
                <a:ea typeface="HY견명조" pitchFamily="18" charset="-127"/>
              </a:rPr>
              <a:t>큐브</a:t>
            </a:r>
            <a:r>
              <a:rPr lang="en-US" altLang="ko-KR" sz="2400" b="1" i="0" dirty="0" smtClean="0">
                <a:effectLst/>
                <a:latin typeface="HY견명조" pitchFamily="18" charset="-127"/>
                <a:ea typeface="HY견명조" pitchFamily="18" charset="-127"/>
              </a:rPr>
              <a:t>(Alfalfa cube)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altLang="ko-KR" sz="2400" i="0" dirty="0" smtClean="0">
                <a:effectLst/>
                <a:latin typeface="Times New Roman"/>
                <a:ea typeface="HY견명조" pitchFamily="18" charset="-127"/>
              </a:rPr>
              <a:t>  </a:t>
            </a:r>
            <a:r>
              <a:rPr lang="ko-KR" altLang="en-US" sz="2400" i="0" dirty="0" err="1" smtClean="0">
                <a:effectLst/>
                <a:latin typeface="HY견명조" pitchFamily="18" charset="-127"/>
                <a:ea typeface="HY견명조" pitchFamily="18" charset="-127"/>
              </a:rPr>
              <a:t>알팔파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 </a:t>
            </a:r>
            <a:r>
              <a:rPr lang="ko-KR" altLang="en-US" sz="2400" i="0" dirty="0" err="1" smtClean="0">
                <a:effectLst/>
                <a:latin typeface="HY견명조" pitchFamily="18" charset="-127"/>
                <a:ea typeface="HY견명조" pitchFamily="18" charset="-127"/>
              </a:rPr>
              <a:t>큐브는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 </a:t>
            </a:r>
            <a:r>
              <a:rPr lang="ko-KR" altLang="en-US" sz="2400" i="0" dirty="0" err="1" smtClean="0">
                <a:effectLst/>
                <a:latin typeface="HY견명조" pitchFamily="18" charset="-127"/>
                <a:ea typeface="HY견명조" pitchFamily="18" charset="-127"/>
              </a:rPr>
              <a:t>알팔파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 건초를 성형하여 만들며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,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입자도가 작으며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, 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 칼슘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(Ca)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함량이 높다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. </a:t>
            </a:r>
          </a:p>
          <a:p>
            <a:pPr marL="0" indent="0">
              <a:lnSpc>
                <a:spcPct val="80000"/>
              </a:lnSpc>
              <a:buFont typeface="Wingdings" pitchFamily="2" charset="2"/>
              <a:buNone/>
              <a:defRPr/>
            </a:pPr>
            <a:endParaRPr lang="en-US" altLang="ko-KR" sz="2400" i="0" dirty="0" smtClean="0">
              <a:effectLst/>
              <a:latin typeface="HY견명조" pitchFamily="18" charset="-127"/>
              <a:ea typeface="HY견명조" pitchFamily="18" charset="-127"/>
            </a:endParaRPr>
          </a:p>
          <a:p>
            <a:pPr marL="0" indent="0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altLang="ko-KR" sz="2400" b="1" i="0" dirty="0" smtClean="0">
                <a:effectLst/>
                <a:latin typeface="Times New Roman"/>
                <a:ea typeface="HY견명조" pitchFamily="18" charset="-127"/>
              </a:rPr>
              <a:t> </a:t>
            </a:r>
            <a:r>
              <a:rPr lang="en-US" altLang="ko-KR" sz="2400" b="1" i="0" dirty="0" smtClean="0">
                <a:effectLst/>
                <a:latin typeface="HY견명조" pitchFamily="18" charset="-127"/>
                <a:ea typeface="HY견명조" pitchFamily="18" charset="-127"/>
              </a:rPr>
              <a:t>(2) </a:t>
            </a:r>
            <a:r>
              <a:rPr lang="ko-KR" altLang="en-US" sz="2400" b="1" i="0" dirty="0" smtClean="0">
                <a:effectLst/>
                <a:latin typeface="HY견명조" pitchFamily="18" charset="-127"/>
                <a:ea typeface="HY견명조" pitchFamily="18" charset="-127"/>
              </a:rPr>
              <a:t>비트펄프</a:t>
            </a:r>
            <a:r>
              <a:rPr lang="en-US" altLang="ko-KR" sz="2400" b="1" i="0" dirty="0" smtClean="0">
                <a:effectLst/>
                <a:latin typeface="HY견명조" pitchFamily="18" charset="-127"/>
                <a:ea typeface="HY견명조" pitchFamily="18" charset="-127"/>
              </a:rPr>
              <a:t>(Beet pulp)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altLang="ko-KR" sz="2400" i="0" dirty="0" smtClean="0">
                <a:effectLst/>
                <a:latin typeface="Times New Roman"/>
                <a:ea typeface="HY견명조" pitchFamily="18" charset="-127"/>
              </a:rPr>
              <a:t>  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비트펄프는 사탕무로부터 설탕을 추출하고 남은 찌꺼기이다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. 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당밀을 첨가하여 건조시키기도 하며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, 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원형 그대로 급여하거나 </a:t>
            </a:r>
            <a:r>
              <a:rPr lang="ko-KR" altLang="en-US" sz="2400" i="0" dirty="0" err="1" smtClean="0">
                <a:effectLst/>
                <a:latin typeface="HY견명조" pitchFamily="18" charset="-127"/>
                <a:ea typeface="HY견명조" pitchFamily="18" charset="-127"/>
              </a:rPr>
              <a:t>펠렛으로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 만들어 급여하기도 한다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. 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에너지 함량은 옥수수의 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85%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정도이며 단백질 함량은 약간 높다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. </a:t>
            </a:r>
            <a:r>
              <a:rPr lang="ko-KR" altLang="en-US" sz="2400" i="0" dirty="0" err="1" smtClean="0">
                <a:effectLst/>
                <a:latin typeface="HY견명조" pitchFamily="18" charset="-127"/>
                <a:ea typeface="HY견명조" pitchFamily="18" charset="-127"/>
              </a:rPr>
              <a:t>조섬유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 함량은 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15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～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20% 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범위이며 소화율이 높다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.</a:t>
            </a:r>
            <a:endParaRPr lang="en-US" altLang="ko-KR" sz="2400" dirty="0" smtClean="0"/>
          </a:p>
        </p:txBody>
      </p:sp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755576" y="476250"/>
            <a:ext cx="7667625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/>
          <a:lstStyle>
            <a:lvl1pPr eaLnBrk="0" hangingPunct="0">
              <a:defRPr kumimoji="1" sz="20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kumimoji="1" sz="20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kumimoji="1" sz="20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kumimoji="1" sz="20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kumimoji="1" sz="20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Monotype Sorts" pitchFamily="2" charset="2"/>
              <a:defRPr kumimoji="1" sz="20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Monotype Sorts" pitchFamily="2" charset="2"/>
              <a:defRPr kumimoji="1" sz="20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Monotype Sorts" pitchFamily="2" charset="2"/>
              <a:defRPr kumimoji="1" sz="20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Monotype Sorts" pitchFamily="2" charset="2"/>
              <a:defRPr kumimoji="1" sz="20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algn="l" latinLnBrk="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ko-KR" sz="2800" dirty="0" smtClean="0">
                <a:solidFill>
                  <a:srgbClr val="0070C0"/>
                </a:solidFill>
                <a:latin typeface="+mn-ea"/>
                <a:ea typeface="+mn-ea"/>
              </a:rPr>
              <a:t>2) </a:t>
            </a:r>
            <a:r>
              <a:rPr lang="ko-KR" altLang="en-US" sz="2800" dirty="0" smtClean="0">
                <a:solidFill>
                  <a:srgbClr val="0070C0"/>
                </a:solidFill>
                <a:latin typeface="+mn-ea"/>
                <a:ea typeface="+mn-ea"/>
              </a:rPr>
              <a:t>주요 조사료의 </a:t>
            </a:r>
            <a:r>
              <a:rPr lang="ko-KR" altLang="en-US" sz="2800" dirty="0">
                <a:solidFill>
                  <a:srgbClr val="0070C0"/>
                </a:solidFill>
                <a:latin typeface="+mn-ea"/>
                <a:ea typeface="+mn-ea"/>
              </a:rPr>
              <a:t>특성 </a:t>
            </a:r>
          </a:p>
        </p:txBody>
      </p:sp>
    </p:spTree>
    <p:extLst>
      <p:ext uri="{BB962C8B-B14F-4D97-AF65-F5344CB8AC3E}">
        <p14:creationId xmlns:p14="http://schemas.microsoft.com/office/powerpoint/2010/main" val="9020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6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576" y="908720"/>
            <a:ext cx="7920880" cy="5832648"/>
          </a:xfrm>
        </p:spPr>
        <p:txBody>
          <a:bodyPr>
            <a:noAutofit/>
          </a:bodyPr>
          <a:lstStyle/>
          <a:p>
            <a:pPr marL="0" indent="0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altLang="ko-KR" sz="2400" b="1" i="0" dirty="0" smtClean="0">
                <a:solidFill>
                  <a:srgbClr val="0000FF"/>
                </a:solidFill>
                <a:effectLst/>
                <a:latin typeface="HY견명조" pitchFamily="18" charset="-127"/>
                <a:ea typeface="HY견명조" pitchFamily="18" charset="-127"/>
              </a:rPr>
              <a:t>(3) </a:t>
            </a:r>
            <a:r>
              <a:rPr lang="ko-KR" altLang="en-US" sz="2400" b="1" i="0" dirty="0" err="1" smtClean="0">
                <a:solidFill>
                  <a:srgbClr val="0000FF"/>
                </a:solidFill>
                <a:effectLst/>
                <a:latin typeface="HY견명조" pitchFamily="18" charset="-127"/>
                <a:ea typeface="HY견명조" pitchFamily="18" charset="-127"/>
              </a:rPr>
              <a:t>사과박</a:t>
            </a:r>
            <a:r>
              <a:rPr lang="en-US" altLang="ko-KR" sz="2400" b="1" i="0" dirty="0" smtClean="0">
                <a:solidFill>
                  <a:srgbClr val="0000FF"/>
                </a:solidFill>
                <a:effectLst/>
                <a:latin typeface="HY견명조" pitchFamily="18" charset="-127"/>
                <a:ea typeface="HY견명조" pitchFamily="18" charset="-127"/>
              </a:rPr>
              <a:t>(Apple Pomace)</a:t>
            </a:r>
            <a:r>
              <a:rPr lang="en-US" altLang="ko-KR" sz="2400" b="1" i="0" dirty="0" smtClean="0">
                <a:effectLst/>
                <a:latin typeface="HY견명조" pitchFamily="18" charset="-127"/>
                <a:ea typeface="HY견명조" pitchFamily="18" charset="-127"/>
              </a:rPr>
              <a:t> </a:t>
            </a:r>
          </a:p>
          <a:p>
            <a:pPr marL="0" indent="0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altLang="ko-KR" sz="2400" i="0" dirty="0" smtClean="0">
                <a:effectLst/>
                <a:latin typeface="Times New Roman"/>
                <a:ea typeface="HY견명조" pitchFamily="18" charset="-127"/>
              </a:rPr>
              <a:t>  </a:t>
            </a:r>
            <a:r>
              <a:rPr lang="ko-KR" altLang="en-US" sz="2400" i="0" dirty="0" err="1" smtClean="0">
                <a:effectLst/>
                <a:latin typeface="HY견명조" pitchFamily="18" charset="-127"/>
                <a:ea typeface="HY견명조" pitchFamily="18" charset="-127"/>
              </a:rPr>
              <a:t>사과박은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 사과를 </a:t>
            </a:r>
            <a:r>
              <a:rPr lang="ko-KR" altLang="en-US" sz="2400" i="0" dirty="0" err="1" smtClean="0">
                <a:effectLst/>
                <a:latin typeface="HY견명조" pitchFamily="18" charset="-127"/>
                <a:ea typeface="HY견명조" pitchFamily="18" charset="-127"/>
              </a:rPr>
              <a:t>쥬스나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 식초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, 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와인 등을 만들고 남은 부산물로서 </a:t>
            </a:r>
            <a:r>
              <a:rPr lang="ko-KR" altLang="en-US" sz="2400" i="0" dirty="0" err="1" smtClean="0">
                <a:effectLst/>
                <a:latin typeface="HY견명조" pitchFamily="18" charset="-127"/>
                <a:ea typeface="HY견명조" pitchFamily="18" charset="-127"/>
              </a:rPr>
              <a:t>기호성이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 매우 좋아 신선하게 그대로 급여하거나 </a:t>
            </a:r>
            <a:r>
              <a:rPr lang="ko-KR" altLang="en-US" sz="2400" i="0" dirty="0" err="1" smtClean="0">
                <a:effectLst/>
                <a:latin typeface="HY견명조" pitchFamily="18" charset="-127"/>
                <a:ea typeface="HY견명조" pitchFamily="18" charset="-127"/>
              </a:rPr>
              <a:t>사일리지를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 담거나 건조한 형태로 급여 가능하다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. 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건물기준으로 보면 신선한 </a:t>
            </a:r>
            <a:r>
              <a:rPr lang="ko-KR" altLang="en-US" sz="2400" i="0" dirty="0" err="1" smtClean="0">
                <a:effectLst/>
                <a:latin typeface="HY견명조" pitchFamily="18" charset="-127"/>
                <a:ea typeface="HY견명조" pitchFamily="18" charset="-127"/>
              </a:rPr>
              <a:t>사과박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 </a:t>
            </a:r>
            <a:r>
              <a:rPr lang="ko-KR" altLang="en-US" sz="2400" i="0" dirty="0" err="1" smtClean="0">
                <a:effectLst/>
                <a:latin typeface="HY견명조" pitchFamily="18" charset="-127"/>
                <a:ea typeface="HY견명조" pitchFamily="18" charset="-127"/>
              </a:rPr>
              <a:t>사일리지의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 경우 보리가 가지고 있는 가소화 영양소 총량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(TDN)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의 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84%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에 해당하는 에너지를 갖고 있다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. </a:t>
            </a:r>
          </a:p>
          <a:p>
            <a:pPr marL="0" indent="0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altLang="ko-KR" sz="2400" i="0" dirty="0" smtClean="0">
                <a:effectLst/>
                <a:latin typeface="Times New Roman"/>
                <a:ea typeface="HY견명조" pitchFamily="18" charset="-127"/>
              </a:rPr>
              <a:t>  </a:t>
            </a:r>
            <a:r>
              <a:rPr lang="ko-KR" altLang="en-US" sz="2400" i="0" dirty="0" err="1" smtClean="0">
                <a:effectLst/>
                <a:latin typeface="HY견명조" pitchFamily="18" charset="-127"/>
                <a:ea typeface="HY견명조" pitchFamily="18" charset="-127"/>
              </a:rPr>
              <a:t>사과박은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 비단백태질소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(NPN)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인 요소나 암모니아와 함께 급여해서는 </a:t>
            </a:r>
            <a:r>
              <a:rPr lang="ko-KR" altLang="en-US" sz="2400" i="0" dirty="0" err="1" smtClean="0">
                <a:effectLst/>
                <a:latin typeface="HY견명조" pitchFamily="18" charset="-127"/>
                <a:ea typeface="HY견명조" pitchFamily="18" charset="-127"/>
              </a:rPr>
              <a:t>안되는데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 만일 같이 급여하면 번식에 심각한 문제를 초래할 수도 있다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. </a:t>
            </a:r>
          </a:p>
          <a:p>
            <a:pPr marL="0" indent="0">
              <a:lnSpc>
                <a:spcPct val="80000"/>
              </a:lnSpc>
              <a:buFont typeface="Wingdings" pitchFamily="2" charset="2"/>
              <a:buNone/>
              <a:defRPr/>
            </a:pPr>
            <a:endParaRPr lang="en-US" altLang="ko-KR" sz="2400" dirty="0" smtClean="0">
              <a:latin typeface="HY견명조" pitchFamily="18" charset="-127"/>
              <a:ea typeface="HY견명조" pitchFamily="18" charset="-127"/>
            </a:endParaRPr>
          </a:p>
          <a:p>
            <a:pPr marL="0" indent="0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altLang="ko-KR" sz="2400" b="1" i="0" dirty="0" smtClean="0">
                <a:effectLst/>
                <a:latin typeface="Times New Roman"/>
                <a:ea typeface="HY견명조" pitchFamily="18" charset="-127"/>
              </a:rPr>
              <a:t> </a:t>
            </a:r>
            <a:r>
              <a:rPr lang="en-US" altLang="ko-KR" sz="2400" b="1" i="0" dirty="0" smtClean="0">
                <a:solidFill>
                  <a:srgbClr val="0000FF"/>
                </a:solidFill>
                <a:effectLst/>
                <a:latin typeface="HY견명조" pitchFamily="18" charset="-127"/>
                <a:ea typeface="HY견명조" pitchFamily="18" charset="-127"/>
              </a:rPr>
              <a:t>(4) </a:t>
            </a:r>
            <a:r>
              <a:rPr lang="ko-KR" altLang="en-US" sz="2400" b="1" i="0" dirty="0" smtClean="0">
                <a:solidFill>
                  <a:srgbClr val="0000FF"/>
                </a:solidFill>
                <a:effectLst/>
                <a:latin typeface="HY견명조" pitchFamily="18" charset="-127"/>
                <a:ea typeface="HY견명조" pitchFamily="18" charset="-127"/>
              </a:rPr>
              <a:t>볏 짚</a:t>
            </a:r>
            <a:r>
              <a:rPr lang="en-US" altLang="ko-KR" sz="2400" b="1" i="0" dirty="0" smtClean="0">
                <a:solidFill>
                  <a:srgbClr val="0000FF"/>
                </a:solidFill>
                <a:effectLst/>
                <a:latin typeface="HY견명조" pitchFamily="18" charset="-127"/>
                <a:ea typeface="HY견명조" pitchFamily="18" charset="-127"/>
              </a:rPr>
              <a:t>(Rice Straw)</a:t>
            </a:r>
            <a:r>
              <a:rPr lang="en-US" altLang="ko-KR" sz="2400" b="1" i="0" dirty="0" smtClean="0">
                <a:effectLst/>
                <a:latin typeface="HY견명조" pitchFamily="18" charset="-127"/>
                <a:ea typeface="HY견명조" pitchFamily="18" charset="-127"/>
              </a:rPr>
              <a:t> </a:t>
            </a:r>
          </a:p>
          <a:p>
            <a:pPr marL="0" indent="0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altLang="ko-KR" sz="2400" b="1" i="0" dirty="0" smtClean="0">
                <a:effectLst/>
                <a:latin typeface="Times New Roman"/>
                <a:ea typeface="HY견명조" pitchFamily="18" charset="-127"/>
              </a:rPr>
              <a:t>  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볏짚은 </a:t>
            </a:r>
            <a:r>
              <a:rPr lang="ko-KR" altLang="en-US" sz="2400" i="0" dirty="0" err="1" smtClean="0">
                <a:effectLst/>
                <a:latin typeface="HY견명조" pitchFamily="18" charset="-127"/>
                <a:ea typeface="HY견명조" pitchFamily="18" charset="-127"/>
              </a:rPr>
              <a:t>리그닌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 함량은 낮으나 </a:t>
            </a:r>
            <a:r>
              <a:rPr lang="ko-KR" altLang="en-US" sz="2400" i="0" dirty="0" err="1" smtClean="0">
                <a:effectLst/>
                <a:latin typeface="HY견명조" pitchFamily="18" charset="-127"/>
                <a:ea typeface="HY견명조" pitchFamily="18" charset="-127"/>
              </a:rPr>
              <a:t>실리카의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 함량이 월등히 높다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. </a:t>
            </a:r>
            <a:r>
              <a:rPr lang="ko-KR" altLang="en-US" sz="2400" i="0" dirty="0" err="1" smtClean="0">
                <a:effectLst/>
                <a:latin typeface="HY견명조" pitchFamily="18" charset="-127"/>
                <a:ea typeface="HY견명조" pitchFamily="18" charset="-127"/>
              </a:rPr>
              <a:t>셀룰로우스나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 </a:t>
            </a:r>
            <a:r>
              <a:rPr lang="ko-KR" altLang="en-US" sz="2400" i="0" dirty="0" err="1" smtClean="0">
                <a:effectLst/>
                <a:latin typeface="HY견명조" pitchFamily="18" charset="-127"/>
                <a:ea typeface="HY견명조" pitchFamily="18" charset="-127"/>
              </a:rPr>
              <a:t>해미셀룰로우스는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 반추동물에 의해 에너지원으로 이용이 가능하나 볏짚을 위시한 저질 조사료에 함유되어 있는 이들 세포막 구성성분은 </a:t>
            </a:r>
            <a:r>
              <a:rPr lang="ko-KR" altLang="en-US" sz="2400" i="0" dirty="0" err="1" smtClean="0">
                <a:effectLst/>
                <a:latin typeface="HY견명조" pitchFamily="18" charset="-127"/>
                <a:ea typeface="HY견명조" pitchFamily="18" charset="-127"/>
              </a:rPr>
              <a:t>리그닌이나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 </a:t>
            </a:r>
            <a:r>
              <a:rPr lang="ko-KR" altLang="en-US" sz="2400" i="0" dirty="0" err="1" smtClean="0">
                <a:effectLst/>
                <a:latin typeface="HY견명조" pitchFamily="18" charset="-127"/>
                <a:ea typeface="HY견명조" pitchFamily="18" charset="-127"/>
              </a:rPr>
              <a:t>실리카와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 결합되어 있어 이용성이 낮다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. 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볏짚은 한우 사육에 필수적인 조사료로 이용되고 있다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.</a:t>
            </a:r>
            <a:r>
              <a:rPr lang="en-US" altLang="ko-KR" sz="2400" dirty="0" smtClean="0">
                <a:latin typeface="HY견명조" pitchFamily="18" charset="-127"/>
                <a:ea typeface="HY견명조" pitchFamily="18" charset="-12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9218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6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576" y="908720"/>
            <a:ext cx="7848872" cy="5229225"/>
          </a:xfrm>
        </p:spPr>
        <p:txBody>
          <a:bodyPr>
            <a:noAutofit/>
          </a:bodyPr>
          <a:lstStyle/>
          <a:p>
            <a:pPr marL="0" indent="0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altLang="ko-KR" sz="2400" b="1" i="0" dirty="0" smtClean="0">
                <a:solidFill>
                  <a:srgbClr val="0000FF"/>
                </a:solidFill>
                <a:effectLst/>
                <a:latin typeface="HY견명조" pitchFamily="18" charset="-127"/>
                <a:ea typeface="HY견명조" pitchFamily="18" charset="-127"/>
              </a:rPr>
              <a:t>(5) </a:t>
            </a:r>
            <a:r>
              <a:rPr lang="ko-KR" altLang="en-US" sz="2400" b="1" i="0" dirty="0" err="1" smtClean="0">
                <a:solidFill>
                  <a:srgbClr val="0000FF"/>
                </a:solidFill>
                <a:effectLst/>
                <a:latin typeface="HY견명조" pitchFamily="18" charset="-127"/>
                <a:ea typeface="HY견명조" pitchFamily="18" charset="-127"/>
              </a:rPr>
              <a:t>바게스</a:t>
            </a:r>
            <a:r>
              <a:rPr lang="en-US" altLang="ko-KR" sz="2400" b="1" i="0" dirty="0" smtClean="0">
                <a:solidFill>
                  <a:srgbClr val="0000FF"/>
                </a:solidFill>
                <a:effectLst/>
                <a:latin typeface="HY견명조" pitchFamily="18" charset="-127"/>
                <a:ea typeface="HY견명조" pitchFamily="18" charset="-127"/>
              </a:rPr>
              <a:t>(</a:t>
            </a:r>
            <a:r>
              <a:rPr lang="ko-KR" altLang="en-US" sz="2400" b="1" i="0" dirty="0" smtClean="0">
                <a:solidFill>
                  <a:srgbClr val="0000FF"/>
                </a:solidFill>
                <a:effectLst/>
                <a:latin typeface="HY견명조" pitchFamily="18" charset="-127"/>
                <a:ea typeface="HY견명조" pitchFamily="18" charset="-127"/>
              </a:rPr>
              <a:t>사탕수수 건초</a:t>
            </a:r>
            <a:r>
              <a:rPr lang="en-US" altLang="ko-KR" sz="2400" b="1" i="0" dirty="0" smtClean="0">
                <a:solidFill>
                  <a:srgbClr val="0000FF"/>
                </a:solidFill>
                <a:effectLst/>
                <a:latin typeface="HY견명조" pitchFamily="18" charset="-127"/>
                <a:ea typeface="HY견명조" pitchFamily="18" charset="-127"/>
              </a:rPr>
              <a:t>, </a:t>
            </a:r>
            <a:r>
              <a:rPr lang="ko-KR" altLang="en-US" sz="2400" b="1" i="0" dirty="0" smtClean="0">
                <a:solidFill>
                  <a:srgbClr val="0000FF"/>
                </a:solidFill>
                <a:effectLst/>
                <a:latin typeface="HY견명조" pitchFamily="18" charset="-127"/>
                <a:ea typeface="HY견명조" pitchFamily="18" charset="-127"/>
              </a:rPr>
              <a:t>혼합건초</a:t>
            </a:r>
            <a:r>
              <a:rPr lang="en-US" altLang="ko-KR" sz="2400" b="1" i="0" dirty="0" smtClean="0">
                <a:solidFill>
                  <a:srgbClr val="0000FF"/>
                </a:solidFill>
                <a:effectLst/>
                <a:latin typeface="HY견명조" pitchFamily="18" charset="-127"/>
                <a:ea typeface="HY견명조" pitchFamily="18" charset="-127"/>
              </a:rPr>
              <a:t>)</a:t>
            </a:r>
            <a:r>
              <a:rPr lang="en-US" altLang="ko-KR" sz="2400" b="1" i="0" dirty="0" smtClean="0">
                <a:effectLst/>
                <a:latin typeface="HY견명조" pitchFamily="18" charset="-127"/>
                <a:ea typeface="HY견명조" pitchFamily="18" charset="-127"/>
              </a:rPr>
              <a:t>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altLang="ko-KR" sz="2400" i="0" dirty="0" smtClean="0">
                <a:effectLst/>
                <a:latin typeface="Times New Roman"/>
                <a:ea typeface="HY견명조" pitchFamily="18" charset="-127"/>
              </a:rPr>
              <a:t>  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사탕수수 </a:t>
            </a:r>
            <a:r>
              <a:rPr lang="ko-KR" altLang="en-US" sz="2400" i="0" dirty="0" err="1" smtClean="0">
                <a:effectLst/>
                <a:latin typeface="HY견명조" pitchFamily="18" charset="-127"/>
                <a:ea typeface="HY견명조" pitchFamily="18" charset="-127"/>
              </a:rPr>
              <a:t>수확시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 그 잎을 인공건조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, 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가공하여 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5~7cm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정도의 크기로 절단한 사료이다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. 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볏짚과 성분이 비슷하나 </a:t>
            </a:r>
            <a:r>
              <a:rPr lang="ko-KR" altLang="en-US" sz="2400" i="0" dirty="0" err="1" smtClean="0">
                <a:effectLst/>
                <a:latin typeface="HY견명조" pitchFamily="18" charset="-127"/>
                <a:ea typeface="HY견명조" pitchFamily="18" charset="-127"/>
              </a:rPr>
              <a:t>조회분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, 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특히 </a:t>
            </a:r>
            <a:r>
              <a:rPr lang="ko-KR" altLang="en-US" sz="2400" i="0" dirty="0" err="1" smtClean="0">
                <a:effectLst/>
                <a:latin typeface="HY견명조" pitchFamily="18" charset="-127"/>
                <a:ea typeface="HY견명조" pitchFamily="18" charset="-127"/>
              </a:rPr>
              <a:t>실리카의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 함량이 낮아 소화율이 높다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. 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단백질 함량은 낮고 </a:t>
            </a:r>
            <a:r>
              <a:rPr lang="ko-KR" altLang="en-US" sz="2400" i="0" dirty="0" err="1" smtClean="0">
                <a:effectLst/>
                <a:latin typeface="HY견명조" pitchFamily="18" charset="-127"/>
                <a:ea typeface="HY견명조" pitchFamily="18" charset="-127"/>
              </a:rPr>
              <a:t>조섬유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 함량이 높다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. 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건물기준으로 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NDF 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함량이 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98%, </a:t>
            </a:r>
            <a:r>
              <a:rPr lang="ko-KR" altLang="en-US" sz="2400" i="0" dirty="0" err="1" smtClean="0">
                <a:effectLst/>
                <a:latin typeface="HY견명조" pitchFamily="18" charset="-127"/>
                <a:ea typeface="HY견명조" pitchFamily="18" charset="-127"/>
              </a:rPr>
              <a:t>리그닌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 함량이 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20%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정도이므로 소화율과 에너지 함량이 낮다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. 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altLang="ko-KR" sz="2400" i="0" dirty="0" smtClean="0">
              <a:effectLst/>
              <a:latin typeface="HY견명조" pitchFamily="18" charset="-127"/>
              <a:ea typeface="HY견명조" pitchFamily="18" charset="-127"/>
            </a:endParaRPr>
          </a:p>
          <a:p>
            <a:pPr marL="0" indent="0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altLang="ko-KR" sz="2400" b="1" i="0" dirty="0" smtClean="0">
                <a:solidFill>
                  <a:srgbClr val="0000FF"/>
                </a:solidFill>
                <a:effectLst/>
                <a:latin typeface="Times New Roman"/>
                <a:ea typeface="HY견명조" pitchFamily="18" charset="-127"/>
              </a:rPr>
              <a:t> </a:t>
            </a:r>
            <a:r>
              <a:rPr lang="en-US" altLang="ko-KR" sz="2400" b="1" i="0" dirty="0" smtClean="0">
                <a:solidFill>
                  <a:srgbClr val="0000FF"/>
                </a:solidFill>
                <a:effectLst/>
                <a:latin typeface="HY견명조" pitchFamily="18" charset="-127"/>
                <a:ea typeface="HY견명조" pitchFamily="18" charset="-127"/>
              </a:rPr>
              <a:t>(6) </a:t>
            </a:r>
            <a:r>
              <a:rPr lang="ko-KR" altLang="en-US" sz="2400" b="1" i="0" dirty="0" err="1" smtClean="0">
                <a:solidFill>
                  <a:srgbClr val="0000FF"/>
                </a:solidFill>
                <a:effectLst/>
                <a:latin typeface="HY견명조" pitchFamily="18" charset="-127"/>
                <a:ea typeface="HY견명조" pitchFamily="18" charset="-127"/>
              </a:rPr>
              <a:t>면실피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ko-KR" altLang="en-US" sz="2400" i="0" dirty="0" smtClean="0">
                <a:effectLst/>
                <a:latin typeface="Times New Roman"/>
                <a:ea typeface="HY견명조" pitchFamily="18" charset="-127"/>
              </a:rPr>
              <a:t>  </a:t>
            </a:r>
            <a:r>
              <a:rPr lang="ko-KR" altLang="en-US" sz="2400" i="0" dirty="0" err="1" smtClean="0">
                <a:effectLst/>
                <a:latin typeface="HY견명조" pitchFamily="18" charset="-127"/>
                <a:ea typeface="HY견명조" pitchFamily="18" charset="-127"/>
              </a:rPr>
              <a:t>면실피는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 에너지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, 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단백질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, 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칼슘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, 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인의 함량이 낮고 섬유소는 높다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. </a:t>
            </a:r>
            <a:r>
              <a:rPr lang="ko-KR" altLang="en-US" sz="2400" i="0" dirty="0" err="1" smtClean="0">
                <a:effectLst/>
                <a:latin typeface="HY견명조" pitchFamily="18" charset="-127"/>
                <a:ea typeface="HY견명조" pitchFamily="18" charset="-127"/>
              </a:rPr>
              <a:t>기호성이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 좋으며 특히 </a:t>
            </a:r>
            <a:r>
              <a:rPr lang="ko-KR" altLang="en-US" sz="2400" i="0" dirty="0" err="1" smtClean="0">
                <a:effectLst/>
                <a:latin typeface="HY견명조" pitchFamily="18" charset="-127"/>
                <a:ea typeface="HY견명조" pitchFamily="18" charset="-127"/>
              </a:rPr>
              <a:t>조사료원이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 적은 지역에서 </a:t>
            </a:r>
            <a:r>
              <a:rPr lang="ko-KR" altLang="en-US" sz="2400" i="0" dirty="0" err="1" smtClean="0">
                <a:effectLst/>
                <a:latin typeface="HY견명조" pitchFamily="18" charset="-127"/>
                <a:ea typeface="HY견명조" pitchFamily="18" charset="-127"/>
              </a:rPr>
              <a:t>조사료원으로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 이용 가능하다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. </a:t>
            </a:r>
            <a:r>
              <a:rPr lang="ko-KR" altLang="en-US" sz="2400" i="0" dirty="0" err="1" smtClean="0">
                <a:effectLst/>
                <a:latin typeface="HY견명조" pitchFamily="18" charset="-127"/>
                <a:ea typeface="HY견명조" pitchFamily="18" charset="-127"/>
              </a:rPr>
              <a:t>조섬유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 함량이 낮은 사료에서 조사료 대용으로 일부 대체 가치가 있다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.</a:t>
            </a:r>
            <a:r>
              <a:rPr lang="en-US" altLang="ko-KR" sz="2400" dirty="0" smtClean="0">
                <a:latin typeface="HY견명조" pitchFamily="18" charset="-127"/>
                <a:ea typeface="HY견명조" pitchFamily="18" charset="-12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30896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6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576" y="1268760"/>
            <a:ext cx="7920880" cy="4680520"/>
          </a:xfrm>
        </p:spPr>
        <p:txBody>
          <a:bodyPr>
            <a:noAutofit/>
          </a:bodyPr>
          <a:lstStyle/>
          <a:p>
            <a:pPr marL="0" indent="0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altLang="ko-KR" sz="2400" b="1" i="0" dirty="0" smtClean="0">
                <a:solidFill>
                  <a:srgbClr val="0000FF"/>
                </a:solidFill>
                <a:effectLst/>
                <a:latin typeface="Times New Roman"/>
                <a:ea typeface="HY견명조" pitchFamily="18" charset="-127"/>
              </a:rPr>
              <a:t> </a:t>
            </a:r>
            <a:r>
              <a:rPr lang="en-US" altLang="ko-KR" sz="2400" b="1" i="0" dirty="0" smtClean="0">
                <a:solidFill>
                  <a:srgbClr val="0000FF"/>
                </a:solidFill>
                <a:effectLst/>
                <a:latin typeface="HY견명조" pitchFamily="18" charset="-127"/>
                <a:ea typeface="HY견명조" pitchFamily="18" charset="-127"/>
              </a:rPr>
              <a:t>(7) </a:t>
            </a:r>
            <a:r>
              <a:rPr lang="ko-KR" altLang="en-US" sz="2400" b="1" i="0" dirty="0" err="1" smtClean="0">
                <a:solidFill>
                  <a:srgbClr val="0000FF"/>
                </a:solidFill>
                <a:effectLst/>
                <a:latin typeface="HY견명조" pitchFamily="18" charset="-127"/>
                <a:ea typeface="HY견명조" pitchFamily="18" charset="-127"/>
              </a:rPr>
              <a:t>라이그라스</a:t>
            </a:r>
            <a:r>
              <a:rPr lang="ko-KR" altLang="en-US" sz="2400" b="1" i="0" dirty="0" smtClean="0">
                <a:solidFill>
                  <a:srgbClr val="0000FF"/>
                </a:solidFill>
                <a:effectLst/>
                <a:latin typeface="HY견명조" pitchFamily="18" charset="-127"/>
                <a:ea typeface="HY견명조" pitchFamily="18" charset="-127"/>
              </a:rPr>
              <a:t> 짚</a:t>
            </a:r>
            <a:r>
              <a:rPr lang="en-US" altLang="ko-KR" sz="2400" b="1" i="0" dirty="0" smtClean="0">
                <a:solidFill>
                  <a:srgbClr val="0000FF"/>
                </a:solidFill>
                <a:effectLst/>
                <a:latin typeface="HY견명조" pitchFamily="18" charset="-127"/>
                <a:ea typeface="HY견명조" pitchFamily="18" charset="-127"/>
              </a:rPr>
              <a:t>(Ryegrass Straw)</a:t>
            </a:r>
            <a:r>
              <a:rPr lang="en-US" altLang="ko-KR" sz="2400" b="1" i="0" dirty="0" smtClean="0">
                <a:effectLst/>
                <a:latin typeface="HY견명조" pitchFamily="18" charset="-127"/>
                <a:ea typeface="HY견명조" pitchFamily="18" charset="-127"/>
              </a:rPr>
              <a:t>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altLang="ko-KR" sz="2400" b="1" i="0" dirty="0" smtClean="0">
                <a:effectLst/>
                <a:latin typeface="Times New Roman"/>
                <a:ea typeface="HY견명조" pitchFamily="18" charset="-127"/>
              </a:rPr>
              <a:t> </a:t>
            </a:r>
            <a:r>
              <a:rPr lang="en-US" altLang="ko-KR" sz="2400" i="0" dirty="0" smtClean="0">
                <a:effectLst/>
                <a:latin typeface="Times New Roman"/>
                <a:ea typeface="HY견명조" pitchFamily="18" charset="-127"/>
              </a:rPr>
              <a:t> 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볏짚과 물리적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, 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영양적 성상이 비슷하며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, 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볏짚의 약 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50%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정도 대체 가능하다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. 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이탈리안 </a:t>
            </a:r>
            <a:r>
              <a:rPr lang="ko-KR" altLang="en-US" sz="2400" i="0" dirty="0" err="1" smtClean="0">
                <a:effectLst/>
                <a:latin typeface="HY견명조" pitchFamily="18" charset="-127"/>
                <a:ea typeface="HY견명조" pitchFamily="18" charset="-127"/>
              </a:rPr>
              <a:t>라이그라스나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 </a:t>
            </a:r>
            <a:r>
              <a:rPr lang="ko-KR" altLang="en-US" sz="2400" i="0" dirty="0" err="1" smtClean="0">
                <a:effectLst/>
                <a:latin typeface="HY견명조" pitchFamily="18" charset="-127"/>
                <a:ea typeface="HY견명조" pitchFamily="18" charset="-127"/>
              </a:rPr>
              <a:t>페레니얼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 </a:t>
            </a:r>
            <a:r>
              <a:rPr lang="ko-KR" altLang="en-US" sz="2400" i="0" dirty="0" err="1" smtClean="0">
                <a:effectLst/>
                <a:latin typeface="HY견명조" pitchFamily="18" charset="-127"/>
                <a:ea typeface="HY견명조" pitchFamily="18" charset="-127"/>
              </a:rPr>
              <a:t>라이그라스를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 </a:t>
            </a:r>
            <a:r>
              <a:rPr lang="ko-KR" altLang="en-US" sz="2400" i="0" dirty="0" err="1" smtClean="0">
                <a:effectLst/>
                <a:latin typeface="HY견명조" pitchFamily="18" charset="-127"/>
                <a:ea typeface="HY견명조" pitchFamily="18" charset="-127"/>
              </a:rPr>
              <a:t>종자생산후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 </a:t>
            </a:r>
            <a:r>
              <a:rPr lang="ko-KR" altLang="en-US" sz="2400" i="0" dirty="0" err="1" smtClean="0">
                <a:effectLst/>
                <a:latin typeface="HY견명조" pitchFamily="18" charset="-127"/>
                <a:ea typeface="HY견명조" pitchFamily="18" charset="-127"/>
              </a:rPr>
              <a:t>예취하여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 건조시킨 것이다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. </a:t>
            </a:r>
            <a:r>
              <a:rPr lang="ko-KR" altLang="en-US" sz="2400" i="0" dirty="0" err="1" smtClean="0">
                <a:effectLst/>
                <a:latin typeface="HY견명조" pitchFamily="18" charset="-127"/>
                <a:ea typeface="HY견명조" pitchFamily="18" charset="-127"/>
              </a:rPr>
              <a:t>라이그라스는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 </a:t>
            </a:r>
            <a:r>
              <a:rPr lang="ko-KR" altLang="en-US" sz="2400" i="0" dirty="0" err="1" smtClean="0">
                <a:effectLst/>
                <a:latin typeface="HY견명조" pitchFamily="18" charset="-127"/>
                <a:ea typeface="HY견명조" pitchFamily="18" charset="-127"/>
              </a:rPr>
              <a:t>기호성이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 좋다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. </a:t>
            </a:r>
          </a:p>
          <a:p>
            <a:pPr marL="0" indent="0">
              <a:lnSpc>
                <a:spcPct val="80000"/>
              </a:lnSpc>
              <a:buFont typeface="Wingdings" pitchFamily="2" charset="2"/>
              <a:buNone/>
              <a:defRPr/>
            </a:pPr>
            <a:endParaRPr lang="en-US" altLang="ko-KR" sz="2400" b="1" i="0" dirty="0" smtClean="0">
              <a:effectLst/>
              <a:latin typeface="HY견명조" pitchFamily="18" charset="-127"/>
              <a:ea typeface="HY견명조" pitchFamily="18" charset="-127"/>
            </a:endParaRPr>
          </a:p>
          <a:p>
            <a:pPr marL="0" indent="0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altLang="ko-KR" sz="2400" b="1" i="0" dirty="0" smtClean="0">
                <a:solidFill>
                  <a:srgbClr val="0000FF"/>
                </a:solidFill>
                <a:effectLst/>
                <a:latin typeface="Times New Roman"/>
                <a:ea typeface="HY견명조" pitchFamily="18" charset="-127"/>
              </a:rPr>
              <a:t> </a:t>
            </a:r>
            <a:r>
              <a:rPr lang="en-US" altLang="ko-KR" sz="2400" b="1" i="0" dirty="0" smtClean="0">
                <a:solidFill>
                  <a:srgbClr val="0000FF"/>
                </a:solidFill>
                <a:effectLst/>
                <a:latin typeface="HY견명조" pitchFamily="18" charset="-127"/>
                <a:ea typeface="HY견명조" pitchFamily="18" charset="-127"/>
              </a:rPr>
              <a:t>(8) </a:t>
            </a:r>
            <a:r>
              <a:rPr lang="ko-KR" altLang="en-US" sz="2400" b="1" i="0" dirty="0" smtClean="0">
                <a:solidFill>
                  <a:srgbClr val="0000FF"/>
                </a:solidFill>
                <a:effectLst/>
                <a:latin typeface="HY견명조" pitchFamily="18" charset="-127"/>
                <a:ea typeface="HY견명조" pitchFamily="18" charset="-127"/>
              </a:rPr>
              <a:t>옥수수 </a:t>
            </a:r>
            <a:r>
              <a:rPr lang="ko-KR" altLang="en-US" sz="2400" b="1" i="0" dirty="0" err="1" smtClean="0">
                <a:solidFill>
                  <a:srgbClr val="0000FF"/>
                </a:solidFill>
                <a:effectLst/>
                <a:latin typeface="HY견명조" pitchFamily="18" charset="-127"/>
                <a:ea typeface="HY견명조" pitchFamily="18" charset="-127"/>
              </a:rPr>
              <a:t>사일리지</a:t>
            </a:r>
            <a:r>
              <a:rPr lang="en-US" altLang="ko-KR" sz="2400" b="1" i="0" dirty="0" smtClean="0">
                <a:solidFill>
                  <a:srgbClr val="0000FF"/>
                </a:solidFill>
                <a:effectLst/>
                <a:latin typeface="HY견명조" pitchFamily="18" charset="-127"/>
                <a:ea typeface="HY견명조" pitchFamily="18" charset="-127"/>
              </a:rPr>
              <a:t>(Corn Silage)</a:t>
            </a:r>
            <a:r>
              <a:rPr lang="en-US" altLang="ko-KR" sz="2400" b="1" i="0" dirty="0" smtClean="0">
                <a:effectLst/>
                <a:latin typeface="HY견명조" pitchFamily="18" charset="-127"/>
                <a:ea typeface="HY견명조" pitchFamily="18" charset="-127"/>
              </a:rPr>
              <a:t>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altLang="ko-KR" sz="2400" b="1" i="0" dirty="0" smtClean="0">
                <a:effectLst/>
                <a:latin typeface="Times New Roman"/>
                <a:ea typeface="HY견명조" pitchFamily="18" charset="-127"/>
              </a:rPr>
              <a:t>  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단백질과 무기물 함량이 낮으나 에너지는 다른 조사료에 비해 높은 편이다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. </a:t>
            </a:r>
            <a:r>
              <a:rPr lang="ko-KR" altLang="en-US" sz="2400" i="0" dirty="0" err="1" smtClean="0">
                <a:effectLst/>
                <a:latin typeface="HY견명조" pitchFamily="18" charset="-127"/>
                <a:ea typeface="HY견명조" pitchFamily="18" charset="-127"/>
              </a:rPr>
              <a:t>사일리지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 </a:t>
            </a:r>
            <a:r>
              <a:rPr lang="ko-KR" altLang="en-US" sz="2400" i="0" dirty="0" err="1" smtClean="0">
                <a:effectLst/>
                <a:latin typeface="HY견명조" pitchFamily="18" charset="-127"/>
                <a:ea typeface="HY견명조" pitchFamily="18" charset="-127"/>
              </a:rPr>
              <a:t>제조시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 요소를 톤당 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5kg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씩 첨가하면 </a:t>
            </a:r>
            <a:r>
              <a:rPr lang="ko-KR" altLang="en-US" sz="2400" i="0" dirty="0" err="1" smtClean="0">
                <a:effectLst/>
                <a:latin typeface="HY견명조" pitchFamily="18" charset="-127"/>
                <a:ea typeface="HY견명조" pitchFamily="18" charset="-127"/>
              </a:rPr>
              <a:t>사일리지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 내 </a:t>
            </a:r>
            <a:r>
              <a:rPr lang="ko-KR" altLang="en-US" sz="2400" i="0" dirty="0" err="1" smtClean="0">
                <a:effectLst/>
                <a:latin typeface="HY견명조" pitchFamily="18" charset="-127"/>
                <a:ea typeface="HY견명조" pitchFamily="18" charset="-127"/>
              </a:rPr>
              <a:t>조단백질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 함량이 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8~12%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선으로 높아진다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. </a:t>
            </a:r>
            <a:endParaRPr lang="en-US" altLang="ko-KR" sz="2400" dirty="0" smtClean="0">
              <a:latin typeface="HY견명조" pitchFamily="18" charset="-127"/>
              <a:ea typeface="HY견명조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6571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3568" y="1628775"/>
            <a:ext cx="8064896" cy="41767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Autofit/>
          </a:bodyPr>
          <a:lstStyle/>
          <a:p>
            <a:pPr marL="0" indent="0">
              <a:lnSpc>
                <a:spcPct val="80000"/>
              </a:lnSpc>
              <a:buFont typeface="Wingdings" pitchFamily="2" charset="2"/>
              <a:buNone/>
            </a:pPr>
            <a:r>
              <a:rPr lang="en-US" altLang="ko-KR" sz="2000" b="1" i="0" dirty="0" smtClean="0">
                <a:solidFill>
                  <a:srgbClr val="0000FF"/>
                </a:solidFill>
                <a:effectLst/>
                <a:latin typeface="HY견명조" pitchFamily="18" charset="-127"/>
                <a:ea typeface="HY견명조" pitchFamily="18" charset="-127"/>
              </a:rPr>
              <a:t>(1) </a:t>
            </a:r>
            <a:r>
              <a:rPr lang="ko-KR" altLang="en-US" sz="2000" b="1" i="0" dirty="0" smtClean="0">
                <a:solidFill>
                  <a:srgbClr val="0000FF"/>
                </a:solidFill>
                <a:effectLst/>
                <a:latin typeface="HY견명조" pitchFamily="18" charset="-127"/>
                <a:ea typeface="HY견명조" pitchFamily="18" charset="-127"/>
              </a:rPr>
              <a:t>옥수수</a:t>
            </a:r>
            <a:r>
              <a:rPr lang="en-US" altLang="ko-KR" sz="2000" b="1" i="0" dirty="0" smtClean="0">
                <a:solidFill>
                  <a:srgbClr val="0000FF"/>
                </a:solidFill>
                <a:effectLst/>
                <a:latin typeface="HY견명조" pitchFamily="18" charset="-127"/>
                <a:ea typeface="HY견명조" pitchFamily="18" charset="-127"/>
              </a:rPr>
              <a:t>(Corn)</a:t>
            </a:r>
            <a:r>
              <a:rPr lang="en-US" altLang="ko-KR" sz="2000" i="0" dirty="0" smtClean="0">
                <a:solidFill>
                  <a:srgbClr val="0000FF"/>
                </a:solidFill>
                <a:effectLst/>
                <a:latin typeface="HY견명조" pitchFamily="18" charset="-127"/>
                <a:ea typeface="HY견명조" pitchFamily="18" charset="-127"/>
              </a:rPr>
              <a:t> </a:t>
            </a:r>
          </a:p>
          <a:p>
            <a:pPr marL="0" indent="0">
              <a:buFont typeface="Wingdings" pitchFamily="2" charset="2"/>
              <a:buNone/>
            </a:pPr>
            <a:r>
              <a:rPr lang="en-US" altLang="ko-KR" sz="2000" i="0" dirty="0" smtClean="0">
                <a:effectLst/>
                <a:latin typeface="Times New Roman" pitchFamily="18" charset="0"/>
                <a:ea typeface="HY견명조" pitchFamily="18" charset="-127"/>
              </a:rPr>
              <a:t>  </a:t>
            </a:r>
            <a:r>
              <a:rPr lang="en-US" altLang="ko-KR" sz="2000" i="0" dirty="0" smtClean="0">
                <a:effectLst/>
                <a:latin typeface="HY견명조" pitchFamily="18" charset="-127"/>
                <a:ea typeface="HY견명조" pitchFamily="18" charset="-127"/>
              </a:rPr>
              <a:t> </a:t>
            </a:r>
            <a:r>
              <a:rPr lang="ko-KR" altLang="en-US" sz="2000" i="0" dirty="0" smtClean="0">
                <a:effectLst/>
                <a:latin typeface="HY견명조" pitchFamily="18" charset="-127"/>
                <a:ea typeface="HY견명조" pitchFamily="18" charset="-127"/>
              </a:rPr>
              <a:t>단백질</a:t>
            </a:r>
            <a:r>
              <a:rPr lang="en-US" altLang="ko-KR" sz="2000" i="0" dirty="0" smtClean="0">
                <a:effectLst/>
                <a:latin typeface="HY견명조" pitchFamily="18" charset="-127"/>
                <a:ea typeface="HY견명조" pitchFamily="18" charset="-127"/>
              </a:rPr>
              <a:t>, </a:t>
            </a:r>
            <a:r>
              <a:rPr lang="ko-KR" altLang="en-US" sz="2000" i="0" dirty="0" smtClean="0">
                <a:effectLst/>
                <a:latin typeface="HY견명조" pitchFamily="18" charset="-127"/>
                <a:ea typeface="HY견명조" pitchFamily="18" charset="-127"/>
              </a:rPr>
              <a:t>섬유소</a:t>
            </a:r>
            <a:r>
              <a:rPr lang="en-US" altLang="ko-KR" sz="2000" i="0" dirty="0" smtClean="0">
                <a:effectLst/>
                <a:latin typeface="HY견명조" pitchFamily="18" charset="-127"/>
                <a:ea typeface="HY견명조" pitchFamily="18" charset="-127"/>
              </a:rPr>
              <a:t>, </a:t>
            </a:r>
            <a:r>
              <a:rPr lang="ko-KR" altLang="en-US" sz="2000" i="0" dirty="0" smtClean="0">
                <a:effectLst/>
                <a:latin typeface="HY견명조" pitchFamily="18" charset="-127"/>
                <a:ea typeface="HY견명조" pitchFamily="18" charset="-127"/>
              </a:rPr>
              <a:t>무기물 함량이 낮고 에너지가 높다</a:t>
            </a:r>
            <a:r>
              <a:rPr lang="en-US" altLang="ko-KR" sz="2000" i="0" dirty="0" smtClean="0">
                <a:effectLst/>
                <a:latin typeface="HY견명조" pitchFamily="18" charset="-127"/>
                <a:ea typeface="HY견명조" pitchFamily="18" charset="-127"/>
              </a:rPr>
              <a:t>. </a:t>
            </a:r>
            <a:r>
              <a:rPr lang="ko-KR" altLang="en-US" sz="2000" i="0" dirty="0" smtClean="0">
                <a:effectLst/>
                <a:latin typeface="HY견명조" pitchFamily="18" charset="-127"/>
                <a:ea typeface="HY견명조" pitchFamily="18" charset="-127"/>
              </a:rPr>
              <a:t>전분의 </a:t>
            </a:r>
          </a:p>
          <a:p>
            <a:pPr marL="0" indent="0">
              <a:buFont typeface="Wingdings" pitchFamily="2" charset="2"/>
              <a:buNone/>
            </a:pPr>
            <a:r>
              <a:rPr lang="ko-KR" altLang="en-US" sz="2000" i="0" dirty="0" smtClean="0">
                <a:effectLst/>
                <a:latin typeface="HY견명조" pitchFamily="18" charset="-127"/>
                <a:ea typeface="HY견명조" pitchFamily="18" charset="-127"/>
              </a:rPr>
              <a:t>  반추위 내 분해속도가 맥류에 비해 느리다</a:t>
            </a:r>
            <a:r>
              <a:rPr lang="en-US" altLang="ko-KR" sz="2000" i="0" dirty="0" smtClean="0">
                <a:effectLst/>
                <a:latin typeface="HY견명조" pitchFamily="18" charset="-127"/>
                <a:ea typeface="HY견명조" pitchFamily="18" charset="-127"/>
              </a:rPr>
              <a:t>. </a:t>
            </a:r>
          </a:p>
          <a:p>
            <a:pPr marL="0" indent="0">
              <a:buFont typeface="Wingdings" pitchFamily="2" charset="2"/>
              <a:buNone/>
            </a:pPr>
            <a:r>
              <a:rPr lang="en-US" altLang="ko-KR" sz="2000" dirty="0">
                <a:latin typeface="HY견명조" pitchFamily="18" charset="-127"/>
                <a:ea typeface="HY견명조" pitchFamily="18" charset="-127"/>
              </a:rPr>
              <a:t> </a:t>
            </a:r>
            <a:r>
              <a:rPr lang="en-US" altLang="ko-KR" sz="2000" dirty="0" smtClean="0">
                <a:latin typeface="HY견명조" pitchFamily="18" charset="-127"/>
                <a:ea typeface="HY견명조" pitchFamily="18" charset="-127"/>
              </a:rPr>
              <a:t> </a:t>
            </a:r>
            <a:r>
              <a:rPr lang="ko-KR" altLang="en-US" sz="2000" i="0" dirty="0" err="1" smtClean="0">
                <a:effectLst/>
                <a:latin typeface="HY견명조" pitchFamily="18" charset="-127"/>
                <a:ea typeface="HY견명조" pitchFamily="18" charset="-127"/>
              </a:rPr>
              <a:t>기호성이</a:t>
            </a:r>
            <a:r>
              <a:rPr lang="ko-KR" altLang="en-US" sz="2000" i="0" dirty="0" smtClean="0">
                <a:effectLst/>
                <a:latin typeface="HY견명조" pitchFamily="18" charset="-127"/>
                <a:ea typeface="HY견명조" pitchFamily="18" charset="-127"/>
              </a:rPr>
              <a:t> 좋고</a:t>
            </a:r>
            <a:r>
              <a:rPr lang="en-US" altLang="ko-KR" sz="2000" i="0" dirty="0" smtClean="0">
                <a:effectLst/>
                <a:latin typeface="HY견명조" pitchFamily="18" charset="-127"/>
                <a:ea typeface="HY견명조" pitchFamily="18" charset="-127"/>
              </a:rPr>
              <a:t>, </a:t>
            </a:r>
            <a:r>
              <a:rPr lang="ko-KR" altLang="en-US" sz="2000" i="0" dirty="0" smtClean="0">
                <a:effectLst/>
                <a:latin typeface="HY견명조" pitchFamily="18" charset="-127"/>
                <a:ea typeface="HY견명조" pitchFamily="18" charset="-127"/>
              </a:rPr>
              <a:t>에너지의  가치는 옥수수의 </a:t>
            </a:r>
            <a:r>
              <a:rPr lang="ko-KR" altLang="en-US" sz="2000" i="0" dirty="0" err="1" smtClean="0">
                <a:effectLst/>
                <a:latin typeface="HY견명조" pitchFamily="18" charset="-127"/>
                <a:ea typeface="HY견명조" pitchFamily="18" charset="-127"/>
              </a:rPr>
              <a:t>가공정도에</a:t>
            </a:r>
            <a:r>
              <a:rPr lang="ko-KR" altLang="en-US" sz="2000" i="0" dirty="0" smtClean="0">
                <a:effectLst/>
                <a:latin typeface="HY견명조" pitchFamily="18" charset="-127"/>
                <a:ea typeface="HY견명조" pitchFamily="18" charset="-127"/>
              </a:rPr>
              <a:t> 따라 다름</a:t>
            </a:r>
            <a:r>
              <a:rPr lang="en-US" altLang="ko-KR" sz="2000" i="0" dirty="0" smtClean="0">
                <a:effectLst/>
                <a:latin typeface="HY견명조" pitchFamily="18" charset="-127"/>
                <a:ea typeface="HY견명조" pitchFamily="18" charset="-127"/>
              </a:rPr>
              <a:t>. </a:t>
            </a:r>
          </a:p>
          <a:p>
            <a:pPr marL="0" indent="0">
              <a:lnSpc>
                <a:spcPct val="80000"/>
              </a:lnSpc>
              <a:buFont typeface="Wingdings" pitchFamily="2" charset="2"/>
              <a:buNone/>
            </a:pPr>
            <a:endParaRPr lang="en-US" altLang="ko-KR" sz="2000" i="0" dirty="0" smtClean="0">
              <a:effectLst/>
              <a:latin typeface="HY견명조" pitchFamily="18" charset="-127"/>
              <a:ea typeface="HY견명조" pitchFamily="18" charset="-127"/>
            </a:endParaRPr>
          </a:p>
          <a:p>
            <a:pPr marL="0" indent="0">
              <a:lnSpc>
                <a:spcPct val="80000"/>
              </a:lnSpc>
              <a:buFont typeface="Wingdings" pitchFamily="2" charset="2"/>
              <a:buNone/>
            </a:pPr>
            <a:r>
              <a:rPr lang="en-US" altLang="ko-KR" sz="2000" i="0" dirty="0" smtClean="0">
                <a:solidFill>
                  <a:srgbClr val="0000FF"/>
                </a:solidFill>
                <a:effectLst/>
                <a:latin typeface="Times New Roman" pitchFamily="18" charset="0"/>
                <a:ea typeface="HY견명조" pitchFamily="18" charset="-127"/>
              </a:rPr>
              <a:t> </a:t>
            </a:r>
            <a:r>
              <a:rPr lang="en-US" altLang="ko-KR" sz="2000" b="1" i="0" dirty="0" smtClean="0">
                <a:solidFill>
                  <a:srgbClr val="0000FF"/>
                </a:solidFill>
                <a:effectLst/>
                <a:latin typeface="HY견명조" pitchFamily="18" charset="-127"/>
                <a:ea typeface="HY견명조" pitchFamily="18" charset="-127"/>
              </a:rPr>
              <a:t>(2) </a:t>
            </a:r>
            <a:r>
              <a:rPr lang="ko-KR" altLang="en-US" sz="2000" b="1" i="0" dirty="0" smtClean="0">
                <a:solidFill>
                  <a:srgbClr val="0000FF"/>
                </a:solidFill>
                <a:effectLst/>
                <a:latin typeface="HY견명조" pitchFamily="18" charset="-127"/>
                <a:ea typeface="HY견명조" pitchFamily="18" charset="-127"/>
              </a:rPr>
              <a:t>귀리</a:t>
            </a:r>
            <a:r>
              <a:rPr lang="en-US" altLang="ko-KR" sz="2000" b="1" i="0" dirty="0" smtClean="0">
                <a:solidFill>
                  <a:srgbClr val="0000FF"/>
                </a:solidFill>
                <a:effectLst/>
                <a:latin typeface="HY견명조" pitchFamily="18" charset="-127"/>
                <a:ea typeface="HY견명조" pitchFamily="18" charset="-127"/>
              </a:rPr>
              <a:t>(</a:t>
            </a:r>
            <a:r>
              <a:rPr lang="ko-KR" altLang="en-US" sz="2000" b="1" i="0" dirty="0" err="1" smtClean="0">
                <a:solidFill>
                  <a:srgbClr val="0000FF"/>
                </a:solidFill>
                <a:effectLst/>
                <a:latin typeface="HY견명조" pitchFamily="18" charset="-127"/>
                <a:ea typeface="HY견명조" pitchFamily="18" charset="-127"/>
              </a:rPr>
              <a:t>연맥</a:t>
            </a:r>
            <a:r>
              <a:rPr lang="en-US" altLang="ko-KR" sz="2000" b="1" i="0" dirty="0" smtClean="0">
                <a:solidFill>
                  <a:srgbClr val="0000FF"/>
                </a:solidFill>
                <a:effectLst/>
                <a:latin typeface="HY견명조" pitchFamily="18" charset="-127"/>
                <a:ea typeface="HY견명조" pitchFamily="18" charset="-127"/>
              </a:rPr>
              <a:t>) </a:t>
            </a:r>
          </a:p>
          <a:p>
            <a:pPr marL="0" indent="0">
              <a:lnSpc>
                <a:spcPct val="110000"/>
              </a:lnSpc>
              <a:buFont typeface="Wingdings" pitchFamily="2" charset="2"/>
              <a:buNone/>
            </a:pPr>
            <a:r>
              <a:rPr lang="en-US" altLang="ko-KR" sz="2000" i="0" dirty="0" smtClean="0">
                <a:effectLst/>
                <a:latin typeface="Times New Roman" pitchFamily="18" charset="0"/>
                <a:ea typeface="HY견명조" pitchFamily="18" charset="-127"/>
              </a:rPr>
              <a:t>  </a:t>
            </a:r>
            <a:r>
              <a:rPr lang="ko-KR" altLang="en-US" sz="2000" i="0" dirty="0" smtClean="0">
                <a:effectLst/>
                <a:latin typeface="HY견명조" pitchFamily="18" charset="-127"/>
                <a:ea typeface="HY견명조" pitchFamily="18" charset="-127"/>
              </a:rPr>
              <a:t>귀리는 보리의 에너지 가치의 거의 </a:t>
            </a:r>
            <a:r>
              <a:rPr lang="en-US" altLang="ko-KR" sz="2000" i="0" dirty="0" smtClean="0">
                <a:effectLst/>
                <a:latin typeface="HY견명조" pitchFamily="18" charset="-127"/>
                <a:ea typeface="HY견명조" pitchFamily="18" charset="-127"/>
              </a:rPr>
              <a:t>90%</a:t>
            </a:r>
            <a:r>
              <a:rPr lang="ko-KR" altLang="en-US" sz="2000" i="0" dirty="0" smtClean="0">
                <a:effectLst/>
                <a:latin typeface="HY견명조" pitchFamily="18" charset="-127"/>
                <a:ea typeface="HY견명조" pitchFamily="18" charset="-127"/>
              </a:rPr>
              <a:t>를 가지고 있으며 보리나 </a:t>
            </a:r>
          </a:p>
          <a:p>
            <a:pPr marL="0" indent="0">
              <a:lnSpc>
                <a:spcPct val="110000"/>
              </a:lnSpc>
              <a:buFont typeface="Wingdings" pitchFamily="2" charset="2"/>
              <a:buNone/>
            </a:pPr>
            <a:r>
              <a:rPr lang="ko-KR" altLang="en-US" sz="2000" i="0" dirty="0" smtClean="0">
                <a:effectLst/>
                <a:latin typeface="HY견명조" pitchFamily="18" charset="-127"/>
                <a:ea typeface="HY견명조" pitchFamily="18" charset="-127"/>
              </a:rPr>
              <a:t> 옥수수에 비해 </a:t>
            </a:r>
            <a:r>
              <a:rPr lang="ko-KR" altLang="en-US" sz="2000" i="0" dirty="0" err="1" smtClean="0">
                <a:effectLst/>
                <a:latin typeface="HY견명조" pitchFamily="18" charset="-127"/>
                <a:ea typeface="HY견명조" pitchFamily="18" charset="-127"/>
              </a:rPr>
              <a:t>조섬유</a:t>
            </a:r>
            <a:r>
              <a:rPr lang="ko-KR" altLang="en-US" sz="2000" i="0" dirty="0" smtClean="0">
                <a:effectLst/>
                <a:latin typeface="HY견명조" pitchFamily="18" charset="-127"/>
                <a:ea typeface="HY견명조" pitchFamily="18" charset="-127"/>
              </a:rPr>
              <a:t> 비율이 높다</a:t>
            </a:r>
            <a:r>
              <a:rPr lang="en-US" altLang="ko-KR" sz="2000" i="0" dirty="0" smtClean="0">
                <a:effectLst/>
                <a:latin typeface="HY견명조" pitchFamily="18" charset="-127"/>
                <a:ea typeface="HY견명조" pitchFamily="18" charset="-127"/>
              </a:rPr>
              <a:t>. </a:t>
            </a:r>
            <a:r>
              <a:rPr lang="ko-KR" altLang="en-US" sz="2000" i="0" dirty="0" smtClean="0">
                <a:effectLst/>
                <a:latin typeface="HY견명조" pitchFamily="18" charset="-127"/>
                <a:ea typeface="HY견명조" pitchFamily="18" charset="-127"/>
              </a:rPr>
              <a:t>에너지</a:t>
            </a:r>
            <a:r>
              <a:rPr lang="en-US" altLang="ko-KR" sz="2000" i="0" dirty="0" smtClean="0">
                <a:effectLst/>
                <a:latin typeface="HY견명조" pitchFamily="18" charset="-127"/>
                <a:ea typeface="HY견명조" pitchFamily="18" charset="-127"/>
              </a:rPr>
              <a:t>, </a:t>
            </a:r>
            <a:r>
              <a:rPr lang="ko-KR" altLang="en-US" sz="2000" i="0" dirty="0" smtClean="0">
                <a:effectLst/>
                <a:latin typeface="HY견명조" pitchFamily="18" charset="-127"/>
                <a:ea typeface="HY견명조" pitchFamily="18" charset="-127"/>
              </a:rPr>
              <a:t>단백질</a:t>
            </a:r>
            <a:r>
              <a:rPr lang="en-US" altLang="ko-KR" sz="2000" i="0" dirty="0" smtClean="0">
                <a:effectLst/>
                <a:latin typeface="HY견명조" pitchFamily="18" charset="-127"/>
                <a:ea typeface="HY견명조" pitchFamily="18" charset="-127"/>
              </a:rPr>
              <a:t>, </a:t>
            </a:r>
            <a:r>
              <a:rPr lang="ko-KR" altLang="en-US" sz="2000" i="0" dirty="0" err="1" smtClean="0">
                <a:effectLst/>
                <a:latin typeface="HY견명조" pitchFamily="18" charset="-127"/>
                <a:ea typeface="HY견명조" pitchFamily="18" charset="-127"/>
              </a:rPr>
              <a:t>조섬유</a:t>
            </a:r>
            <a:r>
              <a:rPr lang="ko-KR" altLang="en-US" sz="2000" i="0" dirty="0" smtClean="0">
                <a:effectLst/>
                <a:latin typeface="HY견명조" pitchFamily="18" charset="-127"/>
                <a:ea typeface="HY견명조" pitchFamily="18" charset="-127"/>
              </a:rPr>
              <a:t> 함량 </a:t>
            </a:r>
            <a:endParaRPr lang="en-US" altLang="ko-KR" sz="2000" i="0" dirty="0" smtClean="0">
              <a:effectLst/>
              <a:latin typeface="HY견명조" pitchFamily="18" charset="-127"/>
              <a:ea typeface="HY견명조" pitchFamily="18" charset="-127"/>
            </a:endParaRPr>
          </a:p>
          <a:p>
            <a:pPr marL="0" indent="0">
              <a:lnSpc>
                <a:spcPct val="110000"/>
              </a:lnSpc>
              <a:buFont typeface="Wingdings" pitchFamily="2" charset="2"/>
              <a:buNone/>
            </a:pPr>
            <a:r>
              <a:rPr lang="en-US" altLang="ko-KR" sz="2000" dirty="0">
                <a:latin typeface="HY견명조" pitchFamily="18" charset="-127"/>
                <a:ea typeface="HY견명조" pitchFamily="18" charset="-127"/>
              </a:rPr>
              <a:t> </a:t>
            </a:r>
            <a:r>
              <a:rPr lang="ko-KR" altLang="en-US" sz="2000" i="0" dirty="0" smtClean="0">
                <a:effectLst/>
                <a:latin typeface="HY견명조" pitchFamily="18" charset="-127"/>
                <a:ea typeface="HY견명조" pitchFamily="18" charset="-127"/>
              </a:rPr>
              <a:t>모두 변이가 심한 편이다</a:t>
            </a:r>
            <a:r>
              <a:rPr lang="en-US" altLang="ko-KR" sz="2000" i="0" dirty="0" smtClean="0">
                <a:effectLst/>
                <a:latin typeface="HY견명조" pitchFamily="18" charset="-127"/>
                <a:ea typeface="HY견명조" pitchFamily="18" charset="-127"/>
              </a:rPr>
              <a:t>. </a:t>
            </a:r>
            <a:r>
              <a:rPr lang="ko-KR" altLang="en-US" sz="2000" i="0" dirty="0" err="1" smtClean="0">
                <a:effectLst/>
                <a:latin typeface="HY견명조" pitchFamily="18" charset="-127"/>
                <a:ea typeface="HY견명조" pitchFamily="18" charset="-127"/>
              </a:rPr>
              <a:t>기호성이</a:t>
            </a:r>
            <a:r>
              <a:rPr lang="ko-KR" altLang="en-US" sz="2000" i="0" dirty="0" smtClean="0">
                <a:effectLst/>
                <a:latin typeface="HY견명조" pitchFamily="18" charset="-127"/>
                <a:ea typeface="HY견명조" pitchFamily="18" charset="-127"/>
              </a:rPr>
              <a:t> 좋다</a:t>
            </a:r>
            <a:r>
              <a:rPr lang="en-US" altLang="ko-KR" sz="2000" i="0" dirty="0" smtClean="0">
                <a:effectLst/>
                <a:latin typeface="HY견명조" pitchFamily="18" charset="-127"/>
                <a:ea typeface="HY견명조" pitchFamily="18" charset="-127"/>
              </a:rPr>
              <a:t>.</a:t>
            </a:r>
          </a:p>
          <a:p>
            <a:pPr marL="0" indent="0">
              <a:lnSpc>
                <a:spcPct val="110000"/>
              </a:lnSpc>
              <a:buFont typeface="Wingdings" pitchFamily="2" charset="2"/>
              <a:buNone/>
            </a:pPr>
            <a:r>
              <a:rPr lang="en-US" altLang="ko-KR" sz="2000" i="0" dirty="0" smtClean="0">
                <a:effectLst/>
                <a:latin typeface="HY견명조" pitchFamily="18" charset="-127"/>
                <a:ea typeface="HY견명조" pitchFamily="18" charset="-127"/>
              </a:rPr>
              <a:t> </a:t>
            </a:r>
            <a:r>
              <a:rPr lang="ko-KR" altLang="en-US" sz="2000" i="0" dirty="0" smtClean="0">
                <a:effectLst/>
                <a:latin typeface="HY견명조" pitchFamily="18" charset="-127"/>
                <a:ea typeface="HY견명조" pitchFamily="18" charset="-127"/>
              </a:rPr>
              <a:t>이용효율을 최대화하기 위해 </a:t>
            </a:r>
            <a:r>
              <a:rPr lang="ko-KR" altLang="en-US" sz="2000" i="0" dirty="0" err="1" smtClean="0">
                <a:effectLst/>
                <a:latin typeface="HY견명조" pitchFamily="18" charset="-127"/>
                <a:ea typeface="HY견명조" pitchFamily="18" charset="-127"/>
              </a:rPr>
              <a:t>압편이나</a:t>
            </a:r>
            <a:r>
              <a:rPr lang="ko-KR" altLang="en-US" sz="2000" i="0" dirty="0" smtClean="0">
                <a:effectLst/>
                <a:latin typeface="HY견명조" pitchFamily="18" charset="-127"/>
                <a:ea typeface="HY견명조" pitchFamily="18" charset="-127"/>
              </a:rPr>
              <a:t> 분쇄를 해주는 것이 좋다</a:t>
            </a:r>
            <a:r>
              <a:rPr lang="en-US" altLang="ko-KR" sz="2000" i="0" dirty="0" smtClean="0">
                <a:effectLst/>
                <a:latin typeface="HY견명조" pitchFamily="18" charset="-127"/>
                <a:ea typeface="HY견명조" pitchFamily="18" charset="-127"/>
              </a:rPr>
              <a:t>. </a:t>
            </a:r>
          </a:p>
          <a:p>
            <a:pPr marL="0" indent="0">
              <a:buFont typeface="Wingdings" pitchFamily="2" charset="2"/>
              <a:buNone/>
            </a:pPr>
            <a:endParaRPr lang="en-US" altLang="ko-KR" sz="2000" i="0" dirty="0" smtClean="0">
              <a:effectLst/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755576" y="476250"/>
            <a:ext cx="7667625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/>
          <a:lstStyle>
            <a:lvl1pPr eaLnBrk="0" hangingPunct="0">
              <a:defRPr kumimoji="1" sz="20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kumimoji="1" sz="20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kumimoji="1" sz="20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kumimoji="1" sz="20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kumimoji="1" sz="20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Monotype Sorts" pitchFamily="2" charset="2"/>
              <a:defRPr kumimoji="1" sz="20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Monotype Sorts" pitchFamily="2" charset="2"/>
              <a:defRPr kumimoji="1" sz="20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Monotype Sorts" pitchFamily="2" charset="2"/>
              <a:defRPr kumimoji="1" sz="20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Monotype Sorts" pitchFamily="2" charset="2"/>
              <a:defRPr kumimoji="1" sz="20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algn="l" latinLnBrk="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ko-KR" sz="2800" dirty="0" smtClean="0">
                <a:solidFill>
                  <a:srgbClr val="0070C0"/>
                </a:solidFill>
                <a:latin typeface="+mn-ea"/>
                <a:ea typeface="+mn-ea"/>
              </a:rPr>
              <a:t>3) </a:t>
            </a:r>
            <a:r>
              <a:rPr lang="ko-KR" altLang="en-US" sz="2800" dirty="0" smtClean="0">
                <a:solidFill>
                  <a:srgbClr val="0070C0"/>
                </a:solidFill>
                <a:latin typeface="+mn-ea"/>
                <a:ea typeface="+mn-ea"/>
              </a:rPr>
              <a:t>주요 단미사료의 </a:t>
            </a:r>
            <a:r>
              <a:rPr lang="ko-KR" altLang="en-US" sz="2800" dirty="0">
                <a:solidFill>
                  <a:srgbClr val="0070C0"/>
                </a:solidFill>
                <a:latin typeface="+mn-ea"/>
                <a:ea typeface="+mn-ea"/>
              </a:rPr>
              <a:t>특성 </a:t>
            </a:r>
          </a:p>
        </p:txBody>
      </p:sp>
    </p:spTree>
    <p:extLst>
      <p:ext uri="{BB962C8B-B14F-4D97-AF65-F5344CB8AC3E}">
        <p14:creationId xmlns:p14="http://schemas.microsoft.com/office/powerpoint/2010/main" val="51360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 txBox="1">
            <a:spLocks/>
          </p:cNvSpPr>
          <p:nvPr/>
        </p:nvSpPr>
        <p:spPr bwMode="auto">
          <a:xfrm>
            <a:off x="467544" y="332657"/>
            <a:ext cx="8288451" cy="936103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4000" b="1" kern="1200">
                <a:ln>
                  <a:solidFill>
                    <a:srgbClr val="292929"/>
                  </a:solidFill>
                </a:ln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fontAlgn="base"/>
            <a:r>
              <a:rPr lang="en-US" altLang="ko-KR" sz="4400" dirty="0" smtClean="0">
                <a:effectLst/>
                <a:latin typeface="+mj-ea"/>
              </a:rPr>
              <a:t>1. TMR </a:t>
            </a:r>
            <a:r>
              <a:rPr lang="ko-KR" altLang="en-US" sz="4400" dirty="0" smtClean="0">
                <a:effectLst/>
                <a:latin typeface="+mj-ea"/>
              </a:rPr>
              <a:t>개념과 장단점</a:t>
            </a:r>
            <a:endParaRPr lang="en-US" altLang="ko-KR" sz="4400" dirty="0">
              <a:effectLst/>
              <a:latin typeface="+mj-ea"/>
            </a:endParaRP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gray">
          <a:xfrm>
            <a:off x="611560" y="2317576"/>
            <a:ext cx="7272808" cy="334367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altLang="ko-KR" sz="2800" b="1" dirty="0" smtClean="0">
                <a:latin typeface="휴먼옛체" pitchFamily="18" charset="-127"/>
                <a:ea typeface="휴먼옛체" pitchFamily="18" charset="-127"/>
              </a:rPr>
              <a:t> </a:t>
            </a:r>
            <a:r>
              <a:rPr lang="ko-KR" altLang="en-US" sz="2800" b="1" dirty="0" smtClean="0">
                <a:latin typeface="HY견고딕" pitchFamily="18" charset="-127"/>
                <a:ea typeface="HY견고딕" pitchFamily="18" charset="-127"/>
              </a:rPr>
              <a:t>가</a:t>
            </a:r>
            <a:r>
              <a:rPr lang="en-US" altLang="ko-KR" sz="2800" b="1" dirty="0" smtClean="0">
                <a:latin typeface="HY견고딕" pitchFamily="18" charset="-127"/>
                <a:ea typeface="HY견고딕" pitchFamily="18" charset="-127"/>
              </a:rPr>
              <a:t>. </a:t>
            </a:r>
            <a:r>
              <a:rPr lang="ko-KR" altLang="en-US" sz="2800" b="1" dirty="0" smtClean="0">
                <a:latin typeface="HY견고딕" pitchFamily="18" charset="-127"/>
                <a:ea typeface="HY견고딕" pitchFamily="18" charset="-127"/>
              </a:rPr>
              <a:t>정의</a:t>
            </a:r>
          </a:p>
          <a:p>
            <a:pPr>
              <a:lnSpc>
                <a:spcPct val="110000"/>
              </a:lnSpc>
              <a:buFont typeface="Wingdings" pitchFamily="2" charset="2"/>
              <a:buNone/>
            </a:pPr>
            <a:r>
              <a:rPr lang="ko-KR" altLang="en-US" b="1" dirty="0" smtClean="0">
                <a:latin typeface="바탕" pitchFamily="18" charset="-127"/>
                <a:ea typeface="바탕" pitchFamily="18" charset="-127"/>
              </a:rPr>
              <a:t>   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소가 하루 동안에 필요한 조사료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농후사료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무기물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비타민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기타 미량요소 등 모든 영양소 함유하도록 여러 종류의 사료를 혼합한 사료를 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TMR(Total Mixed Ration, 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섬유질배합사료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)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이라 한다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.</a:t>
            </a:r>
            <a:endParaRPr lang="en-US" altLang="ko-KR" sz="2800" b="1" dirty="0" smtClean="0"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4650569"/>
            <a:ext cx="3960440" cy="2018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>
            <a:spLocks noGrp="1" noChangeArrowheads="1"/>
          </p:cNvSpPr>
          <p:nvPr/>
        </p:nvSpPr>
        <p:spPr bwMode="gray">
          <a:xfrm>
            <a:off x="591546" y="1425624"/>
            <a:ext cx="4248472" cy="891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4000" b="1" kern="1200">
                <a:ln>
                  <a:solidFill>
                    <a:srgbClr val="292929"/>
                  </a:solidFill>
                </a:ln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altLang="ko-KR" sz="2800" b="1" i="0" dirty="0" smtClean="0">
                <a:solidFill>
                  <a:srgbClr val="0070C0"/>
                </a:solidFill>
                <a:effectLst/>
                <a:latin typeface="HY견고딕" pitchFamily="18" charset="-127"/>
                <a:ea typeface="HY견고딕" pitchFamily="18" charset="-127"/>
              </a:rPr>
              <a:t>1) TMR  </a:t>
            </a:r>
            <a:r>
              <a:rPr lang="ko-KR" altLang="en-US" sz="2800" b="1" i="0" dirty="0" smtClean="0">
                <a:solidFill>
                  <a:srgbClr val="0070C0"/>
                </a:solidFill>
                <a:effectLst/>
                <a:latin typeface="HY견고딕" pitchFamily="18" charset="-127"/>
                <a:ea typeface="HY견고딕" pitchFamily="18" charset="-127"/>
              </a:rPr>
              <a:t>정의와 필요성</a:t>
            </a:r>
            <a:endParaRPr lang="ko-KR" altLang="en-US" sz="2800" b="1" i="0" dirty="0" smtClean="0">
              <a:solidFill>
                <a:srgbClr val="0070C0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41730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7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11560" y="1124744"/>
            <a:ext cx="8064896" cy="5229225"/>
          </a:xfrm>
        </p:spPr>
        <p:txBody>
          <a:bodyPr>
            <a:noAutofit/>
          </a:bodyPr>
          <a:lstStyle/>
          <a:p>
            <a:pPr marL="0" indent="0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altLang="ko-KR" sz="2000" b="1" i="0" dirty="0" smtClean="0">
                <a:solidFill>
                  <a:srgbClr val="0000FF"/>
                </a:solidFill>
                <a:effectLst/>
                <a:latin typeface="Times New Roman"/>
                <a:ea typeface="HY견명조" pitchFamily="18" charset="-127"/>
              </a:rPr>
              <a:t> </a:t>
            </a:r>
            <a:r>
              <a:rPr lang="en-US" altLang="ko-KR" sz="2000" b="1" i="0" dirty="0" smtClean="0">
                <a:solidFill>
                  <a:srgbClr val="0000FF"/>
                </a:solidFill>
                <a:effectLst/>
                <a:latin typeface="HY견명조" pitchFamily="18" charset="-127"/>
                <a:ea typeface="HY견명조" pitchFamily="18" charset="-127"/>
              </a:rPr>
              <a:t>(3) </a:t>
            </a:r>
            <a:r>
              <a:rPr lang="ko-KR" altLang="en-US" sz="2000" b="1" i="0" dirty="0" smtClean="0">
                <a:solidFill>
                  <a:srgbClr val="0000FF"/>
                </a:solidFill>
                <a:effectLst/>
                <a:latin typeface="HY견명조" pitchFamily="18" charset="-127"/>
                <a:ea typeface="HY견명조" pitchFamily="18" charset="-127"/>
              </a:rPr>
              <a:t>면실</a:t>
            </a:r>
            <a:r>
              <a:rPr lang="ko-KR" altLang="en-US" sz="2000" i="0" dirty="0" smtClean="0">
                <a:solidFill>
                  <a:srgbClr val="0000FF"/>
                </a:solidFill>
                <a:effectLst/>
                <a:latin typeface="HY견명조" pitchFamily="18" charset="-127"/>
                <a:ea typeface="HY견명조" pitchFamily="18" charset="-127"/>
              </a:rPr>
              <a:t> </a:t>
            </a:r>
          </a:p>
          <a:p>
            <a:pPr marL="0" indent="0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ko-KR" altLang="en-US" sz="2000" i="0" dirty="0" smtClean="0">
                <a:effectLst/>
                <a:latin typeface="Times New Roman"/>
                <a:ea typeface="HY견명조" pitchFamily="18" charset="-127"/>
              </a:rPr>
              <a:t>  </a:t>
            </a:r>
            <a:r>
              <a:rPr lang="ko-KR" altLang="en-US" sz="2000" i="0" dirty="0" smtClean="0">
                <a:effectLst/>
                <a:latin typeface="HY견명조" pitchFamily="18" charset="-127"/>
                <a:ea typeface="HY견명조" pitchFamily="18" charset="-127"/>
              </a:rPr>
              <a:t>면실은 단백질</a:t>
            </a:r>
            <a:r>
              <a:rPr lang="en-US" altLang="ko-KR" sz="2000" i="0" dirty="0" smtClean="0">
                <a:effectLst/>
                <a:latin typeface="HY견명조" pitchFamily="18" charset="-127"/>
                <a:ea typeface="HY견명조" pitchFamily="18" charset="-127"/>
              </a:rPr>
              <a:t>, </a:t>
            </a:r>
            <a:r>
              <a:rPr lang="ko-KR" altLang="en-US" sz="2000" i="0" dirty="0" smtClean="0">
                <a:effectLst/>
                <a:latin typeface="HY견명조" pitchFamily="18" charset="-127"/>
                <a:ea typeface="HY견명조" pitchFamily="18" charset="-127"/>
              </a:rPr>
              <a:t>지방</a:t>
            </a:r>
            <a:r>
              <a:rPr lang="en-US" altLang="ko-KR" sz="2000" i="0" dirty="0" smtClean="0">
                <a:effectLst/>
                <a:latin typeface="HY견명조" pitchFamily="18" charset="-127"/>
                <a:ea typeface="HY견명조" pitchFamily="18" charset="-127"/>
              </a:rPr>
              <a:t>, </a:t>
            </a:r>
            <a:r>
              <a:rPr lang="ko-KR" altLang="en-US" sz="2000" i="0" dirty="0" smtClean="0">
                <a:effectLst/>
                <a:latin typeface="HY견명조" pitchFamily="18" charset="-127"/>
                <a:ea typeface="HY견명조" pitchFamily="18" charset="-127"/>
              </a:rPr>
              <a:t>섬유소와 에너지가 높은 사료이다</a:t>
            </a:r>
            <a:r>
              <a:rPr lang="en-US" altLang="ko-KR" sz="2000" i="0" dirty="0" smtClean="0">
                <a:effectLst/>
                <a:latin typeface="HY견명조" pitchFamily="18" charset="-127"/>
                <a:ea typeface="HY견명조" pitchFamily="18" charset="-127"/>
              </a:rPr>
              <a:t>. </a:t>
            </a:r>
            <a:r>
              <a:rPr lang="ko-KR" altLang="en-US" sz="2000" i="0" dirty="0" smtClean="0">
                <a:effectLst/>
                <a:latin typeface="HY견명조" pitchFamily="18" charset="-127"/>
                <a:ea typeface="HY견명조" pitchFamily="18" charset="-127"/>
              </a:rPr>
              <a:t>흰털이 </a:t>
            </a:r>
          </a:p>
          <a:p>
            <a:pPr marL="0" indent="0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ko-KR" altLang="en-US" sz="2000" i="0" dirty="0" smtClean="0">
                <a:effectLst/>
                <a:latin typeface="HY견명조" pitchFamily="18" charset="-127"/>
                <a:ea typeface="HY견명조" pitchFamily="18" charset="-127"/>
              </a:rPr>
              <a:t> 바깥쪽에 붙어 있는 </a:t>
            </a:r>
            <a:r>
              <a:rPr lang="ko-KR" altLang="en-US" sz="2000" i="0" dirty="0" err="1" smtClean="0">
                <a:effectLst/>
                <a:latin typeface="HY견명조" pitchFamily="18" charset="-127"/>
                <a:ea typeface="HY견명조" pitchFamily="18" charset="-127"/>
              </a:rPr>
              <a:t>통면실은</a:t>
            </a:r>
            <a:r>
              <a:rPr lang="ko-KR" altLang="en-US" sz="2000" i="0" dirty="0" smtClean="0">
                <a:effectLst/>
                <a:latin typeface="HY견명조" pitchFamily="18" charset="-127"/>
                <a:ea typeface="HY견명조" pitchFamily="18" charset="-127"/>
              </a:rPr>
              <a:t> </a:t>
            </a:r>
            <a:r>
              <a:rPr lang="ko-KR" altLang="en-US" sz="2000" i="0" dirty="0" err="1" smtClean="0">
                <a:effectLst/>
                <a:latin typeface="HY견명조" pitchFamily="18" charset="-127"/>
                <a:ea typeface="HY견명조" pitchFamily="18" charset="-127"/>
              </a:rPr>
              <a:t>조섬유</a:t>
            </a:r>
            <a:r>
              <a:rPr lang="ko-KR" altLang="en-US" sz="2000" i="0" dirty="0" smtClean="0">
                <a:effectLst/>
                <a:latin typeface="HY견명조" pitchFamily="18" charset="-127"/>
                <a:ea typeface="HY견명조" pitchFamily="18" charset="-127"/>
              </a:rPr>
              <a:t> 함량이 높으며</a:t>
            </a:r>
            <a:r>
              <a:rPr lang="en-US" altLang="ko-KR" sz="2000" i="0" dirty="0" smtClean="0">
                <a:effectLst/>
                <a:latin typeface="HY견명조" pitchFamily="18" charset="-127"/>
                <a:ea typeface="HY견명조" pitchFamily="18" charset="-127"/>
              </a:rPr>
              <a:t>, </a:t>
            </a:r>
            <a:r>
              <a:rPr lang="ko-KR" altLang="en-US" sz="2000" i="0" dirty="0" smtClean="0">
                <a:effectLst/>
                <a:latin typeface="HY견명조" pitchFamily="18" charset="-127"/>
                <a:ea typeface="HY견명조" pitchFamily="18" charset="-127"/>
              </a:rPr>
              <a:t>털을 제거</a:t>
            </a:r>
          </a:p>
          <a:p>
            <a:pPr marL="0" indent="0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ko-KR" altLang="en-US" sz="2000" i="0" dirty="0" smtClean="0">
                <a:effectLst/>
                <a:latin typeface="HY견명조" pitchFamily="18" charset="-127"/>
                <a:ea typeface="HY견명조" pitchFamily="18" charset="-127"/>
              </a:rPr>
              <a:t> 한 면실은 단백질과 에너지의 비율이 </a:t>
            </a:r>
            <a:r>
              <a:rPr lang="ko-KR" altLang="en-US" sz="2000" i="0" dirty="0" err="1" smtClean="0">
                <a:effectLst/>
                <a:latin typeface="HY견명조" pitchFamily="18" charset="-127"/>
                <a:ea typeface="HY견명조" pitchFamily="18" charset="-127"/>
              </a:rPr>
              <a:t>통면실에</a:t>
            </a:r>
            <a:r>
              <a:rPr lang="ko-KR" altLang="en-US" sz="2000" i="0" dirty="0" smtClean="0">
                <a:effectLst/>
                <a:latin typeface="HY견명조" pitchFamily="18" charset="-127"/>
                <a:ea typeface="HY견명조" pitchFamily="18" charset="-127"/>
              </a:rPr>
              <a:t> 비해 높다</a:t>
            </a:r>
            <a:r>
              <a:rPr lang="en-US" altLang="ko-KR" sz="2000" i="0" dirty="0" smtClean="0">
                <a:effectLst/>
                <a:latin typeface="HY견명조" pitchFamily="18" charset="-127"/>
                <a:ea typeface="HY견명조" pitchFamily="18" charset="-127"/>
              </a:rPr>
              <a:t>. </a:t>
            </a:r>
          </a:p>
          <a:p>
            <a:pPr marL="0" indent="0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altLang="ko-KR" sz="2000" i="0" dirty="0" smtClean="0">
                <a:effectLst/>
                <a:latin typeface="HY견명조" pitchFamily="18" charset="-127"/>
                <a:ea typeface="HY견명조" pitchFamily="18" charset="-127"/>
              </a:rPr>
              <a:t> </a:t>
            </a:r>
          </a:p>
          <a:p>
            <a:pPr marL="0" indent="0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altLang="ko-KR" sz="2000" b="1" i="0" dirty="0" smtClean="0">
                <a:solidFill>
                  <a:srgbClr val="0000FF"/>
                </a:solidFill>
                <a:effectLst/>
                <a:latin typeface="Times New Roman"/>
                <a:ea typeface="HY견명조" pitchFamily="18" charset="-127"/>
              </a:rPr>
              <a:t> </a:t>
            </a:r>
            <a:r>
              <a:rPr lang="en-US" altLang="ko-KR" sz="2000" b="1" i="0" dirty="0" smtClean="0">
                <a:solidFill>
                  <a:srgbClr val="0000FF"/>
                </a:solidFill>
                <a:effectLst/>
                <a:latin typeface="HY견명조" pitchFamily="18" charset="-127"/>
                <a:ea typeface="HY견명조" pitchFamily="18" charset="-127"/>
              </a:rPr>
              <a:t>(4) </a:t>
            </a:r>
            <a:r>
              <a:rPr lang="ko-KR" altLang="en-US" sz="2000" b="1" i="0" dirty="0" err="1" smtClean="0">
                <a:solidFill>
                  <a:srgbClr val="0000FF"/>
                </a:solidFill>
                <a:effectLst/>
                <a:latin typeface="HY견명조" pitchFamily="18" charset="-127"/>
                <a:ea typeface="HY견명조" pitchFamily="18" charset="-127"/>
              </a:rPr>
              <a:t>루핀</a:t>
            </a:r>
            <a:r>
              <a:rPr lang="en-US" altLang="ko-KR" sz="2000" b="1" i="0" dirty="0" smtClean="0">
                <a:solidFill>
                  <a:srgbClr val="0000FF"/>
                </a:solidFill>
                <a:effectLst/>
                <a:latin typeface="HY견명조" pitchFamily="18" charset="-127"/>
                <a:ea typeface="HY견명조" pitchFamily="18" charset="-127"/>
              </a:rPr>
              <a:t>(</a:t>
            </a:r>
            <a:r>
              <a:rPr lang="en-US" altLang="ko-KR" sz="2000" b="1" i="0" dirty="0" err="1" smtClean="0">
                <a:solidFill>
                  <a:srgbClr val="0000FF"/>
                </a:solidFill>
                <a:effectLst/>
                <a:latin typeface="HY견명조" pitchFamily="18" charset="-127"/>
                <a:ea typeface="HY견명조" pitchFamily="18" charset="-127"/>
              </a:rPr>
              <a:t>Lupin</a:t>
            </a:r>
            <a:r>
              <a:rPr lang="en-US" altLang="ko-KR" sz="2000" b="1" i="0" dirty="0" smtClean="0">
                <a:solidFill>
                  <a:srgbClr val="0000FF"/>
                </a:solidFill>
                <a:effectLst/>
                <a:latin typeface="HY견명조" pitchFamily="18" charset="-127"/>
                <a:ea typeface="HY견명조" pitchFamily="18" charset="-127"/>
              </a:rPr>
              <a:t>)</a:t>
            </a:r>
            <a:r>
              <a:rPr lang="en-US" altLang="ko-KR" sz="2000" i="0" dirty="0" smtClean="0">
                <a:effectLst/>
                <a:latin typeface="HY견명조" pitchFamily="18" charset="-127"/>
                <a:ea typeface="HY견명조" pitchFamily="18" charset="-127"/>
              </a:rPr>
              <a:t> </a:t>
            </a:r>
          </a:p>
          <a:p>
            <a:pPr marL="0" indent="0">
              <a:lnSpc>
                <a:spcPct val="70000"/>
              </a:lnSpc>
              <a:buFont typeface="Wingdings" pitchFamily="2" charset="2"/>
              <a:buNone/>
              <a:defRPr/>
            </a:pPr>
            <a:r>
              <a:rPr lang="en-US" altLang="ko-KR" sz="2000" i="0" dirty="0" smtClean="0">
                <a:effectLst/>
                <a:latin typeface="Times New Roman"/>
                <a:ea typeface="HY견명조" pitchFamily="18" charset="-127"/>
              </a:rPr>
              <a:t>  </a:t>
            </a:r>
            <a:r>
              <a:rPr lang="ko-KR" altLang="en-US" sz="2000" i="0" dirty="0" err="1" smtClean="0">
                <a:effectLst/>
                <a:latin typeface="HY견명조" pitchFamily="18" charset="-127"/>
                <a:ea typeface="HY견명조" pitchFamily="18" charset="-127"/>
              </a:rPr>
              <a:t>루핀은</a:t>
            </a:r>
            <a:r>
              <a:rPr lang="ko-KR" altLang="en-US" sz="2000" i="0" dirty="0" smtClean="0">
                <a:effectLst/>
                <a:latin typeface="HY견명조" pitchFamily="18" charset="-127"/>
                <a:ea typeface="HY견명조" pitchFamily="18" charset="-127"/>
              </a:rPr>
              <a:t> </a:t>
            </a:r>
            <a:r>
              <a:rPr lang="ko-KR" altLang="en-US" sz="2000" i="0" dirty="0" err="1" smtClean="0">
                <a:effectLst/>
                <a:latin typeface="HY견명조" pitchFamily="18" charset="-127"/>
                <a:ea typeface="HY견명조" pitchFamily="18" charset="-127"/>
              </a:rPr>
              <a:t>두과</a:t>
            </a:r>
            <a:r>
              <a:rPr lang="ko-KR" altLang="en-US" sz="2000" i="0" dirty="0" smtClean="0">
                <a:effectLst/>
                <a:latin typeface="HY견명조" pitchFamily="18" charset="-127"/>
                <a:ea typeface="HY견명조" pitchFamily="18" charset="-127"/>
              </a:rPr>
              <a:t> 종실로서 세계도처에 분포되어 있으며</a:t>
            </a:r>
            <a:r>
              <a:rPr lang="en-US" altLang="ko-KR" sz="2000" i="0" dirty="0" smtClean="0">
                <a:effectLst/>
                <a:latin typeface="HY견명조" pitchFamily="18" charset="-127"/>
                <a:ea typeface="HY견명조" pitchFamily="18" charset="-127"/>
              </a:rPr>
              <a:t>, </a:t>
            </a:r>
            <a:r>
              <a:rPr lang="ko-KR" altLang="en-US" sz="2000" i="0" dirty="0" smtClean="0">
                <a:effectLst/>
                <a:latin typeface="HY견명조" pitchFamily="18" charset="-127"/>
                <a:ea typeface="HY견명조" pitchFamily="18" charset="-127"/>
              </a:rPr>
              <a:t>비교적 </a:t>
            </a:r>
          </a:p>
          <a:p>
            <a:pPr marL="0" indent="0">
              <a:lnSpc>
                <a:spcPct val="70000"/>
              </a:lnSpc>
              <a:buFont typeface="Wingdings" pitchFamily="2" charset="2"/>
              <a:buNone/>
              <a:defRPr/>
            </a:pPr>
            <a:r>
              <a:rPr lang="ko-KR" altLang="en-US" sz="2000" i="0" dirty="0" smtClean="0">
                <a:effectLst/>
                <a:latin typeface="HY견명조" pitchFamily="18" charset="-127"/>
                <a:ea typeface="HY견명조" pitchFamily="18" charset="-127"/>
              </a:rPr>
              <a:t> 척박한 토양에서도 잘 자란다</a:t>
            </a:r>
            <a:r>
              <a:rPr lang="en-US" altLang="ko-KR" sz="2000" i="0" dirty="0" smtClean="0">
                <a:effectLst/>
                <a:latin typeface="HY견명조" pitchFamily="18" charset="-127"/>
                <a:ea typeface="HY견명조" pitchFamily="18" charset="-127"/>
              </a:rPr>
              <a:t>. </a:t>
            </a:r>
            <a:r>
              <a:rPr lang="ko-KR" altLang="en-US" sz="2000" i="0" dirty="0" err="1" smtClean="0">
                <a:effectLst/>
                <a:latin typeface="HY견명조" pitchFamily="18" charset="-127"/>
                <a:ea typeface="HY견명조" pitchFamily="18" charset="-127"/>
              </a:rPr>
              <a:t>루핀</a:t>
            </a:r>
            <a:r>
              <a:rPr lang="ko-KR" altLang="en-US" sz="2000" i="0" dirty="0" smtClean="0">
                <a:effectLst/>
                <a:latin typeface="HY견명조" pitchFamily="18" charset="-127"/>
                <a:ea typeface="HY견명조" pitchFamily="18" charset="-127"/>
              </a:rPr>
              <a:t> 종실에는 </a:t>
            </a:r>
            <a:r>
              <a:rPr lang="ko-KR" altLang="en-US" sz="2000" i="0" dirty="0" err="1" smtClean="0">
                <a:effectLst/>
                <a:latin typeface="HY견명조" pitchFamily="18" charset="-127"/>
                <a:ea typeface="HY견명조" pitchFamily="18" charset="-127"/>
              </a:rPr>
              <a:t>알카로이드</a:t>
            </a:r>
            <a:endParaRPr lang="ko-KR" altLang="en-US" sz="2000" i="0" dirty="0" smtClean="0">
              <a:effectLst/>
              <a:latin typeface="HY견명조" pitchFamily="18" charset="-127"/>
              <a:ea typeface="HY견명조" pitchFamily="18" charset="-127"/>
            </a:endParaRPr>
          </a:p>
          <a:p>
            <a:pPr marL="0" indent="0">
              <a:lnSpc>
                <a:spcPct val="70000"/>
              </a:lnSpc>
              <a:buFont typeface="Wingdings" pitchFamily="2" charset="2"/>
              <a:buNone/>
              <a:defRPr/>
            </a:pPr>
            <a:r>
              <a:rPr lang="ko-KR" altLang="en-US" sz="2000" i="0" dirty="0" smtClean="0">
                <a:effectLst/>
                <a:latin typeface="HY견명조" pitchFamily="18" charset="-127"/>
                <a:ea typeface="HY견명조" pitchFamily="18" charset="-127"/>
              </a:rPr>
              <a:t> </a:t>
            </a:r>
            <a:r>
              <a:rPr lang="en-US" altLang="ko-KR" sz="2000" i="0" dirty="0" smtClean="0">
                <a:effectLst/>
                <a:latin typeface="HY견명조" pitchFamily="18" charset="-127"/>
                <a:ea typeface="HY견명조" pitchFamily="18" charset="-127"/>
              </a:rPr>
              <a:t>(Alkaloids)</a:t>
            </a:r>
            <a:r>
              <a:rPr lang="ko-KR" altLang="en-US" sz="2000" i="0" dirty="0" smtClean="0">
                <a:effectLst/>
                <a:latin typeface="HY견명조" pitchFamily="18" charset="-127"/>
                <a:ea typeface="HY견명조" pitchFamily="18" charset="-127"/>
              </a:rPr>
              <a:t>라는 독소가 있으며</a:t>
            </a:r>
            <a:r>
              <a:rPr lang="en-US" altLang="ko-KR" sz="2000" i="0" dirty="0" smtClean="0">
                <a:effectLst/>
                <a:latin typeface="HY견명조" pitchFamily="18" charset="-127"/>
                <a:ea typeface="HY견명조" pitchFamily="18" charset="-127"/>
              </a:rPr>
              <a:t>, </a:t>
            </a:r>
            <a:r>
              <a:rPr lang="ko-KR" altLang="en-US" sz="2000" i="0" dirty="0" err="1" smtClean="0">
                <a:effectLst/>
                <a:latin typeface="HY견명조" pitchFamily="18" charset="-127"/>
                <a:ea typeface="HY견명조" pitchFamily="18" charset="-127"/>
              </a:rPr>
              <a:t>대두박에</a:t>
            </a:r>
            <a:r>
              <a:rPr lang="ko-KR" altLang="en-US" sz="2000" i="0" dirty="0" smtClean="0">
                <a:effectLst/>
                <a:latin typeface="HY견명조" pitchFamily="18" charset="-127"/>
                <a:ea typeface="HY견명조" pitchFamily="18" charset="-127"/>
              </a:rPr>
              <a:t> 비해 </a:t>
            </a:r>
            <a:r>
              <a:rPr lang="ko-KR" altLang="en-US" sz="2000" i="0" dirty="0" err="1" smtClean="0">
                <a:effectLst/>
                <a:latin typeface="HY견명조" pitchFamily="18" charset="-127"/>
                <a:ea typeface="HY견명조" pitchFamily="18" charset="-127"/>
              </a:rPr>
              <a:t>메치오닌</a:t>
            </a:r>
            <a:endParaRPr lang="ko-KR" altLang="en-US" sz="2000" i="0" dirty="0" smtClean="0">
              <a:effectLst/>
              <a:latin typeface="HY견명조" pitchFamily="18" charset="-127"/>
              <a:ea typeface="HY견명조" pitchFamily="18" charset="-127"/>
            </a:endParaRPr>
          </a:p>
          <a:p>
            <a:pPr marL="0" indent="0">
              <a:lnSpc>
                <a:spcPct val="70000"/>
              </a:lnSpc>
              <a:buFont typeface="Wingdings" pitchFamily="2" charset="2"/>
              <a:buNone/>
              <a:defRPr/>
            </a:pPr>
            <a:r>
              <a:rPr lang="ko-KR" altLang="en-US" sz="2000" i="0" dirty="0" smtClean="0">
                <a:effectLst/>
                <a:latin typeface="HY견명조" pitchFamily="18" charset="-127"/>
                <a:ea typeface="HY견명조" pitchFamily="18" charset="-127"/>
              </a:rPr>
              <a:t> </a:t>
            </a:r>
            <a:r>
              <a:rPr lang="en-US" altLang="ko-KR" sz="2000" i="0" dirty="0" smtClean="0">
                <a:effectLst/>
                <a:latin typeface="HY견명조" pitchFamily="18" charset="-127"/>
                <a:ea typeface="HY견명조" pitchFamily="18" charset="-127"/>
              </a:rPr>
              <a:t>(Methionine)</a:t>
            </a:r>
            <a:r>
              <a:rPr lang="ko-KR" altLang="en-US" sz="2000" i="0" dirty="0" smtClean="0">
                <a:effectLst/>
                <a:latin typeface="HY견명조" pitchFamily="18" charset="-127"/>
                <a:ea typeface="HY견명조" pitchFamily="18" charset="-127"/>
              </a:rPr>
              <a:t>과 라이신</a:t>
            </a:r>
            <a:r>
              <a:rPr lang="en-US" altLang="ko-KR" sz="2000" i="0" dirty="0" smtClean="0">
                <a:effectLst/>
                <a:latin typeface="HY견명조" pitchFamily="18" charset="-127"/>
                <a:ea typeface="HY견명조" pitchFamily="18" charset="-127"/>
              </a:rPr>
              <a:t>(Lysine)</a:t>
            </a:r>
            <a:r>
              <a:rPr lang="ko-KR" altLang="en-US" sz="2000" i="0" dirty="0" smtClean="0">
                <a:effectLst/>
                <a:latin typeface="HY견명조" pitchFamily="18" charset="-127"/>
                <a:ea typeface="HY견명조" pitchFamily="18" charset="-127"/>
              </a:rPr>
              <a:t>의 함량이 낮다</a:t>
            </a:r>
            <a:r>
              <a:rPr lang="en-US" altLang="ko-KR" sz="2000" i="0" dirty="0" smtClean="0">
                <a:effectLst/>
                <a:latin typeface="HY견명조" pitchFamily="18" charset="-127"/>
                <a:ea typeface="HY견명조" pitchFamily="18" charset="-127"/>
              </a:rPr>
              <a:t>. </a:t>
            </a:r>
            <a:r>
              <a:rPr lang="ko-KR" altLang="en-US" sz="2000" i="0" dirty="0" err="1" smtClean="0">
                <a:effectLst/>
                <a:latin typeface="HY견명조" pitchFamily="18" charset="-127"/>
                <a:ea typeface="HY견명조" pitchFamily="18" charset="-127"/>
              </a:rPr>
              <a:t>루핀단백질</a:t>
            </a:r>
            <a:endParaRPr lang="ko-KR" altLang="en-US" sz="2000" i="0" dirty="0" smtClean="0">
              <a:effectLst/>
              <a:latin typeface="HY견명조" pitchFamily="18" charset="-127"/>
              <a:ea typeface="HY견명조" pitchFamily="18" charset="-127"/>
            </a:endParaRPr>
          </a:p>
          <a:p>
            <a:pPr marL="0" indent="0">
              <a:lnSpc>
                <a:spcPct val="70000"/>
              </a:lnSpc>
              <a:buFont typeface="Wingdings" pitchFamily="2" charset="2"/>
              <a:buNone/>
              <a:defRPr/>
            </a:pPr>
            <a:r>
              <a:rPr lang="ko-KR" altLang="en-US" sz="2000" i="0" dirty="0" smtClean="0">
                <a:effectLst/>
                <a:latin typeface="HY견명조" pitchFamily="18" charset="-127"/>
                <a:ea typeface="HY견명조" pitchFamily="18" charset="-127"/>
              </a:rPr>
              <a:t> 은 반추위 내에서 분해가 잘된다</a:t>
            </a:r>
            <a:r>
              <a:rPr lang="en-US" altLang="ko-KR" sz="2000" i="0" dirty="0" smtClean="0">
                <a:effectLst/>
                <a:latin typeface="HY견명조" pitchFamily="18" charset="-127"/>
                <a:ea typeface="HY견명조" pitchFamily="18" charset="-127"/>
              </a:rPr>
              <a:t>. </a:t>
            </a:r>
          </a:p>
          <a:p>
            <a:pPr marL="0" indent="0">
              <a:lnSpc>
                <a:spcPct val="70000"/>
              </a:lnSpc>
              <a:buFont typeface="Wingdings" pitchFamily="2" charset="2"/>
              <a:buNone/>
              <a:defRPr/>
            </a:pPr>
            <a:endParaRPr lang="en-US" altLang="ko-KR" sz="2000" i="0" dirty="0" smtClean="0">
              <a:effectLst/>
              <a:latin typeface="HY견명조" pitchFamily="18" charset="-127"/>
              <a:ea typeface="HY견명조" pitchFamily="18" charset="-127"/>
            </a:endParaRPr>
          </a:p>
          <a:p>
            <a:pPr marL="0" indent="0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altLang="ko-KR" sz="2000" b="1" i="0" dirty="0" smtClean="0">
                <a:solidFill>
                  <a:srgbClr val="0000FF"/>
                </a:solidFill>
                <a:effectLst/>
                <a:latin typeface="Times New Roman"/>
                <a:ea typeface="HY견명조" pitchFamily="18" charset="-127"/>
              </a:rPr>
              <a:t> </a:t>
            </a:r>
            <a:r>
              <a:rPr lang="en-US" altLang="ko-KR" sz="2000" b="1" i="0" dirty="0" smtClean="0">
                <a:solidFill>
                  <a:srgbClr val="0000FF"/>
                </a:solidFill>
                <a:effectLst/>
                <a:latin typeface="HY견명조" pitchFamily="18" charset="-127"/>
                <a:ea typeface="HY견명조" pitchFamily="18" charset="-127"/>
              </a:rPr>
              <a:t>(5) </a:t>
            </a:r>
            <a:r>
              <a:rPr lang="ko-KR" altLang="en-US" sz="2000" b="1" i="0" dirty="0" err="1" smtClean="0">
                <a:solidFill>
                  <a:srgbClr val="0000FF"/>
                </a:solidFill>
                <a:effectLst/>
                <a:latin typeface="HY견명조" pitchFamily="18" charset="-127"/>
                <a:ea typeface="HY견명조" pitchFamily="18" charset="-127"/>
              </a:rPr>
              <a:t>소맥피</a:t>
            </a:r>
            <a:r>
              <a:rPr lang="en-US" altLang="ko-KR" sz="2000" b="1" i="0" dirty="0" smtClean="0">
                <a:solidFill>
                  <a:srgbClr val="0000FF"/>
                </a:solidFill>
                <a:effectLst/>
                <a:latin typeface="HY견명조" pitchFamily="18" charset="-127"/>
                <a:ea typeface="HY견명조" pitchFamily="18" charset="-127"/>
              </a:rPr>
              <a:t>(</a:t>
            </a:r>
            <a:r>
              <a:rPr lang="ko-KR" altLang="en-US" sz="2000" b="1" i="0" dirty="0" smtClean="0">
                <a:solidFill>
                  <a:srgbClr val="0000FF"/>
                </a:solidFill>
                <a:effectLst/>
                <a:latin typeface="HY견명조" pitchFamily="18" charset="-127"/>
                <a:ea typeface="HY견명조" pitchFamily="18" charset="-127"/>
              </a:rPr>
              <a:t>밀기울</a:t>
            </a:r>
            <a:r>
              <a:rPr lang="en-US" altLang="ko-KR" sz="2000" b="1" i="0" dirty="0" smtClean="0">
                <a:solidFill>
                  <a:srgbClr val="0000FF"/>
                </a:solidFill>
                <a:effectLst/>
                <a:latin typeface="HY견명조" pitchFamily="18" charset="-127"/>
                <a:ea typeface="HY견명조" pitchFamily="18" charset="-127"/>
              </a:rPr>
              <a:t>)</a:t>
            </a:r>
            <a:r>
              <a:rPr lang="en-US" altLang="ko-KR" sz="2000" i="0" dirty="0" smtClean="0">
                <a:effectLst/>
                <a:latin typeface="HY견명조" pitchFamily="18" charset="-127"/>
                <a:ea typeface="HY견명조" pitchFamily="18" charset="-127"/>
              </a:rPr>
              <a:t> </a:t>
            </a:r>
          </a:p>
          <a:p>
            <a:pPr marL="0" indent="0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altLang="ko-KR" sz="2000" i="0" dirty="0" smtClean="0">
                <a:effectLst/>
                <a:latin typeface="Times New Roman"/>
                <a:ea typeface="HY견명조" pitchFamily="18" charset="-127"/>
              </a:rPr>
              <a:t>  </a:t>
            </a:r>
            <a:r>
              <a:rPr lang="ko-KR" altLang="en-US" sz="2000" i="0" dirty="0" err="1" smtClean="0">
                <a:effectLst/>
                <a:latin typeface="HY견명조" pitchFamily="18" charset="-127"/>
                <a:ea typeface="HY견명조" pitchFamily="18" charset="-127"/>
              </a:rPr>
              <a:t>소맥피는</a:t>
            </a:r>
            <a:r>
              <a:rPr lang="ko-KR" altLang="en-US" sz="2000" i="0" dirty="0" smtClean="0">
                <a:effectLst/>
                <a:latin typeface="HY견명조" pitchFamily="18" charset="-127"/>
                <a:ea typeface="HY견명조" pitchFamily="18" charset="-127"/>
              </a:rPr>
              <a:t> 밀을 도정하고 남은 부산물로서 </a:t>
            </a:r>
            <a:r>
              <a:rPr lang="ko-KR" altLang="en-US" sz="2000" i="0" dirty="0" err="1" smtClean="0">
                <a:effectLst/>
                <a:latin typeface="HY견명조" pitchFamily="18" charset="-127"/>
                <a:ea typeface="HY견명조" pitchFamily="18" charset="-127"/>
              </a:rPr>
              <a:t>밀껍데기</a:t>
            </a:r>
            <a:r>
              <a:rPr lang="en-US" altLang="ko-KR" sz="2000" i="0" dirty="0" smtClean="0">
                <a:effectLst/>
                <a:latin typeface="HY견명조" pitchFamily="18" charset="-127"/>
                <a:ea typeface="HY견명조" pitchFamily="18" charset="-127"/>
              </a:rPr>
              <a:t>, </a:t>
            </a:r>
            <a:r>
              <a:rPr lang="ko-KR" altLang="en-US" sz="2000" i="0" dirty="0" smtClean="0">
                <a:effectLst/>
                <a:latin typeface="HY견명조" pitchFamily="18" charset="-127"/>
                <a:ea typeface="HY견명조" pitchFamily="18" charset="-127"/>
              </a:rPr>
              <a:t>배아</a:t>
            </a:r>
            <a:r>
              <a:rPr lang="en-US" altLang="ko-KR" sz="2000" i="0" dirty="0" smtClean="0">
                <a:effectLst/>
                <a:latin typeface="HY견명조" pitchFamily="18" charset="-127"/>
                <a:ea typeface="HY견명조" pitchFamily="18" charset="-127"/>
              </a:rPr>
              <a:t>, </a:t>
            </a:r>
          </a:p>
          <a:p>
            <a:pPr marL="0" indent="0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altLang="ko-KR" sz="2000" i="0" dirty="0" smtClean="0">
                <a:effectLst/>
                <a:latin typeface="HY견명조" pitchFamily="18" charset="-127"/>
                <a:ea typeface="HY견명조" pitchFamily="18" charset="-127"/>
              </a:rPr>
              <a:t> </a:t>
            </a:r>
            <a:r>
              <a:rPr lang="ko-KR" altLang="en-US" sz="2000" i="0" dirty="0" smtClean="0">
                <a:effectLst/>
                <a:latin typeface="HY견명조" pitchFamily="18" charset="-127"/>
                <a:ea typeface="HY견명조" pitchFamily="18" charset="-127"/>
              </a:rPr>
              <a:t>밀가루 등이 섞여 있다</a:t>
            </a:r>
            <a:r>
              <a:rPr lang="en-US" altLang="ko-KR" sz="2000" i="0" dirty="0" smtClean="0">
                <a:effectLst/>
                <a:latin typeface="HY견명조" pitchFamily="18" charset="-127"/>
                <a:ea typeface="HY견명조" pitchFamily="18" charset="-127"/>
              </a:rPr>
              <a:t>. </a:t>
            </a:r>
            <a:r>
              <a:rPr lang="ko-KR" altLang="en-US" sz="2000" i="0" dirty="0" err="1" smtClean="0">
                <a:effectLst/>
                <a:latin typeface="HY견명조" pitchFamily="18" charset="-127"/>
                <a:ea typeface="HY견명조" pitchFamily="18" charset="-127"/>
              </a:rPr>
              <a:t>기호성이</a:t>
            </a:r>
            <a:r>
              <a:rPr lang="ko-KR" altLang="en-US" sz="2000" i="0" dirty="0" smtClean="0">
                <a:effectLst/>
                <a:latin typeface="HY견명조" pitchFamily="18" charset="-127"/>
                <a:ea typeface="HY견명조" pitchFamily="18" charset="-127"/>
              </a:rPr>
              <a:t> 우수하며 인과 섬유질 함량이 </a:t>
            </a:r>
          </a:p>
          <a:p>
            <a:pPr marL="0" indent="0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ko-KR" altLang="en-US" sz="2000" i="0" dirty="0" smtClean="0">
                <a:effectLst/>
                <a:latin typeface="HY견명조" pitchFamily="18" charset="-127"/>
                <a:ea typeface="HY견명조" pitchFamily="18" charset="-127"/>
              </a:rPr>
              <a:t> 높다</a:t>
            </a:r>
            <a:r>
              <a:rPr lang="en-US" altLang="ko-KR" sz="2000" i="0" dirty="0" smtClean="0">
                <a:effectLst/>
                <a:latin typeface="HY견명조" pitchFamily="18" charset="-127"/>
                <a:ea typeface="HY견명조" pitchFamily="18" charset="-127"/>
              </a:rPr>
              <a:t>. </a:t>
            </a:r>
            <a:endParaRPr lang="en-US" altLang="ko-KR" sz="2000" dirty="0" smtClean="0">
              <a:latin typeface="HY견명조" pitchFamily="18" charset="-127"/>
              <a:ea typeface="HY견명조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923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ko-KR" altLang="ko-KR" smtClean="0"/>
          </a:p>
        </p:txBody>
      </p:sp>
      <p:sp>
        <p:nvSpPr>
          <p:cNvPr id="71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9592" y="1628775"/>
            <a:ext cx="7543800" cy="4536529"/>
          </a:xfrm>
        </p:spPr>
        <p:txBody>
          <a:bodyPr/>
          <a:lstStyle/>
          <a:p>
            <a:pPr marL="0" indent="0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altLang="ko-KR" sz="2000" b="1" i="0" dirty="0" smtClean="0">
                <a:effectLst/>
                <a:latin typeface="Times New Roman"/>
                <a:ea typeface="HY견명조" pitchFamily="18" charset="-127"/>
              </a:rPr>
              <a:t> </a:t>
            </a:r>
            <a:r>
              <a:rPr lang="en-US" altLang="ko-KR" sz="2400" b="1" i="0" dirty="0" smtClean="0">
                <a:solidFill>
                  <a:srgbClr val="0000FF"/>
                </a:solidFill>
                <a:effectLst/>
                <a:latin typeface="HY견명조" pitchFamily="18" charset="-127"/>
                <a:ea typeface="HY견명조" pitchFamily="18" charset="-127"/>
              </a:rPr>
              <a:t>(6) </a:t>
            </a:r>
            <a:r>
              <a:rPr lang="ko-KR" altLang="en-US" sz="2400" b="1" i="0" dirty="0" err="1" smtClean="0">
                <a:solidFill>
                  <a:srgbClr val="0000FF"/>
                </a:solidFill>
                <a:effectLst/>
                <a:latin typeface="HY견명조" pitchFamily="18" charset="-127"/>
                <a:ea typeface="HY견명조" pitchFamily="18" charset="-127"/>
              </a:rPr>
              <a:t>단백피</a:t>
            </a:r>
            <a:r>
              <a:rPr lang="ko-KR" altLang="en-US" sz="2000" i="0" dirty="0" smtClean="0">
                <a:effectLst/>
                <a:latin typeface="HY견명조" pitchFamily="18" charset="-127"/>
                <a:ea typeface="HY견명조" pitchFamily="18" charset="-127"/>
              </a:rPr>
              <a:t> </a:t>
            </a:r>
          </a:p>
          <a:p>
            <a:pPr marL="0" indent="0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ko-KR" altLang="en-US" sz="2000" i="0" dirty="0" smtClean="0">
                <a:effectLst/>
                <a:latin typeface="Times New Roman"/>
                <a:ea typeface="HY견명조" pitchFamily="18" charset="-127"/>
              </a:rPr>
              <a:t>  </a:t>
            </a:r>
            <a:r>
              <a:rPr lang="ko-KR" altLang="en-US" sz="2000" i="0" dirty="0" smtClean="0">
                <a:effectLst/>
                <a:latin typeface="HY견명조" pitchFamily="18" charset="-127"/>
                <a:ea typeface="HY견명조" pitchFamily="18" charset="-127"/>
              </a:rPr>
              <a:t>옥수수 전분과 시럽을 제조할 때 나오는 부산물로서 다른 </a:t>
            </a:r>
          </a:p>
          <a:p>
            <a:pPr marL="0" indent="0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ko-KR" altLang="en-US" sz="2000" i="0" dirty="0" smtClean="0">
                <a:effectLst/>
                <a:latin typeface="HY견명조" pitchFamily="18" charset="-127"/>
                <a:ea typeface="HY견명조" pitchFamily="18" charset="-127"/>
              </a:rPr>
              <a:t> 곡류사료와 비교해 볼 때 중간수준의 단백질을 함유하고 있다</a:t>
            </a:r>
            <a:r>
              <a:rPr lang="en-US" altLang="ko-KR" sz="2000" i="0" dirty="0" smtClean="0">
                <a:effectLst/>
                <a:latin typeface="HY견명조" pitchFamily="18" charset="-127"/>
                <a:ea typeface="HY견명조" pitchFamily="18" charset="-127"/>
              </a:rPr>
              <a:t>. </a:t>
            </a:r>
          </a:p>
          <a:p>
            <a:pPr marL="0" indent="0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altLang="ko-KR" sz="2000" i="0" dirty="0" smtClean="0">
                <a:effectLst/>
                <a:latin typeface="HY견명조" pitchFamily="18" charset="-127"/>
                <a:ea typeface="HY견명조" pitchFamily="18" charset="-127"/>
              </a:rPr>
              <a:t> </a:t>
            </a:r>
            <a:r>
              <a:rPr lang="ko-KR" altLang="en-US" sz="2000" i="0" dirty="0" smtClean="0">
                <a:effectLst/>
                <a:latin typeface="HY견명조" pitchFamily="18" charset="-127"/>
                <a:ea typeface="HY견명조" pitchFamily="18" charset="-127"/>
              </a:rPr>
              <a:t>가소화 영양소총량</a:t>
            </a:r>
            <a:r>
              <a:rPr lang="en-US" altLang="ko-KR" sz="2000" i="0" dirty="0" smtClean="0">
                <a:effectLst/>
                <a:latin typeface="HY견명조" pitchFamily="18" charset="-127"/>
                <a:ea typeface="HY견명조" pitchFamily="18" charset="-127"/>
              </a:rPr>
              <a:t>(TDN)</a:t>
            </a:r>
            <a:r>
              <a:rPr lang="ko-KR" altLang="en-US" sz="2000" i="0" dirty="0" smtClean="0">
                <a:effectLst/>
                <a:latin typeface="HY견명조" pitchFamily="18" charset="-127"/>
                <a:ea typeface="HY견명조" pitchFamily="18" charset="-127"/>
              </a:rPr>
              <a:t>은 보리와 비슷하며 </a:t>
            </a:r>
            <a:r>
              <a:rPr lang="ko-KR" altLang="en-US" sz="2000" i="0" dirty="0" err="1" smtClean="0">
                <a:effectLst/>
                <a:latin typeface="HY견명조" pitchFamily="18" charset="-127"/>
                <a:ea typeface="HY견명조" pitchFamily="18" charset="-127"/>
              </a:rPr>
              <a:t>단백피</a:t>
            </a:r>
            <a:r>
              <a:rPr lang="ko-KR" altLang="en-US" sz="2000" i="0" dirty="0" smtClean="0">
                <a:effectLst/>
                <a:latin typeface="HY견명조" pitchFamily="18" charset="-127"/>
                <a:ea typeface="HY견명조" pitchFamily="18" charset="-127"/>
              </a:rPr>
              <a:t> 내의 </a:t>
            </a:r>
          </a:p>
          <a:p>
            <a:pPr marL="0" indent="0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ko-KR" altLang="en-US" sz="2000" i="0" dirty="0" smtClean="0">
                <a:effectLst/>
                <a:latin typeface="HY견명조" pitchFamily="18" charset="-127"/>
                <a:ea typeface="HY견명조" pitchFamily="18" charset="-127"/>
              </a:rPr>
              <a:t> 단백질은 제</a:t>
            </a:r>
            <a:r>
              <a:rPr lang="en-US" altLang="ko-KR" sz="2000" i="0" dirty="0" smtClean="0">
                <a:effectLst/>
                <a:latin typeface="HY견명조" pitchFamily="18" charset="-127"/>
                <a:ea typeface="HY견명조" pitchFamily="18" charset="-127"/>
              </a:rPr>
              <a:t>1</a:t>
            </a:r>
            <a:r>
              <a:rPr lang="ko-KR" altLang="en-US" sz="2000" i="0" dirty="0" smtClean="0">
                <a:effectLst/>
                <a:latin typeface="HY견명조" pitchFamily="18" charset="-127"/>
                <a:ea typeface="HY견명조" pitchFamily="18" charset="-127"/>
              </a:rPr>
              <a:t>위 내에서 빠르게 분해된다</a:t>
            </a:r>
            <a:r>
              <a:rPr lang="en-US" altLang="ko-KR" sz="2000" i="0" dirty="0" smtClean="0">
                <a:effectLst/>
                <a:latin typeface="HY견명조" pitchFamily="18" charset="-127"/>
                <a:ea typeface="HY견명조" pitchFamily="18" charset="-127"/>
              </a:rPr>
              <a:t>. </a:t>
            </a:r>
          </a:p>
          <a:p>
            <a:pPr marL="0" indent="0">
              <a:lnSpc>
                <a:spcPct val="90000"/>
              </a:lnSpc>
              <a:buFont typeface="Wingdings" pitchFamily="2" charset="2"/>
              <a:buNone/>
              <a:defRPr/>
            </a:pPr>
            <a:endParaRPr lang="en-US" altLang="ko-KR" sz="2000" b="1" i="0" dirty="0" smtClean="0">
              <a:effectLst/>
              <a:latin typeface="HY견명조" pitchFamily="18" charset="-127"/>
              <a:ea typeface="HY견명조" pitchFamily="18" charset="-127"/>
            </a:endParaRPr>
          </a:p>
          <a:p>
            <a:pPr marL="0" indent="0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altLang="ko-KR" sz="2000" b="1" i="0" dirty="0" smtClean="0">
                <a:effectLst/>
                <a:latin typeface="Times New Roman"/>
                <a:ea typeface="HY견명조" pitchFamily="18" charset="-127"/>
              </a:rPr>
              <a:t> </a:t>
            </a:r>
            <a:r>
              <a:rPr lang="en-US" altLang="ko-KR" sz="2400" b="1" i="0" dirty="0" smtClean="0">
                <a:solidFill>
                  <a:srgbClr val="0000FF"/>
                </a:solidFill>
                <a:effectLst/>
                <a:latin typeface="HY견명조" pitchFamily="18" charset="-127"/>
                <a:ea typeface="HY견명조" pitchFamily="18" charset="-127"/>
              </a:rPr>
              <a:t>(7) </a:t>
            </a:r>
            <a:r>
              <a:rPr lang="ko-KR" altLang="en-US" sz="2400" b="1" i="0" dirty="0" err="1" smtClean="0">
                <a:solidFill>
                  <a:srgbClr val="0000FF"/>
                </a:solidFill>
                <a:effectLst/>
                <a:latin typeface="HY견명조" pitchFamily="18" charset="-127"/>
                <a:ea typeface="HY견명조" pitchFamily="18" charset="-127"/>
              </a:rPr>
              <a:t>대두피</a:t>
            </a:r>
            <a:r>
              <a:rPr lang="ko-KR" altLang="en-US" sz="2000" i="0" dirty="0" smtClean="0">
                <a:effectLst/>
                <a:latin typeface="HY견명조" pitchFamily="18" charset="-127"/>
                <a:ea typeface="HY견명조" pitchFamily="18" charset="-127"/>
              </a:rPr>
              <a:t>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ko-KR" altLang="en-US" sz="2000" i="0" dirty="0" smtClean="0">
                <a:effectLst/>
                <a:latin typeface="Times New Roman"/>
                <a:ea typeface="HY견명조" pitchFamily="18" charset="-127"/>
              </a:rPr>
              <a:t>  </a:t>
            </a:r>
            <a:r>
              <a:rPr lang="ko-KR" altLang="en-US" sz="2000" i="0" dirty="0" smtClean="0">
                <a:effectLst/>
                <a:latin typeface="HY견명조" pitchFamily="18" charset="-127"/>
                <a:ea typeface="HY견명조" pitchFamily="18" charset="-127"/>
              </a:rPr>
              <a:t>대두를 탈피하면 약 </a:t>
            </a:r>
            <a:r>
              <a:rPr lang="en-US" altLang="ko-KR" sz="2000" i="0" dirty="0" smtClean="0">
                <a:effectLst/>
                <a:latin typeface="HY견명조" pitchFamily="18" charset="-127"/>
                <a:ea typeface="HY견명조" pitchFamily="18" charset="-127"/>
              </a:rPr>
              <a:t>12~13%</a:t>
            </a:r>
            <a:r>
              <a:rPr lang="ko-KR" altLang="en-US" sz="2000" i="0" dirty="0" smtClean="0">
                <a:effectLst/>
                <a:latin typeface="HY견명조" pitchFamily="18" charset="-127"/>
                <a:ea typeface="HY견명조" pitchFamily="18" charset="-127"/>
              </a:rPr>
              <a:t>의 </a:t>
            </a:r>
            <a:r>
              <a:rPr lang="ko-KR" altLang="en-US" sz="2000" i="0" dirty="0" err="1" smtClean="0">
                <a:effectLst/>
                <a:latin typeface="HY견명조" pitchFamily="18" charset="-127"/>
                <a:ea typeface="HY견명조" pitchFamily="18" charset="-127"/>
              </a:rPr>
              <a:t>대두피가</a:t>
            </a:r>
            <a:r>
              <a:rPr lang="ko-KR" altLang="en-US" sz="2000" i="0" dirty="0" smtClean="0">
                <a:effectLst/>
                <a:latin typeface="HY견명조" pitchFamily="18" charset="-127"/>
                <a:ea typeface="HY견명조" pitchFamily="18" charset="-127"/>
              </a:rPr>
              <a:t> 생산된다</a:t>
            </a:r>
            <a:r>
              <a:rPr lang="en-US" altLang="ko-KR" sz="2000" i="0" dirty="0" smtClean="0">
                <a:effectLst/>
                <a:latin typeface="HY견명조" pitchFamily="18" charset="-127"/>
                <a:ea typeface="HY견명조" pitchFamily="18" charset="-127"/>
              </a:rPr>
              <a:t>. </a:t>
            </a:r>
            <a:r>
              <a:rPr lang="ko-KR" altLang="en-US" sz="2000" i="0" dirty="0" err="1" smtClean="0">
                <a:effectLst/>
                <a:latin typeface="HY견명조" pitchFamily="18" charset="-127"/>
                <a:ea typeface="HY견명조" pitchFamily="18" charset="-127"/>
              </a:rPr>
              <a:t>대두피는</a:t>
            </a:r>
            <a:r>
              <a:rPr lang="ko-KR" altLang="en-US" sz="2000" i="0" dirty="0" smtClean="0">
                <a:effectLst/>
                <a:latin typeface="HY견명조" pitchFamily="18" charset="-127"/>
                <a:ea typeface="HY견명조" pitchFamily="18" charset="-127"/>
              </a:rPr>
              <a:t>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ko-KR" altLang="en-US" sz="2000" i="0" dirty="0" smtClean="0">
                <a:effectLst/>
                <a:latin typeface="HY견명조" pitchFamily="18" charset="-127"/>
                <a:ea typeface="HY견명조" pitchFamily="18" charset="-127"/>
              </a:rPr>
              <a:t> </a:t>
            </a:r>
            <a:r>
              <a:rPr lang="ko-KR" altLang="en-US" sz="2000" i="0" dirty="0" err="1" smtClean="0">
                <a:effectLst/>
                <a:latin typeface="HY견명조" pitchFamily="18" charset="-127"/>
                <a:ea typeface="HY견명조" pitchFamily="18" charset="-127"/>
              </a:rPr>
              <a:t>조섬유</a:t>
            </a:r>
            <a:r>
              <a:rPr lang="ko-KR" altLang="en-US" sz="2000" i="0" dirty="0" smtClean="0">
                <a:effectLst/>
                <a:latin typeface="HY견명조" pitchFamily="18" charset="-127"/>
                <a:ea typeface="HY견명조" pitchFamily="18" charset="-127"/>
              </a:rPr>
              <a:t> 함량이 </a:t>
            </a:r>
            <a:r>
              <a:rPr lang="en-US" altLang="ko-KR" sz="2000" i="0" dirty="0" smtClean="0">
                <a:effectLst/>
                <a:latin typeface="HY견명조" pitchFamily="18" charset="-127"/>
                <a:ea typeface="HY견명조" pitchFamily="18" charset="-127"/>
              </a:rPr>
              <a:t>30%</a:t>
            </a:r>
            <a:r>
              <a:rPr lang="ko-KR" altLang="en-US" sz="2000" i="0" dirty="0" smtClean="0">
                <a:effectLst/>
                <a:latin typeface="HY견명조" pitchFamily="18" charset="-127"/>
                <a:ea typeface="HY견명조" pitchFamily="18" charset="-127"/>
              </a:rPr>
              <a:t>이상을 상회하나 에너지의 함량이 매우 낮아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ko-KR" altLang="en-US" sz="2000" i="0" dirty="0" smtClean="0">
                <a:effectLst/>
                <a:latin typeface="HY견명조" pitchFamily="18" charset="-127"/>
                <a:ea typeface="HY견명조" pitchFamily="18" charset="-127"/>
              </a:rPr>
              <a:t> 가축에 대한 사료로서의 이용성이 매우 낮은 것으로 알려져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ko-KR" altLang="en-US" sz="2000" i="0" dirty="0" smtClean="0">
                <a:effectLst/>
                <a:latin typeface="HY견명조" pitchFamily="18" charset="-127"/>
                <a:ea typeface="HY견명조" pitchFamily="18" charset="-127"/>
              </a:rPr>
              <a:t> 왔으나 소화율은 매우 높다</a:t>
            </a:r>
            <a:r>
              <a:rPr lang="en-US" altLang="ko-KR" sz="2000" i="0" dirty="0" smtClean="0">
                <a:effectLst/>
                <a:latin typeface="HY견명조" pitchFamily="18" charset="-127"/>
                <a:ea typeface="HY견명조" pitchFamily="18" charset="-127"/>
              </a:rPr>
              <a:t>.</a:t>
            </a:r>
            <a:r>
              <a:rPr lang="en-US" altLang="ko-KR" sz="2000" dirty="0" smtClean="0">
                <a:latin typeface="HY견명조" pitchFamily="18" charset="-127"/>
                <a:ea typeface="HY견명조" pitchFamily="18" charset="-12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82751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584" y="1124744"/>
            <a:ext cx="7543800" cy="5229225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altLang="ko-KR" sz="2400" b="1" i="0" dirty="0" smtClean="0">
                <a:solidFill>
                  <a:srgbClr val="0000FF"/>
                </a:solidFill>
                <a:effectLst/>
                <a:latin typeface="HY견명조" pitchFamily="18" charset="-127"/>
                <a:ea typeface="HY견명조" pitchFamily="18" charset="-127"/>
              </a:rPr>
              <a:t>(8) </a:t>
            </a:r>
            <a:r>
              <a:rPr lang="ko-KR" altLang="en-US" sz="2400" b="1" i="0" dirty="0" err="1" smtClean="0">
                <a:solidFill>
                  <a:srgbClr val="0000FF"/>
                </a:solidFill>
                <a:effectLst/>
                <a:latin typeface="HY견명조" pitchFamily="18" charset="-127"/>
                <a:ea typeface="HY견명조" pitchFamily="18" charset="-127"/>
              </a:rPr>
              <a:t>대두박</a:t>
            </a:r>
            <a:r>
              <a:rPr lang="ko-KR" altLang="en-US" sz="2000" i="0" dirty="0" smtClean="0">
                <a:effectLst/>
                <a:latin typeface="HY견명조" pitchFamily="18" charset="-127"/>
                <a:ea typeface="HY견명조" pitchFamily="18" charset="-127"/>
              </a:rPr>
              <a:t> </a:t>
            </a:r>
          </a:p>
          <a:p>
            <a:pPr marL="0" indent="0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ko-KR" altLang="en-US" sz="2000" i="0" dirty="0" smtClean="0">
                <a:effectLst/>
                <a:latin typeface="Times New Roman"/>
                <a:ea typeface="HY견명조" pitchFamily="18" charset="-127"/>
              </a:rPr>
              <a:t>  </a:t>
            </a:r>
            <a:r>
              <a:rPr lang="ko-KR" altLang="en-US" sz="2000" i="0" dirty="0" smtClean="0">
                <a:effectLst/>
                <a:latin typeface="HY견명조" pitchFamily="18" charset="-127"/>
                <a:ea typeface="HY견명조" pitchFamily="18" charset="-127"/>
              </a:rPr>
              <a:t>대두에서 기름을 추출하고 남은 찌꺼기이다</a:t>
            </a:r>
            <a:r>
              <a:rPr lang="en-US" altLang="ko-KR" sz="2000" i="0" dirty="0" smtClean="0">
                <a:effectLst/>
                <a:latin typeface="HY견명조" pitchFamily="18" charset="-127"/>
                <a:ea typeface="HY견명조" pitchFamily="18" charset="-127"/>
              </a:rPr>
              <a:t>. </a:t>
            </a:r>
            <a:r>
              <a:rPr lang="ko-KR" altLang="en-US" sz="2000" i="0" dirty="0" smtClean="0">
                <a:effectLst/>
                <a:latin typeface="HY견명조" pitchFamily="18" charset="-127"/>
                <a:ea typeface="HY견명조" pitchFamily="18" charset="-127"/>
              </a:rPr>
              <a:t>단백질과 에너지원으로 이용되며 </a:t>
            </a:r>
            <a:r>
              <a:rPr lang="ko-KR" altLang="en-US" sz="2000" i="0" dirty="0" err="1" smtClean="0">
                <a:effectLst/>
                <a:latin typeface="HY견명조" pitchFamily="18" charset="-127"/>
                <a:ea typeface="HY견명조" pitchFamily="18" charset="-127"/>
              </a:rPr>
              <a:t>기호성이</a:t>
            </a:r>
            <a:r>
              <a:rPr lang="ko-KR" altLang="en-US" sz="2000" i="0" dirty="0" smtClean="0">
                <a:effectLst/>
                <a:latin typeface="HY견명조" pitchFamily="18" charset="-127"/>
                <a:ea typeface="HY견명조" pitchFamily="18" charset="-127"/>
              </a:rPr>
              <a:t> 뛰어나 사료 내 주요 </a:t>
            </a:r>
            <a:r>
              <a:rPr lang="ko-KR" altLang="en-US" sz="2000" i="0" dirty="0" err="1" smtClean="0">
                <a:effectLst/>
                <a:latin typeface="HY견명조" pitchFamily="18" charset="-127"/>
                <a:ea typeface="HY견명조" pitchFamily="18" charset="-127"/>
              </a:rPr>
              <a:t>단백질원으로</a:t>
            </a:r>
            <a:r>
              <a:rPr lang="ko-KR" altLang="en-US" sz="2000" i="0" dirty="0" smtClean="0">
                <a:effectLst/>
                <a:latin typeface="HY견명조" pitchFamily="18" charset="-127"/>
                <a:ea typeface="HY견명조" pitchFamily="18" charset="-127"/>
              </a:rPr>
              <a:t> 이용 가능하다</a:t>
            </a:r>
            <a:r>
              <a:rPr lang="en-US" altLang="ko-KR" sz="2000" i="0" dirty="0" smtClean="0">
                <a:effectLst/>
                <a:latin typeface="HY견명조" pitchFamily="18" charset="-127"/>
                <a:ea typeface="HY견명조" pitchFamily="18" charset="-127"/>
              </a:rPr>
              <a:t>. </a:t>
            </a:r>
          </a:p>
          <a:p>
            <a:pPr marL="0" indent="0">
              <a:lnSpc>
                <a:spcPct val="90000"/>
              </a:lnSpc>
              <a:buFont typeface="Wingdings" pitchFamily="2" charset="2"/>
              <a:buNone/>
              <a:defRPr/>
            </a:pPr>
            <a:endParaRPr lang="en-US" altLang="ko-KR" sz="2000" i="0" dirty="0" smtClean="0">
              <a:effectLst/>
              <a:latin typeface="HY견명조" pitchFamily="18" charset="-127"/>
              <a:ea typeface="HY견명조" pitchFamily="18" charset="-127"/>
            </a:endParaRPr>
          </a:p>
          <a:p>
            <a:pPr marL="0" indent="0">
              <a:lnSpc>
                <a:spcPct val="80000"/>
              </a:lnSpc>
              <a:buFont typeface="Wingdings" pitchFamily="2" charset="2"/>
              <a:buNone/>
              <a:defRPr/>
            </a:pPr>
            <a:endParaRPr lang="en-US" altLang="ko-KR" sz="800" b="1" i="0" dirty="0" smtClean="0">
              <a:effectLst/>
              <a:latin typeface="HY견명조" pitchFamily="18" charset="-127"/>
              <a:ea typeface="HY견명조" pitchFamily="18" charset="-127"/>
            </a:endParaRPr>
          </a:p>
          <a:p>
            <a:pPr marL="0" indent="0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altLang="ko-KR" sz="2400" b="1" i="0" dirty="0" smtClean="0">
                <a:solidFill>
                  <a:srgbClr val="0000FF"/>
                </a:solidFill>
                <a:effectLst/>
                <a:latin typeface="Times New Roman"/>
                <a:ea typeface="HY견명조" pitchFamily="18" charset="-127"/>
              </a:rPr>
              <a:t> </a:t>
            </a:r>
            <a:r>
              <a:rPr lang="en-US" altLang="ko-KR" sz="2400" b="1" i="0" dirty="0" smtClean="0">
                <a:solidFill>
                  <a:srgbClr val="0000FF"/>
                </a:solidFill>
                <a:effectLst/>
                <a:latin typeface="HY견명조" pitchFamily="18" charset="-127"/>
                <a:ea typeface="HY견명조" pitchFamily="18" charset="-127"/>
              </a:rPr>
              <a:t>(9) </a:t>
            </a:r>
            <a:r>
              <a:rPr lang="ko-KR" altLang="en-US" sz="2400" b="1" i="0" dirty="0" err="1" smtClean="0">
                <a:solidFill>
                  <a:srgbClr val="0000FF"/>
                </a:solidFill>
                <a:effectLst/>
                <a:latin typeface="HY견명조" pitchFamily="18" charset="-127"/>
                <a:ea typeface="HY견명조" pitchFamily="18" charset="-127"/>
              </a:rPr>
              <a:t>면실박</a:t>
            </a:r>
            <a:r>
              <a:rPr lang="ko-KR" altLang="en-US" sz="2000" i="0" dirty="0" smtClean="0">
                <a:effectLst/>
                <a:latin typeface="HY견명조" pitchFamily="18" charset="-127"/>
                <a:ea typeface="HY견명조" pitchFamily="18" charset="-127"/>
              </a:rPr>
              <a:t> </a:t>
            </a:r>
          </a:p>
          <a:p>
            <a:pPr marL="0" indent="0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ko-KR" altLang="en-US" sz="2000" i="0" dirty="0" smtClean="0">
                <a:effectLst/>
                <a:latin typeface="Times New Roman"/>
                <a:ea typeface="HY견명조" pitchFamily="18" charset="-127"/>
              </a:rPr>
              <a:t>  </a:t>
            </a:r>
            <a:r>
              <a:rPr lang="ko-KR" altLang="en-US" sz="2000" i="0" dirty="0" smtClean="0">
                <a:effectLst/>
                <a:latin typeface="HY견명조" pitchFamily="18" charset="-127"/>
                <a:ea typeface="HY견명조" pitchFamily="18" charset="-127"/>
              </a:rPr>
              <a:t>면실에서 기름을 짜고 남은 고단백질 부산물 사료이다</a:t>
            </a:r>
            <a:r>
              <a:rPr lang="en-US" altLang="ko-KR" sz="2000" i="0" dirty="0" smtClean="0">
                <a:effectLst/>
                <a:latin typeface="HY견명조" pitchFamily="18" charset="-127"/>
                <a:ea typeface="HY견명조" pitchFamily="18" charset="-127"/>
              </a:rPr>
              <a:t>. </a:t>
            </a:r>
            <a:r>
              <a:rPr lang="ko-KR" altLang="en-US" sz="2000" i="0" dirty="0" err="1" smtClean="0">
                <a:effectLst/>
                <a:latin typeface="HY견명조" pitchFamily="18" charset="-127"/>
                <a:ea typeface="HY견명조" pitchFamily="18" charset="-127"/>
              </a:rPr>
              <a:t>면실박</a:t>
            </a:r>
            <a:r>
              <a:rPr lang="ko-KR" altLang="en-US" sz="2000" i="0" dirty="0" smtClean="0">
                <a:effectLst/>
                <a:latin typeface="HY견명조" pitchFamily="18" charset="-127"/>
                <a:ea typeface="HY견명조" pitchFamily="18" charset="-127"/>
              </a:rPr>
              <a:t> </a:t>
            </a:r>
          </a:p>
          <a:p>
            <a:pPr marL="0" indent="0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ko-KR" altLang="en-US" sz="2000" i="0" dirty="0" smtClean="0">
                <a:effectLst/>
                <a:latin typeface="HY견명조" pitchFamily="18" charset="-127"/>
                <a:ea typeface="HY견명조" pitchFamily="18" charset="-127"/>
              </a:rPr>
              <a:t> 내에는 </a:t>
            </a:r>
            <a:r>
              <a:rPr lang="ko-KR" altLang="en-US" sz="2000" i="0" dirty="0" err="1" smtClean="0">
                <a:effectLst/>
                <a:latin typeface="HY견명조" pitchFamily="18" charset="-127"/>
                <a:ea typeface="HY견명조" pitchFamily="18" charset="-127"/>
              </a:rPr>
              <a:t>고시폴</a:t>
            </a:r>
            <a:r>
              <a:rPr lang="en-US" altLang="ko-KR" sz="2000" i="0" dirty="0" smtClean="0">
                <a:effectLst/>
                <a:latin typeface="HY견명조" pitchFamily="18" charset="-127"/>
                <a:ea typeface="HY견명조" pitchFamily="18" charset="-127"/>
              </a:rPr>
              <a:t>(Gossypol)</a:t>
            </a:r>
            <a:r>
              <a:rPr lang="ko-KR" altLang="en-US" sz="2000" i="0" dirty="0" smtClean="0">
                <a:effectLst/>
                <a:latin typeface="HY견명조" pitchFamily="18" charset="-127"/>
                <a:ea typeface="HY견명조" pitchFamily="18" charset="-127"/>
              </a:rPr>
              <a:t>이라는 독성이 있다</a:t>
            </a:r>
            <a:r>
              <a:rPr lang="en-US" altLang="ko-KR" sz="2000" i="0" dirty="0" smtClean="0">
                <a:effectLst/>
                <a:latin typeface="HY견명조" pitchFamily="18" charset="-127"/>
                <a:ea typeface="HY견명조" pitchFamily="18" charset="-127"/>
              </a:rPr>
              <a:t>. </a:t>
            </a:r>
          </a:p>
          <a:p>
            <a:pPr marL="0" indent="0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altLang="ko-KR" sz="2000" dirty="0">
                <a:latin typeface="HY견명조" pitchFamily="18" charset="-127"/>
                <a:ea typeface="HY견명조" pitchFamily="18" charset="-127"/>
              </a:rPr>
              <a:t> </a:t>
            </a:r>
            <a:r>
              <a:rPr lang="ko-KR" altLang="en-US" sz="2000" i="0" dirty="0" err="1" smtClean="0">
                <a:effectLst/>
                <a:latin typeface="HY견명조" pitchFamily="18" charset="-127"/>
                <a:ea typeface="HY견명조" pitchFamily="18" charset="-127"/>
              </a:rPr>
              <a:t>사료내</a:t>
            </a:r>
            <a:r>
              <a:rPr lang="ko-KR" altLang="en-US" sz="2000" i="0" dirty="0" smtClean="0">
                <a:effectLst/>
                <a:latin typeface="HY견명조" pitchFamily="18" charset="-127"/>
                <a:ea typeface="HY견명조" pitchFamily="18" charset="-127"/>
              </a:rPr>
              <a:t> </a:t>
            </a:r>
            <a:r>
              <a:rPr lang="ko-KR" altLang="en-US" sz="2000" i="0" dirty="0" err="1" smtClean="0">
                <a:effectLst/>
                <a:latin typeface="HY견명조" pitchFamily="18" charset="-127"/>
                <a:ea typeface="HY견명조" pitchFamily="18" charset="-127"/>
              </a:rPr>
              <a:t>대두박을</a:t>
            </a:r>
            <a:r>
              <a:rPr lang="ko-KR" altLang="en-US" sz="2000" i="0" dirty="0" smtClean="0">
                <a:effectLst/>
                <a:latin typeface="HY견명조" pitchFamily="18" charset="-127"/>
                <a:ea typeface="HY견명조" pitchFamily="18" charset="-127"/>
              </a:rPr>
              <a:t> 모두 대체할 수 있을 정도로 단백질이 높다</a:t>
            </a:r>
            <a:r>
              <a:rPr lang="en-US" altLang="ko-KR" sz="2000" i="0" dirty="0" smtClean="0">
                <a:effectLst/>
                <a:latin typeface="HY견명조" pitchFamily="18" charset="-127"/>
                <a:ea typeface="HY견명조" pitchFamily="18" charset="-127"/>
              </a:rPr>
              <a:t>. </a:t>
            </a:r>
          </a:p>
          <a:p>
            <a:pPr marL="0" indent="0">
              <a:lnSpc>
                <a:spcPct val="80000"/>
              </a:lnSpc>
              <a:buFont typeface="Wingdings" pitchFamily="2" charset="2"/>
              <a:buNone/>
              <a:defRPr/>
            </a:pPr>
            <a:endParaRPr lang="en-US" altLang="ko-KR" sz="2000" i="0" dirty="0" smtClean="0">
              <a:effectLst/>
              <a:latin typeface="HY견명조" pitchFamily="18" charset="-127"/>
              <a:ea typeface="HY견명조" pitchFamily="18" charset="-127"/>
            </a:endParaRPr>
          </a:p>
          <a:p>
            <a:pPr marL="0" indent="0">
              <a:lnSpc>
                <a:spcPct val="80000"/>
              </a:lnSpc>
              <a:buFont typeface="Wingdings" pitchFamily="2" charset="2"/>
              <a:buNone/>
              <a:defRPr/>
            </a:pPr>
            <a:endParaRPr lang="en-US" altLang="ko-KR" sz="800" b="1" i="0" dirty="0" smtClean="0">
              <a:effectLst/>
              <a:latin typeface="HY견명조" pitchFamily="18" charset="-127"/>
              <a:ea typeface="HY견명조" pitchFamily="18" charset="-127"/>
            </a:endParaRPr>
          </a:p>
          <a:p>
            <a:pPr marL="0" indent="0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altLang="ko-KR" sz="2000" b="1" i="0" dirty="0" smtClean="0">
                <a:effectLst/>
                <a:latin typeface="Times New Roman"/>
                <a:ea typeface="HY견명조" pitchFamily="18" charset="-127"/>
              </a:rPr>
              <a:t> </a:t>
            </a:r>
            <a:r>
              <a:rPr lang="en-US" altLang="ko-KR" sz="2400" b="1" i="0" dirty="0" smtClean="0">
                <a:solidFill>
                  <a:srgbClr val="0000FF"/>
                </a:solidFill>
                <a:effectLst/>
                <a:latin typeface="HY견명조" pitchFamily="18" charset="-127"/>
                <a:ea typeface="HY견명조" pitchFamily="18" charset="-127"/>
              </a:rPr>
              <a:t>(10) </a:t>
            </a:r>
            <a:r>
              <a:rPr lang="ko-KR" altLang="en-US" sz="2400" b="1" i="0" dirty="0" smtClean="0">
                <a:solidFill>
                  <a:srgbClr val="0000FF"/>
                </a:solidFill>
                <a:effectLst/>
                <a:latin typeface="HY견명조" pitchFamily="18" charset="-127"/>
                <a:ea typeface="HY견명조" pitchFamily="18" charset="-127"/>
              </a:rPr>
              <a:t>젖은 </a:t>
            </a:r>
            <a:r>
              <a:rPr lang="ko-KR" altLang="en-US" sz="2400" b="1" i="0" dirty="0" err="1" smtClean="0">
                <a:solidFill>
                  <a:srgbClr val="0000FF"/>
                </a:solidFill>
                <a:effectLst/>
                <a:latin typeface="HY견명조" pitchFamily="18" charset="-127"/>
                <a:ea typeface="HY견명조" pitchFamily="18" charset="-127"/>
              </a:rPr>
              <a:t>맥주박</a:t>
            </a:r>
            <a:r>
              <a:rPr lang="ko-KR" altLang="en-US" sz="2000" i="0" dirty="0" smtClean="0">
                <a:effectLst/>
                <a:latin typeface="HY견명조" pitchFamily="18" charset="-127"/>
                <a:ea typeface="HY견명조" pitchFamily="18" charset="-127"/>
              </a:rPr>
              <a:t> </a:t>
            </a:r>
          </a:p>
          <a:p>
            <a:pPr marL="0" indent="0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ko-KR" altLang="en-US" sz="2000" i="0" dirty="0" smtClean="0">
                <a:effectLst/>
                <a:latin typeface="Times New Roman"/>
                <a:ea typeface="HY견명조" pitchFamily="18" charset="-127"/>
              </a:rPr>
              <a:t>  </a:t>
            </a:r>
            <a:r>
              <a:rPr lang="ko-KR" altLang="en-US" sz="2000" i="0" dirty="0" err="1" smtClean="0">
                <a:effectLst/>
                <a:latin typeface="HY견명조" pitchFamily="18" charset="-127"/>
                <a:ea typeface="HY견명조" pitchFamily="18" charset="-127"/>
              </a:rPr>
              <a:t>맥주박은</a:t>
            </a:r>
            <a:r>
              <a:rPr lang="ko-KR" altLang="en-US" sz="2000" i="0" dirty="0" smtClean="0">
                <a:effectLst/>
                <a:latin typeface="HY견명조" pitchFamily="18" charset="-127"/>
                <a:ea typeface="HY견명조" pitchFamily="18" charset="-127"/>
              </a:rPr>
              <a:t> 맥주제조 부산물이며 중간 정도의 에너지와 단백질</a:t>
            </a:r>
            <a:r>
              <a:rPr lang="en-US" altLang="ko-KR" sz="2000" i="0" dirty="0" smtClean="0">
                <a:effectLst/>
                <a:latin typeface="HY견명조" pitchFamily="18" charset="-127"/>
                <a:ea typeface="HY견명조" pitchFamily="18" charset="-127"/>
              </a:rPr>
              <a:t>, </a:t>
            </a:r>
          </a:p>
          <a:p>
            <a:pPr marL="0" indent="0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altLang="ko-KR" sz="2000" i="0" dirty="0" smtClean="0">
                <a:effectLst/>
                <a:latin typeface="HY견명조" pitchFamily="18" charset="-127"/>
                <a:ea typeface="HY견명조" pitchFamily="18" charset="-127"/>
              </a:rPr>
              <a:t> </a:t>
            </a:r>
            <a:r>
              <a:rPr lang="ko-KR" altLang="en-US" sz="2000" i="0" dirty="0" smtClean="0">
                <a:effectLst/>
                <a:latin typeface="HY견명조" pitchFamily="18" charset="-127"/>
                <a:ea typeface="HY견명조" pitchFamily="18" charset="-127"/>
              </a:rPr>
              <a:t>높은 </a:t>
            </a:r>
            <a:r>
              <a:rPr lang="ko-KR" altLang="en-US" sz="2000" i="0" dirty="0" err="1" smtClean="0">
                <a:effectLst/>
                <a:latin typeface="HY견명조" pitchFamily="18" charset="-127"/>
                <a:ea typeface="HY견명조" pitchFamily="18" charset="-127"/>
              </a:rPr>
              <a:t>조섬유</a:t>
            </a:r>
            <a:r>
              <a:rPr lang="ko-KR" altLang="en-US" sz="2000" i="0" dirty="0" smtClean="0">
                <a:effectLst/>
                <a:latin typeface="HY견명조" pitchFamily="18" charset="-127"/>
                <a:ea typeface="HY견명조" pitchFamily="18" charset="-127"/>
              </a:rPr>
              <a:t> 함량을 갖고 있다</a:t>
            </a:r>
            <a:r>
              <a:rPr lang="en-US" altLang="ko-KR" sz="2000" i="0" dirty="0" smtClean="0">
                <a:effectLst/>
                <a:latin typeface="HY견명조" pitchFamily="18" charset="-127"/>
                <a:ea typeface="HY견명조" pitchFamily="18" charset="-127"/>
              </a:rPr>
              <a:t>. </a:t>
            </a:r>
            <a:endParaRPr lang="en-US" altLang="ko-KR" sz="2000" dirty="0" smtClean="0">
              <a:latin typeface="HY견명조" pitchFamily="18" charset="-127"/>
              <a:ea typeface="HY견명조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02441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576" y="1772816"/>
            <a:ext cx="7920880" cy="48965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rmAutofit lnSpcReduction="10000"/>
          </a:bodyPr>
          <a:lstStyle/>
          <a:p>
            <a:pPr marL="266700" indent="-266700">
              <a:buFont typeface="Wingdings" pitchFamily="2" charset="2"/>
              <a:buNone/>
            </a:pPr>
            <a:r>
              <a:rPr lang="en-US" altLang="ko-KR" sz="1800" b="1" i="0" dirty="0" smtClean="0">
                <a:effectLst/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1800" i="0" dirty="0" smtClean="0">
                <a:effectLst/>
                <a:latin typeface="HY견고딕" pitchFamily="18" charset="-127"/>
                <a:ea typeface="HY견고딕" pitchFamily="18" charset="-127"/>
              </a:rPr>
              <a:t>조사료 대용 또는 농후사료 대용으로 사용이 가능</a:t>
            </a:r>
          </a:p>
          <a:p>
            <a:pPr marL="266700" indent="-266700">
              <a:buFont typeface="Wingdings" pitchFamily="2" charset="2"/>
              <a:buNone/>
            </a:pPr>
            <a:r>
              <a:rPr lang="ko-KR" altLang="en-US" sz="1800" i="0" dirty="0" smtClean="0">
                <a:effectLst/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1800" i="0" dirty="0" smtClean="0">
                <a:solidFill>
                  <a:srgbClr val="0000FF"/>
                </a:solidFill>
                <a:effectLst/>
                <a:latin typeface="HY견고딕" pitchFamily="18" charset="-127"/>
                <a:ea typeface="HY견고딕" pitchFamily="18" charset="-127"/>
              </a:rPr>
              <a:t>부산물의 특징은 ① 수분이 많고</a:t>
            </a:r>
            <a:r>
              <a:rPr lang="en-US" altLang="ko-KR" sz="1800" i="0" dirty="0" smtClean="0">
                <a:solidFill>
                  <a:srgbClr val="0000FF"/>
                </a:solidFill>
                <a:effectLst/>
                <a:latin typeface="HY견고딕" pitchFamily="18" charset="-127"/>
                <a:ea typeface="HY견고딕" pitchFamily="18" charset="-127"/>
              </a:rPr>
              <a:t>, ② </a:t>
            </a:r>
            <a:r>
              <a:rPr lang="ko-KR" altLang="en-US" sz="1800" i="0" dirty="0" smtClean="0">
                <a:solidFill>
                  <a:srgbClr val="0000FF"/>
                </a:solidFill>
                <a:effectLst/>
                <a:latin typeface="HY견고딕" pitchFamily="18" charset="-127"/>
                <a:ea typeface="HY견고딕" pitchFamily="18" charset="-127"/>
              </a:rPr>
              <a:t>물리적 크기가 비교적 작음</a:t>
            </a:r>
          </a:p>
          <a:p>
            <a:pPr marL="266700" indent="-266700">
              <a:buFont typeface="Wingdings" pitchFamily="2" charset="2"/>
              <a:buNone/>
            </a:pPr>
            <a:r>
              <a:rPr lang="ko-KR" altLang="en-US" sz="1800" i="0" dirty="0" smtClean="0">
                <a:solidFill>
                  <a:srgbClr val="0000FF"/>
                </a:solidFill>
                <a:effectLst/>
                <a:latin typeface="HY견고딕" pitchFamily="18" charset="-127"/>
                <a:ea typeface="HY견고딕" pitchFamily="18" charset="-127"/>
              </a:rPr>
              <a:t>  ③ 단백질 함량이 높고</a:t>
            </a:r>
            <a:r>
              <a:rPr lang="en-US" altLang="ko-KR" sz="1800" i="0" dirty="0" smtClean="0">
                <a:solidFill>
                  <a:srgbClr val="0000FF"/>
                </a:solidFill>
                <a:effectLst/>
                <a:latin typeface="HY견고딕" pitchFamily="18" charset="-127"/>
                <a:ea typeface="HY견고딕" pitchFamily="18" charset="-127"/>
              </a:rPr>
              <a:t>, ④ </a:t>
            </a:r>
            <a:r>
              <a:rPr lang="ko-KR" altLang="en-US" sz="1800" i="0" dirty="0" smtClean="0">
                <a:solidFill>
                  <a:srgbClr val="0000FF"/>
                </a:solidFill>
                <a:effectLst/>
                <a:latin typeface="HY견고딕" pitchFamily="18" charset="-127"/>
                <a:ea typeface="HY견고딕" pitchFamily="18" charset="-127"/>
              </a:rPr>
              <a:t>섬유소가 비교적 많음 ⑤ </a:t>
            </a:r>
            <a:r>
              <a:rPr lang="ko-KR" altLang="en-US" sz="1800" i="0" dirty="0" err="1" smtClean="0">
                <a:solidFill>
                  <a:srgbClr val="0000FF"/>
                </a:solidFill>
                <a:effectLst/>
                <a:latin typeface="HY견고딕" pitchFamily="18" charset="-127"/>
                <a:ea typeface="HY견고딕" pitchFamily="18" charset="-127"/>
              </a:rPr>
              <a:t>기호성이</a:t>
            </a:r>
            <a:r>
              <a:rPr lang="ko-KR" altLang="en-US" sz="1800" i="0" dirty="0" smtClean="0">
                <a:solidFill>
                  <a:srgbClr val="0000FF"/>
                </a:solidFill>
                <a:effectLst/>
                <a:latin typeface="HY견고딕" pitchFamily="18" charset="-127"/>
                <a:ea typeface="HY견고딕" pitchFamily="18" charset="-127"/>
              </a:rPr>
              <a:t> 양호</a:t>
            </a:r>
            <a:endParaRPr lang="en-US" altLang="ko-KR" sz="1800" i="0" dirty="0" smtClean="0">
              <a:solidFill>
                <a:srgbClr val="0000FF"/>
              </a:solidFill>
              <a:effectLst/>
              <a:latin typeface="HY견고딕" pitchFamily="18" charset="-127"/>
              <a:ea typeface="HY견고딕" pitchFamily="18" charset="-127"/>
            </a:endParaRPr>
          </a:p>
          <a:p>
            <a:pPr marL="266700" indent="-266700">
              <a:buFont typeface="Wingdings" pitchFamily="2" charset="2"/>
              <a:buNone/>
            </a:pPr>
            <a:endParaRPr lang="ko-KR" altLang="en-US" sz="1800" i="0" dirty="0" smtClean="0">
              <a:solidFill>
                <a:srgbClr val="0000FF"/>
              </a:solidFill>
              <a:effectLst/>
              <a:latin typeface="HY견고딕" pitchFamily="18" charset="-127"/>
              <a:ea typeface="HY견고딕" pitchFamily="18" charset="-127"/>
            </a:endParaRPr>
          </a:p>
          <a:p>
            <a:pPr marL="266700" indent="-266700">
              <a:buFont typeface="Wingdings" pitchFamily="2" charset="2"/>
              <a:buNone/>
            </a:pPr>
            <a:r>
              <a:rPr lang="ko-KR" altLang="en-US" sz="1800" i="0" dirty="0" smtClean="0">
                <a:effectLst/>
                <a:latin typeface="HY견고딕" pitchFamily="18" charset="-127"/>
                <a:ea typeface="HY견고딕" pitchFamily="18" charset="-127"/>
              </a:rPr>
              <a:t> 영양가에 의한 사료 분류로는 농후사료와 조사료의 중간형태</a:t>
            </a:r>
          </a:p>
          <a:p>
            <a:pPr marL="266700" indent="-266700">
              <a:buFont typeface="Wingdings" pitchFamily="2" charset="2"/>
              <a:buNone/>
            </a:pPr>
            <a:r>
              <a:rPr lang="ko-KR" altLang="en-US" sz="1800" i="0" dirty="0" smtClean="0">
                <a:effectLst/>
                <a:latin typeface="HY견고딕" pitchFamily="18" charset="-127"/>
                <a:ea typeface="HY견고딕" pitchFamily="18" charset="-127"/>
              </a:rPr>
              <a:t> 몇몇 주요 부산물을 제외하고는 가격도 저렴한 편</a:t>
            </a:r>
            <a:r>
              <a:rPr lang="en-US" altLang="ko-KR" sz="1800" i="0" dirty="0" smtClean="0">
                <a:effectLst/>
                <a:latin typeface="HY견고딕" pitchFamily="18" charset="-127"/>
                <a:ea typeface="HY견고딕" pitchFamily="18" charset="-127"/>
              </a:rPr>
              <a:t>. </a:t>
            </a:r>
          </a:p>
          <a:p>
            <a:pPr marL="266700" indent="-266700">
              <a:buFont typeface="Wingdings" pitchFamily="2" charset="2"/>
              <a:buNone/>
            </a:pPr>
            <a:r>
              <a:rPr lang="en-US" altLang="ko-KR" sz="1800" i="0" dirty="0" smtClean="0">
                <a:effectLst/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1800" i="0" dirty="0" smtClean="0">
                <a:solidFill>
                  <a:srgbClr val="0000FF"/>
                </a:solidFill>
                <a:effectLst/>
                <a:latin typeface="HY견고딕" pitchFamily="18" charset="-127"/>
                <a:ea typeface="HY견고딕" pitchFamily="18" charset="-127"/>
              </a:rPr>
              <a:t>부산물 사용을 제한하는 주요 원인은 ① 수분과다에 의한 빠른 부패 </a:t>
            </a:r>
          </a:p>
          <a:p>
            <a:pPr marL="266700" indent="-266700">
              <a:buFont typeface="Wingdings" pitchFamily="2" charset="2"/>
              <a:buNone/>
            </a:pPr>
            <a:r>
              <a:rPr lang="ko-KR" altLang="en-US" sz="1800" i="0" dirty="0" smtClean="0">
                <a:solidFill>
                  <a:srgbClr val="0000FF"/>
                </a:solidFill>
                <a:effectLst/>
                <a:latin typeface="HY견고딕" pitchFamily="18" charset="-127"/>
                <a:ea typeface="HY견고딕" pitchFamily="18" charset="-127"/>
              </a:rPr>
              <a:t>  ② 부피가 커서 운반하는데 어려움 ③ 지역별</a:t>
            </a:r>
            <a:r>
              <a:rPr lang="en-US" altLang="ko-KR" sz="1800" i="0" dirty="0" smtClean="0">
                <a:solidFill>
                  <a:srgbClr val="0000FF"/>
                </a:solidFill>
                <a:effectLst/>
                <a:latin typeface="HY견고딕" pitchFamily="18" charset="-127"/>
                <a:ea typeface="HY견고딕" pitchFamily="18" charset="-127"/>
              </a:rPr>
              <a:t>․</a:t>
            </a:r>
            <a:r>
              <a:rPr lang="ko-KR" altLang="en-US" sz="1800" i="0" dirty="0" smtClean="0">
                <a:solidFill>
                  <a:srgbClr val="0000FF"/>
                </a:solidFill>
                <a:effectLst/>
                <a:latin typeface="HY견고딕" pitchFamily="18" charset="-127"/>
                <a:ea typeface="HY견고딕" pitchFamily="18" charset="-127"/>
              </a:rPr>
              <a:t>계절별 </a:t>
            </a:r>
            <a:r>
              <a:rPr lang="ko-KR" altLang="en-US" sz="1800" i="0" dirty="0" err="1" smtClean="0">
                <a:solidFill>
                  <a:srgbClr val="0000FF"/>
                </a:solidFill>
                <a:effectLst/>
                <a:latin typeface="HY견고딕" pitchFamily="18" charset="-127"/>
                <a:ea typeface="HY견고딕" pitchFamily="18" charset="-127"/>
              </a:rPr>
              <a:t>생산처</a:t>
            </a:r>
            <a:r>
              <a:rPr lang="ko-KR" altLang="en-US" sz="1800" i="0" dirty="0" smtClean="0">
                <a:solidFill>
                  <a:srgbClr val="0000FF"/>
                </a:solidFill>
                <a:effectLst/>
                <a:latin typeface="HY견고딕" pitchFamily="18" charset="-127"/>
                <a:ea typeface="HY견고딕" pitchFamily="18" charset="-127"/>
              </a:rPr>
              <a:t> 및 생산량에 대한 정확한 자료가 부족</a:t>
            </a:r>
            <a:r>
              <a:rPr lang="en-US" altLang="ko-KR" sz="1800" i="0" dirty="0" smtClean="0">
                <a:effectLst/>
                <a:latin typeface="HY견고딕" pitchFamily="18" charset="-127"/>
                <a:ea typeface="HY견고딕" pitchFamily="18" charset="-127"/>
              </a:rPr>
              <a:t>. </a:t>
            </a:r>
          </a:p>
          <a:p>
            <a:pPr marL="266700" indent="-266700">
              <a:buFont typeface="Wingdings" pitchFamily="2" charset="2"/>
              <a:buNone/>
            </a:pPr>
            <a:endParaRPr lang="en-US" altLang="ko-KR" sz="1800" i="0" dirty="0" smtClean="0">
              <a:effectLst/>
              <a:latin typeface="HY견고딕" pitchFamily="18" charset="-127"/>
              <a:ea typeface="HY견고딕" pitchFamily="18" charset="-127"/>
            </a:endParaRPr>
          </a:p>
          <a:p>
            <a:pPr marL="266700" indent="-266700">
              <a:buFont typeface="Wingdings" pitchFamily="2" charset="2"/>
              <a:buNone/>
            </a:pPr>
            <a:r>
              <a:rPr lang="ko-KR" altLang="en-US" sz="1800" i="0" dirty="0" smtClean="0">
                <a:effectLst/>
                <a:latin typeface="HY견고딕" pitchFamily="18" charset="-127"/>
                <a:ea typeface="HY견고딕" pitchFamily="18" charset="-127"/>
              </a:rPr>
              <a:t>현재 일부는 축산농가에서 사료로 이용하거나 과수원</a:t>
            </a:r>
            <a:r>
              <a:rPr lang="en-US" altLang="ko-KR" sz="1800" i="0" dirty="0" smtClean="0">
                <a:effectLst/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1800" i="0" dirty="0" smtClean="0">
                <a:effectLst/>
                <a:latin typeface="HY견고딕" pitchFamily="18" charset="-127"/>
                <a:ea typeface="HY견고딕" pitchFamily="18" charset="-127"/>
              </a:rPr>
              <a:t>온실 등에서 유기질 비료로 이용하고 있으나 대부분은 폐기물처리업자에 의해 폐기 처분되고 있음</a:t>
            </a:r>
            <a:r>
              <a:rPr lang="en-US" altLang="ko-KR" sz="1800" i="0" dirty="0" smtClean="0">
                <a:effectLst/>
                <a:latin typeface="HY견고딕" pitchFamily="18" charset="-127"/>
                <a:ea typeface="HY견고딕" pitchFamily="18" charset="-127"/>
              </a:rPr>
              <a:t>. </a:t>
            </a:r>
          </a:p>
          <a:p>
            <a:pPr marL="266700" indent="-266700">
              <a:buFont typeface="Wingdings" pitchFamily="2" charset="2"/>
              <a:buNone/>
            </a:pPr>
            <a:endParaRPr lang="en-US" altLang="ko-KR" sz="1800" i="0" dirty="0" smtClean="0">
              <a:effectLst/>
              <a:latin typeface="HY견고딕" pitchFamily="18" charset="-127"/>
              <a:ea typeface="HY견고딕" pitchFamily="18" charset="-127"/>
            </a:endParaRPr>
          </a:p>
          <a:p>
            <a:pPr marL="266700" indent="-266700">
              <a:buFont typeface="Wingdings" pitchFamily="2" charset="2"/>
              <a:buNone/>
            </a:pPr>
            <a:r>
              <a:rPr lang="ko-KR" altLang="en-US" sz="1800" i="0" dirty="0" smtClean="0">
                <a:effectLst/>
                <a:latin typeface="HY견고딕" pitchFamily="18" charset="-127"/>
                <a:ea typeface="HY견고딕" pitchFamily="18" charset="-127"/>
              </a:rPr>
              <a:t>부산물의 폐기 처분은 처리비용이 소요되며 환경오염의 원인이 되기도 하나 각각의 부산물 특징을 잘 파악하여 활용하면 반추가축 </a:t>
            </a:r>
            <a:r>
              <a:rPr lang="ko-KR" altLang="en-US" sz="1800" i="0" dirty="0" err="1" smtClean="0">
                <a:effectLst/>
                <a:latin typeface="HY견고딕" pitchFamily="18" charset="-127"/>
                <a:ea typeface="HY견고딕" pitchFamily="18" charset="-127"/>
              </a:rPr>
              <a:t>사료원</a:t>
            </a:r>
            <a:r>
              <a:rPr lang="ko-KR" altLang="en-US" sz="1800" i="0" dirty="0" smtClean="0">
                <a:effectLst/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1800" i="0" dirty="0" err="1" smtClean="0">
                <a:effectLst/>
                <a:latin typeface="HY견고딕" pitchFamily="18" charset="-127"/>
                <a:ea typeface="HY견고딕" pitchFamily="18" charset="-127"/>
              </a:rPr>
              <a:t>으로서</a:t>
            </a:r>
            <a:r>
              <a:rPr lang="ko-KR" altLang="en-US" sz="1800" i="0" dirty="0" smtClean="0">
                <a:effectLst/>
                <a:latin typeface="HY견고딕" pitchFamily="18" charset="-127"/>
                <a:ea typeface="HY견고딕" pitchFamily="18" charset="-127"/>
              </a:rPr>
              <a:t> 유용한 자원이 될 것임</a:t>
            </a:r>
            <a:r>
              <a:rPr lang="en-US" altLang="ko-KR" sz="1800" i="0" dirty="0" smtClean="0">
                <a:effectLst/>
                <a:latin typeface="HY견고딕" pitchFamily="18" charset="-127"/>
                <a:ea typeface="HY견고딕" pitchFamily="18" charset="-127"/>
              </a:rPr>
              <a:t>. </a:t>
            </a:r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611560" y="1268760"/>
            <a:ext cx="5110373" cy="388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kumimoji="1" sz="20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kumimoji="1" sz="20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kumimoji="1" sz="20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kumimoji="1" sz="20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kumimoji="1" sz="20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Monotype Sorts" pitchFamily="2" charset="2"/>
              <a:defRPr kumimoji="1" sz="20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Monotype Sorts" pitchFamily="2" charset="2"/>
              <a:defRPr kumimoji="1" sz="20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Monotype Sorts" pitchFamily="2" charset="2"/>
              <a:defRPr kumimoji="1" sz="20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Monotype Sorts" pitchFamily="2" charset="2"/>
              <a:defRPr kumimoji="1" sz="20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latinLnBrk="0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None/>
            </a:pPr>
            <a:r>
              <a:rPr lang="en-US" altLang="ko-KR" sz="2400" dirty="0" smtClean="0">
                <a:solidFill>
                  <a:srgbClr val="0070C0"/>
                </a:solidFill>
                <a:latin typeface="+mn-ea"/>
                <a:ea typeface="+mn-ea"/>
              </a:rPr>
              <a:t>1) </a:t>
            </a:r>
            <a:r>
              <a:rPr lang="ko-KR" altLang="en-US" sz="2400" dirty="0">
                <a:solidFill>
                  <a:srgbClr val="0070C0"/>
                </a:solidFill>
                <a:latin typeface="+mn-ea"/>
                <a:ea typeface="+mn-ea"/>
              </a:rPr>
              <a:t>식품가공부산물의 일반적인 특징</a:t>
            </a:r>
          </a:p>
        </p:txBody>
      </p:sp>
      <p:sp>
        <p:nvSpPr>
          <p:cNvPr id="5" name="Title 5"/>
          <p:cNvSpPr txBox="1">
            <a:spLocks/>
          </p:cNvSpPr>
          <p:nvPr/>
        </p:nvSpPr>
        <p:spPr bwMode="auto">
          <a:xfrm>
            <a:off x="388005" y="260648"/>
            <a:ext cx="8288451" cy="936103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4000" b="1" kern="1200">
                <a:ln>
                  <a:solidFill>
                    <a:srgbClr val="292929"/>
                  </a:solidFill>
                </a:ln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fontAlgn="base"/>
            <a:r>
              <a:rPr lang="en-US" altLang="ko-KR" sz="4400" dirty="0" smtClean="0">
                <a:effectLst/>
                <a:latin typeface="+mj-ea"/>
              </a:rPr>
              <a:t>4. </a:t>
            </a:r>
            <a:r>
              <a:rPr lang="ko-KR" altLang="en-US" sz="4400" dirty="0" smtClean="0">
                <a:effectLst/>
                <a:latin typeface="+mj-ea"/>
              </a:rPr>
              <a:t>식품가공부산물의 특성</a:t>
            </a:r>
            <a:endParaRPr lang="en-US" altLang="ko-KR" sz="4400" dirty="0">
              <a:effectLst/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1163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4142" y="53909"/>
            <a:ext cx="375942" cy="339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/>
          <p:cNvSpPr/>
          <p:nvPr/>
        </p:nvSpPr>
        <p:spPr>
          <a:xfrm>
            <a:off x="0" y="0"/>
            <a:ext cx="9144000" cy="720636"/>
          </a:xfrm>
          <a:prstGeom prst="rect">
            <a:avLst/>
          </a:prstGeom>
          <a:solidFill>
            <a:srgbClr val="FFC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" name="그룹 3"/>
          <p:cNvGrpSpPr/>
          <p:nvPr/>
        </p:nvGrpSpPr>
        <p:grpSpPr>
          <a:xfrm>
            <a:off x="6888956" y="66583"/>
            <a:ext cx="2170776" cy="576358"/>
            <a:chOff x="7067462" y="90938"/>
            <a:chExt cx="1979570" cy="467022"/>
          </a:xfrm>
        </p:grpSpPr>
        <p:sp>
          <p:nvSpPr>
            <p:cNvPr id="17" name="모서리가 둥근 직사각형 16"/>
            <p:cNvSpPr>
              <a:spLocks noChangeArrowheads="1"/>
            </p:cNvSpPr>
            <p:nvPr/>
          </p:nvSpPr>
          <p:spPr bwMode="auto">
            <a:xfrm>
              <a:off x="7573248" y="90938"/>
              <a:ext cx="464647" cy="466377"/>
            </a:xfrm>
            <a:prstGeom prst="roundRect">
              <a:avLst>
                <a:gd name="adj" fmla="val 16667"/>
              </a:avLst>
            </a:prstGeom>
            <a:blipFill dpi="0" rotWithShape="1">
              <a:blip r:embed="rId3" cstate="print"/>
              <a:srcRect/>
              <a:stretch>
                <a:fillRect/>
              </a:stretch>
            </a:blipFill>
            <a:ln w="22225" algn="ctr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latinLnBrk="0" hangingPunct="0"/>
              <a:endParaRPr kumimoji="0" lang="ko-KR" altLang="en-US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8" name="모서리가 둥근 직사각형 17"/>
            <p:cNvSpPr>
              <a:spLocks noChangeArrowheads="1"/>
            </p:cNvSpPr>
            <p:nvPr/>
          </p:nvSpPr>
          <p:spPr bwMode="auto">
            <a:xfrm>
              <a:off x="7067462" y="90938"/>
              <a:ext cx="464647" cy="466377"/>
            </a:xfrm>
            <a:prstGeom prst="roundRect">
              <a:avLst>
                <a:gd name="adj" fmla="val 16667"/>
              </a:avLst>
            </a:prstGeom>
            <a:blipFill dpi="0" rotWithShape="1">
              <a:blip r:embed="rId4" cstate="print"/>
              <a:srcRect/>
              <a:stretch>
                <a:fillRect/>
              </a:stretch>
            </a:blipFill>
            <a:ln w="22225" algn="ctr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latinLnBrk="0" hangingPunct="0"/>
              <a:endParaRPr kumimoji="0" lang="ko-KR" altLang="en-US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" name="모서리가 둥근 직사각형 18"/>
            <p:cNvSpPr/>
            <p:nvPr/>
          </p:nvSpPr>
          <p:spPr>
            <a:xfrm>
              <a:off x="8079826" y="91583"/>
              <a:ext cx="464647" cy="466377"/>
            </a:xfrm>
            <a:prstGeom prst="roundRect">
              <a:avLst/>
            </a:prstGeom>
            <a:blipFill>
              <a:blip r:embed="rId5" cstate="print"/>
              <a:stretch>
                <a:fillRect/>
              </a:stretch>
            </a:blipFill>
            <a:ln w="22225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20" name="모서리가 둥근 직사각형 19"/>
            <p:cNvSpPr>
              <a:spLocks noChangeArrowheads="1"/>
            </p:cNvSpPr>
            <p:nvPr/>
          </p:nvSpPr>
          <p:spPr bwMode="auto">
            <a:xfrm>
              <a:off x="8582385" y="91583"/>
              <a:ext cx="464647" cy="466377"/>
            </a:xfrm>
            <a:prstGeom prst="roundRect">
              <a:avLst>
                <a:gd name="adj" fmla="val 16667"/>
              </a:avLst>
            </a:prstGeom>
            <a:blipFill dpi="0" rotWithShape="1">
              <a:blip r:embed="rId6" cstate="print"/>
              <a:srcRect/>
              <a:stretch>
                <a:fillRect/>
              </a:stretch>
            </a:blipFill>
            <a:ln w="22225" algn="ctr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latinLnBrk="0" hangingPunct="0"/>
              <a:endParaRPr kumimoji="0" lang="ko-KR" altLang="en-US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22" name="직사각형 21"/>
          <p:cNvSpPr/>
          <p:nvPr/>
        </p:nvSpPr>
        <p:spPr>
          <a:xfrm>
            <a:off x="2486604" y="768132"/>
            <a:ext cx="6660000" cy="36000"/>
          </a:xfrm>
          <a:prstGeom prst="rect">
            <a:avLst/>
          </a:prstGeom>
          <a:solidFill>
            <a:srgbClr val="FFC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-6446" y="669641"/>
            <a:ext cx="249783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0">
              <a:spcBef>
                <a:spcPct val="50000"/>
              </a:spcBef>
              <a:defRPr/>
            </a:pPr>
            <a:r>
              <a:rPr lang="en-US" altLang="ko-KR" sz="1000" b="1" i="1" kern="0" dirty="0" smtClean="0">
                <a:solidFill>
                  <a:schemeClr val="accent6"/>
                </a:solidFill>
              </a:rPr>
              <a:t>Animal Nutrition &amp; Physiology Team</a:t>
            </a:r>
            <a:endParaRPr lang="en-US" altLang="ko-KR" sz="1000" b="1" i="1" kern="0" dirty="0">
              <a:solidFill>
                <a:schemeClr val="accent6"/>
              </a:solidFill>
            </a:endParaRPr>
          </a:p>
        </p:txBody>
      </p:sp>
      <p:sp>
        <p:nvSpPr>
          <p:cNvPr id="27" name="모서리가 둥근 직사각형 26"/>
          <p:cNvSpPr/>
          <p:nvPr/>
        </p:nvSpPr>
        <p:spPr>
          <a:xfrm>
            <a:off x="62391" y="1052736"/>
            <a:ext cx="8041012" cy="59243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rgbClr val="C00000"/>
              </a:solidFill>
            </a:endParaRPr>
          </a:p>
        </p:txBody>
      </p:sp>
      <p:grpSp>
        <p:nvGrpSpPr>
          <p:cNvPr id="28" name="그룹 27"/>
          <p:cNvGrpSpPr/>
          <p:nvPr/>
        </p:nvGrpSpPr>
        <p:grpSpPr>
          <a:xfrm>
            <a:off x="257268" y="1117127"/>
            <a:ext cx="8110789" cy="430887"/>
            <a:chOff x="465013" y="1334881"/>
            <a:chExt cx="7642544" cy="430887"/>
          </a:xfrm>
        </p:grpSpPr>
        <p:sp>
          <p:nvSpPr>
            <p:cNvPr id="29" name="직사각형 28"/>
            <p:cNvSpPr/>
            <p:nvPr/>
          </p:nvSpPr>
          <p:spPr>
            <a:xfrm>
              <a:off x="687671" y="1334881"/>
              <a:ext cx="7419886" cy="43088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 defTabSz="800100">
                <a:spcAft>
                  <a:spcPct val="35000"/>
                </a:spcAft>
                <a:buClr>
                  <a:srgbClr val="006600"/>
                </a:buClr>
              </a:pPr>
              <a:r>
                <a:rPr lang="ko-KR" altLang="en-US" sz="2200" b="1" dirty="0" smtClean="0">
                  <a:gradFill>
                    <a:gsLst>
                      <a:gs pos="375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0"/>
                  </a:gradFill>
                  <a:latin typeface="HY헤드라인M" pitchFamily="18" charset="-127"/>
                  <a:ea typeface="HY헤드라인M" pitchFamily="18" charset="-127"/>
                </a:rPr>
                <a:t> </a:t>
              </a:r>
              <a:r>
                <a:rPr lang="ko-KR" altLang="en-US" sz="2200" b="1" dirty="0" err="1" smtClean="0">
                  <a:solidFill>
                    <a:schemeClr val="bg1"/>
                  </a:solidFill>
                  <a:latin typeface="HY헤드라인M" pitchFamily="18" charset="-127"/>
                  <a:ea typeface="HY헤드라인M" pitchFamily="18" charset="-127"/>
                </a:rPr>
                <a:t>농식품</a:t>
              </a:r>
              <a:r>
                <a:rPr lang="ko-KR" altLang="en-US" sz="2200" b="1" dirty="0" smtClean="0">
                  <a:solidFill>
                    <a:schemeClr val="bg1"/>
                  </a:solidFill>
                  <a:latin typeface="HY헤드라인M" pitchFamily="18" charset="-127"/>
                  <a:ea typeface="HY헤드라인M" pitchFamily="18" charset="-127"/>
                </a:rPr>
                <a:t> 부산물  종류</a:t>
              </a:r>
              <a:endParaRPr lang="ko-KR" altLang="en-US" sz="2200" b="1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  <p:grpSp>
          <p:nvGrpSpPr>
            <p:cNvPr id="30" name="그룹 29"/>
            <p:cNvGrpSpPr/>
            <p:nvPr/>
          </p:nvGrpSpPr>
          <p:grpSpPr>
            <a:xfrm rot="16200000">
              <a:off x="499135" y="1446341"/>
              <a:ext cx="158550" cy="226794"/>
              <a:chOff x="1438504" y="5440067"/>
              <a:chExt cx="382846" cy="547628"/>
            </a:xfrm>
          </p:grpSpPr>
          <p:sp>
            <p:nvSpPr>
              <p:cNvPr id="31" name="모서리가 둥근 직사각형 302"/>
              <p:cNvSpPr/>
              <p:nvPr/>
            </p:nvSpPr>
            <p:spPr>
              <a:xfrm rot="13500000">
                <a:off x="1438503" y="5604849"/>
                <a:ext cx="382847" cy="382846"/>
              </a:xfrm>
              <a:custGeom>
                <a:avLst/>
                <a:gdLst/>
                <a:ahLst/>
                <a:cxnLst/>
                <a:rect l="l" t="t" r="r" b="b"/>
                <a:pathLst>
                  <a:path w="871614" h="871614">
                    <a:moveTo>
                      <a:pt x="119951" y="871614"/>
                    </a:moveTo>
                    <a:cubicBezTo>
                      <a:pt x="119951" y="871614"/>
                      <a:pt x="119951" y="871614"/>
                      <a:pt x="119951" y="871614"/>
                    </a:cubicBezTo>
                    <a:lnTo>
                      <a:pt x="119952" y="871614"/>
                    </a:lnTo>
                    <a:close/>
                    <a:moveTo>
                      <a:pt x="0" y="751663"/>
                    </a:moveTo>
                    <a:lnTo>
                      <a:pt x="0" y="119952"/>
                    </a:lnTo>
                    <a:cubicBezTo>
                      <a:pt x="0" y="53705"/>
                      <a:pt x="53705" y="0"/>
                      <a:pt x="119952" y="0"/>
                    </a:cubicBezTo>
                    <a:lnTo>
                      <a:pt x="119952" y="1"/>
                    </a:lnTo>
                    <a:lnTo>
                      <a:pt x="119954" y="2"/>
                    </a:lnTo>
                    <a:lnTo>
                      <a:pt x="751663" y="2"/>
                    </a:lnTo>
                    <a:cubicBezTo>
                      <a:pt x="817910" y="2"/>
                      <a:pt x="871614" y="53706"/>
                      <a:pt x="871614" y="119953"/>
                    </a:cubicBezTo>
                    <a:lnTo>
                      <a:pt x="871613" y="119953"/>
                    </a:lnTo>
                    <a:cubicBezTo>
                      <a:pt x="871613" y="186200"/>
                      <a:pt x="817909" y="239904"/>
                      <a:pt x="751662" y="239904"/>
                    </a:cubicBezTo>
                    <a:lnTo>
                      <a:pt x="239902" y="239903"/>
                    </a:lnTo>
                    <a:lnTo>
                      <a:pt x="239902" y="751663"/>
                    </a:lnTo>
                    <a:cubicBezTo>
                      <a:pt x="239902" y="817909"/>
                      <a:pt x="186198" y="871613"/>
                      <a:pt x="119951" y="871614"/>
                    </a:cubicBezTo>
                    <a:cubicBezTo>
                      <a:pt x="53704" y="871613"/>
                      <a:pt x="0" y="817909"/>
                      <a:pt x="0" y="751663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모서리가 둥근 직사각형 302"/>
              <p:cNvSpPr/>
              <p:nvPr/>
            </p:nvSpPr>
            <p:spPr>
              <a:xfrm rot="13500000">
                <a:off x="1476186" y="5440067"/>
                <a:ext cx="307484" cy="307484"/>
              </a:xfrm>
              <a:custGeom>
                <a:avLst/>
                <a:gdLst/>
                <a:ahLst/>
                <a:cxnLst/>
                <a:rect l="l" t="t" r="r" b="b"/>
                <a:pathLst>
                  <a:path w="871614" h="871614">
                    <a:moveTo>
                      <a:pt x="119951" y="871614"/>
                    </a:moveTo>
                    <a:cubicBezTo>
                      <a:pt x="119951" y="871614"/>
                      <a:pt x="119951" y="871614"/>
                      <a:pt x="119951" y="871614"/>
                    </a:cubicBezTo>
                    <a:lnTo>
                      <a:pt x="119952" y="871614"/>
                    </a:lnTo>
                    <a:close/>
                    <a:moveTo>
                      <a:pt x="0" y="751663"/>
                    </a:moveTo>
                    <a:lnTo>
                      <a:pt x="0" y="119952"/>
                    </a:lnTo>
                    <a:cubicBezTo>
                      <a:pt x="0" y="53705"/>
                      <a:pt x="53705" y="0"/>
                      <a:pt x="119952" y="0"/>
                    </a:cubicBezTo>
                    <a:lnTo>
                      <a:pt x="119952" y="1"/>
                    </a:lnTo>
                    <a:lnTo>
                      <a:pt x="119954" y="2"/>
                    </a:lnTo>
                    <a:lnTo>
                      <a:pt x="751663" y="2"/>
                    </a:lnTo>
                    <a:cubicBezTo>
                      <a:pt x="817910" y="2"/>
                      <a:pt x="871614" y="53706"/>
                      <a:pt x="871614" y="119953"/>
                    </a:cubicBezTo>
                    <a:lnTo>
                      <a:pt x="871613" y="119953"/>
                    </a:lnTo>
                    <a:cubicBezTo>
                      <a:pt x="871613" y="186200"/>
                      <a:pt x="817909" y="239904"/>
                      <a:pt x="751662" y="239904"/>
                    </a:cubicBezTo>
                    <a:lnTo>
                      <a:pt x="239902" y="239903"/>
                    </a:lnTo>
                    <a:lnTo>
                      <a:pt x="239902" y="751663"/>
                    </a:lnTo>
                    <a:cubicBezTo>
                      <a:pt x="239902" y="817909"/>
                      <a:pt x="186198" y="871613"/>
                      <a:pt x="119951" y="871614"/>
                    </a:cubicBezTo>
                    <a:cubicBezTo>
                      <a:pt x="53704" y="871613"/>
                      <a:pt x="0" y="817909"/>
                      <a:pt x="0" y="751663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>
                  <a:solidFill>
                    <a:schemeClr val="tx1"/>
                  </a:solidFill>
                </a:endParaRPr>
              </a:p>
            </p:txBody>
          </p:sp>
        </p:grpSp>
      </p:grpSp>
      <p:graphicFrame>
        <p:nvGraphicFramePr>
          <p:cNvPr id="63" name="내용 개체 틀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4550548"/>
              </p:ext>
            </p:extLst>
          </p:nvPr>
        </p:nvGraphicFramePr>
        <p:xfrm>
          <a:off x="179512" y="1867053"/>
          <a:ext cx="8715436" cy="48023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6" name="직사각형 5"/>
          <p:cNvSpPr/>
          <p:nvPr/>
        </p:nvSpPr>
        <p:spPr>
          <a:xfrm>
            <a:off x="295406" y="2268326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곡류부산물</a:t>
            </a:r>
            <a:endParaRPr lang="ko-KR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4" name="직사각형 63"/>
          <p:cNvSpPr/>
          <p:nvPr/>
        </p:nvSpPr>
        <p:spPr>
          <a:xfrm>
            <a:off x="323528" y="3286725"/>
            <a:ext cx="1107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식품가공</a:t>
            </a:r>
            <a:endParaRPr lang="en-US" altLang="ko-KR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algn="ctr"/>
            <a:r>
              <a:rPr lang="ko-KR" altLang="en-US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부산물</a:t>
            </a:r>
            <a:endParaRPr lang="ko-KR" altLang="en-US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5" name="직사각형 64"/>
          <p:cNvSpPr/>
          <p:nvPr/>
        </p:nvSpPr>
        <p:spPr>
          <a:xfrm>
            <a:off x="251520" y="4571836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박</a:t>
            </a:r>
            <a:r>
              <a:rPr lang="ko-KR" alt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류부산물</a:t>
            </a:r>
            <a:endParaRPr lang="ko-KR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6" name="직사각형 65"/>
          <p:cNvSpPr/>
          <p:nvPr/>
        </p:nvSpPr>
        <p:spPr>
          <a:xfrm>
            <a:off x="323528" y="5867980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섬유질류</a:t>
            </a:r>
            <a:endParaRPr lang="ko-KR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86669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0" y="4699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>
            <a:lvl1pPr eaLnBrk="0" hangingPunct="0">
              <a:defRPr kumimoji="1" sz="20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kumimoji="1" sz="20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kumimoji="1" sz="20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kumimoji="1" sz="20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kumimoji="1" sz="20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Monotype Sorts" pitchFamily="2" charset="2"/>
              <a:defRPr kumimoji="1" sz="20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Monotype Sorts" pitchFamily="2" charset="2"/>
              <a:defRPr kumimoji="1" sz="20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Monotype Sorts" pitchFamily="2" charset="2"/>
              <a:defRPr kumimoji="1" sz="20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Monotype Sorts" pitchFamily="2" charset="2"/>
              <a:defRPr kumimoji="1" sz="20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eaLnBrk="1" hangingPunct="1"/>
            <a:endParaRPr lang="ko-KR" altLang="en-US"/>
          </a:p>
        </p:txBody>
      </p:sp>
      <p:graphicFrame>
        <p:nvGraphicFramePr>
          <p:cNvPr id="716803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826096"/>
              </p:ext>
            </p:extLst>
          </p:nvPr>
        </p:nvGraphicFramePr>
        <p:xfrm>
          <a:off x="755576" y="1340768"/>
          <a:ext cx="7776864" cy="5040314"/>
        </p:xfrm>
        <a:graphic>
          <a:graphicData uri="http://schemas.openxmlformats.org/drawingml/2006/table">
            <a:tbl>
              <a:tblPr/>
              <a:tblGrid>
                <a:gridCol w="2109009"/>
                <a:gridCol w="5667855"/>
              </a:tblGrid>
              <a:tr h="735013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5000"/>
                        <a:buFont typeface="Times New Roman" pitchFamily="18" charset="0"/>
                        <a:buNone/>
                        <a:tabLst/>
                      </a:pPr>
                      <a:r>
                        <a:rPr kumimoji="1" lang="ko-KR" altLang="en-US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부산물명</a:t>
                      </a:r>
                      <a:endParaRPr kumimoji="1" lang="ko-KR" altLang="en-U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명조" pitchFamily="18" charset="-127"/>
                        <a:ea typeface="HY견명조" pitchFamily="18" charset="-127"/>
                        <a:cs typeface="한컴바탕" pitchFamily="18" charset="-127"/>
                      </a:endParaRPr>
                    </a:p>
                  </a:txBody>
                  <a:tcPr marL="92075" marR="92075" marT="46038" marB="4603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5000"/>
                        <a:buFont typeface="Times New Roman" pitchFamily="18" charset="0"/>
                        <a:buNone/>
                        <a:tabLst/>
                      </a:pPr>
                      <a:r>
                        <a:rPr kumimoji="1" lang="ko-KR" altLang="en-US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주요 특징</a:t>
                      </a:r>
                      <a:endParaRPr kumimoji="1" lang="ko-KR" altLang="en-U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명조" pitchFamily="18" charset="-127"/>
                        <a:ea typeface="HY견명조" pitchFamily="18" charset="-127"/>
                        <a:cs typeface="한컴바탕" pitchFamily="18" charset="-127"/>
                      </a:endParaRPr>
                    </a:p>
                  </a:txBody>
                  <a:tcPr marL="92075" marR="92075" marT="46038" marB="4603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33463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5000"/>
                        <a:buFont typeface="Times New Roman" pitchFamily="18" charset="0"/>
                        <a:buNone/>
                        <a:tabLst/>
                      </a:pPr>
                      <a:r>
                        <a:rPr kumimoji="1" lang="ko-KR" altLang="en-US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배추 부산물사일레지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(vegetable waste)</a:t>
                      </a:r>
                      <a:endParaRPr kumimoji="1" lang="en-US" altLang="ko-KR" sz="1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명조" pitchFamily="18" charset="-127"/>
                        <a:ea typeface="HY견명조" pitchFamily="18" charset="-127"/>
                        <a:cs typeface="한컴바탕" pitchFamily="18" charset="-127"/>
                      </a:endParaRPr>
                    </a:p>
                  </a:txBody>
                  <a:tcPr marL="92075" marR="92075" marT="46038" marB="4603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5000"/>
                        <a:buFont typeface="Times New Roman" pitchFamily="18" charset="0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배추재배 농가</a:t>
                      </a: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, </a:t>
                      </a: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배추시장</a:t>
                      </a: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, </a:t>
                      </a: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김치가공장에서 나오는 배추껍데기 등 부산물이며 수분함량이 높아 사일레지화하여 이용하는 것이 좋다</a:t>
                      </a: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.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명조" pitchFamily="18" charset="-127"/>
                        <a:ea typeface="HY견명조" pitchFamily="18" charset="-127"/>
                        <a:cs typeface="한컴바탕" pitchFamily="18" charset="-127"/>
                      </a:endParaRPr>
                    </a:p>
                  </a:txBody>
                  <a:tcPr marL="92075" marR="92075" marT="46038" marB="4603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54175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5000"/>
                        <a:buFont typeface="Times New Roman" pitchFamily="18" charset="0"/>
                        <a:buNone/>
                        <a:tabLst/>
                      </a:pPr>
                      <a:r>
                        <a:rPr kumimoji="1" lang="ko-KR" altLang="en-US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한약재박 펠렛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(pellet of by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products of 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oriental 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medicines)</a:t>
                      </a:r>
                      <a:endParaRPr kumimoji="1" lang="en-US" altLang="ko-KR" sz="1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명조" pitchFamily="18" charset="-127"/>
                        <a:ea typeface="HY견명조" pitchFamily="18" charset="-127"/>
                        <a:cs typeface="한컴바탕" pitchFamily="18" charset="-127"/>
                      </a:endParaRPr>
                    </a:p>
                  </a:txBody>
                  <a:tcPr marL="92075" marR="92075" marT="46038" marB="4603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5000"/>
                        <a:buFont typeface="Times New Roman" pitchFamily="18" charset="0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한약재 추출가공장</a:t>
                      </a: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, </a:t>
                      </a: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한의원 등에서 액기스를 추출하고 남은 찌거기로서 인삼</a:t>
                      </a: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, </a:t>
                      </a: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갈근</a:t>
                      </a: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, </a:t>
                      </a: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오미자</a:t>
                      </a: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, </a:t>
                      </a: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구기자 등 종류도 다양하다</a:t>
                      </a: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.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명조" pitchFamily="18" charset="-127"/>
                        <a:ea typeface="HY견명조" pitchFamily="18" charset="-127"/>
                        <a:cs typeface="한컴바탕" pitchFamily="18" charset="-127"/>
                      </a:endParaRPr>
                    </a:p>
                  </a:txBody>
                  <a:tcPr marL="92075" marR="92075" marT="46038" marB="4603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74713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5000"/>
                        <a:buFont typeface="Times New Roman" pitchFamily="18" charset="0"/>
                        <a:buNone/>
                        <a:tabLst/>
                      </a:pPr>
                      <a:r>
                        <a:rPr kumimoji="1" lang="ko-KR" altLang="en-US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비지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5000"/>
                        <a:buFont typeface="Times New Roman" pitchFamily="18" charset="0"/>
                        <a:buNone/>
                        <a:tabLst/>
                      </a:pPr>
                      <a:r>
                        <a:rPr kumimoji="1" lang="en-US" altLang="ko-KR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(soybean curd residue)</a:t>
                      </a:r>
                      <a:endParaRPr kumimoji="1" lang="en-US" altLang="ko-KR" sz="1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명조" pitchFamily="18" charset="-127"/>
                        <a:ea typeface="HY견명조" pitchFamily="18" charset="-127"/>
                        <a:cs typeface="한컴바탕" pitchFamily="18" charset="-127"/>
                      </a:endParaRPr>
                    </a:p>
                  </a:txBody>
                  <a:tcPr marL="92075" marR="92075" marT="46038" marB="4603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5000"/>
                        <a:buFont typeface="Times New Roman" pitchFamily="18" charset="0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두부 제조시 생성되는 부산물로서 저수분 사일레지나 </a:t>
                      </a: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TMR</a:t>
                      </a: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등에 혼합하여 사용한다</a:t>
                      </a: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.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명조" pitchFamily="18" charset="-127"/>
                        <a:ea typeface="HY견명조" pitchFamily="18" charset="-127"/>
                        <a:cs typeface="한컴바탕" pitchFamily="18" charset="-127"/>
                      </a:endParaRPr>
                    </a:p>
                  </a:txBody>
                  <a:tcPr marL="92075" marR="92075" marT="46038" marB="4603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42950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5000"/>
                        <a:buFont typeface="Times New Roman" pitchFamily="18" charset="0"/>
                        <a:buNone/>
                        <a:tabLst/>
                      </a:pPr>
                      <a:r>
                        <a:rPr kumimoji="1" lang="ko-KR" altLang="en-US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사과 부산물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(apple pomace)</a:t>
                      </a:r>
                      <a:endParaRPr kumimoji="1" lang="en-US" altLang="ko-KR" sz="1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명조" pitchFamily="18" charset="-127"/>
                        <a:ea typeface="HY견명조" pitchFamily="18" charset="-127"/>
                        <a:cs typeface="한컴바탕" pitchFamily="18" charset="-127"/>
                      </a:endParaRPr>
                    </a:p>
                  </a:txBody>
                  <a:tcPr marL="92075" marR="92075" marT="46038" marB="4603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5000"/>
                        <a:buFont typeface="Times New Roman" pitchFamily="18" charset="0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사과쥬스</a:t>
                      </a: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, </a:t>
                      </a: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식초</a:t>
                      </a: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, </a:t>
                      </a: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와인 등을 조제할 때 나오는 부산물로 </a:t>
                      </a:r>
                      <a:r>
                        <a:rPr kumimoji="1" lang="ko-KR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기호성이</a:t>
                      </a: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 좋다</a:t>
                      </a: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. </a:t>
                      </a:r>
                      <a:endParaRPr kumimoji="1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명조" pitchFamily="18" charset="-127"/>
                        <a:ea typeface="HY견명조" pitchFamily="18" charset="-127"/>
                        <a:cs typeface="한컴바탕" pitchFamily="18" charset="-127"/>
                      </a:endParaRPr>
                    </a:p>
                  </a:txBody>
                  <a:tcPr marL="92075" marR="92075" marT="46038" marB="4603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8935" name="Rectangle 23"/>
          <p:cNvSpPr>
            <a:spLocks noChangeArrowheads="1"/>
          </p:cNvSpPr>
          <p:nvPr/>
        </p:nvSpPr>
        <p:spPr bwMode="auto">
          <a:xfrm>
            <a:off x="0" y="63881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>
            <a:lvl1pPr eaLnBrk="0" hangingPunct="0">
              <a:defRPr kumimoji="1" sz="20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kumimoji="1" sz="20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kumimoji="1" sz="20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kumimoji="1" sz="20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kumimoji="1" sz="20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Monotype Sorts" pitchFamily="2" charset="2"/>
              <a:defRPr kumimoji="1" sz="20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Monotype Sorts" pitchFamily="2" charset="2"/>
              <a:defRPr kumimoji="1" sz="20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Monotype Sorts" pitchFamily="2" charset="2"/>
              <a:defRPr kumimoji="1" sz="20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Monotype Sorts" pitchFamily="2" charset="2"/>
              <a:defRPr kumimoji="1" sz="20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eaLnBrk="1" hangingPunct="1"/>
            <a:endParaRPr lang="ko-KR" altLang="en-US"/>
          </a:p>
        </p:txBody>
      </p:sp>
      <p:sp>
        <p:nvSpPr>
          <p:cNvPr id="38936" name="Rectangle 24"/>
          <p:cNvSpPr>
            <a:spLocks noChangeArrowheads="1"/>
          </p:cNvSpPr>
          <p:nvPr/>
        </p:nvSpPr>
        <p:spPr bwMode="auto">
          <a:xfrm>
            <a:off x="827584" y="764704"/>
            <a:ext cx="4873129" cy="388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kumimoji="1" sz="20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kumimoji="1" sz="20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kumimoji="1" sz="20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kumimoji="1" sz="20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kumimoji="1" sz="20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Monotype Sorts" pitchFamily="2" charset="2"/>
              <a:defRPr kumimoji="1" sz="20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Monotype Sorts" pitchFamily="2" charset="2"/>
              <a:defRPr kumimoji="1" sz="20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Monotype Sorts" pitchFamily="2" charset="2"/>
              <a:defRPr kumimoji="1" sz="20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Monotype Sorts" pitchFamily="2" charset="2"/>
              <a:defRPr kumimoji="1" sz="20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latinLnBrk="0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None/>
            </a:pPr>
            <a:r>
              <a:rPr lang="ko-KR" altLang="en-US" sz="2400" dirty="0" smtClean="0">
                <a:solidFill>
                  <a:srgbClr val="0000FF"/>
                </a:solidFill>
              </a:rPr>
              <a:t>표</a:t>
            </a:r>
            <a:r>
              <a:rPr lang="en-US" altLang="ko-KR" sz="2400" dirty="0" smtClean="0">
                <a:solidFill>
                  <a:srgbClr val="0000FF"/>
                </a:solidFill>
              </a:rPr>
              <a:t>6 </a:t>
            </a:r>
            <a:r>
              <a:rPr lang="en-US" altLang="ko-KR" sz="2400" dirty="0">
                <a:solidFill>
                  <a:srgbClr val="0000FF"/>
                </a:solidFill>
              </a:rPr>
              <a:t>. </a:t>
            </a:r>
            <a:r>
              <a:rPr lang="ko-KR" altLang="en-US" sz="2400" dirty="0">
                <a:solidFill>
                  <a:srgbClr val="0000FF"/>
                </a:solidFill>
              </a:rPr>
              <a:t>식품가공부산물별 주요 특징</a:t>
            </a:r>
            <a:r>
              <a:rPr lang="ko-KR" alt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9215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0" y="1598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>
            <a:lvl1pPr eaLnBrk="0" hangingPunct="0">
              <a:defRPr kumimoji="1" sz="20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kumimoji="1" sz="20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kumimoji="1" sz="20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kumimoji="1" sz="20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kumimoji="1" sz="20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Monotype Sorts" pitchFamily="2" charset="2"/>
              <a:defRPr kumimoji="1" sz="20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Monotype Sorts" pitchFamily="2" charset="2"/>
              <a:defRPr kumimoji="1" sz="20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Monotype Sorts" pitchFamily="2" charset="2"/>
              <a:defRPr kumimoji="1" sz="20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Monotype Sorts" pitchFamily="2" charset="2"/>
              <a:defRPr kumimoji="1" sz="20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eaLnBrk="1" hangingPunct="1"/>
            <a:endParaRPr lang="ko-KR" altLang="en-US"/>
          </a:p>
        </p:txBody>
      </p:sp>
      <p:graphicFrame>
        <p:nvGraphicFramePr>
          <p:cNvPr id="717827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4719423"/>
              </p:ext>
            </p:extLst>
          </p:nvPr>
        </p:nvGraphicFramePr>
        <p:xfrm>
          <a:off x="611560" y="1268760"/>
          <a:ext cx="8136904" cy="5016501"/>
        </p:xfrm>
        <a:graphic>
          <a:graphicData uri="http://schemas.openxmlformats.org/drawingml/2006/table">
            <a:tbl>
              <a:tblPr/>
              <a:tblGrid>
                <a:gridCol w="2211872"/>
                <a:gridCol w="5925032"/>
              </a:tblGrid>
              <a:tr h="649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부산물명</a:t>
                      </a:r>
                      <a:endParaRPr kumimoji="1" lang="ko-KR" alt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명조" pitchFamily="18" charset="-127"/>
                        <a:ea typeface="HY견명조" pitchFamily="18" charset="-127"/>
                        <a:cs typeface="한컴바탕" pitchFamily="18" charset="-127"/>
                      </a:endParaRPr>
                    </a:p>
                  </a:txBody>
                  <a:tcPr marL="92075" marR="92075" marT="46038" marB="4603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주요 특징</a:t>
                      </a:r>
                      <a:endParaRPr kumimoji="1" lang="ko-KR" altLang="en-U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명조" pitchFamily="18" charset="-127"/>
                        <a:ea typeface="HY견명조" pitchFamily="18" charset="-127"/>
                        <a:cs typeface="한컴바탕" pitchFamily="18" charset="-127"/>
                      </a:endParaRPr>
                    </a:p>
                  </a:txBody>
                  <a:tcPr marL="92075" marR="92075" marT="46038" marB="4603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39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사이트러스 펄프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(citrus pulp)</a:t>
                      </a:r>
                      <a:endParaRPr kumimoji="1" lang="en-US" altLang="ko-KR" sz="1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명조" pitchFamily="18" charset="-127"/>
                        <a:ea typeface="HY견명조" pitchFamily="18" charset="-127"/>
                        <a:cs typeface="한컴바탕" pitchFamily="18" charset="-127"/>
                      </a:endParaRPr>
                    </a:p>
                  </a:txBody>
                  <a:tcPr marL="92075" marR="92075" marT="46038" marB="4603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과일의 일부 및 껍질과 오렌지나 자몽의 찌거기를 혼합한 것으로 사료가치는 비트 펄프와 비슷하며</a:t>
                      </a: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, </a:t>
                      </a: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에너지와 섬유질 함량이 높고 단백질은 낮다</a:t>
                      </a: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.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명조" pitchFamily="18" charset="-127"/>
                        <a:ea typeface="HY견명조" pitchFamily="18" charset="-127"/>
                        <a:cs typeface="한컴바탕" pitchFamily="18" charset="-127"/>
                      </a:endParaRPr>
                    </a:p>
                  </a:txBody>
                  <a:tcPr marL="92075" marR="92075" marT="46038" marB="4603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43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빵 부산물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(bakery waste,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HY견명조" pitchFamily="18" charset="-127"/>
                          <a:cs typeface="한컴바탕" pitchFamily="18" charset="-127"/>
                        </a:rPr>
                        <a:t> </a:t>
                      </a:r>
                      <a:r>
                        <a:rPr kumimoji="1" lang="en-US" altLang="ko-KR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bakery by-product)</a:t>
                      </a:r>
                      <a:endParaRPr kumimoji="1" lang="en-US" altLang="ko-KR" sz="1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명조" pitchFamily="18" charset="-127"/>
                        <a:ea typeface="HY견명조" pitchFamily="18" charset="-127"/>
                        <a:cs typeface="한컴바탕" pitchFamily="18" charset="-127"/>
                      </a:endParaRPr>
                    </a:p>
                  </a:txBody>
                  <a:tcPr marL="92075" marR="92075" marT="46038" marB="4603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빵</a:t>
                      </a: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, </a:t>
                      </a: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크래커</a:t>
                      </a: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, </a:t>
                      </a: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쿠키</a:t>
                      </a: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, </a:t>
                      </a: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도넛츠 등으로 구성되어 있으며</a:t>
                      </a: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, </a:t>
                      </a: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건조</a:t>
                      </a: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, </a:t>
                      </a: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분쇄하여 급여하면 기호성이 좋다</a:t>
                      </a: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. </a:t>
                      </a: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에너지가 높으며 섬유질 함량은 낮다</a:t>
                      </a: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.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명조" pitchFamily="18" charset="-127"/>
                        <a:ea typeface="HY견명조" pitchFamily="18" charset="-127"/>
                        <a:cs typeface="한컴바탕" pitchFamily="18" charset="-127"/>
                      </a:endParaRPr>
                    </a:p>
                  </a:txBody>
                  <a:tcPr marL="92075" marR="92075" marT="46038" marB="4603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46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맥주 액체 부산물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(BCS, brewersconde nsed solubles)</a:t>
                      </a:r>
                      <a:endParaRPr kumimoji="1" lang="en-US" altLang="ko-KR" sz="1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명조" pitchFamily="18" charset="-127"/>
                        <a:ea typeface="HY견명조" pitchFamily="18" charset="-127"/>
                        <a:cs typeface="한컴바탕" pitchFamily="18" charset="-127"/>
                      </a:endParaRPr>
                    </a:p>
                  </a:txBody>
                  <a:tcPr marL="92075" marR="92075" marT="46038" marB="4603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맥주 양조시 나오는 농축된 액체 부산물이다</a:t>
                      </a: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. </a:t>
                      </a: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건물기준으로 보면 </a:t>
                      </a: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BCS</a:t>
                      </a: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의 사료가치는 옥수수와 비슷하다</a:t>
                      </a: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. </a:t>
                      </a: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기호성은 좋으나 섬유질</a:t>
                      </a: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, </a:t>
                      </a: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칼슘</a:t>
                      </a: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, </a:t>
                      </a: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단백질이 낮고 에너지가 높다</a:t>
                      </a: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.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명조" pitchFamily="18" charset="-127"/>
                        <a:ea typeface="HY견명조" pitchFamily="18" charset="-127"/>
                        <a:cs typeface="한컴바탕" pitchFamily="18" charset="-127"/>
                      </a:endParaRPr>
                    </a:p>
                  </a:txBody>
                  <a:tcPr marL="92075" marR="92075" marT="46038" marB="4603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38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건조 맥주박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(brewers grains, dried)</a:t>
                      </a:r>
                      <a:endParaRPr kumimoji="1" lang="en-US" altLang="ko-KR" sz="1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명조" pitchFamily="18" charset="-127"/>
                        <a:ea typeface="HY견명조" pitchFamily="18" charset="-127"/>
                        <a:cs typeface="한컴바탕" pitchFamily="18" charset="-127"/>
                      </a:endParaRPr>
                    </a:p>
                  </a:txBody>
                  <a:tcPr marL="92075" marR="92075" marT="46038" marB="4603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맥주 </a:t>
                      </a:r>
                      <a:r>
                        <a:rPr kumimoji="1" lang="ko-KR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양조시</a:t>
                      </a: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 나오는 부산물을 건조한 것이다</a:t>
                      </a: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. </a:t>
                      </a:r>
                      <a:r>
                        <a:rPr kumimoji="1" lang="ko-KR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중정도의</a:t>
                      </a: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 단백질 사료로서 에너지는 분쇄한 옥수수의 </a:t>
                      </a: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75%</a:t>
                      </a: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정도에 해당한다</a:t>
                      </a: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.</a:t>
                      </a:r>
                      <a:endParaRPr kumimoji="1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명조" pitchFamily="18" charset="-127"/>
                        <a:ea typeface="HY견명조" pitchFamily="18" charset="-127"/>
                        <a:cs typeface="한컴바탕" pitchFamily="18" charset="-127"/>
                      </a:endParaRPr>
                    </a:p>
                  </a:txBody>
                  <a:tcPr marL="92075" marR="92075" marT="46038" marB="4603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9959" name="Rectangle 23"/>
          <p:cNvSpPr>
            <a:spLocks noChangeArrowheads="1"/>
          </p:cNvSpPr>
          <p:nvPr/>
        </p:nvSpPr>
        <p:spPr bwMode="auto">
          <a:xfrm>
            <a:off x="0" y="52593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>
            <a:lvl1pPr eaLnBrk="0" hangingPunct="0">
              <a:defRPr kumimoji="1" sz="20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kumimoji="1" sz="20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kumimoji="1" sz="20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kumimoji="1" sz="20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kumimoji="1" sz="20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Monotype Sorts" pitchFamily="2" charset="2"/>
              <a:defRPr kumimoji="1" sz="20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Monotype Sorts" pitchFamily="2" charset="2"/>
              <a:defRPr kumimoji="1" sz="20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Monotype Sorts" pitchFamily="2" charset="2"/>
              <a:defRPr kumimoji="1" sz="20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Monotype Sorts" pitchFamily="2" charset="2"/>
              <a:defRPr kumimoji="1" sz="20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6436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0" y="10953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>
            <a:lvl1pPr eaLnBrk="0" hangingPunct="0">
              <a:defRPr kumimoji="1" sz="20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kumimoji="1" sz="20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kumimoji="1" sz="20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kumimoji="1" sz="20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kumimoji="1" sz="20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Monotype Sorts" pitchFamily="2" charset="2"/>
              <a:defRPr kumimoji="1" sz="20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Monotype Sorts" pitchFamily="2" charset="2"/>
              <a:defRPr kumimoji="1" sz="20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Monotype Sorts" pitchFamily="2" charset="2"/>
              <a:defRPr kumimoji="1" sz="20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Monotype Sorts" pitchFamily="2" charset="2"/>
              <a:defRPr kumimoji="1" sz="20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eaLnBrk="1" hangingPunct="1"/>
            <a:endParaRPr lang="ko-KR" altLang="en-US"/>
          </a:p>
        </p:txBody>
      </p:sp>
      <p:graphicFrame>
        <p:nvGraphicFramePr>
          <p:cNvPr id="718851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6919032"/>
              </p:ext>
            </p:extLst>
          </p:nvPr>
        </p:nvGraphicFramePr>
        <p:xfrm>
          <a:off x="611560" y="1124744"/>
          <a:ext cx="8064896" cy="5056189"/>
        </p:xfrm>
        <a:graphic>
          <a:graphicData uri="http://schemas.openxmlformats.org/drawingml/2006/table">
            <a:tbl>
              <a:tblPr/>
              <a:tblGrid>
                <a:gridCol w="2194025"/>
                <a:gridCol w="5870871"/>
              </a:tblGrid>
              <a:tr h="577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부산물명</a:t>
                      </a:r>
                      <a:endParaRPr kumimoji="1" lang="ko-KR" alt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명조" pitchFamily="18" charset="-127"/>
                        <a:ea typeface="HY견명조" pitchFamily="18" charset="-127"/>
                        <a:cs typeface="한컴바탕" pitchFamily="18" charset="-127"/>
                      </a:endParaRPr>
                    </a:p>
                  </a:txBody>
                  <a:tcPr marL="92075" marR="92075" marT="46038" marB="4603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주요 특징</a:t>
                      </a:r>
                      <a:endParaRPr kumimoji="1" lang="ko-KR" altLang="en-U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명조" pitchFamily="18" charset="-127"/>
                        <a:ea typeface="HY견명조" pitchFamily="18" charset="-127"/>
                        <a:cs typeface="한컴바탕" pitchFamily="18" charset="-127"/>
                      </a:endParaRPr>
                    </a:p>
                  </a:txBody>
                  <a:tcPr marL="92075" marR="92075" marT="46038" marB="4603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78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생맥주박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(wet brewers grains, wet malt)</a:t>
                      </a:r>
                      <a:endParaRPr kumimoji="1" lang="en-US" altLang="ko-KR" sz="1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명조" pitchFamily="18" charset="-127"/>
                        <a:ea typeface="HY견명조" pitchFamily="18" charset="-127"/>
                        <a:cs typeface="한컴바탕" pitchFamily="18" charset="-127"/>
                      </a:endParaRPr>
                    </a:p>
                  </a:txBody>
                  <a:tcPr marL="92075" marR="92075" marT="46038" marB="4603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중정도의</a:t>
                      </a: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 단백질과 에너지</a:t>
                      </a: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, </a:t>
                      </a: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그리고 </a:t>
                      </a:r>
                      <a:r>
                        <a:rPr kumimoji="1" lang="ko-KR" altLang="en-US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고섬유질사료이다</a:t>
                      </a: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.</a:t>
                      </a:r>
                    </a:p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저수분</a:t>
                      </a: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 </a:t>
                      </a:r>
                      <a:r>
                        <a:rPr kumimoji="1" lang="ko-KR" altLang="en-US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사일레지나</a:t>
                      </a: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 </a:t>
                      </a: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TMR</a:t>
                      </a: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사료에 혼합하여 급여한다</a:t>
                      </a: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. </a:t>
                      </a:r>
                      <a:endParaRPr kumimoji="1" lang="en-US" altLang="ko-KR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명조" pitchFamily="18" charset="-127"/>
                        <a:ea typeface="HY견명조" pitchFamily="18" charset="-127"/>
                        <a:cs typeface="한컴바탕" pitchFamily="18" charset="-127"/>
                      </a:endParaRPr>
                    </a:p>
                  </a:txBody>
                  <a:tcPr marL="92075" marR="92075" marT="46038" marB="4603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64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당밀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(molasses)</a:t>
                      </a:r>
                      <a:endParaRPr kumimoji="1" lang="en-US" altLang="ko-KR" sz="1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명조" pitchFamily="18" charset="-127"/>
                        <a:ea typeface="HY견명조" pitchFamily="18" charset="-127"/>
                        <a:cs typeface="한컴바탕" pitchFamily="18" charset="-127"/>
                      </a:endParaRPr>
                    </a:p>
                  </a:txBody>
                  <a:tcPr marL="92075" marR="92075" marT="46038" marB="4603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사탕수수 가공부산물로서 당분이 </a:t>
                      </a: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50%</a:t>
                      </a: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정도로 </a:t>
                      </a:r>
                      <a:r>
                        <a:rPr kumimoji="1" lang="ko-KR" altLang="en-US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기호성이</a:t>
                      </a: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 좋다</a:t>
                      </a: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. </a:t>
                      </a:r>
                    </a:p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첨가량은 급여 </a:t>
                      </a:r>
                      <a:r>
                        <a:rPr kumimoji="1" lang="ko-KR" altLang="en-US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사료량의</a:t>
                      </a: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 </a:t>
                      </a: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10%</a:t>
                      </a: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정도이다</a:t>
                      </a: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.</a:t>
                      </a:r>
                      <a:endParaRPr kumimoji="1" lang="en-US" altLang="ko-KR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명조" pitchFamily="18" charset="-127"/>
                        <a:ea typeface="HY견명조" pitchFamily="18" charset="-127"/>
                        <a:cs typeface="한컴바탕" pitchFamily="18" charset="-127"/>
                      </a:endParaRPr>
                    </a:p>
                  </a:txBody>
                  <a:tcPr marL="92075" marR="92075" marT="46038" marB="4603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64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옥수수줄기의 잔사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(cornstalk residue)</a:t>
                      </a:r>
                      <a:endParaRPr kumimoji="1" lang="en-US" altLang="ko-KR" sz="1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명조" pitchFamily="18" charset="-127"/>
                        <a:ea typeface="HY견명조" pitchFamily="18" charset="-127"/>
                        <a:cs typeface="한컴바탕" pitchFamily="18" charset="-127"/>
                      </a:endParaRPr>
                    </a:p>
                  </a:txBody>
                  <a:tcPr marL="92075" marR="92075" marT="46038" marB="4603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옥수수 알곡을 수확하고 남은 줄기로서 단백질은 낮고 에너지 함량은 높다</a:t>
                      </a: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.</a:t>
                      </a:r>
                      <a:endParaRPr kumimoji="1" lang="en-US" altLang="ko-KR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명조" pitchFamily="18" charset="-127"/>
                        <a:ea typeface="HY견명조" pitchFamily="18" charset="-127"/>
                        <a:cs typeface="한컴바탕" pitchFamily="18" charset="-127"/>
                      </a:endParaRPr>
                    </a:p>
                  </a:txBody>
                  <a:tcPr marL="92075" marR="92075" marT="46038" marB="4603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715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HY견명조" pitchFamily="18" charset="-127"/>
                          <a:cs typeface="한컴바탕" pitchFamily="18" charset="-127"/>
                        </a:rPr>
                        <a:t> </a:t>
                      </a:r>
                      <a:r>
                        <a:rPr kumimoji="1" lang="ko-KR" altLang="en-US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요소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(urea)</a:t>
                      </a:r>
                      <a:endParaRPr kumimoji="1" lang="en-US" altLang="ko-KR" sz="1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명조" pitchFamily="18" charset="-127"/>
                        <a:ea typeface="HY견명조" pitchFamily="18" charset="-127"/>
                        <a:cs typeface="한컴바탕" pitchFamily="18" charset="-127"/>
                      </a:endParaRPr>
                    </a:p>
                  </a:txBody>
                  <a:tcPr marL="92075" marR="92075" marT="46038" marB="4603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요소는 질소 함량이 높은 합성화합물이다</a:t>
                      </a: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. </a:t>
                      </a: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사료로 급여하는 요소는 </a:t>
                      </a: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42</a:t>
                      </a: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～</a:t>
                      </a: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46%</a:t>
                      </a: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의 질소를 함유하고 있다</a:t>
                      </a: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. 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일반적으로는 </a:t>
                      </a: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0.11</a:t>
                      </a: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～</a:t>
                      </a: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0.15kg</a:t>
                      </a: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이 급여량이다</a:t>
                      </a: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. 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3</a:t>
                      </a: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개월 미만의 송아지에게는 급여해서는 </a:t>
                      </a:r>
                      <a:r>
                        <a:rPr kumimoji="1" lang="ko-KR" altLang="en-US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안된다</a:t>
                      </a: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.</a:t>
                      </a:r>
                      <a:endParaRPr kumimoji="1" lang="en-US" altLang="ko-KR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명조" pitchFamily="18" charset="-127"/>
                        <a:ea typeface="HY견명조" pitchFamily="18" charset="-127"/>
                        <a:cs typeface="한컴바탕" pitchFamily="18" charset="-127"/>
                      </a:endParaRPr>
                    </a:p>
                  </a:txBody>
                  <a:tcPr marL="92075" marR="92075" marT="46038" marB="4603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16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비트펄프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(beet pulp)</a:t>
                      </a:r>
                      <a:endParaRPr kumimoji="1" lang="en-US" altLang="ko-KR" sz="1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명조" pitchFamily="18" charset="-127"/>
                        <a:ea typeface="HY견명조" pitchFamily="18" charset="-127"/>
                        <a:cs typeface="한컴바탕" pitchFamily="18" charset="-127"/>
                      </a:endParaRPr>
                    </a:p>
                  </a:txBody>
                  <a:tcPr marL="92075" marR="92075" marT="46038" marB="4603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사탕무로 </a:t>
                      </a:r>
                      <a:r>
                        <a:rPr kumimoji="1" lang="ko-KR" altLang="en-US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부터</a:t>
                      </a: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 설탕을 정제하고 남은 </a:t>
                      </a:r>
                      <a:r>
                        <a:rPr kumimoji="1" lang="ko-KR" altLang="en-US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찌거기이다</a:t>
                      </a: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. </a:t>
                      </a: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에너지 함량은 옥수수의 </a:t>
                      </a: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85%</a:t>
                      </a: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로서 단백질이 다소 높다</a:t>
                      </a: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. </a:t>
                      </a: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섬유소 함량은 </a:t>
                      </a: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15</a:t>
                      </a: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～</a:t>
                      </a: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20%</a:t>
                      </a: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의 범위로 소화율은 아주 높다</a:t>
                      </a: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. </a:t>
                      </a:r>
                      <a:r>
                        <a:rPr kumimoji="1" lang="ko-KR" altLang="en-US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기호성이</a:t>
                      </a: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 좋다</a:t>
                      </a: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명조" pitchFamily="18" charset="-127"/>
                          <a:ea typeface="HY견명조" pitchFamily="18" charset="-127"/>
                          <a:cs typeface="한컴바탕" pitchFamily="18" charset="-127"/>
                        </a:rPr>
                        <a:t>.</a:t>
                      </a:r>
                      <a:endParaRPr kumimoji="1" lang="en-US" altLang="ko-KR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명조" pitchFamily="18" charset="-127"/>
                        <a:ea typeface="HY견명조" pitchFamily="18" charset="-127"/>
                        <a:cs typeface="한컴바탕" pitchFamily="18" charset="-127"/>
                      </a:endParaRPr>
                    </a:p>
                  </a:txBody>
                  <a:tcPr marL="92075" marR="92075" marT="46038" marB="4603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0986" name="Rectangle 26"/>
          <p:cNvSpPr>
            <a:spLocks noChangeArrowheads="1"/>
          </p:cNvSpPr>
          <p:nvPr/>
        </p:nvSpPr>
        <p:spPr bwMode="auto">
          <a:xfrm>
            <a:off x="0" y="57626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>
            <a:lvl1pPr eaLnBrk="0" hangingPunct="0">
              <a:defRPr kumimoji="1" sz="20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kumimoji="1" sz="20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kumimoji="1" sz="20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kumimoji="1" sz="20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kumimoji="1" sz="20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Monotype Sorts" pitchFamily="2" charset="2"/>
              <a:defRPr kumimoji="1" sz="20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Monotype Sorts" pitchFamily="2" charset="2"/>
              <a:defRPr kumimoji="1" sz="20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Monotype Sorts" pitchFamily="2" charset="2"/>
              <a:defRPr kumimoji="1" sz="20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Monotype Sorts" pitchFamily="2" charset="2"/>
              <a:defRPr kumimoji="1" sz="20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2861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8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71600" y="1701800"/>
            <a:ext cx="7776864" cy="4606925"/>
          </a:xfrm>
        </p:spPr>
        <p:txBody>
          <a:bodyPr/>
          <a:lstStyle/>
          <a:p>
            <a:pPr marL="444500" indent="-444500">
              <a:lnSpc>
                <a:spcPct val="105000"/>
              </a:lnSpc>
              <a:buFont typeface="Wingdings" pitchFamily="2" charset="2"/>
              <a:buNone/>
              <a:defRPr/>
            </a:pPr>
            <a:r>
              <a:rPr lang="en-US" altLang="ko-KR" sz="2000" i="0" dirty="0" smtClean="0">
                <a:effectLst/>
                <a:latin typeface="+mn-ea"/>
              </a:rPr>
              <a:t> ○ </a:t>
            </a:r>
            <a:r>
              <a:rPr lang="ko-KR" altLang="en-US" sz="2000" i="0" dirty="0" smtClean="0">
                <a:effectLst/>
                <a:latin typeface="+mn-ea"/>
              </a:rPr>
              <a:t>식품가공부산물을 이용하는 것이 농가에게 경제적인가</a:t>
            </a:r>
            <a:r>
              <a:rPr lang="en-US" altLang="ko-KR" sz="2000" i="0" dirty="0" smtClean="0">
                <a:effectLst/>
                <a:latin typeface="+mn-ea"/>
              </a:rPr>
              <a:t>? </a:t>
            </a:r>
          </a:p>
          <a:p>
            <a:pPr marL="444500" indent="-444500">
              <a:lnSpc>
                <a:spcPct val="105000"/>
              </a:lnSpc>
              <a:buFont typeface="Wingdings" pitchFamily="2" charset="2"/>
              <a:buNone/>
              <a:defRPr/>
            </a:pPr>
            <a:r>
              <a:rPr lang="en-US" altLang="ko-KR" sz="2000" i="0" dirty="0" smtClean="0">
                <a:effectLst/>
                <a:latin typeface="+mn-ea"/>
              </a:rPr>
              <a:t> ○ </a:t>
            </a:r>
            <a:r>
              <a:rPr lang="ko-KR" altLang="en-US" sz="2000" i="0" dirty="0" smtClean="0">
                <a:effectLst/>
                <a:latin typeface="+mn-ea"/>
              </a:rPr>
              <a:t>부산물 급여가 </a:t>
            </a:r>
            <a:r>
              <a:rPr lang="ko-KR" altLang="en-US" sz="2000" i="0" dirty="0" err="1" smtClean="0">
                <a:effectLst/>
                <a:latin typeface="+mn-ea"/>
              </a:rPr>
              <a:t>사료비를</a:t>
            </a:r>
            <a:r>
              <a:rPr lang="ko-KR" altLang="en-US" sz="2000" i="0" dirty="0" smtClean="0">
                <a:effectLst/>
                <a:latin typeface="+mn-ea"/>
              </a:rPr>
              <a:t> 줄이고</a:t>
            </a:r>
            <a:r>
              <a:rPr lang="en-US" altLang="ko-KR" sz="2000" i="0" dirty="0" smtClean="0">
                <a:effectLst/>
                <a:latin typeface="+mn-ea"/>
              </a:rPr>
              <a:t>, </a:t>
            </a:r>
            <a:r>
              <a:rPr lang="ko-KR" altLang="en-US" sz="2000" i="0" dirty="0" smtClean="0">
                <a:effectLst/>
                <a:latin typeface="+mn-ea"/>
              </a:rPr>
              <a:t>추가되는 비용보다 성장과 </a:t>
            </a:r>
          </a:p>
          <a:p>
            <a:pPr marL="444500" indent="-444500">
              <a:lnSpc>
                <a:spcPct val="105000"/>
              </a:lnSpc>
              <a:buFont typeface="Wingdings" pitchFamily="2" charset="2"/>
              <a:buNone/>
              <a:defRPr/>
            </a:pPr>
            <a:r>
              <a:rPr lang="ko-KR" altLang="en-US" sz="2000" i="0" dirty="0" smtClean="0">
                <a:effectLst/>
                <a:latin typeface="+mn-ea"/>
              </a:rPr>
              <a:t>     발육 효과적인가</a:t>
            </a:r>
            <a:r>
              <a:rPr lang="en-US" altLang="ko-KR" sz="2000" i="0" dirty="0" smtClean="0">
                <a:effectLst/>
                <a:latin typeface="+mn-ea"/>
              </a:rPr>
              <a:t>? </a:t>
            </a:r>
          </a:p>
          <a:p>
            <a:pPr marL="444500" indent="-444500">
              <a:lnSpc>
                <a:spcPct val="105000"/>
              </a:lnSpc>
              <a:buFont typeface="Wingdings" pitchFamily="2" charset="2"/>
              <a:buNone/>
              <a:defRPr/>
            </a:pPr>
            <a:r>
              <a:rPr lang="en-US" altLang="ko-KR" sz="2000" i="0" dirty="0" smtClean="0">
                <a:effectLst/>
                <a:latin typeface="+mn-ea"/>
              </a:rPr>
              <a:t> ○ </a:t>
            </a:r>
            <a:r>
              <a:rPr lang="ko-KR" altLang="en-US" sz="2000" i="0" dirty="0" smtClean="0">
                <a:effectLst/>
                <a:latin typeface="+mn-ea"/>
              </a:rPr>
              <a:t>부산물의 기호성은 좋은가</a:t>
            </a:r>
            <a:r>
              <a:rPr lang="en-US" altLang="ko-KR" sz="2000" i="0" dirty="0" smtClean="0">
                <a:effectLst/>
                <a:latin typeface="+mn-ea"/>
              </a:rPr>
              <a:t>? </a:t>
            </a:r>
          </a:p>
          <a:p>
            <a:pPr marL="444500" indent="-444500">
              <a:lnSpc>
                <a:spcPct val="105000"/>
              </a:lnSpc>
              <a:buFont typeface="Wingdings" pitchFamily="2" charset="2"/>
              <a:buNone/>
              <a:defRPr/>
            </a:pPr>
            <a:r>
              <a:rPr lang="en-US" altLang="ko-KR" sz="2000" i="0" dirty="0" smtClean="0">
                <a:effectLst/>
                <a:latin typeface="+mn-ea"/>
              </a:rPr>
              <a:t> ○ </a:t>
            </a:r>
            <a:r>
              <a:rPr lang="ko-KR" altLang="en-US" sz="2000" i="0" dirty="0" smtClean="0">
                <a:effectLst/>
                <a:latin typeface="+mn-ea"/>
              </a:rPr>
              <a:t>부산물 자체가격은 얼마인가</a:t>
            </a:r>
            <a:r>
              <a:rPr lang="en-US" altLang="ko-KR" sz="2000" i="0" dirty="0" smtClean="0">
                <a:effectLst/>
                <a:latin typeface="+mn-ea"/>
              </a:rPr>
              <a:t>? </a:t>
            </a:r>
          </a:p>
          <a:p>
            <a:pPr marL="444500" indent="-444500">
              <a:lnSpc>
                <a:spcPct val="105000"/>
              </a:lnSpc>
              <a:buFont typeface="Wingdings" pitchFamily="2" charset="2"/>
              <a:buNone/>
              <a:defRPr/>
            </a:pPr>
            <a:r>
              <a:rPr lang="en-US" altLang="ko-KR" sz="2000" i="0" dirty="0" smtClean="0">
                <a:effectLst/>
                <a:latin typeface="+mn-ea"/>
              </a:rPr>
              <a:t> ○ </a:t>
            </a:r>
            <a:r>
              <a:rPr lang="ko-KR" altLang="en-US" sz="2000" i="0" dirty="0" smtClean="0">
                <a:effectLst/>
                <a:latin typeface="+mn-ea"/>
              </a:rPr>
              <a:t>부산물 운반에 소요되는 추가 비용은 얼마인가</a:t>
            </a:r>
            <a:r>
              <a:rPr lang="en-US" altLang="ko-KR" sz="2000" i="0" dirty="0" smtClean="0">
                <a:effectLst/>
                <a:latin typeface="+mn-ea"/>
              </a:rPr>
              <a:t>? </a:t>
            </a:r>
          </a:p>
          <a:p>
            <a:pPr marL="444500" indent="-444500">
              <a:lnSpc>
                <a:spcPct val="105000"/>
              </a:lnSpc>
              <a:buFont typeface="Wingdings" pitchFamily="2" charset="2"/>
              <a:buNone/>
              <a:defRPr/>
            </a:pPr>
            <a:r>
              <a:rPr lang="en-US" altLang="ko-KR" sz="2000" i="0" dirty="0" smtClean="0">
                <a:effectLst/>
                <a:latin typeface="+mn-ea"/>
              </a:rPr>
              <a:t> ○ </a:t>
            </a:r>
            <a:r>
              <a:rPr lang="ko-KR" altLang="en-US" sz="2000" i="0" dirty="0" smtClean="0">
                <a:effectLst/>
                <a:latin typeface="+mn-ea"/>
              </a:rPr>
              <a:t>부산물을 사용</a:t>
            </a:r>
            <a:r>
              <a:rPr lang="en-US" altLang="ko-KR" sz="2000" i="0" dirty="0" smtClean="0">
                <a:effectLst/>
                <a:latin typeface="+mn-ea"/>
              </a:rPr>
              <a:t>․</a:t>
            </a:r>
            <a:r>
              <a:rPr lang="ko-KR" altLang="en-US" sz="2000" i="0" dirty="0" err="1" smtClean="0">
                <a:effectLst/>
                <a:latin typeface="+mn-ea"/>
              </a:rPr>
              <a:t>저장시</a:t>
            </a:r>
            <a:r>
              <a:rPr lang="ko-KR" altLang="en-US" sz="2000" i="0" dirty="0" smtClean="0">
                <a:effectLst/>
                <a:latin typeface="+mn-ea"/>
              </a:rPr>
              <a:t> 필요한 장비와 설비가 준비되었는가</a:t>
            </a:r>
            <a:r>
              <a:rPr lang="en-US" altLang="ko-KR" sz="2000" i="0" dirty="0" smtClean="0">
                <a:effectLst/>
                <a:latin typeface="+mn-ea"/>
              </a:rPr>
              <a:t>?</a:t>
            </a:r>
          </a:p>
          <a:p>
            <a:pPr marL="444500" indent="-444500">
              <a:lnSpc>
                <a:spcPct val="105000"/>
              </a:lnSpc>
              <a:buFont typeface="Wingdings" pitchFamily="2" charset="2"/>
              <a:buNone/>
              <a:defRPr/>
            </a:pPr>
            <a:r>
              <a:rPr lang="en-US" altLang="ko-KR" sz="2000" dirty="0" smtClean="0">
                <a:latin typeface="+mn-ea"/>
              </a:rPr>
              <a:t> </a:t>
            </a:r>
            <a:r>
              <a:rPr lang="en-US" altLang="ko-KR" sz="2000" i="0" dirty="0" smtClean="0">
                <a:effectLst/>
                <a:latin typeface="+mn-ea"/>
              </a:rPr>
              <a:t>○ </a:t>
            </a:r>
            <a:r>
              <a:rPr lang="ko-KR" altLang="en-US" sz="2000" i="0" dirty="0" smtClean="0">
                <a:effectLst/>
                <a:latin typeface="+mn-ea"/>
              </a:rPr>
              <a:t>부산물 생산량과 생산시기를 파악하여 </a:t>
            </a:r>
            <a:r>
              <a:rPr lang="ko-KR" altLang="en-US" sz="2000" i="0" dirty="0" err="1" smtClean="0">
                <a:effectLst/>
                <a:latin typeface="+mn-ea"/>
              </a:rPr>
              <a:t>얼마동안</a:t>
            </a:r>
            <a:r>
              <a:rPr lang="en-US" altLang="ko-KR" sz="2000" i="0" dirty="0" smtClean="0">
                <a:effectLst/>
                <a:latin typeface="+mn-ea"/>
              </a:rPr>
              <a:t>(</a:t>
            </a:r>
            <a:r>
              <a:rPr lang="ko-KR" altLang="en-US" sz="2000" i="0" dirty="0" smtClean="0">
                <a:effectLst/>
                <a:latin typeface="+mn-ea"/>
              </a:rPr>
              <a:t>연간 또는 </a:t>
            </a:r>
          </a:p>
          <a:p>
            <a:pPr marL="444500" indent="-444500">
              <a:lnSpc>
                <a:spcPct val="105000"/>
              </a:lnSpc>
              <a:buFont typeface="Wingdings" pitchFamily="2" charset="2"/>
              <a:buNone/>
              <a:defRPr/>
            </a:pPr>
            <a:r>
              <a:rPr lang="ko-KR" altLang="en-US" sz="2000" i="0" dirty="0" smtClean="0">
                <a:effectLst/>
                <a:latin typeface="+mn-ea"/>
              </a:rPr>
              <a:t>     </a:t>
            </a:r>
            <a:r>
              <a:rPr lang="ko-KR" altLang="en-US" sz="2000" i="0" dirty="0" err="1" smtClean="0">
                <a:effectLst/>
                <a:latin typeface="+mn-ea"/>
              </a:rPr>
              <a:t>한시즌</a:t>
            </a:r>
            <a:r>
              <a:rPr lang="en-US" altLang="ko-KR" sz="2000" i="0" dirty="0" smtClean="0">
                <a:effectLst/>
                <a:latin typeface="+mn-ea"/>
              </a:rPr>
              <a:t>) </a:t>
            </a:r>
            <a:r>
              <a:rPr lang="ko-KR" altLang="en-US" sz="2000" i="0" dirty="0" smtClean="0">
                <a:effectLst/>
                <a:latin typeface="+mn-ea"/>
              </a:rPr>
              <a:t>그 부산물을 이용할 수 있는가</a:t>
            </a:r>
            <a:r>
              <a:rPr lang="en-US" altLang="ko-KR" sz="2000" i="0" dirty="0" smtClean="0">
                <a:effectLst/>
                <a:latin typeface="+mn-ea"/>
              </a:rPr>
              <a:t>?</a:t>
            </a:r>
          </a:p>
          <a:p>
            <a:pPr marL="444500" indent="-444500">
              <a:lnSpc>
                <a:spcPct val="105000"/>
              </a:lnSpc>
              <a:buFont typeface="Wingdings" pitchFamily="2" charset="2"/>
              <a:buNone/>
              <a:defRPr/>
            </a:pPr>
            <a:r>
              <a:rPr lang="en-US" altLang="ko-KR" sz="2000" i="0" dirty="0" smtClean="0">
                <a:effectLst/>
                <a:latin typeface="+mn-ea"/>
              </a:rPr>
              <a:t> ○ </a:t>
            </a:r>
            <a:r>
              <a:rPr lang="ko-KR" altLang="en-US" sz="2000" i="0" dirty="0" smtClean="0">
                <a:effectLst/>
                <a:latin typeface="+mn-ea"/>
              </a:rPr>
              <a:t>부산물이 가축의 건강과 우유에 해로운 화학약품이나 변질 등</a:t>
            </a:r>
          </a:p>
          <a:p>
            <a:pPr marL="444500" indent="-444500">
              <a:lnSpc>
                <a:spcPct val="105000"/>
              </a:lnSpc>
              <a:buFont typeface="Wingdings" pitchFamily="2" charset="2"/>
              <a:buNone/>
              <a:defRPr/>
            </a:pPr>
            <a:r>
              <a:rPr lang="ko-KR" altLang="en-US" sz="2000" i="0" dirty="0" smtClean="0">
                <a:effectLst/>
                <a:latin typeface="+mn-ea"/>
              </a:rPr>
              <a:t>     오염원으로부터 안전한가</a:t>
            </a:r>
            <a:r>
              <a:rPr lang="en-US" altLang="ko-KR" sz="2000" i="0" dirty="0" smtClean="0">
                <a:effectLst/>
                <a:latin typeface="+mn-ea"/>
              </a:rPr>
              <a:t>? </a:t>
            </a:r>
          </a:p>
        </p:txBody>
      </p:sp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971600" y="955675"/>
            <a:ext cx="5517536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kumimoji="1" sz="20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kumimoji="1" sz="20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kumimoji="1" sz="20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kumimoji="1" sz="20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kumimoji="1" sz="20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Monotype Sorts" pitchFamily="2" charset="2"/>
              <a:defRPr kumimoji="1" sz="20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Monotype Sorts" pitchFamily="2" charset="2"/>
              <a:defRPr kumimoji="1" sz="20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Monotype Sorts" pitchFamily="2" charset="2"/>
              <a:defRPr kumimoji="1" sz="20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Monotype Sorts" pitchFamily="2" charset="2"/>
              <a:defRPr kumimoji="1" sz="20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eaLnBrk="1" hangingPunct="1"/>
            <a:r>
              <a:rPr lang="ko-KR" altLang="en-US" sz="2400" dirty="0">
                <a:solidFill>
                  <a:srgbClr val="0070C0"/>
                </a:solidFill>
                <a:latin typeface="+mn-ea"/>
                <a:ea typeface="+mn-ea"/>
              </a:rPr>
              <a:t>나</a:t>
            </a:r>
            <a:r>
              <a:rPr lang="en-US" altLang="ko-KR" sz="2400" dirty="0">
                <a:solidFill>
                  <a:srgbClr val="0070C0"/>
                </a:solidFill>
                <a:latin typeface="+mn-ea"/>
                <a:ea typeface="+mn-ea"/>
              </a:rPr>
              <a:t>. </a:t>
            </a:r>
            <a:r>
              <a:rPr lang="ko-KR" altLang="en-US" sz="2400" dirty="0">
                <a:solidFill>
                  <a:srgbClr val="0070C0"/>
                </a:solidFill>
                <a:latin typeface="+mn-ea"/>
                <a:ea typeface="+mn-ea"/>
              </a:rPr>
              <a:t>식품가공부산물의 </a:t>
            </a:r>
            <a:r>
              <a:rPr lang="ko-KR" altLang="en-US" sz="2400" dirty="0" err="1">
                <a:solidFill>
                  <a:srgbClr val="0070C0"/>
                </a:solidFill>
                <a:latin typeface="+mn-ea"/>
                <a:ea typeface="+mn-ea"/>
              </a:rPr>
              <a:t>활용시</a:t>
            </a:r>
            <a:r>
              <a:rPr lang="ko-KR" altLang="en-US" sz="2400" dirty="0">
                <a:solidFill>
                  <a:srgbClr val="0070C0"/>
                </a:solidFill>
                <a:latin typeface="+mn-ea"/>
                <a:ea typeface="+mn-ea"/>
              </a:rPr>
              <a:t> 고려사항</a:t>
            </a:r>
          </a:p>
        </p:txBody>
      </p:sp>
    </p:spTree>
    <p:extLst>
      <p:ext uri="{BB962C8B-B14F-4D97-AF65-F5344CB8AC3E}">
        <p14:creationId xmlns:p14="http://schemas.microsoft.com/office/powerpoint/2010/main" val="180251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8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27584" y="1628800"/>
            <a:ext cx="7416800" cy="2808287"/>
          </a:xfrm>
        </p:spPr>
        <p:txBody>
          <a:bodyPr/>
          <a:lstStyle/>
          <a:p>
            <a:pPr marL="444500" indent="-444500">
              <a:lnSpc>
                <a:spcPct val="105000"/>
              </a:lnSpc>
              <a:buFont typeface="Wingdings" pitchFamily="2" charset="2"/>
              <a:buNone/>
              <a:defRPr/>
            </a:pPr>
            <a:r>
              <a:rPr lang="en-US" altLang="ko-KR" sz="2000" i="0" dirty="0" smtClean="0">
                <a:effectLst/>
                <a:latin typeface="+mn-ea"/>
              </a:rPr>
              <a:t>○ </a:t>
            </a:r>
            <a:r>
              <a:rPr lang="ko-KR" altLang="en-US" sz="2000" i="0" dirty="0" smtClean="0">
                <a:effectLst/>
                <a:latin typeface="+mn-ea"/>
              </a:rPr>
              <a:t>습기가 많은 부산물을 농가에 운반해 왔을 때</a:t>
            </a:r>
            <a:r>
              <a:rPr lang="en-US" altLang="ko-KR" sz="2000" i="0" dirty="0" smtClean="0">
                <a:effectLst/>
                <a:latin typeface="+mn-ea"/>
              </a:rPr>
              <a:t>, </a:t>
            </a:r>
            <a:r>
              <a:rPr lang="ko-KR" altLang="en-US" sz="2000" i="0" dirty="0" smtClean="0">
                <a:effectLst/>
                <a:latin typeface="+mn-ea"/>
              </a:rPr>
              <a:t>농가에서 그</a:t>
            </a:r>
          </a:p>
          <a:p>
            <a:pPr marL="444500" indent="-444500">
              <a:lnSpc>
                <a:spcPct val="105000"/>
              </a:lnSpc>
              <a:buFont typeface="Wingdings" pitchFamily="2" charset="2"/>
              <a:buNone/>
              <a:defRPr/>
            </a:pPr>
            <a:r>
              <a:rPr lang="ko-KR" altLang="en-US" sz="2000" i="0" dirty="0" smtClean="0">
                <a:effectLst/>
                <a:latin typeface="+mn-ea"/>
              </a:rPr>
              <a:t>    사료의 질을 그대로 유지하면서 가축에게 급여할 수 있는</a:t>
            </a:r>
          </a:p>
          <a:p>
            <a:pPr marL="444500" indent="-444500">
              <a:lnSpc>
                <a:spcPct val="105000"/>
              </a:lnSpc>
              <a:buFont typeface="Wingdings" pitchFamily="2" charset="2"/>
              <a:buNone/>
              <a:defRPr/>
            </a:pPr>
            <a:r>
              <a:rPr lang="ko-KR" altLang="en-US" sz="2000" i="0" dirty="0" smtClean="0">
                <a:effectLst/>
                <a:latin typeface="+mn-ea"/>
              </a:rPr>
              <a:t>    적정량과 </a:t>
            </a:r>
            <a:r>
              <a:rPr lang="ko-KR" altLang="en-US" sz="2000" i="0" dirty="0" err="1" smtClean="0">
                <a:effectLst/>
                <a:latin typeface="+mn-ea"/>
              </a:rPr>
              <a:t>저장가능한</a:t>
            </a:r>
            <a:r>
              <a:rPr lang="ko-KR" altLang="en-US" sz="2000" i="0" dirty="0" smtClean="0">
                <a:effectLst/>
                <a:latin typeface="+mn-ea"/>
              </a:rPr>
              <a:t> 기간은 얼마인가</a:t>
            </a:r>
            <a:r>
              <a:rPr lang="en-US" altLang="ko-KR" sz="2000" i="0" dirty="0" smtClean="0">
                <a:effectLst/>
                <a:latin typeface="+mn-ea"/>
              </a:rPr>
              <a:t>? </a:t>
            </a:r>
          </a:p>
          <a:p>
            <a:pPr marL="444500" indent="-444500">
              <a:lnSpc>
                <a:spcPct val="105000"/>
              </a:lnSpc>
              <a:buFont typeface="Wingdings" pitchFamily="2" charset="2"/>
              <a:buNone/>
              <a:defRPr/>
            </a:pPr>
            <a:r>
              <a:rPr lang="en-US" altLang="ko-KR" sz="2000" i="0" dirty="0" smtClean="0">
                <a:effectLst/>
                <a:latin typeface="+mn-ea"/>
              </a:rPr>
              <a:t>○ </a:t>
            </a:r>
            <a:r>
              <a:rPr lang="ko-KR" altLang="en-US" sz="2000" i="0" dirty="0" smtClean="0">
                <a:effectLst/>
                <a:latin typeface="+mn-ea"/>
              </a:rPr>
              <a:t>성분분석을 통해 사료로서 충분한 영양가치가 있는가</a:t>
            </a:r>
            <a:r>
              <a:rPr lang="en-US" altLang="ko-KR" sz="2000" i="0" dirty="0" smtClean="0">
                <a:effectLst/>
                <a:latin typeface="+mn-ea"/>
              </a:rPr>
              <a:t>? </a:t>
            </a:r>
          </a:p>
          <a:p>
            <a:pPr marL="444500" indent="-444500">
              <a:lnSpc>
                <a:spcPct val="105000"/>
              </a:lnSpc>
              <a:buFont typeface="Wingdings" pitchFamily="2" charset="2"/>
              <a:buNone/>
              <a:defRPr/>
            </a:pPr>
            <a:endParaRPr lang="en-US" altLang="ko-KR" sz="2000" i="0" dirty="0" smtClean="0">
              <a:effectLst/>
              <a:latin typeface="+mn-ea"/>
            </a:endParaRPr>
          </a:p>
          <a:p>
            <a:pPr marL="444500" indent="-444500">
              <a:lnSpc>
                <a:spcPct val="105000"/>
              </a:lnSpc>
              <a:buFont typeface="Wingdings" pitchFamily="2" charset="2"/>
              <a:buNone/>
              <a:defRPr/>
            </a:pPr>
            <a:r>
              <a:rPr lang="en-US" altLang="ko-KR" sz="2000" i="0" dirty="0" smtClean="0">
                <a:effectLst/>
                <a:latin typeface="+mn-ea"/>
              </a:rPr>
              <a:t>  </a:t>
            </a:r>
            <a:r>
              <a:rPr lang="ko-KR" altLang="en-US" sz="2000" i="0" dirty="0" smtClean="0">
                <a:effectLst/>
                <a:latin typeface="+mn-ea"/>
              </a:rPr>
              <a:t>이상과 같은 사항을 충분히 고려하여 부산물을 이용하는 것이 유리한지</a:t>
            </a:r>
            <a:r>
              <a:rPr lang="en-US" altLang="ko-KR" sz="2000" i="0" dirty="0" smtClean="0">
                <a:effectLst/>
                <a:latin typeface="+mn-ea"/>
              </a:rPr>
              <a:t>, </a:t>
            </a:r>
            <a:r>
              <a:rPr lang="ko-KR" altLang="en-US" sz="2000" i="0" dirty="0" smtClean="0">
                <a:effectLst/>
                <a:latin typeface="+mn-ea"/>
              </a:rPr>
              <a:t>불리한지를 판단하여야 할 것이다</a:t>
            </a:r>
            <a:r>
              <a:rPr lang="en-US" altLang="ko-KR" sz="2000" i="0" dirty="0" smtClean="0">
                <a:effectLst/>
                <a:latin typeface="+mn-ea"/>
              </a:rPr>
              <a:t>.</a:t>
            </a:r>
            <a:r>
              <a:rPr lang="en-US" altLang="ko-KR" sz="2000" dirty="0" smtClean="0">
                <a:latin typeface="+mn-ea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0693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609600"/>
            <a:ext cx="8280920" cy="5483696"/>
          </a:xfrm>
          <a:noFill/>
        </p:spPr>
        <p:txBody>
          <a:bodyPr>
            <a:normAutofit fontScale="92500"/>
          </a:bodyPr>
          <a:lstStyle/>
          <a:p>
            <a:pPr algn="just">
              <a:buFont typeface="Wingdings" pitchFamily="2" charset="2"/>
              <a:buNone/>
            </a:pPr>
            <a:r>
              <a:rPr lang="ko-KR" altLang="en-US" sz="2800" b="1" i="0" dirty="0" smtClean="0">
                <a:effectLst/>
                <a:latin typeface="HY견고딕" pitchFamily="18" charset="-127"/>
                <a:ea typeface="HY견고딕" pitchFamily="18" charset="-127"/>
              </a:rPr>
              <a:t>나</a:t>
            </a:r>
            <a:r>
              <a:rPr lang="en-US" altLang="ko-KR" sz="2800" b="1" i="0" dirty="0" smtClean="0">
                <a:effectLst/>
                <a:latin typeface="HY견고딕" pitchFamily="18" charset="-127"/>
                <a:ea typeface="HY견고딕" pitchFamily="18" charset="-127"/>
              </a:rPr>
              <a:t>. TMR</a:t>
            </a:r>
            <a:r>
              <a:rPr lang="ko-KR" altLang="en-US" sz="2800" b="1" i="0" dirty="0" smtClean="0">
                <a:effectLst/>
                <a:latin typeface="HY견고딕" pitchFamily="18" charset="-127"/>
                <a:ea typeface="HY견고딕" pitchFamily="18" charset="-127"/>
              </a:rPr>
              <a:t>사양의 필요성</a:t>
            </a:r>
            <a:endParaRPr lang="ko-KR" altLang="en-US" sz="2800" b="1" i="0" dirty="0" smtClean="0">
              <a:effectLst/>
              <a:latin typeface="바탕" pitchFamily="18" charset="-127"/>
              <a:ea typeface="바탕" pitchFamily="18" charset="-127"/>
            </a:endParaRPr>
          </a:p>
          <a:p>
            <a:pPr algn="just">
              <a:buFont typeface="Wingdings" pitchFamily="2" charset="2"/>
              <a:buNone/>
            </a:pPr>
            <a:endParaRPr lang="ko-KR" altLang="en-US" sz="2000" b="1" i="0" dirty="0" smtClean="0">
              <a:effectLst/>
              <a:latin typeface="바탕" pitchFamily="18" charset="-127"/>
              <a:ea typeface="바탕" pitchFamily="18" charset="-127"/>
            </a:endParaRPr>
          </a:p>
          <a:p>
            <a:pPr algn="just">
              <a:lnSpc>
                <a:spcPct val="130000"/>
              </a:lnSpc>
            </a:pP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소는 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4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개의 위를 가진 반추동물</a:t>
            </a:r>
          </a:p>
          <a:p>
            <a:pPr algn="just">
              <a:lnSpc>
                <a:spcPct val="130000"/>
              </a:lnSpc>
            </a:pP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사료의 급여순서로 볼 때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, 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반추동물의 영양 및 소화 생리상 먼저 </a:t>
            </a:r>
            <a:r>
              <a:rPr lang="ko-KR" altLang="en-US" sz="2400" i="0" dirty="0" err="1" smtClean="0">
                <a:effectLst/>
                <a:latin typeface="HY견명조" pitchFamily="18" charset="-127"/>
                <a:ea typeface="HY견명조" pitchFamily="18" charset="-127"/>
              </a:rPr>
              <a:t>사일레지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, 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건초와 같은 조사료를 급여하고 농후사료는 나중에 급여하는 것이 바람직함</a:t>
            </a:r>
          </a:p>
          <a:p>
            <a:pPr algn="just">
              <a:lnSpc>
                <a:spcPct val="130000"/>
              </a:lnSpc>
            </a:pP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대부분의 농가는 작업의 편의상 또는 사육형태 상의 이유로 농후사료를 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1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일 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2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～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3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회 급여하고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, 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그 후 우사 또는 운동장 사조에서 조사료를 먹도록 하고 있음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.</a:t>
            </a:r>
          </a:p>
          <a:p>
            <a:pPr algn="just">
              <a:lnSpc>
                <a:spcPct val="130000"/>
              </a:lnSpc>
            </a:pP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농후사료를 다량 </a:t>
            </a:r>
            <a:r>
              <a:rPr lang="ko-KR" altLang="en-US" sz="2400" i="0" dirty="0" err="1" smtClean="0">
                <a:effectLst/>
                <a:latin typeface="HY견명조" pitchFamily="18" charset="-127"/>
                <a:ea typeface="HY견명조" pitchFamily="18" charset="-127"/>
              </a:rPr>
              <a:t>급여시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 </a:t>
            </a:r>
            <a:r>
              <a:rPr lang="ko-KR" altLang="en-US" sz="2400" i="0" dirty="0" err="1" smtClean="0">
                <a:effectLst/>
                <a:latin typeface="HY견명조" pitchFamily="18" charset="-127"/>
                <a:ea typeface="HY견명조" pitchFamily="18" charset="-127"/>
              </a:rPr>
              <a:t>반추위내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 산도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(pH)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의 변화 폭이 커져 각종 소화기 장애가 나타날 확률이 높아지고 체액의 산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.</a:t>
            </a:r>
            <a:r>
              <a:rPr lang="ko-KR" altLang="en-US" sz="2400" i="0" dirty="0" err="1" smtClean="0">
                <a:effectLst/>
                <a:latin typeface="HY견명조" pitchFamily="18" charset="-127"/>
                <a:ea typeface="HY견명조" pitchFamily="18" charset="-127"/>
              </a:rPr>
              <a:t>알카리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 균형이 불안정해져 </a:t>
            </a:r>
            <a:r>
              <a:rPr lang="ko-KR" altLang="en-US" sz="2400" i="0" dirty="0" err="1" smtClean="0">
                <a:effectLst/>
                <a:latin typeface="HY견명조" pitchFamily="18" charset="-127"/>
                <a:ea typeface="HY견명조" pitchFamily="18" charset="-127"/>
              </a:rPr>
              <a:t>수태율도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 영향을 받게 됨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.</a:t>
            </a:r>
            <a:r>
              <a:rPr lang="en-US" altLang="ko-KR" sz="2400" i="0" dirty="0" smtClean="0">
                <a:effectLst/>
                <a:latin typeface="바탕" pitchFamily="18" charset="-127"/>
                <a:ea typeface="바탕" pitchFamily="18" charset="-127"/>
              </a:rPr>
              <a:t> </a:t>
            </a:r>
            <a:endParaRPr lang="en-US" altLang="ko-KR" sz="2400" b="1" i="0" dirty="0" smtClean="0">
              <a:effectLst/>
              <a:latin typeface="휴먼옛체" pitchFamily="18" charset="-127"/>
              <a:ea typeface="휴먼옛체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199499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그룹 23"/>
          <p:cNvGrpSpPr/>
          <p:nvPr/>
        </p:nvGrpSpPr>
        <p:grpSpPr>
          <a:xfrm>
            <a:off x="-6446" y="0"/>
            <a:ext cx="9153050" cy="915862"/>
            <a:chOff x="-6446" y="0"/>
            <a:chExt cx="9153050" cy="915862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44142" y="53909"/>
              <a:ext cx="375942" cy="339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직사각형 2"/>
            <p:cNvSpPr/>
            <p:nvPr/>
          </p:nvSpPr>
          <p:spPr>
            <a:xfrm>
              <a:off x="0" y="0"/>
              <a:ext cx="9144000" cy="720636"/>
            </a:xfrm>
            <a:prstGeom prst="rect">
              <a:avLst/>
            </a:prstGeom>
            <a:solidFill>
              <a:srgbClr val="FFC00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4" name="그룹 3"/>
            <p:cNvGrpSpPr/>
            <p:nvPr/>
          </p:nvGrpSpPr>
          <p:grpSpPr>
            <a:xfrm>
              <a:off x="6888956" y="66583"/>
              <a:ext cx="2170776" cy="576358"/>
              <a:chOff x="7067462" y="90938"/>
              <a:chExt cx="1979570" cy="467022"/>
            </a:xfrm>
          </p:grpSpPr>
          <p:sp>
            <p:nvSpPr>
              <p:cNvPr id="17" name="모서리가 둥근 직사각형 16"/>
              <p:cNvSpPr>
                <a:spLocks noChangeArrowheads="1"/>
              </p:cNvSpPr>
              <p:nvPr/>
            </p:nvSpPr>
            <p:spPr bwMode="auto">
              <a:xfrm>
                <a:off x="7573248" y="90938"/>
                <a:ext cx="464647" cy="466377"/>
              </a:xfrm>
              <a:prstGeom prst="roundRect">
                <a:avLst>
                  <a:gd name="adj" fmla="val 16667"/>
                </a:avLst>
              </a:prstGeom>
              <a:blipFill dpi="0" rotWithShape="1">
                <a:blip r:embed="rId3" cstate="print"/>
                <a:srcRect/>
                <a:stretch>
                  <a:fillRect/>
                </a:stretch>
              </a:blipFill>
              <a:ln w="22225" algn="ctr">
                <a:solidFill>
                  <a:schemeClr val="accent6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latinLnBrk="0" hangingPunct="0"/>
                <a:endParaRPr kumimoji="0" lang="ko-KR" alt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" name="모서리가 둥근 직사각형 17"/>
              <p:cNvSpPr>
                <a:spLocks noChangeArrowheads="1"/>
              </p:cNvSpPr>
              <p:nvPr/>
            </p:nvSpPr>
            <p:spPr bwMode="auto">
              <a:xfrm>
                <a:off x="7067462" y="90938"/>
                <a:ext cx="464647" cy="466377"/>
              </a:xfrm>
              <a:prstGeom prst="roundRect">
                <a:avLst>
                  <a:gd name="adj" fmla="val 16667"/>
                </a:avLst>
              </a:prstGeom>
              <a:blipFill dpi="0" rotWithShape="1">
                <a:blip r:embed="rId4" cstate="print"/>
                <a:srcRect/>
                <a:stretch>
                  <a:fillRect/>
                </a:stretch>
              </a:blipFill>
              <a:ln w="22225" algn="ctr">
                <a:solidFill>
                  <a:schemeClr val="accent6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latinLnBrk="0" hangingPunct="0"/>
                <a:endParaRPr kumimoji="0" lang="ko-KR" alt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" name="모서리가 둥근 직사각형 18"/>
              <p:cNvSpPr/>
              <p:nvPr/>
            </p:nvSpPr>
            <p:spPr>
              <a:xfrm>
                <a:off x="8079826" y="91583"/>
                <a:ext cx="464647" cy="466377"/>
              </a:xfrm>
              <a:prstGeom prst="roundRect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22225" cap="flat" cmpd="sng" algn="ctr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endParaRPr>
              </a:p>
            </p:txBody>
          </p:sp>
          <p:sp>
            <p:nvSpPr>
              <p:cNvPr id="20" name="모서리가 둥근 직사각형 19"/>
              <p:cNvSpPr>
                <a:spLocks noChangeArrowheads="1"/>
              </p:cNvSpPr>
              <p:nvPr/>
            </p:nvSpPr>
            <p:spPr bwMode="auto">
              <a:xfrm>
                <a:off x="8582385" y="91583"/>
                <a:ext cx="464647" cy="466377"/>
              </a:xfrm>
              <a:prstGeom prst="roundRect">
                <a:avLst>
                  <a:gd name="adj" fmla="val 16667"/>
                </a:avLst>
              </a:prstGeom>
              <a:blipFill dpi="0" rotWithShape="1">
                <a:blip r:embed="rId6" cstate="print"/>
                <a:srcRect/>
                <a:stretch>
                  <a:fillRect/>
                </a:stretch>
              </a:blipFill>
              <a:ln w="22225" algn="ctr">
                <a:solidFill>
                  <a:schemeClr val="accent6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latinLnBrk="0" hangingPunct="0"/>
                <a:endParaRPr kumimoji="0" lang="ko-KR" alt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22" name="직사각형 21"/>
            <p:cNvSpPr/>
            <p:nvPr/>
          </p:nvSpPr>
          <p:spPr>
            <a:xfrm>
              <a:off x="2486604" y="768132"/>
              <a:ext cx="6660000" cy="36000"/>
            </a:xfrm>
            <a:prstGeom prst="rect">
              <a:avLst/>
            </a:prstGeom>
            <a:solidFill>
              <a:srgbClr val="FFC00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직사각형 4"/>
            <p:cNvSpPr/>
            <p:nvPr/>
          </p:nvSpPr>
          <p:spPr>
            <a:xfrm>
              <a:off x="-6446" y="669641"/>
              <a:ext cx="2497833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atinLnBrk="0">
                <a:spcBef>
                  <a:spcPct val="50000"/>
                </a:spcBef>
                <a:defRPr/>
              </a:pPr>
              <a:r>
                <a:rPr lang="en-US" altLang="ko-KR" sz="1000" b="1" i="1" kern="0" dirty="0" smtClean="0">
                  <a:solidFill>
                    <a:schemeClr val="accent6"/>
                  </a:solidFill>
                </a:rPr>
                <a:t>Animal Nutrition &amp; Physiology Team</a:t>
              </a:r>
              <a:endParaRPr lang="en-US" altLang="ko-KR" sz="1000" b="1" i="1" kern="0" dirty="0">
                <a:solidFill>
                  <a:schemeClr val="accent6"/>
                </a:solidFill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28285" y="1700808"/>
            <a:ext cx="8952227" cy="1549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 defTabSz="800100">
              <a:lnSpc>
                <a:spcPct val="150000"/>
              </a:lnSpc>
              <a:spcAft>
                <a:spcPct val="35000"/>
              </a:spcAft>
              <a:buClr>
                <a:schemeClr val="accent6">
                  <a:lumMod val="75000"/>
                </a:schemeClr>
              </a:buClr>
              <a:buSzPct val="120000"/>
              <a:buFont typeface="Wingdings" panose="05000000000000000000" pitchFamily="2" charset="2"/>
              <a:buChar char="v"/>
            </a:pPr>
            <a:r>
              <a:rPr lang="ko-KR" altLang="en-US" sz="2200" b="1" dirty="0" smtClean="0">
                <a:latin typeface="+mn-ea"/>
              </a:rPr>
              <a:t> 과연 </a:t>
            </a:r>
            <a:r>
              <a:rPr lang="en-US" altLang="ko-KR" sz="2200" b="1" dirty="0" smtClean="0">
                <a:latin typeface="+mn-ea"/>
              </a:rPr>
              <a:t>120</a:t>
            </a:r>
            <a:r>
              <a:rPr lang="ko-KR" altLang="en-US" sz="2200" b="1" dirty="0" smtClean="0">
                <a:latin typeface="+mn-ea"/>
              </a:rPr>
              <a:t>원</a:t>
            </a:r>
            <a:r>
              <a:rPr lang="en-US" altLang="ko-KR" sz="2200" b="1" dirty="0" smtClean="0">
                <a:latin typeface="+mn-ea"/>
              </a:rPr>
              <a:t>/kg</a:t>
            </a:r>
            <a:r>
              <a:rPr lang="ko-KR" altLang="en-US" sz="2200" b="1" dirty="0" smtClean="0">
                <a:latin typeface="+mn-ea"/>
              </a:rPr>
              <a:t>의 부산물 싼 원료인가</a:t>
            </a:r>
            <a:r>
              <a:rPr lang="en-US" altLang="ko-KR" sz="2200" b="1" dirty="0" smtClean="0">
                <a:latin typeface="+mn-ea"/>
              </a:rPr>
              <a:t>?</a:t>
            </a:r>
            <a:endParaRPr lang="ko-KR" altLang="en-US" sz="2000" b="1" dirty="0" smtClean="0">
              <a:solidFill>
                <a:srgbClr val="0000CC"/>
              </a:solidFill>
              <a:latin typeface="+mn-ea"/>
            </a:endParaRPr>
          </a:p>
          <a:p>
            <a:pPr marL="363538" indent="-363538" algn="just">
              <a:lnSpc>
                <a:spcPct val="150000"/>
              </a:lnSpc>
            </a:pPr>
            <a:r>
              <a:rPr lang="ko-KR" altLang="en-US" b="1" dirty="0" smtClean="0">
                <a:latin typeface="+mn-ea"/>
              </a:rPr>
              <a:t>   </a:t>
            </a:r>
            <a:endParaRPr lang="en-US" altLang="ko-KR" b="1" dirty="0">
              <a:latin typeface="+mn-ea"/>
            </a:endParaRPr>
          </a:p>
          <a:p>
            <a:pPr marL="363538" indent="-363538" algn="just">
              <a:lnSpc>
                <a:spcPct val="150000"/>
              </a:lnSpc>
            </a:pPr>
            <a:endParaRPr lang="en-US" altLang="ko-KR" b="1" spc="-60" dirty="0" smtClean="0">
              <a:latin typeface="+mn-ea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78172" y="4255609"/>
            <a:ext cx="8712968" cy="2380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defTabSz="800100">
              <a:lnSpc>
                <a:spcPct val="150000"/>
              </a:lnSpc>
              <a:spcAft>
                <a:spcPct val="35000"/>
              </a:spcAft>
              <a:buClr>
                <a:schemeClr val="accent6">
                  <a:lumMod val="75000"/>
                </a:schemeClr>
              </a:buClr>
              <a:buSzPct val="120000"/>
              <a:buFont typeface="Wingdings" panose="05000000000000000000" pitchFamily="2" charset="2"/>
              <a:buChar char="v"/>
            </a:pPr>
            <a:r>
              <a:rPr lang="ko-KR" altLang="en-US" sz="2200" b="1" dirty="0">
                <a:latin typeface="+mn-ea"/>
              </a:rPr>
              <a:t> </a:t>
            </a:r>
            <a:r>
              <a:rPr lang="ko-KR" altLang="en-US" sz="2000" b="1" dirty="0" smtClean="0">
                <a:latin typeface="+mn-ea"/>
              </a:rPr>
              <a:t>수분 함량에 따른 가격 상한가</a:t>
            </a:r>
            <a:endParaRPr lang="ko-KR" altLang="en-US" sz="2000" b="1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b="1" dirty="0" smtClean="0">
                <a:latin typeface="+mn-ea"/>
              </a:rPr>
              <a:t>   </a:t>
            </a:r>
            <a:r>
              <a:rPr lang="en-US" altLang="ko-KR" b="1" dirty="0" smtClean="0">
                <a:latin typeface="+mn-ea"/>
              </a:rPr>
              <a:t>- </a:t>
            </a:r>
            <a:r>
              <a:rPr lang="ko-KR" altLang="en-US" b="1" dirty="0" smtClean="0">
                <a:latin typeface="+mn-ea"/>
              </a:rPr>
              <a:t>수분 </a:t>
            </a:r>
            <a:r>
              <a:rPr lang="en-US" altLang="ko-KR" b="1" dirty="0" smtClean="0">
                <a:latin typeface="+mn-ea"/>
              </a:rPr>
              <a:t>60%</a:t>
            </a:r>
            <a:r>
              <a:rPr lang="ko-KR" altLang="en-US" b="1" dirty="0" smtClean="0">
                <a:latin typeface="+mn-ea"/>
              </a:rPr>
              <a:t>인 부산물의 경우 </a:t>
            </a:r>
            <a:r>
              <a:rPr lang="en-US" altLang="ko-KR" b="1" dirty="0" smtClean="0">
                <a:latin typeface="+mn-ea"/>
              </a:rPr>
              <a:t>: 120</a:t>
            </a:r>
            <a:r>
              <a:rPr lang="ko-KR" altLang="en-US" b="1" dirty="0" smtClean="0">
                <a:latin typeface="+mn-ea"/>
              </a:rPr>
              <a:t>원</a:t>
            </a:r>
            <a:r>
              <a:rPr lang="en-US" altLang="ko-KR" b="1" dirty="0" smtClean="0">
                <a:latin typeface="+mn-ea"/>
              </a:rPr>
              <a:t>/kg</a:t>
            </a:r>
          </a:p>
          <a:p>
            <a:pPr>
              <a:lnSpc>
                <a:spcPct val="150000"/>
              </a:lnSpc>
            </a:pPr>
            <a:r>
              <a:rPr lang="en-US" altLang="ko-KR" b="1" dirty="0">
                <a:latin typeface="+mn-ea"/>
              </a:rPr>
              <a:t> </a:t>
            </a:r>
            <a:r>
              <a:rPr lang="en-US" altLang="ko-KR" b="1" dirty="0" smtClean="0">
                <a:latin typeface="+mn-ea"/>
              </a:rPr>
              <a:t>  - </a:t>
            </a:r>
            <a:r>
              <a:rPr lang="ko-KR" altLang="en-US" b="1" dirty="0" smtClean="0">
                <a:latin typeface="+mn-ea"/>
              </a:rPr>
              <a:t>수분 </a:t>
            </a:r>
            <a:r>
              <a:rPr lang="en-US" altLang="ko-KR" b="1" dirty="0" smtClean="0">
                <a:latin typeface="+mn-ea"/>
              </a:rPr>
              <a:t>80%</a:t>
            </a:r>
            <a:r>
              <a:rPr lang="ko-KR" altLang="en-US" b="1" dirty="0" smtClean="0">
                <a:latin typeface="+mn-ea"/>
              </a:rPr>
              <a:t>인 경우</a:t>
            </a:r>
            <a:r>
              <a:rPr lang="en-US" altLang="ko-KR" b="1" dirty="0" smtClean="0">
                <a:latin typeface="+mn-ea"/>
              </a:rPr>
              <a:t>: 70</a:t>
            </a:r>
            <a:r>
              <a:rPr lang="ko-KR" altLang="en-US" b="1" dirty="0" smtClean="0">
                <a:latin typeface="+mn-ea"/>
              </a:rPr>
              <a:t>원</a:t>
            </a:r>
            <a:r>
              <a:rPr lang="en-US" altLang="ko-KR" b="1" dirty="0" smtClean="0">
                <a:latin typeface="+mn-ea"/>
              </a:rPr>
              <a:t>/kg</a:t>
            </a:r>
          </a:p>
          <a:p>
            <a:pPr>
              <a:lnSpc>
                <a:spcPct val="150000"/>
              </a:lnSpc>
            </a:pPr>
            <a:r>
              <a:rPr lang="en-US" altLang="ko-KR" b="1" dirty="0" smtClean="0">
                <a:latin typeface="+mn-ea"/>
              </a:rPr>
              <a:t>※ </a:t>
            </a:r>
            <a:r>
              <a:rPr lang="ko-KR" altLang="en-US" b="1" dirty="0" smtClean="0">
                <a:latin typeface="+mn-ea"/>
              </a:rPr>
              <a:t>영양 성분에 따라서 비교를 해야 하지만</a:t>
            </a:r>
            <a:r>
              <a:rPr lang="en-US" altLang="ko-KR" b="1" dirty="0" smtClean="0">
                <a:latin typeface="+mn-ea"/>
              </a:rPr>
              <a:t>, </a:t>
            </a:r>
            <a:r>
              <a:rPr lang="ko-KR" altLang="en-US" b="1" dirty="0" smtClean="0">
                <a:latin typeface="+mn-ea"/>
              </a:rPr>
              <a:t>적어도 </a:t>
            </a:r>
            <a:r>
              <a:rPr lang="ko-KR" altLang="en-US" b="1" dirty="0" err="1" smtClean="0">
                <a:latin typeface="+mn-ea"/>
              </a:rPr>
              <a:t>단백피</a:t>
            </a:r>
            <a:r>
              <a:rPr lang="en-US" altLang="ko-KR" b="1" dirty="0" smtClean="0">
                <a:latin typeface="+mn-ea"/>
              </a:rPr>
              <a:t>, </a:t>
            </a:r>
            <a:r>
              <a:rPr lang="ko-KR" altLang="en-US" b="1" dirty="0" smtClean="0">
                <a:latin typeface="+mn-ea"/>
              </a:rPr>
              <a:t>옥수수</a:t>
            </a:r>
            <a:r>
              <a:rPr lang="en-US" altLang="ko-KR" b="1" dirty="0" smtClean="0">
                <a:latin typeface="+mn-ea"/>
              </a:rPr>
              <a:t>, </a:t>
            </a:r>
            <a:r>
              <a:rPr lang="ko-KR" altLang="en-US" b="1" dirty="0" err="1" smtClean="0">
                <a:latin typeface="+mn-ea"/>
              </a:rPr>
              <a:t>소맥피</a:t>
            </a:r>
            <a:r>
              <a:rPr lang="en-US" altLang="ko-KR" b="1" dirty="0" smtClean="0">
                <a:latin typeface="+mn-ea"/>
              </a:rPr>
              <a:t> </a:t>
            </a:r>
            <a:r>
              <a:rPr lang="ko-KR" altLang="en-US" b="1" dirty="0" smtClean="0">
                <a:latin typeface="+mn-ea"/>
              </a:rPr>
              <a:t>보다</a:t>
            </a:r>
            <a:endParaRPr lang="en-US" altLang="ko-KR" b="1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b="1" dirty="0">
                <a:latin typeface="+mn-ea"/>
              </a:rPr>
              <a:t> </a:t>
            </a:r>
            <a:r>
              <a:rPr lang="en-US" altLang="ko-KR" b="1" dirty="0" smtClean="0">
                <a:latin typeface="+mn-ea"/>
              </a:rPr>
              <a:t>   </a:t>
            </a:r>
            <a:r>
              <a:rPr lang="ko-KR" altLang="en-US" b="1" dirty="0" smtClean="0">
                <a:latin typeface="+mn-ea"/>
              </a:rPr>
              <a:t>비싼 원료를 </a:t>
            </a:r>
            <a:r>
              <a:rPr lang="ko-KR" altLang="en-US" b="1" dirty="0" err="1" smtClean="0">
                <a:latin typeface="+mn-ea"/>
              </a:rPr>
              <a:t>살경우</a:t>
            </a:r>
            <a:r>
              <a:rPr lang="ko-KR" altLang="en-US" b="1" dirty="0" smtClean="0">
                <a:latin typeface="+mn-ea"/>
              </a:rPr>
              <a:t> 고민해 보자</a:t>
            </a:r>
            <a:r>
              <a:rPr lang="en-US" altLang="ko-KR" b="1" dirty="0" smtClean="0">
                <a:latin typeface="+mn-ea"/>
              </a:rPr>
              <a:t>!</a:t>
            </a:r>
          </a:p>
        </p:txBody>
      </p:sp>
      <p:sp>
        <p:nvSpPr>
          <p:cNvPr id="23" name="모서리가 둥근 직사각형 22"/>
          <p:cNvSpPr/>
          <p:nvPr/>
        </p:nvSpPr>
        <p:spPr>
          <a:xfrm>
            <a:off x="62391" y="1052736"/>
            <a:ext cx="8041012" cy="59243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rgbClr val="C00000"/>
              </a:solidFill>
            </a:endParaRPr>
          </a:p>
        </p:txBody>
      </p:sp>
      <p:grpSp>
        <p:nvGrpSpPr>
          <p:cNvPr id="25" name="그룹 24"/>
          <p:cNvGrpSpPr/>
          <p:nvPr/>
        </p:nvGrpSpPr>
        <p:grpSpPr>
          <a:xfrm>
            <a:off x="257268" y="1117127"/>
            <a:ext cx="8110789" cy="430887"/>
            <a:chOff x="465013" y="1334881"/>
            <a:chExt cx="7642544" cy="430887"/>
          </a:xfrm>
        </p:grpSpPr>
        <p:sp>
          <p:nvSpPr>
            <p:cNvPr id="27" name="직사각형 26"/>
            <p:cNvSpPr/>
            <p:nvPr/>
          </p:nvSpPr>
          <p:spPr>
            <a:xfrm>
              <a:off x="687671" y="1334881"/>
              <a:ext cx="7419886" cy="43088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 defTabSz="800100">
                <a:spcAft>
                  <a:spcPct val="35000"/>
                </a:spcAft>
                <a:buClr>
                  <a:srgbClr val="006600"/>
                </a:buClr>
              </a:pPr>
              <a:r>
                <a:rPr lang="ko-KR" altLang="en-US" sz="2200" b="1" dirty="0" smtClean="0">
                  <a:gradFill>
                    <a:gsLst>
                      <a:gs pos="375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0"/>
                  </a:gradFill>
                  <a:latin typeface="HY헤드라인M" pitchFamily="18" charset="-127"/>
                  <a:ea typeface="HY헤드라인M" pitchFamily="18" charset="-127"/>
                </a:rPr>
                <a:t> 부산물 구입시 중요한 부분은 가격과 수분</a:t>
              </a:r>
              <a:endParaRPr lang="ko-KR" altLang="en-US" sz="2200" b="1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  <p:grpSp>
          <p:nvGrpSpPr>
            <p:cNvPr id="28" name="그룹 27"/>
            <p:cNvGrpSpPr/>
            <p:nvPr/>
          </p:nvGrpSpPr>
          <p:grpSpPr>
            <a:xfrm rot="16200000">
              <a:off x="499135" y="1446341"/>
              <a:ext cx="158550" cy="226794"/>
              <a:chOff x="1438504" y="5440067"/>
              <a:chExt cx="382846" cy="547628"/>
            </a:xfrm>
          </p:grpSpPr>
          <p:sp>
            <p:nvSpPr>
              <p:cNvPr id="32" name="모서리가 둥근 직사각형 302"/>
              <p:cNvSpPr/>
              <p:nvPr/>
            </p:nvSpPr>
            <p:spPr>
              <a:xfrm rot="13500000">
                <a:off x="1438503" y="5604849"/>
                <a:ext cx="382847" cy="382846"/>
              </a:xfrm>
              <a:custGeom>
                <a:avLst/>
                <a:gdLst/>
                <a:ahLst/>
                <a:cxnLst/>
                <a:rect l="l" t="t" r="r" b="b"/>
                <a:pathLst>
                  <a:path w="871614" h="871614">
                    <a:moveTo>
                      <a:pt x="119951" y="871614"/>
                    </a:moveTo>
                    <a:cubicBezTo>
                      <a:pt x="119951" y="871614"/>
                      <a:pt x="119951" y="871614"/>
                      <a:pt x="119951" y="871614"/>
                    </a:cubicBezTo>
                    <a:lnTo>
                      <a:pt x="119952" y="871614"/>
                    </a:lnTo>
                    <a:close/>
                    <a:moveTo>
                      <a:pt x="0" y="751663"/>
                    </a:moveTo>
                    <a:lnTo>
                      <a:pt x="0" y="119952"/>
                    </a:lnTo>
                    <a:cubicBezTo>
                      <a:pt x="0" y="53705"/>
                      <a:pt x="53705" y="0"/>
                      <a:pt x="119952" y="0"/>
                    </a:cubicBezTo>
                    <a:lnTo>
                      <a:pt x="119952" y="1"/>
                    </a:lnTo>
                    <a:lnTo>
                      <a:pt x="119954" y="2"/>
                    </a:lnTo>
                    <a:lnTo>
                      <a:pt x="751663" y="2"/>
                    </a:lnTo>
                    <a:cubicBezTo>
                      <a:pt x="817910" y="2"/>
                      <a:pt x="871614" y="53706"/>
                      <a:pt x="871614" y="119953"/>
                    </a:cubicBezTo>
                    <a:lnTo>
                      <a:pt x="871613" y="119953"/>
                    </a:lnTo>
                    <a:cubicBezTo>
                      <a:pt x="871613" y="186200"/>
                      <a:pt x="817909" y="239904"/>
                      <a:pt x="751662" y="239904"/>
                    </a:cubicBezTo>
                    <a:lnTo>
                      <a:pt x="239902" y="239903"/>
                    </a:lnTo>
                    <a:lnTo>
                      <a:pt x="239902" y="751663"/>
                    </a:lnTo>
                    <a:cubicBezTo>
                      <a:pt x="239902" y="817909"/>
                      <a:pt x="186198" y="871613"/>
                      <a:pt x="119951" y="871614"/>
                    </a:cubicBezTo>
                    <a:cubicBezTo>
                      <a:pt x="53704" y="871613"/>
                      <a:pt x="0" y="817909"/>
                      <a:pt x="0" y="751663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모서리가 둥근 직사각형 302"/>
              <p:cNvSpPr/>
              <p:nvPr/>
            </p:nvSpPr>
            <p:spPr>
              <a:xfrm rot="13500000">
                <a:off x="1476186" y="5440067"/>
                <a:ext cx="307484" cy="307484"/>
              </a:xfrm>
              <a:custGeom>
                <a:avLst/>
                <a:gdLst/>
                <a:ahLst/>
                <a:cxnLst/>
                <a:rect l="l" t="t" r="r" b="b"/>
                <a:pathLst>
                  <a:path w="871614" h="871614">
                    <a:moveTo>
                      <a:pt x="119951" y="871614"/>
                    </a:moveTo>
                    <a:cubicBezTo>
                      <a:pt x="119951" y="871614"/>
                      <a:pt x="119951" y="871614"/>
                      <a:pt x="119951" y="871614"/>
                    </a:cubicBezTo>
                    <a:lnTo>
                      <a:pt x="119952" y="871614"/>
                    </a:lnTo>
                    <a:close/>
                    <a:moveTo>
                      <a:pt x="0" y="751663"/>
                    </a:moveTo>
                    <a:lnTo>
                      <a:pt x="0" y="119952"/>
                    </a:lnTo>
                    <a:cubicBezTo>
                      <a:pt x="0" y="53705"/>
                      <a:pt x="53705" y="0"/>
                      <a:pt x="119952" y="0"/>
                    </a:cubicBezTo>
                    <a:lnTo>
                      <a:pt x="119952" y="1"/>
                    </a:lnTo>
                    <a:lnTo>
                      <a:pt x="119954" y="2"/>
                    </a:lnTo>
                    <a:lnTo>
                      <a:pt x="751663" y="2"/>
                    </a:lnTo>
                    <a:cubicBezTo>
                      <a:pt x="817910" y="2"/>
                      <a:pt x="871614" y="53706"/>
                      <a:pt x="871614" y="119953"/>
                    </a:cubicBezTo>
                    <a:lnTo>
                      <a:pt x="871613" y="119953"/>
                    </a:lnTo>
                    <a:cubicBezTo>
                      <a:pt x="871613" y="186200"/>
                      <a:pt x="817909" y="239904"/>
                      <a:pt x="751662" y="239904"/>
                    </a:cubicBezTo>
                    <a:lnTo>
                      <a:pt x="239902" y="239903"/>
                    </a:lnTo>
                    <a:lnTo>
                      <a:pt x="239902" y="751663"/>
                    </a:lnTo>
                    <a:cubicBezTo>
                      <a:pt x="239902" y="817909"/>
                      <a:pt x="186198" y="871613"/>
                      <a:pt x="119951" y="871614"/>
                    </a:cubicBezTo>
                    <a:cubicBezTo>
                      <a:pt x="53704" y="871613"/>
                      <a:pt x="0" y="817909"/>
                      <a:pt x="0" y="751663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>
                  <a:solidFill>
                    <a:schemeClr val="tx1"/>
                  </a:solidFill>
                </a:endParaRPr>
              </a:p>
            </p:txBody>
          </p:sp>
        </p:grpSp>
      </p:grpSp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3000053"/>
              </p:ext>
            </p:extLst>
          </p:nvPr>
        </p:nvGraphicFramePr>
        <p:xfrm>
          <a:off x="372615" y="2504854"/>
          <a:ext cx="7700024" cy="1644225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925006"/>
                <a:gridCol w="1925006"/>
                <a:gridCol w="1925006"/>
                <a:gridCol w="1925006"/>
              </a:tblGrid>
              <a:tr h="761663"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b="1" dirty="0" err="1" smtClean="0"/>
                        <a:t>원료명</a:t>
                      </a:r>
                      <a:endParaRPr lang="ko-KR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b="1" dirty="0" smtClean="0"/>
                        <a:t>가격</a:t>
                      </a:r>
                      <a:r>
                        <a:rPr lang="en-US" altLang="ko-KR" b="1" dirty="0" smtClean="0"/>
                        <a:t>(kg/</a:t>
                      </a:r>
                      <a:r>
                        <a:rPr lang="ko-KR" altLang="en-US" b="1" dirty="0" smtClean="0"/>
                        <a:t>원</a:t>
                      </a:r>
                      <a:r>
                        <a:rPr lang="en-US" altLang="ko-KR" b="1" dirty="0" smtClean="0"/>
                        <a:t>)</a:t>
                      </a:r>
                      <a:endParaRPr lang="ko-KR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b="1" dirty="0" smtClean="0"/>
                        <a:t>건물</a:t>
                      </a:r>
                      <a:endParaRPr lang="ko-KR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smtClean="0"/>
                        <a:t>수분 </a:t>
                      </a:r>
                      <a:r>
                        <a:rPr lang="en-US" altLang="ko-KR" b="1" dirty="0" smtClean="0"/>
                        <a:t>12%</a:t>
                      </a:r>
                    </a:p>
                    <a:p>
                      <a:pPr algn="ctr" latinLnBrk="1"/>
                      <a:r>
                        <a:rPr lang="ko-KR" altLang="en-US" b="1" dirty="0" smtClean="0"/>
                        <a:t>보정 시</a:t>
                      </a:r>
                      <a:r>
                        <a:rPr lang="ko-KR" altLang="en-US" b="1" baseline="0" dirty="0" smtClean="0"/>
                        <a:t> 가격</a:t>
                      </a:r>
                      <a:endParaRPr lang="en-US" altLang="ko-KR" b="1" dirty="0" smtClean="0"/>
                    </a:p>
                  </a:txBody>
                  <a:tcPr/>
                </a:tc>
              </a:tr>
              <a:tr h="44128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err="1" smtClean="0"/>
                        <a:t>버섯재배부산물</a:t>
                      </a:r>
                      <a:endParaRPr lang="ko-KR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/>
                        <a:t>120</a:t>
                      </a:r>
                      <a:endParaRPr lang="ko-KR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/>
                        <a:t>40</a:t>
                      </a:r>
                      <a:endParaRPr lang="ko-KR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/>
                        <a:t>264</a:t>
                      </a:r>
                      <a:r>
                        <a:rPr lang="ko-KR" altLang="en-US" b="1" dirty="0" smtClean="0"/>
                        <a:t>원</a:t>
                      </a:r>
                      <a:r>
                        <a:rPr lang="en-US" altLang="ko-KR" b="1" dirty="0" smtClean="0"/>
                        <a:t>/kg</a:t>
                      </a:r>
                      <a:endParaRPr lang="ko-KR" altLang="en-US" b="1" dirty="0"/>
                    </a:p>
                  </a:txBody>
                  <a:tcPr/>
                </a:tc>
              </a:tr>
              <a:tr h="44128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err="1" smtClean="0"/>
                        <a:t>생비지</a:t>
                      </a:r>
                      <a:endParaRPr lang="ko-KR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/>
                        <a:t>120</a:t>
                      </a:r>
                      <a:endParaRPr lang="ko-KR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/>
                        <a:t>20</a:t>
                      </a:r>
                      <a:endParaRPr lang="ko-KR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/>
                        <a:t>525</a:t>
                      </a:r>
                      <a:r>
                        <a:rPr lang="ko-KR" altLang="en-US" b="1" dirty="0" smtClean="0"/>
                        <a:t>원</a:t>
                      </a:r>
                      <a:r>
                        <a:rPr lang="en-US" altLang="ko-KR" b="1" dirty="0" smtClean="0"/>
                        <a:t>/kg</a:t>
                      </a:r>
                      <a:endParaRPr lang="ko-KR" altLang="en-US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1878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35932" name="Group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3412760"/>
              </p:ext>
            </p:extLst>
          </p:nvPr>
        </p:nvGraphicFramePr>
        <p:xfrm>
          <a:off x="683568" y="2060848"/>
          <a:ext cx="7777162" cy="4407138"/>
        </p:xfrm>
        <a:graphic>
          <a:graphicData uri="http://schemas.openxmlformats.org/drawingml/2006/table">
            <a:tbl>
              <a:tblPr/>
              <a:tblGrid>
                <a:gridCol w="1377950"/>
                <a:gridCol w="1985962"/>
                <a:gridCol w="4413250"/>
              </a:tblGrid>
              <a:tr h="71149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분  류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구  분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종  류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2196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영양적 첨가제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보호지방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광물질제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비타민제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보호아미노산제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동</a:t>
                      </a: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, </a:t>
                      </a:r>
                      <a:r>
                        <a:rPr kumimoji="1" lang="ko-K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식물성 보호지방 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복합광물질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비타민 </a:t>
                      </a: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ADE</a:t>
                      </a:r>
                      <a:r>
                        <a:rPr kumimoji="1" lang="ko-K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제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보호메치오닌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1601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발효개선제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완충제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미생물제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중조</a:t>
                      </a: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, </a:t>
                      </a:r>
                      <a:r>
                        <a:rPr kumimoji="1" lang="ko-K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산화마그네슘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곰팡이 발효추출물</a:t>
                      </a: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, </a:t>
                      </a:r>
                      <a:r>
                        <a:rPr kumimoji="1" lang="ko-K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생효모배양물</a:t>
                      </a: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, </a:t>
                      </a:r>
                      <a:r>
                        <a:rPr kumimoji="1" lang="ko-K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생균제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7145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기능적 첨가제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번식개선제</a:t>
                      </a:r>
                      <a:endParaRPr kumimoji="1" lang="ko-KR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en-US" altLang="ko-K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베타케로틴</a:t>
                      </a:r>
                      <a:endParaRPr kumimoji="1" lang="ko-KR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ko-KR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9416" name="Rectangle 25"/>
          <p:cNvSpPr>
            <a:spLocks noChangeArrowheads="1"/>
          </p:cNvSpPr>
          <p:nvPr/>
        </p:nvSpPr>
        <p:spPr bwMode="auto">
          <a:xfrm>
            <a:off x="755576" y="1321604"/>
            <a:ext cx="590391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anchor="ctr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ko-KR" sz="2800" b="1" dirty="0" smtClean="0">
                <a:solidFill>
                  <a:srgbClr val="0070C0"/>
                </a:solidFill>
                <a:latin typeface="+mn-ea"/>
              </a:rPr>
              <a:t>1) </a:t>
            </a:r>
            <a:r>
              <a:rPr lang="ko-KR" altLang="en-US" sz="2800" b="1" dirty="0">
                <a:solidFill>
                  <a:srgbClr val="0070C0"/>
                </a:solidFill>
                <a:latin typeface="+mn-ea"/>
              </a:rPr>
              <a:t>주요 사료첨가제의 분류</a:t>
            </a:r>
          </a:p>
        </p:txBody>
      </p:sp>
      <p:sp>
        <p:nvSpPr>
          <p:cNvPr id="4" name="Title 5"/>
          <p:cNvSpPr txBox="1">
            <a:spLocks/>
          </p:cNvSpPr>
          <p:nvPr/>
        </p:nvSpPr>
        <p:spPr bwMode="auto">
          <a:xfrm>
            <a:off x="388005" y="116632"/>
            <a:ext cx="8288451" cy="936103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4000" b="1" kern="1200">
                <a:ln>
                  <a:solidFill>
                    <a:srgbClr val="292929"/>
                  </a:solidFill>
                </a:ln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fontAlgn="base"/>
            <a:r>
              <a:rPr lang="en-US" altLang="ko-KR" sz="4400" dirty="0" smtClean="0">
                <a:effectLst/>
                <a:latin typeface="+mj-ea"/>
              </a:rPr>
              <a:t>5. </a:t>
            </a:r>
            <a:r>
              <a:rPr lang="ko-KR" altLang="en-US" sz="4400" dirty="0" smtClean="0">
                <a:effectLst/>
                <a:latin typeface="+mj-ea"/>
              </a:rPr>
              <a:t>주요 사료첨가제</a:t>
            </a:r>
            <a:endParaRPr lang="en-US" altLang="ko-KR" sz="4400" dirty="0">
              <a:effectLst/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2341866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2"/>
          <p:cNvSpPr txBox="1">
            <a:spLocks noChangeArrowheads="1"/>
          </p:cNvSpPr>
          <p:nvPr/>
        </p:nvSpPr>
        <p:spPr bwMode="auto">
          <a:xfrm>
            <a:off x="2163763" y="2544763"/>
            <a:ext cx="549275" cy="92075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</p:spPr>
        <p:txBody>
          <a:bodyPr vert="eaVert" wrap="none" anchor="ctr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ko-KR" altLang="ko-KR" sz="2400" b="0"/>
          </a:p>
        </p:txBody>
      </p:sp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2544763" y="2773363"/>
            <a:ext cx="549275" cy="92075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</p:spPr>
        <p:txBody>
          <a:bodyPr vert="eaVert" wrap="none" anchor="ctr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ko-KR" altLang="ko-KR" sz="2400" b="0"/>
          </a:p>
        </p:txBody>
      </p:sp>
      <p:sp>
        <p:nvSpPr>
          <p:cNvPr id="60420" name="Rectangle 5"/>
          <p:cNvSpPr>
            <a:spLocks noChangeArrowheads="1"/>
          </p:cNvSpPr>
          <p:nvPr/>
        </p:nvSpPr>
        <p:spPr bwMode="auto">
          <a:xfrm>
            <a:off x="539552" y="2132856"/>
            <a:ext cx="7351588" cy="3816424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</p:spPr>
        <p:txBody>
          <a:bodyPr wrap="none" anchor="ctr"/>
          <a:lstStyle/>
          <a:p>
            <a:pPr lvl="1" algn="l">
              <a:lnSpc>
                <a:spcPct val="140000"/>
              </a:lnSpc>
              <a:spcBef>
                <a:spcPct val="0"/>
              </a:spcBef>
              <a:buClr>
                <a:srgbClr val="0000FF"/>
              </a:buClr>
              <a:buSzTx/>
              <a:buFont typeface="Monotype Sorts" pitchFamily="2" charset="2"/>
              <a:buChar char="m"/>
            </a:pPr>
            <a:r>
              <a:rPr lang="en-US" altLang="ko-KR" sz="2400" b="1" dirty="0"/>
              <a:t> </a:t>
            </a:r>
            <a:r>
              <a:rPr lang="ko-KR" altLang="en-US" sz="2400" b="1" dirty="0" err="1"/>
              <a:t>개체별</a:t>
            </a:r>
            <a:r>
              <a:rPr lang="ko-KR" altLang="en-US" sz="2400" b="1" dirty="0"/>
              <a:t> 급여 </a:t>
            </a:r>
            <a:r>
              <a:rPr lang="en-US" altLang="ko-KR" sz="2400" b="1" dirty="0"/>
              <a:t>: </a:t>
            </a:r>
            <a:r>
              <a:rPr lang="ko-KR" altLang="en-US" sz="2400" b="1" dirty="0" err="1"/>
              <a:t>기호성</a:t>
            </a:r>
            <a:r>
              <a:rPr lang="en-US" altLang="ko-KR" sz="2400" b="1" dirty="0"/>
              <a:t>, </a:t>
            </a:r>
            <a:r>
              <a:rPr lang="ko-KR" altLang="en-US" sz="2400" b="1" dirty="0"/>
              <a:t>노동력 문제</a:t>
            </a:r>
          </a:p>
          <a:p>
            <a:pPr lvl="1" algn="l">
              <a:lnSpc>
                <a:spcPct val="140000"/>
              </a:lnSpc>
              <a:spcBef>
                <a:spcPct val="0"/>
              </a:spcBef>
              <a:buClr>
                <a:srgbClr val="0000FF"/>
              </a:buClr>
              <a:buSzTx/>
              <a:buFont typeface="Monotype Sorts" pitchFamily="2" charset="2"/>
              <a:buChar char="m"/>
            </a:pPr>
            <a:r>
              <a:rPr lang="ko-KR" altLang="en-US" sz="2400" b="1" dirty="0"/>
              <a:t> 주문사료</a:t>
            </a:r>
            <a:r>
              <a:rPr lang="en-US" altLang="ko-KR" sz="2400" b="1" dirty="0"/>
              <a:t>, OEM </a:t>
            </a:r>
            <a:r>
              <a:rPr lang="ko-KR" altLang="en-US" sz="2400" b="1" dirty="0"/>
              <a:t>사료 적용</a:t>
            </a:r>
          </a:p>
          <a:p>
            <a:pPr lvl="2" algn="l">
              <a:lnSpc>
                <a:spcPct val="140000"/>
              </a:lnSpc>
              <a:spcBef>
                <a:spcPct val="0"/>
              </a:spcBef>
              <a:buClr>
                <a:schemeClr val="accent1"/>
              </a:buClr>
              <a:buSzTx/>
              <a:buFont typeface="Wingdings" pitchFamily="2" charset="2"/>
              <a:buChar char="Ø"/>
            </a:pPr>
            <a:r>
              <a:rPr lang="ko-KR" altLang="en-US" sz="2400" b="1" dirty="0"/>
              <a:t> 계절별</a:t>
            </a:r>
            <a:r>
              <a:rPr lang="en-US" altLang="ko-KR" sz="2400" b="1" dirty="0"/>
              <a:t>, </a:t>
            </a:r>
            <a:r>
              <a:rPr lang="ko-KR" altLang="en-US" sz="2400" b="1" dirty="0" smtClean="0"/>
              <a:t>필요사항 별 </a:t>
            </a:r>
            <a:r>
              <a:rPr lang="ko-KR" altLang="en-US" sz="2400" b="1" dirty="0" err="1"/>
              <a:t>배합비</a:t>
            </a:r>
            <a:r>
              <a:rPr lang="ko-KR" altLang="en-US" sz="2400" b="1" dirty="0"/>
              <a:t> 적용</a:t>
            </a:r>
          </a:p>
          <a:p>
            <a:pPr lvl="2" algn="l">
              <a:lnSpc>
                <a:spcPct val="140000"/>
              </a:lnSpc>
              <a:spcBef>
                <a:spcPct val="0"/>
              </a:spcBef>
              <a:buClr>
                <a:schemeClr val="accent1"/>
              </a:buClr>
              <a:buSzTx/>
              <a:buFont typeface="Wingdings" pitchFamily="2" charset="2"/>
              <a:buChar char="Ø"/>
            </a:pPr>
            <a:r>
              <a:rPr lang="ko-KR" altLang="en-US" sz="2400" b="1" dirty="0"/>
              <a:t> 협상 </a:t>
            </a:r>
            <a:r>
              <a:rPr lang="ko-KR" altLang="en-US" sz="2400" b="1" dirty="0" smtClean="0"/>
              <a:t>의 어려움 </a:t>
            </a:r>
            <a:r>
              <a:rPr lang="en-US" altLang="ko-KR" sz="2400" b="1" dirty="0"/>
              <a:t>: </a:t>
            </a:r>
            <a:r>
              <a:rPr lang="ko-KR" altLang="en-US" sz="2400" b="1" dirty="0"/>
              <a:t>사용물량</a:t>
            </a:r>
            <a:r>
              <a:rPr lang="en-US" altLang="ko-KR" sz="2400" b="1" dirty="0"/>
              <a:t>, </a:t>
            </a:r>
            <a:r>
              <a:rPr lang="ko-KR" altLang="en-US" sz="2400" b="1" dirty="0"/>
              <a:t>원가상승 </a:t>
            </a:r>
          </a:p>
          <a:p>
            <a:pPr lvl="1" algn="l">
              <a:lnSpc>
                <a:spcPct val="140000"/>
              </a:lnSpc>
              <a:spcBef>
                <a:spcPct val="0"/>
              </a:spcBef>
              <a:buClr>
                <a:srgbClr val="0000FF"/>
              </a:buClr>
              <a:buSzTx/>
              <a:buFont typeface="Monotype Sorts" pitchFamily="2" charset="2"/>
              <a:buChar char="m"/>
            </a:pPr>
            <a:r>
              <a:rPr lang="ko-KR" altLang="en-US" sz="2400" b="1" dirty="0"/>
              <a:t> 시판사료 이용</a:t>
            </a:r>
          </a:p>
          <a:p>
            <a:pPr lvl="2" algn="l">
              <a:lnSpc>
                <a:spcPct val="140000"/>
              </a:lnSpc>
              <a:spcBef>
                <a:spcPct val="0"/>
              </a:spcBef>
              <a:buClr>
                <a:schemeClr val="accent1"/>
              </a:buClr>
              <a:buSzTx/>
              <a:buFont typeface="Wingdings" pitchFamily="2" charset="2"/>
              <a:buChar char="Ø"/>
            </a:pPr>
            <a:r>
              <a:rPr lang="ko-KR" altLang="en-US" sz="2400" b="1" dirty="0"/>
              <a:t> </a:t>
            </a:r>
            <a:r>
              <a:rPr lang="en-US" altLang="ko-KR" sz="2400" b="1" dirty="0"/>
              <a:t>TMR </a:t>
            </a:r>
            <a:r>
              <a:rPr lang="ko-KR" altLang="en-US" sz="2400" b="1" dirty="0"/>
              <a:t>첨가제 배합</a:t>
            </a:r>
          </a:p>
          <a:p>
            <a:pPr lvl="2" algn="l">
              <a:lnSpc>
                <a:spcPct val="140000"/>
              </a:lnSpc>
              <a:spcBef>
                <a:spcPct val="0"/>
              </a:spcBef>
              <a:buClr>
                <a:schemeClr val="accent1"/>
              </a:buClr>
              <a:buSzTx/>
              <a:buFont typeface="Wingdings" pitchFamily="2" charset="2"/>
              <a:buChar char="Ø"/>
            </a:pPr>
            <a:r>
              <a:rPr lang="ko-KR" altLang="en-US" sz="2400" b="1" dirty="0"/>
              <a:t> 배합 </a:t>
            </a:r>
            <a:r>
              <a:rPr lang="ko-KR" altLang="en-US" sz="2400" b="1" dirty="0" err="1"/>
              <a:t>균질성</a:t>
            </a:r>
            <a:r>
              <a:rPr lang="ko-KR" altLang="en-US" sz="2400" b="1" dirty="0"/>
              <a:t> 문제 </a:t>
            </a:r>
            <a:r>
              <a:rPr lang="en-US" altLang="ko-KR" sz="2400" b="1" dirty="0"/>
              <a:t>?</a:t>
            </a:r>
          </a:p>
        </p:txBody>
      </p:sp>
      <p:sp>
        <p:nvSpPr>
          <p:cNvPr id="60421" name="Rectangle 6"/>
          <p:cNvSpPr>
            <a:spLocks noChangeArrowheads="1"/>
          </p:cNvSpPr>
          <p:nvPr/>
        </p:nvSpPr>
        <p:spPr bwMode="auto">
          <a:xfrm>
            <a:off x="743199" y="1599183"/>
            <a:ext cx="4653838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eaLnBrk="0" latinLnBrk="0" hangingPunct="0">
              <a:spcBef>
                <a:spcPct val="0"/>
              </a:spcBef>
              <a:buClr>
                <a:schemeClr val="accent1"/>
              </a:buClr>
              <a:buSzPct val="75000"/>
              <a:buFont typeface="Wingdings" pitchFamily="2" charset="2"/>
              <a:buNone/>
            </a:pPr>
            <a:r>
              <a:rPr lang="en-US" altLang="ko-KR" sz="2800" b="1" dirty="0" smtClean="0">
                <a:solidFill>
                  <a:srgbClr val="0070C0"/>
                </a:solidFill>
                <a:latin typeface="+mj-ea"/>
                <a:ea typeface="+mj-ea"/>
              </a:rPr>
              <a:t>2) </a:t>
            </a:r>
            <a:r>
              <a:rPr lang="ko-KR" altLang="en-US" sz="2800" b="1" dirty="0">
                <a:solidFill>
                  <a:srgbClr val="0070C0"/>
                </a:solidFill>
                <a:latin typeface="+mj-ea"/>
                <a:ea typeface="+mj-ea"/>
              </a:rPr>
              <a:t>첨가제 어떻게 이용할까</a:t>
            </a:r>
            <a:r>
              <a:rPr lang="en-US" altLang="ko-KR" sz="2800" b="1" dirty="0">
                <a:solidFill>
                  <a:srgbClr val="0070C0"/>
                </a:solidFill>
                <a:latin typeface="+mj-ea"/>
                <a:ea typeface="+mj-ea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464864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3"/>
          <p:cNvSpPr txBox="1">
            <a:spLocks noChangeArrowheads="1"/>
          </p:cNvSpPr>
          <p:nvPr/>
        </p:nvSpPr>
        <p:spPr bwMode="auto">
          <a:xfrm>
            <a:off x="2544763" y="2773363"/>
            <a:ext cx="549275" cy="92075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</p:spPr>
        <p:txBody>
          <a:bodyPr vert="eaVert" wrap="none" anchor="ctr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ko-KR" altLang="ko-KR" sz="2400" b="0"/>
          </a:p>
        </p:txBody>
      </p:sp>
      <p:sp>
        <p:nvSpPr>
          <p:cNvPr id="61443" name="Rectangle 5"/>
          <p:cNvSpPr>
            <a:spLocks noChangeArrowheads="1"/>
          </p:cNvSpPr>
          <p:nvPr/>
        </p:nvSpPr>
        <p:spPr bwMode="auto">
          <a:xfrm>
            <a:off x="539552" y="620688"/>
            <a:ext cx="3995004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eaLnBrk="0" latinLnBrk="0" hangingPunct="0">
              <a:spcBef>
                <a:spcPct val="0"/>
              </a:spcBef>
              <a:buClr>
                <a:schemeClr val="accent1"/>
              </a:buClr>
              <a:buSzPct val="75000"/>
              <a:buFont typeface="Wingdings" pitchFamily="2" charset="2"/>
              <a:buNone/>
            </a:pPr>
            <a:r>
              <a:rPr lang="en-US" altLang="ko-KR" sz="2800" b="1" dirty="0" smtClean="0">
                <a:solidFill>
                  <a:srgbClr val="0070C0"/>
                </a:solidFill>
                <a:latin typeface="+mj-ea"/>
                <a:ea typeface="+mj-ea"/>
              </a:rPr>
              <a:t>3) </a:t>
            </a:r>
            <a:r>
              <a:rPr lang="ko-KR" altLang="en-US" sz="2800" b="1" dirty="0">
                <a:solidFill>
                  <a:srgbClr val="0070C0"/>
                </a:solidFill>
                <a:latin typeface="+mj-ea"/>
                <a:ea typeface="+mj-ea"/>
              </a:rPr>
              <a:t>첨가제 사용 및 효과</a:t>
            </a:r>
          </a:p>
        </p:txBody>
      </p:sp>
      <p:sp>
        <p:nvSpPr>
          <p:cNvPr id="61444" name="Rectangle 7"/>
          <p:cNvSpPr>
            <a:spLocks noChangeArrowheads="1"/>
          </p:cNvSpPr>
          <p:nvPr/>
        </p:nvSpPr>
        <p:spPr bwMode="auto">
          <a:xfrm>
            <a:off x="683568" y="1412776"/>
            <a:ext cx="3446777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eaLnBrk="0" latinLnBrk="0" hangingPunct="0">
              <a:spcBef>
                <a:spcPct val="0"/>
              </a:spcBef>
              <a:buClr>
                <a:schemeClr val="accent1"/>
              </a:buClr>
              <a:buSzTx/>
              <a:buFont typeface="Wingdings" pitchFamily="2" charset="2"/>
              <a:buChar char="m"/>
            </a:pPr>
            <a:r>
              <a:rPr lang="en-US" altLang="ko-KR" sz="3200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3200" dirty="0">
                <a:latin typeface="HY견고딕" pitchFamily="18" charset="-127"/>
                <a:ea typeface="HY견고딕" pitchFamily="18" charset="-127"/>
              </a:rPr>
              <a:t>영양적 첨가제 </a:t>
            </a:r>
          </a:p>
        </p:txBody>
      </p:sp>
      <p:sp>
        <p:nvSpPr>
          <p:cNvPr id="61445" name="Rectangle 8"/>
          <p:cNvSpPr>
            <a:spLocks noChangeArrowheads="1"/>
          </p:cNvSpPr>
          <p:nvPr/>
        </p:nvSpPr>
        <p:spPr bwMode="auto">
          <a:xfrm>
            <a:off x="533400" y="2204865"/>
            <a:ext cx="8359080" cy="410445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lvl="1" algn="l">
              <a:lnSpc>
                <a:spcPct val="140000"/>
              </a:lnSpc>
              <a:spcBef>
                <a:spcPct val="0"/>
              </a:spcBef>
              <a:buClr>
                <a:srgbClr val="0000FF"/>
              </a:buClr>
              <a:buSzTx/>
            </a:pPr>
            <a:r>
              <a:rPr lang="en-US" altLang="ko-KR" sz="2600" dirty="0">
                <a:latin typeface="HY견고딕" pitchFamily="18" charset="-127"/>
                <a:ea typeface="HY견고딕" pitchFamily="18" charset="-127"/>
              </a:rPr>
              <a:t>&lt;</a:t>
            </a:r>
            <a:r>
              <a:rPr lang="ko-KR" altLang="en-US" sz="2600" dirty="0">
                <a:latin typeface="HY견고딕" pitchFamily="18" charset="-127"/>
                <a:ea typeface="HY견고딕" pitchFamily="18" charset="-127"/>
              </a:rPr>
              <a:t>보호지방</a:t>
            </a:r>
            <a:r>
              <a:rPr lang="en-US" altLang="ko-KR" sz="2600" dirty="0">
                <a:latin typeface="HY견고딕" pitchFamily="18" charset="-127"/>
                <a:ea typeface="HY견고딕" pitchFamily="18" charset="-127"/>
              </a:rPr>
              <a:t>&gt;</a:t>
            </a:r>
          </a:p>
          <a:p>
            <a:pPr lvl="1" algn="l">
              <a:lnSpc>
                <a:spcPct val="140000"/>
              </a:lnSpc>
              <a:spcBef>
                <a:spcPct val="0"/>
              </a:spcBef>
              <a:buClr>
                <a:srgbClr val="0000FF"/>
              </a:buClr>
              <a:buSzTx/>
              <a:buFont typeface="Monotype Sorts" pitchFamily="2" charset="2"/>
              <a:buChar char="m"/>
            </a:pPr>
            <a:r>
              <a:rPr lang="en-US" altLang="ko-KR" sz="2600" dirty="0">
                <a:latin typeface="굴림" charset="-127"/>
              </a:rPr>
              <a:t> </a:t>
            </a:r>
            <a:r>
              <a:rPr lang="ko-KR" altLang="en-US" sz="2600" dirty="0" smtClean="0">
                <a:latin typeface="굴림" charset="-127"/>
              </a:rPr>
              <a:t>분만 후 </a:t>
            </a:r>
            <a:r>
              <a:rPr lang="ko-KR" altLang="en-US" sz="2600" dirty="0" err="1" smtClean="0">
                <a:latin typeface="굴림" charset="-127"/>
              </a:rPr>
              <a:t>몸상태</a:t>
            </a:r>
            <a:r>
              <a:rPr lang="en-US" altLang="ko-KR" sz="2600" dirty="0">
                <a:latin typeface="굴림" charset="-127"/>
              </a:rPr>
              <a:t>(BCS) </a:t>
            </a:r>
            <a:r>
              <a:rPr lang="ko-KR" altLang="en-US" sz="2600" dirty="0">
                <a:latin typeface="굴림" charset="-127"/>
              </a:rPr>
              <a:t>회복</a:t>
            </a:r>
          </a:p>
          <a:p>
            <a:pPr lvl="1" algn="l">
              <a:lnSpc>
                <a:spcPct val="140000"/>
              </a:lnSpc>
              <a:spcBef>
                <a:spcPct val="0"/>
              </a:spcBef>
              <a:buClr>
                <a:srgbClr val="0000FF"/>
              </a:buClr>
              <a:buSzTx/>
              <a:buFont typeface="Monotype Sorts" pitchFamily="2" charset="2"/>
              <a:buChar char="m"/>
            </a:pPr>
            <a:r>
              <a:rPr lang="ko-KR" altLang="en-US" sz="2600" dirty="0">
                <a:latin typeface="굴림" charset="-127"/>
              </a:rPr>
              <a:t> </a:t>
            </a:r>
            <a:r>
              <a:rPr lang="ko-KR" altLang="en-US" sz="2600" dirty="0" smtClean="0">
                <a:latin typeface="굴림" charset="-127"/>
              </a:rPr>
              <a:t>몸 상태에 따라 </a:t>
            </a:r>
            <a:r>
              <a:rPr lang="en-US" altLang="ko-KR" sz="2600" dirty="0">
                <a:latin typeface="굴림" charset="-127"/>
              </a:rPr>
              <a:t>0.1-0.2kg </a:t>
            </a:r>
            <a:r>
              <a:rPr lang="ko-KR" altLang="en-US" sz="2600" dirty="0">
                <a:latin typeface="굴림" charset="-127"/>
              </a:rPr>
              <a:t>급여</a:t>
            </a:r>
          </a:p>
          <a:p>
            <a:pPr lvl="1" algn="l">
              <a:lnSpc>
                <a:spcPct val="140000"/>
              </a:lnSpc>
              <a:spcBef>
                <a:spcPct val="0"/>
              </a:spcBef>
              <a:buClr>
                <a:srgbClr val="0000FF"/>
              </a:buClr>
              <a:buSzTx/>
              <a:buFont typeface="Monotype Sorts" pitchFamily="2" charset="2"/>
              <a:buChar char="m"/>
            </a:pPr>
            <a:r>
              <a:rPr lang="ko-KR" altLang="en-US" sz="2600" dirty="0">
                <a:latin typeface="굴림" charset="-127"/>
              </a:rPr>
              <a:t> 보호지방의 </a:t>
            </a:r>
            <a:r>
              <a:rPr lang="ko-KR" altLang="en-US" sz="2600" dirty="0" err="1">
                <a:latin typeface="굴림" charset="-127"/>
              </a:rPr>
              <a:t>미분해율과</a:t>
            </a:r>
            <a:r>
              <a:rPr lang="ko-KR" altLang="en-US" sz="2600" dirty="0">
                <a:latin typeface="굴림" charset="-127"/>
              </a:rPr>
              <a:t> 하부장기 </a:t>
            </a:r>
            <a:r>
              <a:rPr lang="ko-KR" altLang="en-US" sz="2600" dirty="0" err="1">
                <a:latin typeface="굴림" charset="-127"/>
              </a:rPr>
              <a:t>이용율</a:t>
            </a:r>
            <a:r>
              <a:rPr lang="ko-KR" altLang="en-US" sz="2600" dirty="0">
                <a:latin typeface="굴림" charset="-127"/>
              </a:rPr>
              <a:t> 고려</a:t>
            </a:r>
          </a:p>
          <a:p>
            <a:pPr lvl="1" algn="l">
              <a:lnSpc>
                <a:spcPct val="140000"/>
              </a:lnSpc>
              <a:spcBef>
                <a:spcPct val="0"/>
              </a:spcBef>
              <a:buClr>
                <a:srgbClr val="0000FF"/>
              </a:buClr>
              <a:buSzTx/>
              <a:buFont typeface="Monotype Sorts" pitchFamily="2" charset="2"/>
              <a:buChar char="m"/>
            </a:pPr>
            <a:r>
              <a:rPr lang="ko-KR" altLang="en-US" sz="2600" dirty="0">
                <a:latin typeface="굴림" charset="-127"/>
              </a:rPr>
              <a:t> 지방첨가에 따른 비용</a:t>
            </a:r>
            <a:r>
              <a:rPr lang="en-US" altLang="ko-KR" sz="2600" dirty="0">
                <a:latin typeface="굴림" charset="-127"/>
              </a:rPr>
              <a:t>(TDN</a:t>
            </a:r>
            <a:r>
              <a:rPr lang="ko-KR" altLang="en-US" sz="2600" dirty="0">
                <a:latin typeface="굴림" charset="-127"/>
              </a:rPr>
              <a:t>당 단가</a:t>
            </a:r>
            <a:r>
              <a:rPr lang="en-US" altLang="ko-KR" sz="2600" dirty="0">
                <a:latin typeface="굴림" charset="-127"/>
              </a:rPr>
              <a:t>) </a:t>
            </a:r>
            <a:r>
              <a:rPr lang="ko-KR" altLang="en-US" sz="2600" dirty="0">
                <a:latin typeface="굴림" charset="-127"/>
              </a:rPr>
              <a:t>고려</a:t>
            </a:r>
          </a:p>
          <a:p>
            <a:pPr lvl="1" algn="l">
              <a:lnSpc>
                <a:spcPct val="140000"/>
              </a:lnSpc>
              <a:spcBef>
                <a:spcPct val="0"/>
              </a:spcBef>
              <a:buClr>
                <a:srgbClr val="0000FF"/>
              </a:buClr>
              <a:buSzTx/>
              <a:buFont typeface="Monotype Sorts" pitchFamily="2" charset="2"/>
              <a:buChar char="m"/>
            </a:pPr>
            <a:r>
              <a:rPr lang="ko-KR" altLang="en-US" sz="2600" dirty="0">
                <a:latin typeface="굴림" charset="-127"/>
              </a:rPr>
              <a:t> 보호지방의 </a:t>
            </a:r>
            <a:r>
              <a:rPr lang="ko-KR" altLang="en-US" sz="2600" dirty="0" err="1">
                <a:latin typeface="굴림" charset="-127"/>
              </a:rPr>
              <a:t>기호성</a:t>
            </a:r>
            <a:endParaRPr lang="ko-KR" altLang="en-US" sz="2600" dirty="0">
              <a:latin typeface="굴림" charset="-127"/>
            </a:endParaRPr>
          </a:p>
          <a:p>
            <a:pPr lvl="1" algn="l">
              <a:lnSpc>
                <a:spcPct val="140000"/>
              </a:lnSpc>
              <a:spcBef>
                <a:spcPct val="0"/>
              </a:spcBef>
              <a:buClr>
                <a:srgbClr val="0000FF"/>
              </a:buClr>
              <a:buSzTx/>
              <a:buFont typeface="Monotype Sorts" pitchFamily="2" charset="2"/>
              <a:buChar char="m"/>
            </a:pPr>
            <a:r>
              <a:rPr lang="ko-KR" altLang="en-US" sz="2600" dirty="0">
                <a:latin typeface="굴림" charset="-127"/>
              </a:rPr>
              <a:t> 보호지방 첨가로 인한 소화율 및 </a:t>
            </a:r>
            <a:r>
              <a:rPr lang="ko-KR" altLang="en-US" sz="2600" dirty="0" err="1">
                <a:latin typeface="굴림" charset="-127"/>
              </a:rPr>
              <a:t>분상태</a:t>
            </a:r>
            <a:r>
              <a:rPr lang="ko-KR" altLang="en-US" sz="2600" dirty="0">
                <a:latin typeface="굴림" charset="-127"/>
              </a:rPr>
              <a:t> 확인</a:t>
            </a:r>
          </a:p>
        </p:txBody>
      </p:sp>
    </p:spTree>
    <p:extLst>
      <p:ext uri="{BB962C8B-B14F-4D97-AF65-F5344CB8AC3E}">
        <p14:creationId xmlns:p14="http://schemas.microsoft.com/office/powerpoint/2010/main" val="31210854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2"/>
          <p:cNvSpPr txBox="1">
            <a:spLocks noChangeArrowheads="1"/>
          </p:cNvSpPr>
          <p:nvPr/>
        </p:nvSpPr>
        <p:spPr bwMode="auto">
          <a:xfrm>
            <a:off x="2163763" y="2544763"/>
            <a:ext cx="549275" cy="92075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</p:spPr>
        <p:txBody>
          <a:bodyPr vert="eaVert" wrap="none" anchor="ctr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ko-KR" altLang="ko-KR" sz="2400" b="0"/>
          </a:p>
        </p:txBody>
      </p:sp>
      <p:sp>
        <p:nvSpPr>
          <p:cNvPr id="62467" name="Text Box 3"/>
          <p:cNvSpPr txBox="1">
            <a:spLocks noChangeArrowheads="1"/>
          </p:cNvSpPr>
          <p:nvPr/>
        </p:nvSpPr>
        <p:spPr bwMode="auto">
          <a:xfrm>
            <a:off x="2544763" y="2773363"/>
            <a:ext cx="549275" cy="92075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</p:spPr>
        <p:txBody>
          <a:bodyPr vert="eaVert" wrap="none" anchor="ctr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ko-KR" altLang="ko-KR" sz="2400" b="0"/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179512" y="188640"/>
            <a:ext cx="8225408" cy="352839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lvl="1" algn="l">
              <a:lnSpc>
                <a:spcPct val="110000"/>
              </a:lnSpc>
              <a:spcBef>
                <a:spcPct val="0"/>
              </a:spcBef>
              <a:buClr>
                <a:srgbClr val="0000FF"/>
              </a:buClr>
              <a:buSzTx/>
            </a:pPr>
            <a:r>
              <a:rPr lang="en-US" altLang="ko-KR" sz="2600" dirty="0">
                <a:latin typeface="굴림" charset="-127"/>
              </a:rPr>
              <a:t> </a:t>
            </a:r>
            <a:r>
              <a:rPr lang="en-US" altLang="ko-KR" sz="2600" dirty="0">
                <a:latin typeface="HY견고딕" pitchFamily="18" charset="-127"/>
                <a:ea typeface="HY견고딕" pitchFamily="18" charset="-127"/>
              </a:rPr>
              <a:t>&lt;</a:t>
            </a:r>
            <a:r>
              <a:rPr lang="ko-KR" altLang="en-US" sz="2600" dirty="0">
                <a:latin typeface="HY견고딕" pitchFamily="18" charset="-127"/>
                <a:ea typeface="HY견고딕" pitchFamily="18" charset="-127"/>
              </a:rPr>
              <a:t>종합영양제</a:t>
            </a:r>
            <a:r>
              <a:rPr lang="en-US" altLang="ko-KR" sz="2600" dirty="0">
                <a:latin typeface="HY견고딕" pitchFamily="18" charset="-127"/>
                <a:ea typeface="HY견고딕" pitchFamily="18" charset="-127"/>
              </a:rPr>
              <a:t>&gt;</a:t>
            </a:r>
          </a:p>
          <a:p>
            <a:pPr lvl="1" algn="l">
              <a:lnSpc>
                <a:spcPct val="110000"/>
              </a:lnSpc>
              <a:spcBef>
                <a:spcPct val="0"/>
              </a:spcBef>
              <a:buClr>
                <a:srgbClr val="0000FF"/>
              </a:buClr>
              <a:buSzTx/>
            </a:pPr>
            <a:endParaRPr lang="en-US" altLang="ko-KR" sz="1200" dirty="0">
              <a:latin typeface="HY견고딕" pitchFamily="18" charset="-127"/>
              <a:ea typeface="HY견고딕" pitchFamily="18" charset="-127"/>
            </a:endParaRPr>
          </a:p>
          <a:p>
            <a:pPr lvl="1" algn="l">
              <a:lnSpc>
                <a:spcPct val="130000"/>
              </a:lnSpc>
              <a:spcBef>
                <a:spcPct val="0"/>
              </a:spcBef>
              <a:buClr>
                <a:srgbClr val="0000FF"/>
              </a:buClr>
              <a:buSzTx/>
              <a:buFont typeface="Monotype Sorts" pitchFamily="2" charset="2"/>
              <a:buChar char="m"/>
            </a:pPr>
            <a:r>
              <a:rPr kumimoji="0" lang="ko-KR" altLang="en-US" sz="2600" dirty="0">
                <a:latin typeface="굴림" charset="-127"/>
              </a:rPr>
              <a:t>배합사료 </a:t>
            </a:r>
            <a:r>
              <a:rPr kumimoji="0" lang="en-US" altLang="ko-KR" sz="2600" b="1" dirty="0">
                <a:latin typeface="굴림" charset="-127"/>
              </a:rPr>
              <a:t>10kg</a:t>
            </a:r>
            <a:r>
              <a:rPr kumimoji="0" lang="en-US" altLang="ko-KR" sz="2600" dirty="0">
                <a:latin typeface="굴림" charset="-127"/>
              </a:rPr>
              <a:t> </a:t>
            </a:r>
            <a:r>
              <a:rPr kumimoji="0" lang="ko-KR" altLang="en-US" sz="2600" dirty="0">
                <a:latin typeface="굴림" charset="-127"/>
              </a:rPr>
              <a:t>미만 사용시 필히 보강</a:t>
            </a:r>
          </a:p>
          <a:p>
            <a:pPr lvl="2" algn="l">
              <a:lnSpc>
                <a:spcPct val="130000"/>
              </a:lnSpc>
              <a:spcBef>
                <a:spcPct val="0"/>
              </a:spcBef>
              <a:buClr>
                <a:srgbClr val="0000FF"/>
              </a:buClr>
              <a:buSzTx/>
              <a:buFont typeface="Wingdings" pitchFamily="2" charset="2"/>
              <a:buChar char="Ø"/>
            </a:pPr>
            <a:r>
              <a:rPr kumimoji="0" lang="ko-KR" altLang="en-US" sz="2600" dirty="0">
                <a:latin typeface="굴림" charset="-127"/>
              </a:rPr>
              <a:t> 비타민제</a:t>
            </a:r>
            <a:r>
              <a:rPr kumimoji="0" lang="en-US" altLang="ko-KR" sz="2600" dirty="0">
                <a:latin typeface="굴림" charset="-127"/>
              </a:rPr>
              <a:t>, </a:t>
            </a:r>
            <a:r>
              <a:rPr kumimoji="0" lang="ko-KR" altLang="en-US" sz="2600" dirty="0" err="1">
                <a:latin typeface="굴림" charset="-127"/>
              </a:rPr>
              <a:t>광물질제</a:t>
            </a:r>
            <a:r>
              <a:rPr kumimoji="0" lang="en-US" altLang="ko-KR" sz="2600" dirty="0">
                <a:latin typeface="굴림" charset="-127"/>
              </a:rPr>
              <a:t>, </a:t>
            </a:r>
            <a:r>
              <a:rPr kumimoji="0" lang="ko-KR" altLang="en-US" sz="2600" dirty="0" err="1">
                <a:latin typeface="굴림" charset="-127"/>
              </a:rPr>
              <a:t>복합제</a:t>
            </a:r>
            <a:endParaRPr kumimoji="0" lang="ko-KR" altLang="en-US" sz="2600" dirty="0">
              <a:latin typeface="굴림" charset="-127"/>
            </a:endParaRPr>
          </a:p>
          <a:p>
            <a:pPr lvl="1" algn="l">
              <a:lnSpc>
                <a:spcPct val="130000"/>
              </a:lnSpc>
              <a:spcBef>
                <a:spcPct val="0"/>
              </a:spcBef>
              <a:buClr>
                <a:srgbClr val="0000FF"/>
              </a:buClr>
              <a:buSzTx/>
              <a:buFont typeface="Monotype Sorts" pitchFamily="2" charset="2"/>
              <a:buChar char="m"/>
            </a:pPr>
            <a:r>
              <a:rPr lang="ko-KR" altLang="en-US" sz="2600" dirty="0">
                <a:latin typeface="굴림" charset="-127"/>
              </a:rPr>
              <a:t> 단미사료 </a:t>
            </a:r>
            <a:r>
              <a:rPr lang="ko-KR" altLang="en-US" sz="2600" dirty="0" smtClean="0">
                <a:latin typeface="굴림" charset="-127"/>
              </a:rPr>
              <a:t>이용 시 </a:t>
            </a:r>
            <a:r>
              <a:rPr lang="ko-KR" altLang="en-US" sz="2600" dirty="0">
                <a:latin typeface="굴림" charset="-127"/>
              </a:rPr>
              <a:t>필히 첨가</a:t>
            </a:r>
          </a:p>
          <a:p>
            <a:pPr lvl="1" algn="l">
              <a:lnSpc>
                <a:spcPct val="130000"/>
              </a:lnSpc>
              <a:spcBef>
                <a:spcPct val="0"/>
              </a:spcBef>
              <a:buClr>
                <a:srgbClr val="0000FF"/>
              </a:buClr>
              <a:buSzTx/>
              <a:buFont typeface="Monotype Sorts" pitchFamily="2" charset="2"/>
              <a:buChar char="m"/>
            </a:pPr>
            <a:r>
              <a:rPr lang="ko-KR" altLang="en-US" sz="2600" dirty="0">
                <a:latin typeface="굴림" charset="-127"/>
              </a:rPr>
              <a:t> 시판 섬유질사료 </a:t>
            </a:r>
            <a:r>
              <a:rPr lang="ko-KR" altLang="en-US" sz="2600" dirty="0" err="1">
                <a:latin typeface="굴림" charset="-127"/>
              </a:rPr>
              <a:t>이용시</a:t>
            </a:r>
            <a:r>
              <a:rPr lang="ko-KR" altLang="en-US" sz="2600" dirty="0">
                <a:latin typeface="굴림" charset="-127"/>
              </a:rPr>
              <a:t> 영양제 사용 확인</a:t>
            </a:r>
          </a:p>
          <a:p>
            <a:pPr lvl="2" algn="l">
              <a:lnSpc>
                <a:spcPct val="130000"/>
              </a:lnSpc>
              <a:spcBef>
                <a:spcPct val="0"/>
              </a:spcBef>
              <a:buClr>
                <a:srgbClr val="0000FF"/>
              </a:buClr>
              <a:buSzTx/>
              <a:buFont typeface="Wingdings" pitchFamily="2" charset="2"/>
              <a:buChar char="Ø"/>
            </a:pPr>
            <a:r>
              <a:rPr lang="ko-KR" altLang="en-US" sz="2600" dirty="0">
                <a:latin typeface="굴림" charset="-127"/>
              </a:rPr>
              <a:t> </a:t>
            </a:r>
            <a:r>
              <a:rPr lang="en-US" altLang="ko-KR" sz="2600" dirty="0">
                <a:latin typeface="굴림" charset="-127"/>
              </a:rPr>
              <a:t>TMR </a:t>
            </a:r>
            <a:r>
              <a:rPr lang="ko-KR" altLang="en-US" sz="2600" dirty="0">
                <a:latin typeface="굴림" charset="-127"/>
              </a:rPr>
              <a:t>공장과 </a:t>
            </a:r>
            <a:r>
              <a:rPr lang="ko-KR" altLang="en-US" sz="2600" dirty="0" err="1">
                <a:latin typeface="굴림" charset="-127"/>
              </a:rPr>
              <a:t>협의후</a:t>
            </a:r>
            <a:r>
              <a:rPr lang="ko-KR" altLang="en-US" sz="2600" dirty="0">
                <a:latin typeface="굴림" charset="-127"/>
              </a:rPr>
              <a:t> 부족분 보강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79512" y="3860626"/>
            <a:ext cx="8208912" cy="273672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lvl="1" algn="l">
              <a:lnSpc>
                <a:spcPct val="130000"/>
              </a:lnSpc>
              <a:spcBef>
                <a:spcPct val="0"/>
              </a:spcBef>
              <a:buClr>
                <a:srgbClr val="0000FF"/>
              </a:buClr>
              <a:buSzTx/>
            </a:pPr>
            <a:r>
              <a:rPr lang="en-US" altLang="ko-KR" sz="2600" dirty="0">
                <a:latin typeface="굴림" charset="-127"/>
              </a:rPr>
              <a:t> </a:t>
            </a:r>
            <a:r>
              <a:rPr lang="en-US" altLang="ko-KR" sz="2600" dirty="0">
                <a:latin typeface="HY견고딕" pitchFamily="18" charset="-127"/>
                <a:ea typeface="HY견고딕" pitchFamily="18" charset="-127"/>
              </a:rPr>
              <a:t>&lt;</a:t>
            </a:r>
            <a:r>
              <a:rPr lang="ko-KR" altLang="en-US" sz="2600" dirty="0">
                <a:latin typeface="HY견고딕" pitchFamily="18" charset="-127"/>
                <a:ea typeface="HY견고딕" pitchFamily="18" charset="-127"/>
              </a:rPr>
              <a:t>소금</a:t>
            </a:r>
            <a:r>
              <a:rPr lang="en-US" altLang="ko-KR" sz="2600" dirty="0">
                <a:latin typeface="HY견고딕" pitchFamily="18" charset="-127"/>
                <a:ea typeface="HY견고딕" pitchFamily="18" charset="-127"/>
              </a:rPr>
              <a:t>&gt;</a:t>
            </a:r>
          </a:p>
          <a:p>
            <a:pPr lvl="1" algn="l">
              <a:lnSpc>
                <a:spcPct val="130000"/>
              </a:lnSpc>
              <a:spcBef>
                <a:spcPct val="0"/>
              </a:spcBef>
              <a:buClr>
                <a:srgbClr val="0000FF"/>
              </a:buClr>
              <a:buSzTx/>
              <a:buFont typeface="Monotype Sorts" pitchFamily="2" charset="2"/>
              <a:buChar char="m"/>
            </a:pPr>
            <a:r>
              <a:rPr kumimoji="0" lang="ko-KR" altLang="en-US" sz="2600" dirty="0" err="1" smtClean="0">
                <a:latin typeface="굴림" charset="-127"/>
              </a:rPr>
              <a:t>배합사료내</a:t>
            </a:r>
            <a:r>
              <a:rPr kumimoji="0" lang="ko-KR" altLang="en-US" sz="2600" dirty="0" smtClean="0">
                <a:latin typeface="굴림" charset="-127"/>
              </a:rPr>
              <a:t> </a:t>
            </a:r>
            <a:r>
              <a:rPr kumimoji="0" lang="en-US" altLang="ko-KR" sz="2600" b="1" dirty="0">
                <a:latin typeface="굴림" charset="-127"/>
              </a:rPr>
              <a:t>0.5-0.7%</a:t>
            </a:r>
            <a:r>
              <a:rPr kumimoji="0" lang="en-US" altLang="ko-KR" sz="2600" dirty="0">
                <a:latin typeface="굴림" charset="-127"/>
              </a:rPr>
              <a:t> </a:t>
            </a:r>
            <a:r>
              <a:rPr kumimoji="0" lang="ko-KR" altLang="en-US" sz="2600" dirty="0">
                <a:latin typeface="굴림" charset="-127"/>
              </a:rPr>
              <a:t>적용</a:t>
            </a:r>
          </a:p>
          <a:p>
            <a:pPr lvl="1" algn="l">
              <a:lnSpc>
                <a:spcPct val="130000"/>
              </a:lnSpc>
              <a:spcBef>
                <a:spcPct val="0"/>
              </a:spcBef>
              <a:buClr>
                <a:srgbClr val="0000FF"/>
              </a:buClr>
              <a:buSzTx/>
              <a:buFont typeface="Monotype Sorts" pitchFamily="2" charset="2"/>
              <a:buChar char="m"/>
            </a:pPr>
            <a:r>
              <a:rPr lang="ko-KR" altLang="en-US" sz="2600" dirty="0">
                <a:latin typeface="굴림" charset="-127"/>
              </a:rPr>
              <a:t> </a:t>
            </a:r>
            <a:r>
              <a:rPr lang="ko-KR" altLang="en-US" sz="2600" dirty="0" err="1">
                <a:latin typeface="굴림" charset="-127"/>
              </a:rPr>
              <a:t>하절기</a:t>
            </a:r>
            <a:r>
              <a:rPr lang="ko-KR" altLang="en-US" sz="2600" dirty="0">
                <a:latin typeface="굴림" charset="-127"/>
              </a:rPr>
              <a:t> 추가 공급 필요</a:t>
            </a:r>
          </a:p>
          <a:p>
            <a:pPr lvl="1" algn="l">
              <a:lnSpc>
                <a:spcPct val="130000"/>
              </a:lnSpc>
              <a:spcBef>
                <a:spcPct val="0"/>
              </a:spcBef>
              <a:buClr>
                <a:srgbClr val="0000FF"/>
              </a:buClr>
              <a:buSzTx/>
              <a:buFont typeface="Monotype Sorts" pitchFamily="2" charset="2"/>
              <a:buChar char="m"/>
            </a:pPr>
            <a:r>
              <a:rPr lang="ko-KR" altLang="en-US" sz="2600" dirty="0">
                <a:latin typeface="굴림" charset="-127"/>
              </a:rPr>
              <a:t> </a:t>
            </a:r>
            <a:r>
              <a:rPr lang="en-US" altLang="ko-KR" sz="2600" b="1" dirty="0">
                <a:latin typeface="굴림" charset="-127"/>
              </a:rPr>
              <a:t>TMR</a:t>
            </a:r>
            <a:r>
              <a:rPr lang="en-US" altLang="ko-KR" sz="2600" dirty="0">
                <a:latin typeface="굴림" charset="-127"/>
              </a:rPr>
              <a:t> </a:t>
            </a:r>
            <a:r>
              <a:rPr lang="ko-KR" altLang="en-US" sz="2600" dirty="0" err="1">
                <a:latin typeface="굴림" charset="-127"/>
              </a:rPr>
              <a:t>배합기에</a:t>
            </a:r>
            <a:r>
              <a:rPr lang="ko-KR" altLang="en-US" sz="2600" dirty="0">
                <a:latin typeface="굴림" charset="-127"/>
              </a:rPr>
              <a:t> 강제적용 불필요</a:t>
            </a:r>
          </a:p>
          <a:p>
            <a:pPr lvl="1" algn="l">
              <a:lnSpc>
                <a:spcPct val="130000"/>
              </a:lnSpc>
              <a:spcBef>
                <a:spcPct val="0"/>
              </a:spcBef>
              <a:buClr>
                <a:srgbClr val="0000FF"/>
              </a:buClr>
              <a:buSzTx/>
              <a:buFont typeface="Monotype Sorts" pitchFamily="2" charset="2"/>
              <a:buChar char="m"/>
            </a:pPr>
            <a:r>
              <a:rPr lang="ko-KR" altLang="en-US" sz="2600" dirty="0">
                <a:latin typeface="굴림" charset="-127"/>
              </a:rPr>
              <a:t> </a:t>
            </a:r>
            <a:r>
              <a:rPr lang="ko-KR" altLang="en-US" sz="2600" dirty="0" err="1">
                <a:latin typeface="굴림" charset="-127"/>
              </a:rPr>
              <a:t>소금통</a:t>
            </a:r>
            <a:r>
              <a:rPr lang="en-US" altLang="ko-KR" sz="2600" dirty="0">
                <a:latin typeface="굴림" charset="-127"/>
              </a:rPr>
              <a:t>, </a:t>
            </a:r>
            <a:r>
              <a:rPr lang="ko-KR" altLang="en-US" sz="2600" dirty="0">
                <a:latin typeface="굴림" charset="-127"/>
              </a:rPr>
              <a:t>블록 사용</a:t>
            </a:r>
          </a:p>
        </p:txBody>
      </p:sp>
      <p:pic>
        <p:nvPicPr>
          <p:cNvPr id="6" name="Picture 6" descr="제주 0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3861048"/>
            <a:ext cx="2220483" cy="166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480608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2"/>
          <p:cNvSpPr txBox="1">
            <a:spLocks noChangeArrowheads="1"/>
          </p:cNvSpPr>
          <p:nvPr/>
        </p:nvSpPr>
        <p:spPr bwMode="auto">
          <a:xfrm>
            <a:off x="2163763" y="2544763"/>
            <a:ext cx="549275" cy="92075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</p:spPr>
        <p:txBody>
          <a:bodyPr vert="eaVert" wrap="none" anchor="ctr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ko-KR" altLang="ko-KR" sz="2400" b="0"/>
          </a:p>
        </p:txBody>
      </p:sp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2544763" y="2773363"/>
            <a:ext cx="549275" cy="92075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</p:spPr>
        <p:txBody>
          <a:bodyPr vert="eaVert" wrap="none" anchor="ctr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ko-KR" altLang="ko-KR" sz="2400" b="0"/>
          </a:p>
        </p:txBody>
      </p:sp>
      <p:sp>
        <p:nvSpPr>
          <p:cNvPr id="65540" name="Rectangle 4"/>
          <p:cNvSpPr>
            <a:spLocks noChangeArrowheads="1"/>
          </p:cNvSpPr>
          <p:nvPr/>
        </p:nvSpPr>
        <p:spPr bwMode="auto">
          <a:xfrm>
            <a:off x="354013" y="1557338"/>
            <a:ext cx="8610600" cy="424973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lvl="1" algn="l">
              <a:lnSpc>
                <a:spcPct val="120000"/>
              </a:lnSpc>
              <a:spcBef>
                <a:spcPct val="0"/>
              </a:spcBef>
              <a:buClr>
                <a:srgbClr val="0000FF"/>
              </a:buClr>
              <a:buSzTx/>
            </a:pPr>
            <a:r>
              <a:rPr lang="en-US" altLang="ko-KR" sz="2600" dirty="0">
                <a:latin typeface="HY견고딕" pitchFamily="18" charset="-127"/>
                <a:ea typeface="HY견고딕" pitchFamily="18" charset="-127"/>
              </a:rPr>
              <a:t>&lt;</a:t>
            </a:r>
            <a:r>
              <a:rPr lang="ko-KR" altLang="en-US" sz="2600" dirty="0">
                <a:latin typeface="HY견고딕" pitchFamily="18" charset="-127"/>
                <a:ea typeface="HY견고딕" pitchFamily="18" charset="-127"/>
              </a:rPr>
              <a:t>완 충 제</a:t>
            </a:r>
            <a:r>
              <a:rPr lang="en-US" altLang="ko-KR" sz="2600" dirty="0">
                <a:latin typeface="HY견고딕" pitchFamily="18" charset="-127"/>
                <a:ea typeface="HY견고딕" pitchFamily="18" charset="-127"/>
              </a:rPr>
              <a:t>&gt;</a:t>
            </a:r>
          </a:p>
          <a:p>
            <a:pPr lvl="1" algn="l">
              <a:lnSpc>
                <a:spcPct val="120000"/>
              </a:lnSpc>
              <a:spcBef>
                <a:spcPct val="0"/>
              </a:spcBef>
              <a:buClr>
                <a:srgbClr val="0000FF"/>
              </a:buClr>
              <a:buSzTx/>
              <a:buFont typeface="Monotype Sorts" pitchFamily="2" charset="2"/>
              <a:buChar char="m"/>
            </a:pPr>
            <a:r>
              <a:rPr lang="en-US" altLang="ko-KR" sz="2600" dirty="0">
                <a:latin typeface="굴림" charset="-127"/>
              </a:rPr>
              <a:t> </a:t>
            </a:r>
            <a:r>
              <a:rPr lang="ko-KR" altLang="en-US" sz="2600" dirty="0" err="1">
                <a:latin typeface="굴림" charset="-127"/>
              </a:rPr>
              <a:t>반추위내</a:t>
            </a:r>
            <a:r>
              <a:rPr lang="ko-KR" altLang="en-US" sz="2600" dirty="0">
                <a:latin typeface="굴림" charset="-127"/>
              </a:rPr>
              <a:t> 산도개선</a:t>
            </a:r>
          </a:p>
          <a:p>
            <a:pPr lvl="2" algn="l">
              <a:lnSpc>
                <a:spcPct val="120000"/>
              </a:lnSpc>
              <a:spcBef>
                <a:spcPct val="0"/>
              </a:spcBef>
              <a:buClr>
                <a:srgbClr val="0000FF"/>
              </a:buClr>
              <a:buSzTx/>
              <a:buFont typeface="Wingdings" pitchFamily="2" charset="2"/>
              <a:buChar char="Ø"/>
            </a:pPr>
            <a:r>
              <a:rPr lang="ko-KR" altLang="en-US" sz="2600" dirty="0">
                <a:latin typeface="굴림" charset="-127"/>
              </a:rPr>
              <a:t> 배합사료 갑작스런 증가 또는 과다급여</a:t>
            </a:r>
          </a:p>
          <a:p>
            <a:pPr lvl="2" algn="l">
              <a:lnSpc>
                <a:spcPct val="120000"/>
              </a:lnSpc>
              <a:spcBef>
                <a:spcPct val="0"/>
              </a:spcBef>
              <a:buClr>
                <a:srgbClr val="0000FF"/>
              </a:buClr>
              <a:buSzTx/>
              <a:buFont typeface="Wingdings" pitchFamily="2" charset="2"/>
              <a:buChar char="Ø"/>
            </a:pPr>
            <a:r>
              <a:rPr lang="ko-KR" altLang="en-US" sz="2600" dirty="0">
                <a:latin typeface="굴림" charset="-127"/>
              </a:rPr>
              <a:t> </a:t>
            </a:r>
            <a:r>
              <a:rPr lang="ko-KR" altLang="en-US" sz="2600" dirty="0" err="1">
                <a:latin typeface="굴림" charset="-127"/>
              </a:rPr>
              <a:t>사일리지</a:t>
            </a:r>
            <a:r>
              <a:rPr lang="ko-KR" altLang="en-US" sz="2600" dirty="0">
                <a:latin typeface="굴림" charset="-127"/>
              </a:rPr>
              <a:t> 등 발효사료 다량 급여 </a:t>
            </a:r>
          </a:p>
          <a:p>
            <a:pPr lvl="1" algn="l">
              <a:lnSpc>
                <a:spcPct val="120000"/>
              </a:lnSpc>
              <a:spcBef>
                <a:spcPct val="0"/>
              </a:spcBef>
              <a:buClr>
                <a:srgbClr val="0000FF"/>
              </a:buClr>
              <a:buSzTx/>
              <a:buFont typeface="Monotype Sorts" pitchFamily="2" charset="2"/>
              <a:buChar char="m"/>
            </a:pPr>
            <a:r>
              <a:rPr lang="ko-KR" altLang="en-US" sz="2600" dirty="0">
                <a:latin typeface="굴림" charset="-127"/>
              </a:rPr>
              <a:t> </a:t>
            </a:r>
            <a:r>
              <a:rPr lang="ko-KR" altLang="en-US" sz="2600" dirty="0" err="1">
                <a:latin typeface="굴림" charset="-127"/>
              </a:rPr>
              <a:t>중조</a:t>
            </a:r>
            <a:r>
              <a:rPr lang="ko-KR" altLang="en-US" sz="2600" dirty="0">
                <a:latin typeface="굴림" charset="-127"/>
              </a:rPr>
              <a:t> </a:t>
            </a:r>
            <a:r>
              <a:rPr lang="en-US" altLang="ko-KR" sz="2600" b="1" dirty="0">
                <a:latin typeface="굴림" charset="-127"/>
              </a:rPr>
              <a:t>150-200g </a:t>
            </a:r>
            <a:r>
              <a:rPr lang="ko-KR" altLang="en-US" sz="2600" dirty="0">
                <a:latin typeface="굴림" charset="-127"/>
              </a:rPr>
              <a:t>필요</a:t>
            </a:r>
          </a:p>
          <a:p>
            <a:pPr lvl="2" algn="l">
              <a:lnSpc>
                <a:spcPct val="120000"/>
              </a:lnSpc>
              <a:spcBef>
                <a:spcPct val="0"/>
              </a:spcBef>
              <a:buClr>
                <a:srgbClr val="0000FF"/>
              </a:buClr>
              <a:buSzTx/>
              <a:buFont typeface="Wingdings" pitchFamily="2" charset="2"/>
              <a:buChar char="Ø"/>
            </a:pPr>
            <a:r>
              <a:rPr lang="ko-KR" altLang="en-US" sz="2600" dirty="0">
                <a:latin typeface="굴림" charset="-127"/>
              </a:rPr>
              <a:t> 배합사료회사 </a:t>
            </a:r>
            <a:r>
              <a:rPr lang="ko-KR" altLang="en-US" sz="2600" dirty="0" err="1">
                <a:latin typeface="굴림" charset="-127"/>
              </a:rPr>
              <a:t>중조</a:t>
            </a:r>
            <a:r>
              <a:rPr lang="ko-KR" altLang="en-US" sz="2600" dirty="0">
                <a:latin typeface="굴림" charset="-127"/>
              </a:rPr>
              <a:t> 사용량 확인</a:t>
            </a:r>
          </a:p>
          <a:p>
            <a:pPr lvl="2" algn="l">
              <a:lnSpc>
                <a:spcPct val="120000"/>
              </a:lnSpc>
              <a:spcBef>
                <a:spcPct val="0"/>
              </a:spcBef>
              <a:buClr>
                <a:srgbClr val="0000FF"/>
              </a:buClr>
              <a:buSzTx/>
              <a:buFont typeface="Wingdings" pitchFamily="2" charset="2"/>
              <a:buChar char="Ø"/>
            </a:pPr>
            <a:r>
              <a:rPr lang="ko-KR" altLang="en-US" sz="2600" dirty="0">
                <a:latin typeface="굴림" charset="-127"/>
              </a:rPr>
              <a:t> 부족분 사용</a:t>
            </a:r>
            <a:r>
              <a:rPr lang="en-US" altLang="ko-KR" sz="2600" dirty="0">
                <a:latin typeface="굴림" charset="-127"/>
              </a:rPr>
              <a:t>(</a:t>
            </a:r>
            <a:r>
              <a:rPr lang="ko-KR" altLang="en-US" sz="2600" dirty="0">
                <a:latin typeface="굴림" charset="-127"/>
              </a:rPr>
              <a:t>보통 </a:t>
            </a:r>
            <a:r>
              <a:rPr lang="en-US" altLang="ko-KR" sz="2600" b="1" dirty="0">
                <a:latin typeface="굴림" charset="-127"/>
              </a:rPr>
              <a:t>50-100g</a:t>
            </a:r>
            <a:r>
              <a:rPr lang="en-US" altLang="ko-KR" sz="2600" dirty="0">
                <a:latin typeface="굴림" charset="-127"/>
              </a:rPr>
              <a:t> </a:t>
            </a:r>
            <a:r>
              <a:rPr lang="ko-KR" altLang="en-US" sz="2600" dirty="0">
                <a:latin typeface="굴림" charset="-127"/>
              </a:rPr>
              <a:t>추가</a:t>
            </a:r>
            <a:r>
              <a:rPr lang="en-US" altLang="ko-KR" sz="2600" dirty="0">
                <a:latin typeface="굴림" charset="-127"/>
              </a:rPr>
              <a:t>)</a:t>
            </a:r>
          </a:p>
          <a:p>
            <a:pPr lvl="1" algn="l">
              <a:lnSpc>
                <a:spcPct val="120000"/>
              </a:lnSpc>
              <a:spcBef>
                <a:spcPct val="0"/>
              </a:spcBef>
              <a:buClr>
                <a:srgbClr val="0000FF"/>
              </a:buClr>
              <a:buSzTx/>
              <a:buFont typeface="Monotype Sorts" pitchFamily="2" charset="2"/>
              <a:buChar char="m"/>
            </a:pPr>
            <a:r>
              <a:rPr lang="en-US" altLang="ko-KR" sz="2600" dirty="0">
                <a:latin typeface="굴림" charset="-127"/>
              </a:rPr>
              <a:t> </a:t>
            </a:r>
            <a:r>
              <a:rPr lang="ko-KR" altLang="en-US" sz="2600" dirty="0">
                <a:latin typeface="굴림" charset="-127"/>
              </a:rPr>
              <a:t>배합사료 </a:t>
            </a:r>
            <a:r>
              <a:rPr lang="en-US" altLang="ko-KR" sz="2600" dirty="0">
                <a:latin typeface="굴림" charset="-127"/>
              </a:rPr>
              <a:t>: </a:t>
            </a:r>
            <a:r>
              <a:rPr lang="ko-KR" altLang="en-US" sz="2600" dirty="0" err="1">
                <a:latin typeface="굴림" charset="-127"/>
              </a:rPr>
              <a:t>중조</a:t>
            </a:r>
            <a:r>
              <a:rPr lang="en-US" altLang="ko-KR" sz="2600" dirty="0">
                <a:latin typeface="굴림" charset="-127"/>
              </a:rPr>
              <a:t>+</a:t>
            </a:r>
            <a:r>
              <a:rPr lang="ko-KR" altLang="en-US" sz="2600" dirty="0">
                <a:latin typeface="굴림" charset="-127"/>
              </a:rPr>
              <a:t>산화마그네슘 혼합형태 이상적</a:t>
            </a:r>
          </a:p>
        </p:txBody>
      </p:sp>
      <p:sp>
        <p:nvSpPr>
          <p:cNvPr id="65541" name="Rectangle 7"/>
          <p:cNvSpPr>
            <a:spLocks noChangeArrowheads="1"/>
          </p:cNvSpPr>
          <p:nvPr/>
        </p:nvSpPr>
        <p:spPr bwMode="auto">
          <a:xfrm>
            <a:off x="827088" y="762000"/>
            <a:ext cx="2963862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eaLnBrk="0" latinLnBrk="0" hangingPunct="0">
              <a:spcBef>
                <a:spcPct val="0"/>
              </a:spcBef>
              <a:buClr>
                <a:schemeClr val="accent1"/>
              </a:buClr>
              <a:buSzTx/>
              <a:buFont typeface="Wingdings" pitchFamily="2" charset="2"/>
              <a:buChar char="m"/>
            </a:pPr>
            <a:r>
              <a:rPr lang="en-US" altLang="ko-KR" sz="320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3200">
                <a:latin typeface="HY견고딕" pitchFamily="18" charset="-127"/>
                <a:ea typeface="HY견고딕" pitchFamily="18" charset="-127"/>
              </a:rPr>
              <a:t>발효 개선제 </a:t>
            </a:r>
          </a:p>
        </p:txBody>
      </p:sp>
    </p:spTree>
    <p:extLst>
      <p:ext uri="{BB962C8B-B14F-4D97-AF65-F5344CB8AC3E}">
        <p14:creationId xmlns:p14="http://schemas.microsoft.com/office/powerpoint/2010/main" val="40323704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2"/>
          <p:cNvSpPr txBox="1">
            <a:spLocks noChangeArrowheads="1"/>
          </p:cNvSpPr>
          <p:nvPr/>
        </p:nvSpPr>
        <p:spPr bwMode="auto">
          <a:xfrm>
            <a:off x="2163763" y="2544763"/>
            <a:ext cx="549275" cy="92075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</p:spPr>
        <p:txBody>
          <a:bodyPr vert="eaVert" wrap="none" anchor="ctr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ko-KR" altLang="ko-KR" sz="2400" b="0"/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2544763" y="2773363"/>
            <a:ext cx="549275" cy="92075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</p:spPr>
        <p:txBody>
          <a:bodyPr vert="eaVert" wrap="none" anchor="ctr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ko-KR" altLang="ko-KR" sz="2400" b="0"/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590550" y="692150"/>
            <a:ext cx="8229600" cy="51577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lvl="1" algn="l">
              <a:lnSpc>
                <a:spcPct val="130000"/>
              </a:lnSpc>
              <a:spcBef>
                <a:spcPct val="0"/>
              </a:spcBef>
              <a:buClr>
                <a:srgbClr val="0000FF"/>
              </a:buClr>
              <a:buSzTx/>
            </a:pPr>
            <a:r>
              <a:rPr lang="en-US" altLang="ko-KR" sz="2600" dirty="0">
                <a:latin typeface="HY견고딕" pitchFamily="18" charset="-127"/>
                <a:ea typeface="HY견고딕" pitchFamily="18" charset="-127"/>
              </a:rPr>
              <a:t>&lt;</a:t>
            </a:r>
            <a:r>
              <a:rPr lang="ko-KR" altLang="en-US" sz="2600" dirty="0" err="1">
                <a:latin typeface="HY견고딕" pitchFamily="18" charset="-127"/>
                <a:ea typeface="HY견고딕" pitchFamily="18" charset="-127"/>
              </a:rPr>
              <a:t>미생물제</a:t>
            </a:r>
            <a:r>
              <a:rPr lang="en-US" altLang="ko-KR" sz="2600" dirty="0">
                <a:latin typeface="HY견고딕" pitchFamily="18" charset="-127"/>
                <a:ea typeface="HY견고딕" pitchFamily="18" charset="-127"/>
              </a:rPr>
              <a:t>&gt;</a:t>
            </a:r>
          </a:p>
          <a:p>
            <a:pPr lvl="1" algn="l">
              <a:lnSpc>
                <a:spcPct val="130000"/>
              </a:lnSpc>
              <a:spcBef>
                <a:spcPct val="0"/>
              </a:spcBef>
              <a:buClr>
                <a:srgbClr val="0000FF"/>
              </a:buClr>
              <a:buSzTx/>
              <a:buFont typeface="Monotype Sorts" pitchFamily="2" charset="2"/>
              <a:buChar char="m"/>
            </a:pPr>
            <a:r>
              <a:rPr lang="en-US" altLang="ko-KR" sz="2600" dirty="0">
                <a:latin typeface="굴림" charset="-127"/>
              </a:rPr>
              <a:t> </a:t>
            </a:r>
            <a:r>
              <a:rPr lang="ko-KR" altLang="en-US" sz="2600" dirty="0" err="1">
                <a:latin typeface="굴림" charset="-127"/>
              </a:rPr>
              <a:t>효모제</a:t>
            </a:r>
            <a:r>
              <a:rPr lang="en-US" altLang="ko-KR" sz="2600" dirty="0">
                <a:latin typeface="굴림" charset="-127"/>
              </a:rPr>
              <a:t>(</a:t>
            </a:r>
            <a:r>
              <a:rPr lang="ko-KR" altLang="en-US" sz="2600" dirty="0" err="1">
                <a:latin typeface="굴림" charset="-127"/>
              </a:rPr>
              <a:t>이스트컬춰</a:t>
            </a:r>
            <a:r>
              <a:rPr lang="en-US" altLang="ko-KR" sz="2600" dirty="0">
                <a:latin typeface="굴림" charset="-127"/>
              </a:rPr>
              <a:t>), </a:t>
            </a:r>
            <a:r>
              <a:rPr lang="ko-KR" altLang="en-US" sz="2600" dirty="0" err="1">
                <a:latin typeface="굴림" charset="-127"/>
              </a:rPr>
              <a:t>곰팡이제</a:t>
            </a:r>
            <a:r>
              <a:rPr lang="en-US" altLang="ko-KR" sz="2600" dirty="0">
                <a:latin typeface="굴림" charset="-127"/>
              </a:rPr>
              <a:t>(</a:t>
            </a:r>
            <a:r>
              <a:rPr lang="ko-KR" altLang="en-US" sz="2600" dirty="0" err="1">
                <a:latin typeface="굴림" charset="-127"/>
              </a:rPr>
              <a:t>아마펌</a:t>
            </a:r>
            <a:r>
              <a:rPr lang="en-US" altLang="ko-KR" sz="2600" dirty="0">
                <a:latin typeface="굴림" charset="-127"/>
              </a:rPr>
              <a:t>), </a:t>
            </a:r>
            <a:r>
              <a:rPr lang="ko-KR" altLang="en-US" sz="2600" dirty="0" err="1">
                <a:latin typeface="굴림" charset="-127"/>
              </a:rPr>
              <a:t>생균제</a:t>
            </a:r>
            <a:endParaRPr lang="ko-KR" altLang="en-US" sz="2600" dirty="0">
              <a:latin typeface="굴림" charset="-127"/>
            </a:endParaRPr>
          </a:p>
          <a:p>
            <a:pPr lvl="1" algn="l">
              <a:lnSpc>
                <a:spcPct val="130000"/>
              </a:lnSpc>
              <a:spcBef>
                <a:spcPct val="0"/>
              </a:spcBef>
              <a:buClr>
                <a:srgbClr val="0000FF"/>
              </a:buClr>
              <a:buSzTx/>
              <a:buFont typeface="Monotype Sorts" pitchFamily="2" charset="2"/>
              <a:buChar char="m"/>
            </a:pPr>
            <a:r>
              <a:rPr lang="ko-KR" altLang="en-US" sz="2600" dirty="0">
                <a:latin typeface="굴림" charset="-127"/>
              </a:rPr>
              <a:t> 소화개선 또는 소화촉진제로 사용</a:t>
            </a:r>
          </a:p>
          <a:p>
            <a:pPr lvl="2" algn="l">
              <a:lnSpc>
                <a:spcPct val="130000"/>
              </a:lnSpc>
              <a:spcBef>
                <a:spcPct val="0"/>
              </a:spcBef>
              <a:buClr>
                <a:srgbClr val="0000FF"/>
              </a:buClr>
              <a:buSzTx/>
              <a:buFont typeface="Wingdings" pitchFamily="2" charset="2"/>
              <a:buChar char="Ø"/>
            </a:pPr>
            <a:r>
              <a:rPr kumimoji="0" lang="ko-KR" altLang="en-US" sz="2600" dirty="0">
                <a:latin typeface="굴림" charset="-127"/>
              </a:rPr>
              <a:t> 연변발생</a:t>
            </a:r>
            <a:r>
              <a:rPr kumimoji="0" lang="en-US" altLang="ko-KR" sz="2600" dirty="0">
                <a:latin typeface="굴림" charset="-127"/>
              </a:rPr>
              <a:t>, </a:t>
            </a:r>
            <a:r>
              <a:rPr kumimoji="0" lang="ko-KR" altLang="en-US" sz="2600" dirty="0">
                <a:latin typeface="굴림" charset="-127"/>
              </a:rPr>
              <a:t>섭취량 및 생산성 </a:t>
            </a:r>
            <a:r>
              <a:rPr kumimoji="0" lang="ko-KR" altLang="en-US" sz="2600" dirty="0" err="1">
                <a:latin typeface="굴림" charset="-127"/>
              </a:rPr>
              <a:t>저하시</a:t>
            </a:r>
            <a:endParaRPr kumimoji="0" lang="ko-KR" altLang="en-US" sz="2600" dirty="0">
              <a:latin typeface="굴림" charset="-127"/>
            </a:endParaRPr>
          </a:p>
          <a:p>
            <a:pPr lvl="1" algn="l">
              <a:lnSpc>
                <a:spcPct val="130000"/>
              </a:lnSpc>
              <a:spcBef>
                <a:spcPct val="0"/>
              </a:spcBef>
              <a:buClr>
                <a:srgbClr val="0000FF"/>
              </a:buClr>
              <a:buSzTx/>
              <a:buFont typeface="Monotype Sorts" pitchFamily="2" charset="2"/>
              <a:buChar char="m"/>
            </a:pPr>
            <a:r>
              <a:rPr lang="ko-KR" altLang="en-US" sz="2600" dirty="0">
                <a:latin typeface="굴림" charset="-127"/>
              </a:rPr>
              <a:t> 경제성</a:t>
            </a:r>
            <a:r>
              <a:rPr lang="en-US" altLang="ko-KR" sz="2600" dirty="0">
                <a:latin typeface="굴림" charset="-127"/>
              </a:rPr>
              <a:t>, </a:t>
            </a:r>
            <a:r>
              <a:rPr lang="ko-KR" altLang="en-US" sz="2600" dirty="0">
                <a:latin typeface="굴림" charset="-127"/>
              </a:rPr>
              <a:t>효율성 고려 한가지 선택</a:t>
            </a:r>
          </a:p>
          <a:p>
            <a:pPr lvl="1" algn="l">
              <a:lnSpc>
                <a:spcPct val="130000"/>
              </a:lnSpc>
              <a:spcBef>
                <a:spcPct val="0"/>
              </a:spcBef>
              <a:buClr>
                <a:srgbClr val="0000FF"/>
              </a:buClr>
              <a:buSzTx/>
              <a:buFont typeface="Monotype Sorts" pitchFamily="2" charset="2"/>
              <a:buChar char="m"/>
            </a:pPr>
            <a:r>
              <a:rPr lang="ko-KR" altLang="en-US" sz="2600" dirty="0">
                <a:latin typeface="굴림" charset="-127"/>
              </a:rPr>
              <a:t> 분 상태</a:t>
            </a:r>
            <a:r>
              <a:rPr lang="en-US" altLang="ko-KR" sz="2600" dirty="0">
                <a:latin typeface="굴림" charset="-127"/>
              </a:rPr>
              <a:t>(</a:t>
            </a:r>
            <a:r>
              <a:rPr lang="ko-KR" altLang="en-US" sz="2600" dirty="0">
                <a:latin typeface="굴림" charset="-127"/>
              </a:rPr>
              <a:t>연변</a:t>
            </a:r>
            <a:r>
              <a:rPr lang="en-US" altLang="ko-KR" sz="2600" dirty="0">
                <a:latin typeface="굴림" charset="-127"/>
              </a:rPr>
              <a:t>, </a:t>
            </a:r>
            <a:r>
              <a:rPr lang="ko-KR" altLang="en-US" sz="2600" dirty="0">
                <a:latin typeface="굴림" charset="-127"/>
              </a:rPr>
              <a:t>설사</a:t>
            </a:r>
            <a:r>
              <a:rPr lang="en-US" altLang="ko-KR" sz="2600" dirty="0">
                <a:latin typeface="굴림" charset="-127"/>
              </a:rPr>
              <a:t>)</a:t>
            </a:r>
            <a:r>
              <a:rPr lang="ko-KR" altLang="en-US" sz="2600" dirty="0">
                <a:latin typeface="굴림" charset="-127"/>
              </a:rPr>
              <a:t>에 따라 </a:t>
            </a:r>
            <a:r>
              <a:rPr lang="en-US" altLang="ko-KR" sz="2600" b="1" dirty="0">
                <a:latin typeface="굴림" charset="-127"/>
              </a:rPr>
              <a:t>50-100g</a:t>
            </a:r>
            <a:r>
              <a:rPr lang="en-US" altLang="ko-KR" sz="2600" dirty="0">
                <a:latin typeface="굴림" charset="-127"/>
              </a:rPr>
              <a:t> </a:t>
            </a:r>
            <a:r>
              <a:rPr lang="ko-KR" altLang="en-US" sz="2600" dirty="0">
                <a:latin typeface="굴림" charset="-127"/>
              </a:rPr>
              <a:t>급여</a:t>
            </a:r>
          </a:p>
          <a:p>
            <a:pPr lvl="1" algn="l">
              <a:lnSpc>
                <a:spcPct val="130000"/>
              </a:lnSpc>
              <a:spcBef>
                <a:spcPct val="0"/>
              </a:spcBef>
              <a:buClr>
                <a:srgbClr val="0000FF"/>
              </a:buClr>
              <a:buSzTx/>
              <a:buFont typeface="Monotype Sorts" pitchFamily="2" charset="2"/>
              <a:buChar char="m"/>
            </a:pPr>
            <a:r>
              <a:rPr lang="ko-KR" altLang="en-US" sz="2600" dirty="0">
                <a:latin typeface="굴림" charset="-127"/>
              </a:rPr>
              <a:t> 상시 급여 불필요</a:t>
            </a:r>
          </a:p>
          <a:p>
            <a:pPr lvl="2" algn="l">
              <a:lnSpc>
                <a:spcPct val="130000"/>
              </a:lnSpc>
              <a:spcBef>
                <a:spcPct val="0"/>
              </a:spcBef>
              <a:buClr>
                <a:srgbClr val="0000FF"/>
              </a:buClr>
              <a:buSzTx/>
              <a:buFont typeface="Wingdings" pitchFamily="2" charset="2"/>
              <a:buChar char="Ø"/>
            </a:pPr>
            <a:r>
              <a:rPr lang="ko-KR" altLang="en-US" sz="2600" dirty="0">
                <a:latin typeface="굴림" charset="-127"/>
              </a:rPr>
              <a:t> 조사료 충분</a:t>
            </a:r>
            <a:r>
              <a:rPr lang="en-US" altLang="ko-KR" sz="2600" dirty="0">
                <a:latin typeface="굴림" charset="-127"/>
              </a:rPr>
              <a:t>, </a:t>
            </a:r>
            <a:r>
              <a:rPr lang="ko-KR" altLang="en-US" sz="2600" dirty="0" err="1">
                <a:latin typeface="굴림" charset="-127"/>
              </a:rPr>
              <a:t>분상태</a:t>
            </a:r>
            <a:r>
              <a:rPr lang="ko-KR" altLang="en-US" sz="2600" dirty="0">
                <a:latin typeface="굴림" charset="-127"/>
              </a:rPr>
              <a:t> 양호</a:t>
            </a:r>
            <a:r>
              <a:rPr lang="en-US" altLang="ko-KR" sz="2600" dirty="0">
                <a:latin typeface="굴림" charset="-127"/>
              </a:rPr>
              <a:t>, </a:t>
            </a:r>
            <a:r>
              <a:rPr lang="ko-KR" altLang="en-US" sz="2600" dirty="0" err="1">
                <a:latin typeface="굴림" charset="-127"/>
              </a:rPr>
              <a:t>유지율</a:t>
            </a:r>
            <a:r>
              <a:rPr lang="ko-KR" altLang="en-US" sz="2600" dirty="0">
                <a:latin typeface="굴림" charset="-127"/>
              </a:rPr>
              <a:t> </a:t>
            </a:r>
            <a:r>
              <a:rPr lang="ko-KR" altLang="en-US" sz="2600" dirty="0" err="1">
                <a:latin typeface="굴림" charset="-127"/>
              </a:rPr>
              <a:t>양호시</a:t>
            </a:r>
            <a:r>
              <a:rPr lang="ko-KR" altLang="en-US" sz="2600" dirty="0">
                <a:latin typeface="굴림" charset="-127"/>
              </a:rPr>
              <a:t> </a:t>
            </a:r>
          </a:p>
          <a:p>
            <a:pPr lvl="2" algn="l">
              <a:lnSpc>
                <a:spcPct val="130000"/>
              </a:lnSpc>
              <a:spcBef>
                <a:spcPct val="0"/>
              </a:spcBef>
              <a:buClr>
                <a:srgbClr val="0000FF"/>
              </a:buClr>
              <a:buSzTx/>
              <a:buFont typeface="Wingdings" pitchFamily="2" charset="2"/>
              <a:buChar char="Ø"/>
            </a:pPr>
            <a:r>
              <a:rPr lang="ko-KR" altLang="en-US" sz="2600" dirty="0">
                <a:latin typeface="굴림" charset="-127"/>
              </a:rPr>
              <a:t> 소화기문제 발생 </a:t>
            </a:r>
            <a:r>
              <a:rPr lang="ko-KR" altLang="en-US" sz="2600" dirty="0" smtClean="0">
                <a:latin typeface="굴림" charset="-127"/>
              </a:rPr>
              <a:t>소에 </a:t>
            </a:r>
            <a:r>
              <a:rPr lang="ko-KR" altLang="en-US" sz="2600" dirty="0">
                <a:latin typeface="굴림" charset="-127"/>
              </a:rPr>
              <a:t>이용</a:t>
            </a:r>
          </a:p>
        </p:txBody>
      </p:sp>
    </p:spTree>
    <p:extLst>
      <p:ext uri="{BB962C8B-B14F-4D97-AF65-F5344CB8AC3E}">
        <p14:creationId xmlns:p14="http://schemas.microsoft.com/office/powerpoint/2010/main" val="42145127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2"/>
          <p:cNvSpPr txBox="1">
            <a:spLocks noChangeArrowheads="1"/>
          </p:cNvSpPr>
          <p:nvPr/>
        </p:nvSpPr>
        <p:spPr bwMode="auto">
          <a:xfrm>
            <a:off x="2163763" y="2544763"/>
            <a:ext cx="549275" cy="92075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</p:spPr>
        <p:txBody>
          <a:bodyPr vert="eaVert" wrap="none" anchor="ctr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ko-KR" altLang="ko-KR" sz="2400" b="0"/>
          </a:p>
        </p:txBody>
      </p:sp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2544763" y="2773363"/>
            <a:ext cx="549275" cy="92075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</p:spPr>
        <p:txBody>
          <a:bodyPr vert="eaVert" wrap="none" anchor="ctr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ko-KR" altLang="ko-KR" sz="2400" b="0"/>
          </a:p>
        </p:txBody>
      </p:sp>
      <p:sp>
        <p:nvSpPr>
          <p:cNvPr id="67588" name="Rectangle 4"/>
          <p:cNvSpPr>
            <a:spLocks noChangeArrowheads="1"/>
          </p:cNvSpPr>
          <p:nvPr/>
        </p:nvSpPr>
        <p:spPr bwMode="auto">
          <a:xfrm>
            <a:off x="641350" y="1484313"/>
            <a:ext cx="7891463" cy="43434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lvl="1" algn="l">
              <a:lnSpc>
                <a:spcPct val="140000"/>
              </a:lnSpc>
              <a:spcBef>
                <a:spcPct val="0"/>
              </a:spcBef>
              <a:buClr>
                <a:srgbClr val="0000FF"/>
              </a:buClr>
              <a:buSzTx/>
            </a:pPr>
            <a:r>
              <a:rPr lang="en-US" altLang="ko-KR" sz="2600" dirty="0">
                <a:latin typeface="HY견고딕" pitchFamily="18" charset="-127"/>
                <a:ea typeface="HY견고딕" pitchFamily="18" charset="-127"/>
              </a:rPr>
              <a:t>&lt;</a:t>
            </a:r>
            <a:r>
              <a:rPr lang="ko-KR" altLang="en-US" sz="2600" dirty="0" err="1">
                <a:latin typeface="HY견고딕" pitchFamily="18" charset="-127"/>
                <a:ea typeface="HY견고딕" pitchFamily="18" charset="-127"/>
              </a:rPr>
              <a:t>번식강화제</a:t>
            </a:r>
            <a:r>
              <a:rPr lang="en-US" altLang="ko-KR" sz="2600" dirty="0">
                <a:latin typeface="HY견고딕" pitchFamily="18" charset="-127"/>
                <a:ea typeface="HY견고딕" pitchFamily="18" charset="-127"/>
              </a:rPr>
              <a:t>&gt;</a:t>
            </a:r>
            <a:r>
              <a:rPr lang="en-US" altLang="ko-KR" sz="2600" dirty="0">
                <a:latin typeface="굴림" charset="-127"/>
              </a:rPr>
              <a:t> </a:t>
            </a:r>
          </a:p>
          <a:p>
            <a:pPr lvl="1" algn="l">
              <a:lnSpc>
                <a:spcPct val="140000"/>
              </a:lnSpc>
              <a:spcBef>
                <a:spcPct val="0"/>
              </a:spcBef>
              <a:buClr>
                <a:srgbClr val="0000FF"/>
              </a:buClr>
              <a:buSzTx/>
              <a:buFont typeface="Monotype Sorts" pitchFamily="2" charset="2"/>
              <a:buChar char="m"/>
            </a:pPr>
            <a:r>
              <a:rPr lang="ko-KR" altLang="en-US" sz="2600" dirty="0">
                <a:latin typeface="굴림" charset="-127"/>
              </a:rPr>
              <a:t>번식효율 개선</a:t>
            </a:r>
          </a:p>
          <a:p>
            <a:pPr lvl="2" algn="l">
              <a:lnSpc>
                <a:spcPct val="140000"/>
              </a:lnSpc>
              <a:spcBef>
                <a:spcPct val="0"/>
              </a:spcBef>
              <a:buClr>
                <a:srgbClr val="0000FF"/>
              </a:buClr>
              <a:buSzTx/>
              <a:buFont typeface="Wingdings" pitchFamily="2" charset="2"/>
              <a:buChar char="Ø"/>
            </a:pPr>
            <a:r>
              <a:rPr lang="ko-KR" altLang="en-US" sz="2600" dirty="0">
                <a:latin typeface="굴림" charset="-127"/>
              </a:rPr>
              <a:t> 양질 </a:t>
            </a:r>
            <a:r>
              <a:rPr lang="ko-KR" altLang="en-US" sz="2600" dirty="0" err="1">
                <a:latin typeface="굴림" charset="-127"/>
              </a:rPr>
              <a:t>조사료원</a:t>
            </a:r>
            <a:r>
              <a:rPr lang="ko-KR" altLang="en-US" sz="2600" dirty="0">
                <a:latin typeface="굴림" charset="-127"/>
              </a:rPr>
              <a:t> </a:t>
            </a:r>
            <a:r>
              <a:rPr lang="ko-KR" altLang="en-US" sz="2600" dirty="0" err="1">
                <a:latin typeface="굴림" charset="-127"/>
              </a:rPr>
              <a:t>부족시</a:t>
            </a:r>
            <a:r>
              <a:rPr lang="ko-KR" altLang="en-US" sz="2600" dirty="0">
                <a:latin typeface="굴림" charset="-127"/>
              </a:rPr>
              <a:t> </a:t>
            </a:r>
            <a:r>
              <a:rPr lang="ko-KR" altLang="en-US" sz="2600" dirty="0" err="1">
                <a:latin typeface="굴림" charset="-127"/>
              </a:rPr>
              <a:t>번식강화제</a:t>
            </a:r>
            <a:r>
              <a:rPr lang="ko-KR" altLang="en-US" sz="2600" dirty="0">
                <a:latin typeface="굴림" charset="-127"/>
              </a:rPr>
              <a:t> 보충 </a:t>
            </a:r>
          </a:p>
          <a:p>
            <a:pPr lvl="2" algn="l">
              <a:lnSpc>
                <a:spcPct val="140000"/>
              </a:lnSpc>
              <a:spcBef>
                <a:spcPct val="0"/>
              </a:spcBef>
              <a:buClr>
                <a:srgbClr val="0000FF"/>
              </a:buClr>
              <a:buSzTx/>
              <a:buFont typeface="Wingdings" pitchFamily="2" charset="2"/>
              <a:buChar char="Ø"/>
            </a:pPr>
            <a:r>
              <a:rPr lang="ko-KR" altLang="en-US" sz="2600" dirty="0">
                <a:latin typeface="굴림" charset="-127"/>
              </a:rPr>
              <a:t> </a:t>
            </a:r>
            <a:r>
              <a:rPr lang="ko-KR" altLang="en-US" sz="2600" dirty="0" err="1">
                <a:latin typeface="굴림" charset="-127"/>
              </a:rPr>
              <a:t>베타케로틴</a:t>
            </a:r>
            <a:r>
              <a:rPr lang="en-US" altLang="ko-KR" sz="2600" dirty="0">
                <a:latin typeface="굴림" charset="-127"/>
              </a:rPr>
              <a:t>, </a:t>
            </a:r>
            <a:r>
              <a:rPr lang="ko-KR" altLang="en-US" sz="2600" dirty="0">
                <a:latin typeface="굴림" charset="-127"/>
              </a:rPr>
              <a:t>비타민</a:t>
            </a:r>
          </a:p>
          <a:p>
            <a:pPr lvl="1" algn="l">
              <a:lnSpc>
                <a:spcPct val="140000"/>
              </a:lnSpc>
              <a:spcBef>
                <a:spcPct val="0"/>
              </a:spcBef>
              <a:buClr>
                <a:srgbClr val="0000FF"/>
              </a:buClr>
              <a:buSzTx/>
              <a:buFont typeface="Monotype Sorts" pitchFamily="2" charset="2"/>
              <a:buChar char="m"/>
            </a:pPr>
            <a:r>
              <a:rPr lang="ko-KR" altLang="en-US" sz="2600" dirty="0">
                <a:latin typeface="굴림" charset="-127"/>
              </a:rPr>
              <a:t> </a:t>
            </a:r>
            <a:r>
              <a:rPr lang="ko-KR" altLang="en-US" sz="2600" b="1" dirty="0" err="1">
                <a:latin typeface="굴림" charset="-127"/>
              </a:rPr>
              <a:t>베타케로틴</a:t>
            </a:r>
            <a:r>
              <a:rPr lang="ko-KR" altLang="en-US" sz="2600" b="1" dirty="0">
                <a:latin typeface="굴림" charset="-127"/>
              </a:rPr>
              <a:t> </a:t>
            </a:r>
            <a:r>
              <a:rPr lang="en-US" altLang="ko-KR" sz="2600" b="1" dirty="0">
                <a:latin typeface="굴림" charset="-127"/>
              </a:rPr>
              <a:t>200-300mg(1</a:t>
            </a:r>
            <a:r>
              <a:rPr lang="ko-KR" altLang="en-US" sz="2600" dirty="0">
                <a:latin typeface="굴림" charset="-127"/>
              </a:rPr>
              <a:t>일 </a:t>
            </a:r>
            <a:r>
              <a:rPr lang="ko-KR" altLang="en-US" sz="2600" b="1" dirty="0">
                <a:latin typeface="굴림" charset="-127"/>
              </a:rPr>
              <a:t>두당</a:t>
            </a:r>
            <a:r>
              <a:rPr lang="en-US" altLang="ko-KR" sz="2600" b="1" dirty="0">
                <a:latin typeface="굴림" charset="-127"/>
              </a:rPr>
              <a:t>)</a:t>
            </a:r>
            <a:r>
              <a:rPr lang="en-US" altLang="ko-KR" sz="2600" dirty="0">
                <a:latin typeface="굴림" charset="-127"/>
              </a:rPr>
              <a:t> </a:t>
            </a:r>
            <a:r>
              <a:rPr lang="ko-KR" altLang="en-US" sz="2600" dirty="0">
                <a:latin typeface="굴림" charset="-127"/>
              </a:rPr>
              <a:t>권장</a:t>
            </a:r>
          </a:p>
          <a:p>
            <a:pPr lvl="2" algn="l">
              <a:lnSpc>
                <a:spcPct val="140000"/>
              </a:lnSpc>
              <a:spcBef>
                <a:spcPct val="0"/>
              </a:spcBef>
              <a:buClr>
                <a:srgbClr val="0000FF"/>
              </a:buClr>
              <a:buSzTx/>
              <a:buFont typeface="Wingdings" pitchFamily="2" charset="2"/>
              <a:buChar char="Ø"/>
            </a:pPr>
            <a:r>
              <a:rPr lang="ko-KR" altLang="en-US" sz="2600" dirty="0">
                <a:latin typeface="굴림" charset="-127"/>
              </a:rPr>
              <a:t> 시판용</a:t>
            </a:r>
            <a:r>
              <a:rPr lang="en-US" altLang="ko-KR" sz="2600" b="1" dirty="0">
                <a:latin typeface="굴림" charset="-127"/>
              </a:rPr>
              <a:t>(2,000mg </a:t>
            </a:r>
            <a:r>
              <a:rPr lang="ko-KR" altLang="en-US" sz="2600" dirty="0">
                <a:latin typeface="굴림" charset="-127"/>
              </a:rPr>
              <a:t>함유</a:t>
            </a:r>
            <a:r>
              <a:rPr lang="en-US" altLang="ko-KR" sz="2600" b="1" dirty="0">
                <a:latin typeface="굴림" charset="-127"/>
              </a:rPr>
              <a:t>) 100g </a:t>
            </a:r>
            <a:r>
              <a:rPr lang="ko-KR" altLang="en-US" sz="2600" dirty="0">
                <a:latin typeface="굴림" charset="-127"/>
              </a:rPr>
              <a:t>급여</a:t>
            </a:r>
          </a:p>
          <a:p>
            <a:pPr lvl="1" algn="l">
              <a:lnSpc>
                <a:spcPct val="140000"/>
              </a:lnSpc>
              <a:spcBef>
                <a:spcPct val="0"/>
              </a:spcBef>
              <a:buClr>
                <a:srgbClr val="0000FF"/>
              </a:buClr>
              <a:buSzTx/>
              <a:buFont typeface="Monotype Sorts" pitchFamily="2" charset="2"/>
              <a:buChar char="m"/>
            </a:pPr>
            <a:r>
              <a:rPr lang="ko-KR" altLang="en-US" sz="2600" dirty="0">
                <a:latin typeface="굴림" charset="-127"/>
              </a:rPr>
              <a:t> 보호아미노산</a:t>
            </a:r>
          </a:p>
        </p:txBody>
      </p:sp>
      <p:sp>
        <p:nvSpPr>
          <p:cNvPr id="67589" name="Rectangle 7"/>
          <p:cNvSpPr>
            <a:spLocks noChangeArrowheads="1"/>
          </p:cNvSpPr>
          <p:nvPr/>
        </p:nvSpPr>
        <p:spPr bwMode="auto">
          <a:xfrm>
            <a:off x="911225" y="762000"/>
            <a:ext cx="3660775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0" latinLnBrk="0" hangingPunct="0">
              <a:spcBef>
                <a:spcPct val="0"/>
              </a:spcBef>
              <a:buClr>
                <a:schemeClr val="accent1"/>
              </a:buClr>
              <a:buSzTx/>
              <a:buFont typeface="Wingdings" pitchFamily="2" charset="2"/>
              <a:buChar char="m"/>
            </a:pPr>
            <a:r>
              <a:rPr lang="en-US" altLang="ko-KR" sz="3200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3200" dirty="0">
                <a:latin typeface="HY헤드라인M" pitchFamily="18" charset="-127"/>
                <a:ea typeface="HY헤드라인M" pitchFamily="18" charset="-127"/>
              </a:rPr>
              <a:t>기능적 첨가제</a:t>
            </a:r>
          </a:p>
        </p:txBody>
      </p:sp>
    </p:spTree>
    <p:extLst>
      <p:ext uri="{BB962C8B-B14F-4D97-AF65-F5344CB8AC3E}">
        <p14:creationId xmlns:p14="http://schemas.microsoft.com/office/powerpoint/2010/main" val="33303165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ChangeArrowheads="1"/>
          </p:cNvSpPr>
          <p:nvPr/>
        </p:nvSpPr>
        <p:spPr bwMode="auto">
          <a:xfrm>
            <a:off x="827584" y="1916832"/>
            <a:ext cx="7848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anchor="ctr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ko-KR" altLang="en-US" sz="2400" dirty="0">
                <a:latin typeface="HY헤드라인M" pitchFamily="18" charset="-127"/>
                <a:ea typeface="HY헤드라인M" pitchFamily="18" charset="-127"/>
              </a:rPr>
              <a:t>표 </a:t>
            </a:r>
            <a:r>
              <a:rPr lang="en-US" altLang="ko-KR" sz="2400" dirty="0" smtClean="0">
                <a:latin typeface="HY헤드라인M" pitchFamily="18" charset="-127"/>
                <a:ea typeface="HY헤드라인M" pitchFamily="18" charset="-127"/>
              </a:rPr>
              <a:t>7. </a:t>
            </a:r>
            <a:r>
              <a:rPr lang="ko-KR" altLang="en-US" sz="2400" dirty="0">
                <a:latin typeface="HY헤드라인M" pitchFamily="18" charset="-127"/>
                <a:ea typeface="HY헤드라인M" pitchFamily="18" charset="-127"/>
              </a:rPr>
              <a:t>주요 기능적 첨가제의 적정 사용량</a:t>
            </a:r>
          </a:p>
        </p:txBody>
      </p:sp>
      <p:graphicFrame>
        <p:nvGraphicFramePr>
          <p:cNvPr id="652341" name="Group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3899894"/>
              </p:ext>
            </p:extLst>
          </p:nvPr>
        </p:nvGraphicFramePr>
        <p:xfrm>
          <a:off x="431800" y="2640210"/>
          <a:ext cx="8604250" cy="2114551"/>
        </p:xfrm>
        <a:graphic>
          <a:graphicData uri="http://schemas.openxmlformats.org/drawingml/2006/table">
            <a:tbl>
              <a:tblPr/>
              <a:tblGrid>
                <a:gridCol w="1295400"/>
                <a:gridCol w="1476648"/>
                <a:gridCol w="1692002"/>
                <a:gridCol w="1223963"/>
                <a:gridCol w="2916237"/>
              </a:tblGrid>
              <a:tr h="7921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분류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종류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사용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범위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작용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비고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223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번식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강화제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베타케로틴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200~300mg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번식성적 향상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볏짚 위주 사양 시 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번식효율 저하 시 사용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0691" name="Rectangle 35"/>
          <p:cNvSpPr>
            <a:spLocks noChangeArrowheads="1"/>
          </p:cNvSpPr>
          <p:nvPr/>
        </p:nvSpPr>
        <p:spPr bwMode="auto">
          <a:xfrm>
            <a:off x="-642938" y="4787107"/>
            <a:ext cx="184150" cy="67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US" altLang="ko-KR" sz="900" b="0">
                <a:solidFill>
                  <a:srgbClr val="000000"/>
                </a:solidFill>
                <a:latin typeface="굴림" charset="-127"/>
                <a:ea typeface="한컴바탕" pitchFamily="18" charset="-127"/>
                <a:cs typeface="한컴바탕" pitchFamily="18" charset="-127"/>
              </a:rPr>
              <a:t/>
            </a:r>
            <a:br>
              <a:rPr lang="en-US" altLang="ko-KR" sz="900" b="0">
                <a:solidFill>
                  <a:srgbClr val="000000"/>
                </a:solidFill>
                <a:latin typeface="굴림" charset="-127"/>
                <a:ea typeface="한컴바탕" pitchFamily="18" charset="-127"/>
                <a:cs typeface="한컴바탕" pitchFamily="18" charset="-127"/>
              </a:rPr>
            </a:br>
            <a:endParaRPr lang="en-US" altLang="ko-KR" sz="1100" b="0">
              <a:latin typeface="굴림" charset="-127"/>
            </a:endParaRPr>
          </a:p>
          <a:p>
            <a:pPr algn="l" eaLnBrk="0" latinLnBrk="0" hangingPunct="0">
              <a:spcBef>
                <a:spcPct val="0"/>
              </a:spcBef>
              <a:buClrTx/>
              <a:buSzTx/>
              <a:buFontTx/>
              <a:buNone/>
            </a:pPr>
            <a:endParaRPr lang="en-US" altLang="ko-KR" sz="1800" b="0">
              <a:latin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386990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5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3568" y="1423501"/>
            <a:ext cx="7993063" cy="5461883"/>
          </a:xfrm>
          <a:noFill/>
          <a:ln/>
        </p:spPr>
        <p:txBody>
          <a:bodyPr lIns="92075" tIns="46038" rIns="92075" bIns="46038" anchor="ctr"/>
          <a:lstStyle/>
          <a:p>
            <a:pPr algn="just">
              <a:buClr>
                <a:schemeClr val="tx1"/>
              </a:buClr>
            </a:pPr>
            <a:r>
              <a:rPr lang="ko-KR" altLang="en-US" sz="2200" dirty="0" smtClean="0">
                <a:solidFill>
                  <a:srgbClr val="FF9900"/>
                </a:solidFill>
                <a:latin typeface="HY견고딕" pitchFamily="18" charset="-127"/>
                <a:ea typeface="HY견고딕" pitchFamily="18" charset="-127"/>
              </a:rPr>
              <a:t>날씨가 </a:t>
            </a:r>
            <a:r>
              <a:rPr lang="ko-KR" altLang="en-US" sz="2200" dirty="0">
                <a:solidFill>
                  <a:srgbClr val="FF9900"/>
                </a:solidFill>
                <a:latin typeface="HY견고딕" pitchFamily="18" charset="-127"/>
                <a:ea typeface="HY견고딕" pitchFamily="18" charset="-127"/>
              </a:rPr>
              <a:t>무덥고 습도가 높은 날에는</a:t>
            </a:r>
            <a:r>
              <a:rPr lang="ko-KR" altLang="en-US" sz="2200" dirty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2200" dirty="0">
                <a:latin typeface="HY견고딕" pitchFamily="18" charset="-127"/>
                <a:ea typeface="HY견고딕" pitchFamily="18" charset="-127"/>
              </a:rPr>
              <a:t>하루에 두 번 이상 사료를 나누어주는 것이 좋음</a:t>
            </a:r>
            <a:r>
              <a:rPr lang="en-US" altLang="ko-KR" sz="2200" dirty="0">
                <a:latin typeface="HY견고딕" pitchFamily="18" charset="-127"/>
                <a:ea typeface="HY견고딕" pitchFamily="18" charset="-127"/>
              </a:rPr>
              <a:t>.</a:t>
            </a:r>
          </a:p>
          <a:p>
            <a:pPr algn="just"/>
            <a:r>
              <a:rPr lang="ko-KR" altLang="en-US" sz="2200" dirty="0">
                <a:latin typeface="HY견고딕" pitchFamily="18" charset="-127"/>
                <a:ea typeface="HY견고딕" pitchFamily="18" charset="-127"/>
              </a:rPr>
              <a:t>또한 사료 섭취량을 높이기 위해서</a:t>
            </a:r>
            <a:r>
              <a:rPr lang="ko-KR" altLang="en-US" sz="2200" dirty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2200" dirty="0">
                <a:solidFill>
                  <a:srgbClr val="FF9900"/>
                </a:solidFill>
                <a:latin typeface="HY견고딕" pitchFamily="18" charset="-127"/>
                <a:ea typeface="HY견고딕" pitchFamily="18" charset="-127"/>
              </a:rPr>
              <a:t>하루에 </a:t>
            </a:r>
            <a:r>
              <a:rPr lang="en-US" altLang="ko-KR" sz="2200" dirty="0" smtClean="0">
                <a:solidFill>
                  <a:srgbClr val="FF9900"/>
                </a:solidFill>
                <a:latin typeface="HY견고딕" pitchFamily="18" charset="-127"/>
                <a:ea typeface="HY견고딕" pitchFamily="18" charset="-127"/>
              </a:rPr>
              <a:t>3~4</a:t>
            </a:r>
            <a:r>
              <a:rPr lang="ko-KR" altLang="en-US" sz="2200" dirty="0">
                <a:solidFill>
                  <a:srgbClr val="FF9900"/>
                </a:solidFill>
                <a:latin typeface="HY견고딕" pitchFamily="18" charset="-127"/>
                <a:ea typeface="HY견고딕" pitchFamily="18" charset="-127"/>
              </a:rPr>
              <a:t>회 </a:t>
            </a:r>
            <a:r>
              <a:rPr lang="en-US" altLang="ko-KR" sz="2200" dirty="0">
                <a:solidFill>
                  <a:srgbClr val="FF9900"/>
                </a:solidFill>
                <a:latin typeface="HY견고딕" pitchFamily="18" charset="-127"/>
                <a:ea typeface="HY견고딕" pitchFamily="18" charset="-127"/>
              </a:rPr>
              <a:t>TMR</a:t>
            </a:r>
            <a:r>
              <a:rPr lang="ko-KR" altLang="en-US" sz="2200" dirty="0">
                <a:solidFill>
                  <a:srgbClr val="FF9900"/>
                </a:solidFill>
                <a:latin typeface="HY견고딕" pitchFamily="18" charset="-127"/>
                <a:ea typeface="HY견고딕" pitchFamily="18" charset="-127"/>
              </a:rPr>
              <a:t>을 소에게 밀어주는 것이 필요</a:t>
            </a:r>
          </a:p>
          <a:p>
            <a:pPr algn="just"/>
            <a:r>
              <a:rPr lang="ko-KR" altLang="en-US" sz="2200" dirty="0">
                <a:latin typeface="HY견고딕" pitchFamily="18" charset="-127"/>
                <a:ea typeface="HY견고딕" pitchFamily="18" charset="-127"/>
              </a:rPr>
              <a:t>그리고 </a:t>
            </a:r>
            <a:r>
              <a:rPr lang="ko-KR" altLang="en-US" sz="2200" dirty="0" err="1">
                <a:latin typeface="HY견고딕" pitchFamily="18" charset="-127"/>
                <a:ea typeface="HY견고딕" pitchFamily="18" charset="-127"/>
              </a:rPr>
              <a:t>사료급여시</a:t>
            </a:r>
            <a:r>
              <a:rPr lang="ko-KR" altLang="en-US" sz="2200" dirty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2200" dirty="0">
                <a:solidFill>
                  <a:srgbClr val="FF9900"/>
                </a:solidFill>
                <a:latin typeface="HY견고딕" pitchFamily="18" charset="-127"/>
                <a:ea typeface="HY견고딕" pitchFamily="18" charset="-127"/>
              </a:rPr>
              <a:t>사조에 남아 있는 사료의 량은 </a:t>
            </a:r>
            <a:r>
              <a:rPr lang="en-US" altLang="ko-KR" sz="2200" dirty="0">
                <a:solidFill>
                  <a:srgbClr val="FF9900"/>
                </a:solidFill>
                <a:latin typeface="HY견고딕" pitchFamily="18" charset="-127"/>
                <a:ea typeface="HY견고딕" pitchFamily="18" charset="-127"/>
              </a:rPr>
              <a:t>5% </a:t>
            </a:r>
            <a:r>
              <a:rPr lang="ko-KR" altLang="en-US" sz="2200" dirty="0">
                <a:solidFill>
                  <a:srgbClr val="FF9900"/>
                </a:solidFill>
                <a:latin typeface="HY견고딕" pitchFamily="18" charset="-127"/>
                <a:ea typeface="HY견고딕" pitchFamily="18" charset="-127"/>
              </a:rPr>
              <a:t>내외가 되도록 하는 것이 적당</a:t>
            </a:r>
            <a:r>
              <a:rPr lang="en-US" altLang="ko-KR" sz="2200" dirty="0">
                <a:solidFill>
                  <a:srgbClr val="FF9900"/>
                </a:solidFill>
                <a:latin typeface="HY견고딕" pitchFamily="18" charset="-127"/>
                <a:ea typeface="HY견고딕" pitchFamily="18" charset="-127"/>
              </a:rPr>
              <a:t>.</a:t>
            </a:r>
          </a:p>
          <a:p>
            <a:pPr algn="just"/>
            <a:r>
              <a:rPr lang="en-US" altLang="ko-KR" sz="2200" dirty="0">
                <a:latin typeface="HY견고딕" pitchFamily="18" charset="-127"/>
                <a:ea typeface="HY견고딕" pitchFamily="18" charset="-127"/>
              </a:rPr>
              <a:t>TMR </a:t>
            </a:r>
            <a:r>
              <a:rPr lang="ko-KR" altLang="en-US" sz="2200" dirty="0" err="1">
                <a:latin typeface="HY견고딕" pitchFamily="18" charset="-127"/>
                <a:ea typeface="HY견고딕" pitchFamily="18" charset="-127"/>
              </a:rPr>
              <a:t>배합기를</a:t>
            </a:r>
            <a:r>
              <a:rPr lang="ko-KR" altLang="en-US" sz="2200" dirty="0">
                <a:latin typeface="HY견고딕" pitchFamily="18" charset="-127"/>
                <a:ea typeface="HY견고딕" pitchFamily="18" charset="-127"/>
              </a:rPr>
              <a:t> 이용하여 편리하게 사료를 급여하기 위해서는 야외 사조가 합리적으로 설치되어야 하는데</a:t>
            </a:r>
            <a:r>
              <a:rPr lang="ko-KR" altLang="en-US" sz="2200" dirty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2200" dirty="0" smtClean="0">
                <a:solidFill>
                  <a:srgbClr val="FF9900"/>
                </a:solidFill>
                <a:latin typeface="HY견고딕" pitchFamily="18" charset="-127"/>
                <a:ea typeface="HY견고딕" pitchFamily="18" charset="-127"/>
              </a:rPr>
              <a:t>소가 </a:t>
            </a:r>
            <a:r>
              <a:rPr lang="ko-KR" altLang="en-US" sz="2200" dirty="0">
                <a:solidFill>
                  <a:srgbClr val="FF9900"/>
                </a:solidFill>
                <a:latin typeface="HY견고딕" pitchFamily="18" charset="-127"/>
                <a:ea typeface="HY견고딕" pitchFamily="18" charset="-127"/>
              </a:rPr>
              <a:t>사료를 쉽게 먹을 수 있도록 해야 하며 사료를 편리하고 안전하게 줄 수 있어야 하고</a:t>
            </a:r>
            <a:r>
              <a:rPr lang="en-US" altLang="ko-KR" sz="2200" dirty="0">
                <a:solidFill>
                  <a:srgbClr val="FF9900"/>
                </a:solidFill>
                <a:latin typeface="HY견고딕" pitchFamily="18" charset="-127"/>
                <a:ea typeface="HY견고딕" pitchFamily="18" charset="-127"/>
              </a:rPr>
              <a:t>,</a:t>
            </a:r>
            <a:r>
              <a:rPr lang="en-US" altLang="ko-KR" sz="2200" dirty="0">
                <a:solidFill>
                  <a:srgbClr val="0000FF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2200" dirty="0">
                <a:latin typeface="HY견고딕" pitchFamily="18" charset="-127"/>
                <a:ea typeface="HY견고딕" pitchFamily="18" charset="-127"/>
              </a:rPr>
              <a:t>설치가 용이하고 비용이 적게 들도록 설계하여 설치하는 것이 </a:t>
            </a:r>
            <a:r>
              <a:rPr lang="ko-KR" altLang="en-US" sz="2200" dirty="0" err="1">
                <a:latin typeface="HY견고딕" pitchFamily="18" charset="-127"/>
                <a:ea typeface="HY견고딕" pitchFamily="18" charset="-127"/>
              </a:rPr>
              <a:t>바람직</a:t>
            </a:r>
            <a:r>
              <a:rPr lang="en-US" altLang="ko-KR" sz="2200" dirty="0">
                <a:latin typeface="HY견고딕" pitchFamily="18" charset="-127"/>
                <a:ea typeface="HY견고딕" pitchFamily="18" charset="-127"/>
              </a:rPr>
              <a:t>.</a:t>
            </a:r>
          </a:p>
          <a:p>
            <a:pPr algn="just">
              <a:buClr>
                <a:schemeClr val="tx1"/>
              </a:buClr>
            </a:pPr>
            <a:r>
              <a:rPr lang="ko-KR" altLang="en-US" sz="2200" dirty="0">
                <a:solidFill>
                  <a:srgbClr val="FF9900"/>
                </a:solidFill>
                <a:latin typeface="HY견고딕" pitchFamily="18" charset="-127"/>
                <a:ea typeface="HY견고딕" pitchFamily="18" charset="-127"/>
              </a:rPr>
              <a:t>사조 </a:t>
            </a:r>
            <a:r>
              <a:rPr lang="ko-KR" altLang="en-US" sz="2200" dirty="0" err="1" smtClean="0">
                <a:solidFill>
                  <a:srgbClr val="FF9900"/>
                </a:solidFill>
                <a:latin typeface="HY견고딕" pitchFamily="18" charset="-127"/>
                <a:ea typeface="HY견고딕" pitchFamily="18" charset="-127"/>
              </a:rPr>
              <a:t>분리책은</a:t>
            </a:r>
            <a:r>
              <a:rPr lang="ko-KR" altLang="en-US" sz="2200" dirty="0" smtClean="0">
                <a:solidFill>
                  <a:srgbClr val="FF9900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2200" dirty="0">
                <a:solidFill>
                  <a:srgbClr val="FF9900"/>
                </a:solidFill>
                <a:latin typeface="HY견고딕" pitchFamily="18" charset="-127"/>
                <a:ea typeface="HY견고딕" pitchFamily="18" charset="-127"/>
              </a:rPr>
              <a:t>사육하고 있는 </a:t>
            </a:r>
            <a:r>
              <a:rPr lang="ko-KR" altLang="en-US" sz="2200" dirty="0" smtClean="0">
                <a:solidFill>
                  <a:srgbClr val="FF9900"/>
                </a:solidFill>
                <a:latin typeface="HY견고딕" pitchFamily="18" charset="-127"/>
                <a:ea typeface="HY견고딕" pitchFamily="18" charset="-127"/>
              </a:rPr>
              <a:t>소의 </a:t>
            </a:r>
            <a:r>
              <a:rPr lang="ko-KR" altLang="en-US" sz="2200" dirty="0">
                <a:solidFill>
                  <a:srgbClr val="FF9900"/>
                </a:solidFill>
                <a:latin typeface="HY견고딕" pitchFamily="18" charset="-127"/>
                <a:ea typeface="HY견고딕" pitchFamily="18" charset="-127"/>
              </a:rPr>
              <a:t>수 보다 </a:t>
            </a:r>
            <a:r>
              <a:rPr lang="en-US" altLang="ko-KR" sz="2200" dirty="0">
                <a:solidFill>
                  <a:srgbClr val="FF9900"/>
                </a:solidFill>
                <a:latin typeface="HY견고딕" pitchFamily="18" charset="-127"/>
                <a:ea typeface="HY견고딕" pitchFamily="18" charset="-127"/>
              </a:rPr>
              <a:t>10% </a:t>
            </a:r>
            <a:r>
              <a:rPr lang="ko-KR" altLang="en-US" sz="2200" dirty="0">
                <a:solidFill>
                  <a:srgbClr val="FF9900"/>
                </a:solidFill>
                <a:latin typeface="HY견고딕" pitchFamily="18" charset="-127"/>
                <a:ea typeface="HY견고딕" pitchFamily="18" charset="-127"/>
              </a:rPr>
              <a:t>정도 여유를 두고 설치해야</a:t>
            </a:r>
            <a:r>
              <a:rPr lang="ko-KR" altLang="en-US" sz="2200" dirty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2200" dirty="0">
                <a:latin typeface="HY견고딕" pitchFamily="18" charset="-127"/>
                <a:ea typeface="HY견고딕" pitchFamily="18" charset="-127"/>
              </a:rPr>
              <a:t>먹이 다툼이 없고 </a:t>
            </a:r>
            <a:r>
              <a:rPr lang="ko-KR" altLang="en-US" sz="2200" dirty="0" smtClean="0">
                <a:latin typeface="HY견고딕" pitchFamily="18" charset="-127"/>
                <a:ea typeface="HY견고딕" pitchFamily="18" charset="-127"/>
              </a:rPr>
              <a:t>우군 내 </a:t>
            </a:r>
            <a:r>
              <a:rPr lang="ko-KR" altLang="en-US" sz="2200" dirty="0">
                <a:latin typeface="HY견고딕" pitchFamily="18" charset="-127"/>
                <a:ea typeface="HY견고딕" pitchFamily="18" charset="-127"/>
              </a:rPr>
              <a:t>서열이 낮거나 힘이 약한 </a:t>
            </a:r>
            <a:r>
              <a:rPr lang="ko-KR" altLang="en-US" sz="2200" dirty="0" smtClean="0">
                <a:latin typeface="HY견고딕" pitchFamily="18" charset="-127"/>
                <a:ea typeface="HY견고딕" pitchFamily="18" charset="-127"/>
              </a:rPr>
              <a:t>소들이 </a:t>
            </a:r>
            <a:r>
              <a:rPr lang="ko-KR" altLang="en-US" sz="2200" dirty="0">
                <a:latin typeface="HY견고딕" pitchFamily="18" charset="-127"/>
                <a:ea typeface="HY견고딕" pitchFamily="18" charset="-127"/>
              </a:rPr>
              <a:t>편안하게 사료를 먹을 수 있게 됨</a:t>
            </a:r>
            <a:r>
              <a:rPr lang="en-US" altLang="ko-KR" sz="2200" dirty="0">
                <a:latin typeface="HY견고딕" pitchFamily="18" charset="-127"/>
                <a:ea typeface="HY견고딕" pitchFamily="18" charset="-127"/>
              </a:rPr>
              <a:t>.</a:t>
            </a:r>
          </a:p>
        </p:txBody>
      </p:sp>
      <p:sp>
        <p:nvSpPr>
          <p:cNvPr id="750595" name="Rectangle 3"/>
          <p:cNvSpPr>
            <a:spLocks noChangeArrowheads="1"/>
          </p:cNvSpPr>
          <p:nvPr/>
        </p:nvSpPr>
        <p:spPr bwMode="auto">
          <a:xfrm>
            <a:off x="611560" y="1094485"/>
            <a:ext cx="3775072" cy="52386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US" altLang="ko-KR" sz="2800" b="1" dirty="0" smtClean="0">
                <a:solidFill>
                  <a:srgbClr val="0070C0"/>
                </a:solidFill>
                <a:latin typeface="+mn-ea"/>
              </a:rPr>
              <a:t>1) </a:t>
            </a:r>
            <a:r>
              <a:rPr lang="ko-KR" altLang="en-US" sz="2800" b="1" dirty="0">
                <a:solidFill>
                  <a:srgbClr val="0070C0"/>
                </a:solidFill>
                <a:latin typeface="+mn-ea"/>
              </a:rPr>
              <a:t>사조 관리의 중요성</a:t>
            </a:r>
          </a:p>
        </p:txBody>
      </p:sp>
      <p:sp>
        <p:nvSpPr>
          <p:cNvPr id="4" name="Title 5"/>
          <p:cNvSpPr txBox="1">
            <a:spLocks/>
          </p:cNvSpPr>
          <p:nvPr/>
        </p:nvSpPr>
        <p:spPr bwMode="auto">
          <a:xfrm>
            <a:off x="388005" y="116632"/>
            <a:ext cx="8288451" cy="936103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4000" b="1" kern="1200">
                <a:ln>
                  <a:solidFill>
                    <a:srgbClr val="292929"/>
                  </a:solidFill>
                </a:ln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fontAlgn="base"/>
            <a:r>
              <a:rPr lang="en-US" altLang="ko-KR" sz="4400" dirty="0" smtClean="0">
                <a:effectLst/>
                <a:latin typeface="+mj-ea"/>
              </a:rPr>
              <a:t>6. </a:t>
            </a:r>
            <a:r>
              <a:rPr lang="ko-KR" altLang="en-US" sz="4400" dirty="0" smtClean="0">
                <a:effectLst/>
                <a:latin typeface="+mj-ea"/>
              </a:rPr>
              <a:t>주요 사양관리 점검사항</a:t>
            </a:r>
            <a:endParaRPr lang="en-US" altLang="ko-KR" sz="4400" dirty="0">
              <a:effectLst/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2866934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050"/>
          <p:cNvSpPr>
            <a:spLocks noGrp="1" noChangeArrowheads="1"/>
          </p:cNvSpPr>
          <p:nvPr>
            <p:ph type="title"/>
          </p:nvPr>
        </p:nvSpPr>
        <p:spPr>
          <a:xfrm>
            <a:off x="914400" y="3048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altLang="ko-KR" sz="4000" i="0" smtClean="0">
                <a:solidFill>
                  <a:schemeClr val="bg2"/>
                </a:solidFill>
                <a:latin typeface="휴먼옛체" pitchFamily="18" charset="-127"/>
                <a:ea typeface="휴먼옛체" pitchFamily="18" charset="-127"/>
              </a:rPr>
              <a:t>  </a:t>
            </a:r>
            <a:endParaRPr lang="en-US" altLang="ko-KR" sz="6000" b="1" i="0" smtClean="0">
              <a:solidFill>
                <a:schemeClr val="bg2"/>
              </a:solidFill>
              <a:latin typeface="휴먼옛체" pitchFamily="18" charset="-127"/>
              <a:ea typeface="휴먼옛체" pitchFamily="18" charset="-127"/>
            </a:endParaRPr>
          </a:p>
        </p:txBody>
      </p:sp>
      <p:sp>
        <p:nvSpPr>
          <p:cNvPr id="8195" name="Rectangle 2051"/>
          <p:cNvSpPr>
            <a:spLocks noGrp="1" noChangeArrowheads="1"/>
          </p:cNvSpPr>
          <p:nvPr>
            <p:ph type="body" idx="1"/>
          </p:nvPr>
        </p:nvSpPr>
        <p:spPr>
          <a:xfrm>
            <a:off x="484584" y="609600"/>
            <a:ext cx="8335888" cy="6096000"/>
          </a:xfrm>
          <a:noFill/>
        </p:spPr>
        <p:txBody>
          <a:bodyPr/>
          <a:lstStyle/>
          <a:p>
            <a:pPr algn="just">
              <a:buFont typeface="Wingdings" pitchFamily="2" charset="2"/>
              <a:buNone/>
            </a:pPr>
            <a:r>
              <a:rPr lang="ko-KR" altLang="en-US" sz="2800" b="1" i="0" dirty="0" smtClean="0">
                <a:effectLst/>
                <a:latin typeface="HY견고딕" pitchFamily="18" charset="-127"/>
                <a:ea typeface="HY견고딕" pitchFamily="18" charset="-127"/>
              </a:rPr>
              <a:t>나</a:t>
            </a:r>
            <a:r>
              <a:rPr lang="en-US" altLang="ko-KR" sz="2800" b="1" i="0" dirty="0" smtClean="0">
                <a:effectLst/>
                <a:latin typeface="HY견고딕" pitchFamily="18" charset="-127"/>
                <a:ea typeface="HY견고딕" pitchFamily="18" charset="-127"/>
              </a:rPr>
              <a:t>. TMR</a:t>
            </a:r>
            <a:r>
              <a:rPr lang="ko-KR" altLang="en-US" sz="2800" b="1" i="0" dirty="0" smtClean="0">
                <a:effectLst/>
                <a:latin typeface="HY견고딕" pitchFamily="18" charset="-127"/>
                <a:ea typeface="HY견고딕" pitchFamily="18" charset="-127"/>
              </a:rPr>
              <a:t>사양의 필요성</a:t>
            </a:r>
            <a:r>
              <a:rPr lang="en-US" altLang="ko-KR" sz="2800" b="1" i="0" dirty="0" smtClean="0">
                <a:effectLst/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2800" b="1" i="0" dirty="0" smtClean="0">
                <a:effectLst/>
                <a:latin typeface="HY견고딕" pitchFamily="18" charset="-127"/>
                <a:ea typeface="HY견고딕" pitchFamily="18" charset="-127"/>
              </a:rPr>
              <a:t>계속</a:t>
            </a:r>
            <a:r>
              <a:rPr lang="en-US" altLang="ko-KR" sz="2800" b="1" i="0" dirty="0" smtClean="0">
                <a:effectLst/>
                <a:latin typeface="HY견고딕" pitchFamily="18" charset="-127"/>
                <a:ea typeface="HY견고딕" pitchFamily="18" charset="-127"/>
              </a:rPr>
              <a:t>)</a:t>
            </a:r>
            <a:endParaRPr lang="en-US" altLang="ko-KR" sz="2800" b="1" i="0" dirty="0" smtClean="0">
              <a:effectLst/>
              <a:latin typeface="바탕" pitchFamily="18" charset="-127"/>
              <a:ea typeface="바탕" pitchFamily="18" charset="-127"/>
            </a:endParaRPr>
          </a:p>
          <a:p>
            <a:pPr algn="just">
              <a:buFont typeface="Wingdings" pitchFamily="2" charset="2"/>
              <a:buNone/>
            </a:pPr>
            <a:endParaRPr lang="en-US" altLang="ko-KR" sz="2000" b="1" i="0" dirty="0" smtClean="0">
              <a:effectLst/>
              <a:latin typeface="바탕" pitchFamily="18" charset="-127"/>
              <a:ea typeface="바탕" pitchFamily="18" charset="-127"/>
            </a:endParaRPr>
          </a:p>
          <a:p>
            <a:pPr algn="just"/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사료종류별 급여순서가 </a:t>
            </a:r>
            <a:r>
              <a:rPr lang="ko-KR" altLang="en-US" sz="2400" i="0" dirty="0" err="1" smtClean="0">
                <a:effectLst/>
                <a:latin typeface="HY견명조" pitchFamily="18" charset="-127"/>
                <a:ea typeface="HY견명조" pitchFamily="18" charset="-127"/>
              </a:rPr>
              <a:t>반추위내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 변화 에 미치는 영향 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: &lt;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표 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1 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참조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&gt;. </a:t>
            </a:r>
          </a:p>
          <a:p>
            <a:pPr algn="just"/>
            <a:endParaRPr lang="en-US" altLang="ko-KR" sz="2400" i="0" dirty="0" smtClean="0">
              <a:effectLst/>
              <a:latin typeface="HY견명조" pitchFamily="18" charset="-127"/>
              <a:ea typeface="HY견명조" pitchFamily="18" charset="-127"/>
            </a:endParaRPr>
          </a:p>
          <a:p>
            <a:pPr algn="just"/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TMR 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사양방식은 일반적으로 조사료의 자급도가 낮은 지역에서 식품가공부산물이나 기타 부존사료자원을 효율적으로 이용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. </a:t>
            </a:r>
          </a:p>
          <a:p>
            <a:pPr algn="just"/>
            <a:endParaRPr lang="en-US" altLang="ko-KR" sz="2400" i="0" dirty="0" smtClean="0">
              <a:effectLst/>
              <a:latin typeface="HY견명조" pitchFamily="18" charset="-127"/>
              <a:ea typeface="HY견명조" pitchFamily="18" charset="-127"/>
            </a:endParaRPr>
          </a:p>
          <a:p>
            <a:pPr algn="just"/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TMR 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사양시스템은 사료효율을 유지하면서 사료 섭취량을 조절하여 언제든지 균일한 영양소가 함유된 사료를 자유채식 시킬 수 있으므로 능력이 좋은 소 일수록 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TMR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이 필요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.</a:t>
            </a:r>
            <a:endParaRPr lang="en-US" altLang="ko-KR" sz="2400" i="0" dirty="0" smtClean="0">
              <a:effectLst/>
              <a:latin typeface="바탕" pitchFamily="18" charset="-127"/>
              <a:ea typeface="바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736563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826" name="Rectangle 2"/>
          <p:cNvSpPr>
            <a:spLocks noChangeArrowheads="1"/>
          </p:cNvSpPr>
          <p:nvPr/>
        </p:nvSpPr>
        <p:spPr bwMode="auto">
          <a:xfrm>
            <a:off x="539552" y="836613"/>
            <a:ext cx="5761038" cy="5238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  <a:buClr>
                <a:schemeClr val="hlink"/>
              </a:buClr>
              <a:buSzPct val="80000"/>
              <a:buFont typeface="Monotype Sorts" pitchFamily="2" charset="2"/>
              <a:buNone/>
            </a:pPr>
            <a:r>
              <a:rPr lang="en-US" altLang="ko-KR" sz="2800" b="1" dirty="0" smtClean="0">
                <a:solidFill>
                  <a:srgbClr val="0070C0"/>
                </a:solidFill>
                <a:latin typeface="+mn-ea"/>
              </a:rPr>
              <a:t>2)  </a:t>
            </a:r>
            <a:r>
              <a:rPr lang="ko-KR" altLang="en-US" sz="2800" b="1" dirty="0">
                <a:solidFill>
                  <a:srgbClr val="0070C0"/>
                </a:solidFill>
                <a:latin typeface="+mn-ea"/>
              </a:rPr>
              <a:t>급수 및 급수기 관리</a:t>
            </a:r>
          </a:p>
        </p:txBody>
      </p:sp>
      <p:sp>
        <p:nvSpPr>
          <p:cNvPr id="717827" name="Rectangle 3"/>
          <p:cNvSpPr>
            <a:spLocks noChangeArrowheads="1"/>
          </p:cNvSpPr>
          <p:nvPr/>
        </p:nvSpPr>
        <p:spPr bwMode="auto">
          <a:xfrm>
            <a:off x="683568" y="1628800"/>
            <a:ext cx="2663825" cy="46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b">
            <a:spAutoFit/>
          </a:bodyPr>
          <a:lstStyle/>
          <a:p>
            <a:pPr eaLnBrk="0" latinLnBrk="0" hangingPunct="0">
              <a:spcBef>
                <a:spcPct val="50000"/>
              </a:spcBef>
            </a:pPr>
            <a:r>
              <a:rPr lang="ko-KR" altLang="en-US" sz="2400" b="1" dirty="0" smtClean="0">
                <a:solidFill>
                  <a:srgbClr val="FF9900"/>
                </a:solidFill>
                <a:latin typeface="HY견고딕" pitchFamily="18" charset="-127"/>
                <a:ea typeface="HY견고딕" pitchFamily="18" charset="-127"/>
              </a:rPr>
              <a:t>가</a:t>
            </a:r>
            <a:r>
              <a:rPr lang="en-US" altLang="ko-KR" sz="2400" b="1" dirty="0" smtClean="0">
                <a:solidFill>
                  <a:srgbClr val="FF9900"/>
                </a:solidFill>
                <a:latin typeface="HY견고딕" pitchFamily="18" charset="-127"/>
                <a:ea typeface="HY견고딕" pitchFamily="18" charset="-127"/>
              </a:rPr>
              <a:t>) </a:t>
            </a:r>
            <a:r>
              <a:rPr lang="ko-KR" altLang="en-US" sz="2400" b="1" dirty="0">
                <a:solidFill>
                  <a:srgbClr val="FF9900"/>
                </a:solidFill>
                <a:latin typeface="HY견고딕" pitchFamily="18" charset="-127"/>
                <a:ea typeface="HY견고딕" pitchFamily="18" charset="-127"/>
              </a:rPr>
              <a:t>물의 중요성</a:t>
            </a:r>
          </a:p>
        </p:txBody>
      </p:sp>
      <p:sp>
        <p:nvSpPr>
          <p:cNvPr id="717841" name="Rectangle 17"/>
          <p:cNvSpPr>
            <a:spLocks noChangeArrowheads="1"/>
          </p:cNvSpPr>
          <p:nvPr/>
        </p:nvSpPr>
        <p:spPr bwMode="auto">
          <a:xfrm>
            <a:off x="755576" y="2435629"/>
            <a:ext cx="8064896" cy="3601628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square" lIns="92075" tIns="46038" rIns="92075" bIns="46038" anchor="ctr">
            <a:spAutoFit/>
          </a:bodyPr>
          <a:lstStyle/>
          <a:p>
            <a:pPr algn="just">
              <a:spcBef>
                <a:spcPct val="30000"/>
              </a:spcBef>
              <a:buClr>
                <a:srgbClr val="0000FF"/>
              </a:buClr>
              <a:buFont typeface="Wingdings" pitchFamily="2" charset="2"/>
              <a:buChar char="m"/>
            </a:pP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물은 가장 중요한 영양소로 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소의 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생산성과 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건강에 미치는 </a:t>
            </a:r>
            <a:endParaRPr lang="en-US" altLang="ko-KR" sz="2000" dirty="0" smtClean="0">
              <a:latin typeface="HY견고딕" pitchFamily="18" charset="-127"/>
              <a:ea typeface="HY견고딕" pitchFamily="18" charset="-127"/>
            </a:endParaRPr>
          </a:p>
          <a:p>
            <a:pPr algn="just">
              <a:spcBef>
                <a:spcPct val="30000"/>
              </a:spcBef>
              <a:buClr>
                <a:srgbClr val="0000FF"/>
              </a:buClr>
            </a:pP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    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영향이 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매우 큼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.</a:t>
            </a:r>
          </a:p>
          <a:p>
            <a:pPr algn="just">
              <a:spcBef>
                <a:spcPct val="30000"/>
              </a:spcBef>
              <a:buClr>
                <a:srgbClr val="0000FF"/>
              </a:buClr>
              <a:buFont typeface="Wingdings" pitchFamily="2" charset="2"/>
              <a:buNone/>
            </a:pP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 </a:t>
            </a:r>
          </a:p>
          <a:p>
            <a:pPr algn="just">
              <a:spcBef>
                <a:spcPct val="30000"/>
              </a:spcBef>
              <a:buClr>
                <a:srgbClr val="0000FF"/>
              </a:buClr>
              <a:buFont typeface="Wingdings" pitchFamily="2" charset="2"/>
              <a:buChar char="m"/>
            </a:pP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소가 먹는 물의 적당한 온도는 </a:t>
            </a: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10~15 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℃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 이며</a:t>
            </a: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하루에 먹는</a:t>
            </a:r>
            <a:endParaRPr lang="en-US" altLang="ko-KR" sz="2000" dirty="0" smtClean="0">
              <a:latin typeface="HY견고딕" pitchFamily="18" charset="-127"/>
              <a:ea typeface="HY견고딕" pitchFamily="18" charset="-127"/>
            </a:endParaRPr>
          </a:p>
          <a:p>
            <a:pPr algn="just">
              <a:spcBef>
                <a:spcPct val="30000"/>
              </a:spcBef>
              <a:buClr>
                <a:srgbClr val="0000FF"/>
              </a:buClr>
            </a:pP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   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물의 양은 체중 </a:t>
            </a: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100kg 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당 </a:t>
            </a: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3-8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리터 정도임</a:t>
            </a: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.</a:t>
            </a:r>
          </a:p>
          <a:p>
            <a:pPr algn="just">
              <a:spcBef>
                <a:spcPct val="30000"/>
              </a:spcBef>
              <a:buClr>
                <a:srgbClr val="0000FF"/>
              </a:buClr>
              <a:buFont typeface="Wingdings" pitchFamily="2" charset="2"/>
              <a:buChar char="m"/>
            </a:pPr>
            <a:endParaRPr lang="en-US" altLang="ko-KR" sz="2000" dirty="0">
              <a:latin typeface="HY견고딕" pitchFamily="18" charset="-127"/>
              <a:ea typeface="HY견고딕" pitchFamily="18" charset="-127"/>
            </a:endParaRPr>
          </a:p>
          <a:p>
            <a:pPr algn="just">
              <a:spcBef>
                <a:spcPct val="30000"/>
              </a:spcBef>
              <a:buClr>
                <a:srgbClr val="0000FF"/>
              </a:buClr>
              <a:buFont typeface="Wingdings" pitchFamily="2" charset="2"/>
              <a:buChar char="m"/>
            </a:pP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 물 먹는 양은 기온이 높거나 풀 상태가 나쁠 때 늘어나고 임신</a:t>
            </a:r>
            <a:endParaRPr lang="en-US" altLang="ko-KR" sz="2000" dirty="0" smtClean="0">
              <a:latin typeface="HY견고딕" pitchFamily="18" charset="-127"/>
              <a:ea typeface="HY견고딕" pitchFamily="18" charset="-127"/>
            </a:endParaRPr>
          </a:p>
          <a:p>
            <a:pPr algn="just">
              <a:spcBef>
                <a:spcPct val="30000"/>
              </a:spcBef>
              <a:buClr>
                <a:srgbClr val="0000FF"/>
              </a:buClr>
            </a:pP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   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후기의 소는 임신하지 않은 소의 </a:t>
            </a:r>
            <a:r>
              <a:rPr lang="ko-KR" altLang="en-US" sz="2000" dirty="0" err="1" smtClean="0">
                <a:latin typeface="HY견고딕" pitchFamily="18" charset="-127"/>
                <a:ea typeface="HY견고딕" pitchFamily="18" charset="-127"/>
              </a:rPr>
              <a:t>두배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 정도 물을 마심</a:t>
            </a: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   </a:t>
            </a:r>
          </a:p>
          <a:p>
            <a:pPr algn="just">
              <a:spcBef>
                <a:spcPct val="30000"/>
              </a:spcBef>
              <a:buClr>
                <a:srgbClr val="0000FF"/>
              </a:buClr>
            </a:pPr>
            <a:endParaRPr lang="ko-KR" altLang="en-US" sz="2000" dirty="0"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354620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876" name="Rectangle 4"/>
          <p:cNvSpPr>
            <a:spLocks noChangeArrowheads="1"/>
          </p:cNvSpPr>
          <p:nvPr/>
        </p:nvSpPr>
        <p:spPr bwMode="auto">
          <a:xfrm>
            <a:off x="795778" y="1825018"/>
            <a:ext cx="3898503" cy="52386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>
            <a:spAutoFit/>
          </a:bodyPr>
          <a:lstStyle/>
          <a:p>
            <a:pPr algn="just"/>
            <a:r>
              <a:rPr lang="ko-KR" altLang="en-US" sz="2800" dirty="0" smtClean="0">
                <a:latin typeface="HY견고딕" pitchFamily="18" charset="-127"/>
                <a:ea typeface="HY견고딕" pitchFamily="18" charset="-127"/>
              </a:rPr>
              <a:t>표 </a:t>
            </a:r>
            <a:r>
              <a:rPr lang="en-US" altLang="ko-KR" sz="2800" dirty="0" smtClean="0">
                <a:latin typeface="HY견고딕" pitchFamily="18" charset="-127"/>
                <a:ea typeface="HY견고딕" pitchFamily="18" charset="-127"/>
              </a:rPr>
              <a:t>8. </a:t>
            </a:r>
            <a:r>
              <a:rPr lang="ko-KR" altLang="en-US" sz="2800" dirty="0" smtClean="0">
                <a:latin typeface="HY견고딕" pitchFamily="18" charset="-127"/>
                <a:ea typeface="HY견고딕" pitchFamily="18" charset="-127"/>
              </a:rPr>
              <a:t>소의 수분 섭취량</a:t>
            </a:r>
            <a:endParaRPr lang="ko-KR" altLang="en-US" sz="28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19990" name="Rectangle 118"/>
          <p:cNvSpPr>
            <a:spLocks noChangeArrowheads="1"/>
          </p:cNvSpPr>
          <p:nvPr/>
        </p:nvSpPr>
        <p:spPr bwMode="auto">
          <a:xfrm>
            <a:off x="755576" y="4890004"/>
            <a:ext cx="2197718" cy="339196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>
            <a:spAutoFit/>
          </a:bodyPr>
          <a:lstStyle/>
          <a:p>
            <a:pPr algn="just"/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자료 </a:t>
            </a:r>
            <a:r>
              <a:rPr lang="en-US" altLang="ko-KR" sz="1600" dirty="0">
                <a:latin typeface="HY견고딕" pitchFamily="18" charset="-127"/>
                <a:ea typeface="HY견고딕" pitchFamily="18" charset="-127"/>
              </a:rPr>
              <a:t>: </a:t>
            </a:r>
            <a:r>
              <a:rPr lang="ko-KR" altLang="en-US" sz="1600" dirty="0" err="1" smtClean="0">
                <a:latin typeface="HY견고딕" pitchFamily="18" charset="-127"/>
                <a:ea typeface="HY견고딕" pitchFamily="18" charset="-127"/>
              </a:rPr>
              <a:t>福川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 등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(1984)</a:t>
            </a:r>
            <a:endParaRPr lang="en-US" altLang="ko-KR" sz="1600" dirty="0">
              <a:latin typeface="HY견고딕" pitchFamily="18" charset="-127"/>
              <a:ea typeface="HY견고딕" pitchFamily="18" charset="-127"/>
            </a:endParaRPr>
          </a:p>
        </p:txBody>
      </p:sp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7263587"/>
              </p:ext>
            </p:extLst>
          </p:nvPr>
        </p:nvGraphicFramePr>
        <p:xfrm>
          <a:off x="539554" y="2470016"/>
          <a:ext cx="8352925" cy="22551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2126"/>
                <a:gridCol w="1440160"/>
                <a:gridCol w="1920213"/>
                <a:gridCol w="1920213"/>
                <a:gridCol w="1920213"/>
              </a:tblGrid>
              <a:tr h="79208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dirty="0" smtClean="0"/>
                        <a:t>계절</a:t>
                      </a:r>
                      <a:endParaRPr lang="ko-KR" alt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dirty="0" smtClean="0"/>
                        <a:t>풀 섭취량</a:t>
                      </a:r>
                      <a:endParaRPr lang="ko-KR" alt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dirty="0" smtClean="0"/>
                        <a:t>풀 속의 수분</a:t>
                      </a:r>
                      <a:endParaRPr lang="ko-KR" alt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dirty="0" smtClean="0"/>
                        <a:t>물 먹는 양</a:t>
                      </a:r>
                      <a:endParaRPr lang="ko-KR" alt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dirty="0" smtClean="0"/>
                        <a:t>총 수분 섭취량</a:t>
                      </a:r>
                      <a:endParaRPr lang="ko-KR" altLang="en-US" sz="2000" dirty="0"/>
                    </a:p>
                  </a:txBody>
                  <a:tcPr anchor="ctr"/>
                </a:tc>
              </a:tr>
              <a:tr h="660375"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2000" dirty="0" smtClean="0"/>
                        <a:t>봄</a:t>
                      </a:r>
                      <a:endParaRPr lang="en-US" altLang="ko-KR" sz="2000" dirty="0" smtClean="0"/>
                    </a:p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2000" dirty="0" smtClean="0"/>
                        <a:t>여름</a:t>
                      </a:r>
                      <a:endParaRPr lang="en-US" altLang="ko-KR" sz="2000" dirty="0" smtClean="0"/>
                    </a:p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2000" dirty="0" smtClean="0"/>
                        <a:t>가을</a:t>
                      </a:r>
                      <a:endParaRPr lang="ko-KR" alt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2000" dirty="0" smtClean="0"/>
                        <a:t>55.7kg</a:t>
                      </a:r>
                    </a:p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2000" dirty="0" smtClean="0"/>
                        <a:t>94.0</a:t>
                      </a:r>
                    </a:p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2000" dirty="0" smtClean="0"/>
                        <a:t>63.0</a:t>
                      </a:r>
                      <a:endParaRPr lang="ko-KR" alt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2000" dirty="0" smtClean="0"/>
                        <a:t>40.4</a:t>
                      </a:r>
                    </a:p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2000" dirty="0" smtClean="0"/>
                        <a:t>77.6</a:t>
                      </a:r>
                    </a:p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2000" dirty="0" smtClean="0"/>
                        <a:t>42.6</a:t>
                      </a:r>
                      <a:endParaRPr lang="ko-KR" alt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2000" dirty="0" smtClean="0"/>
                        <a:t>25.4</a:t>
                      </a:r>
                    </a:p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2000" dirty="0" smtClean="0"/>
                        <a:t>23.9</a:t>
                      </a:r>
                    </a:p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2000" dirty="0" smtClean="0"/>
                        <a:t>14.5</a:t>
                      </a:r>
                      <a:endParaRPr lang="ko-KR" alt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2000" dirty="0" smtClean="0"/>
                        <a:t>65.8</a:t>
                      </a:r>
                    </a:p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2000" dirty="0" smtClean="0"/>
                        <a:t>101.5</a:t>
                      </a:r>
                    </a:p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2000" dirty="0" smtClean="0"/>
                        <a:t>57.1</a:t>
                      </a:r>
                      <a:endParaRPr lang="ko-KR" altLang="en-US" sz="2000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92057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898" name="Rectangle 2"/>
          <p:cNvSpPr>
            <a:spLocks noChangeArrowheads="1"/>
          </p:cNvSpPr>
          <p:nvPr/>
        </p:nvSpPr>
        <p:spPr bwMode="auto">
          <a:xfrm>
            <a:off x="900113" y="404664"/>
            <a:ext cx="5616575" cy="46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b">
            <a:spAutoFit/>
          </a:bodyPr>
          <a:lstStyle/>
          <a:p>
            <a:pPr eaLnBrk="0" latinLnBrk="0" hangingPunct="0">
              <a:spcBef>
                <a:spcPct val="50000"/>
              </a:spcBef>
            </a:pPr>
            <a:r>
              <a:rPr lang="ko-KR" altLang="en-US" sz="2400" b="1" dirty="0" smtClean="0">
                <a:solidFill>
                  <a:srgbClr val="FF9900"/>
                </a:solidFill>
                <a:latin typeface="HY견고딕" pitchFamily="18" charset="-127"/>
                <a:ea typeface="HY견고딕" pitchFamily="18" charset="-127"/>
              </a:rPr>
              <a:t>나</a:t>
            </a:r>
            <a:r>
              <a:rPr lang="en-US" altLang="ko-KR" sz="2400" b="1" dirty="0" smtClean="0">
                <a:solidFill>
                  <a:srgbClr val="FF9900"/>
                </a:solidFill>
                <a:latin typeface="HY견고딕" pitchFamily="18" charset="-127"/>
                <a:ea typeface="HY견고딕" pitchFamily="18" charset="-127"/>
              </a:rPr>
              <a:t>) </a:t>
            </a:r>
            <a:r>
              <a:rPr lang="ko-KR" altLang="en-US" sz="2400" b="1" dirty="0">
                <a:solidFill>
                  <a:srgbClr val="FF9900"/>
                </a:solidFill>
                <a:latin typeface="HY견고딕" pitchFamily="18" charset="-127"/>
                <a:ea typeface="HY견고딕" pitchFamily="18" charset="-127"/>
              </a:rPr>
              <a:t>물 섭취량에 영향을 주는 요인</a:t>
            </a:r>
          </a:p>
        </p:txBody>
      </p:sp>
      <p:sp>
        <p:nvSpPr>
          <p:cNvPr id="720899" name="Rectangle 3"/>
          <p:cNvSpPr>
            <a:spLocks noChangeArrowheads="1"/>
          </p:cNvSpPr>
          <p:nvPr/>
        </p:nvSpPr>
        <p:spPr bwMode="auto">
          <a:xfrm>
            <a:off x="1042988" y="1002516"/>
            <a:ext cx="7791450" cy="547906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spAutoFit/>
          </a:bodyPr>
          <a:lstStyle/>
          <a:p>
            <a:pPr>
              <a:lnSpc>
                <a:spcPct val="130000"/>
              </a:lnSpc>
              <a:spcBef>
                <a:spcPct val="5000"/>
              </a:spcBef>
            </a:pP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① </a:t>
            </a:r>
            <a:r>
              <a:rPr lang="ko-KR" altLang="en-US" sz="2000" dirty="0">
                <a:solidFill>
                  <a:srgbClr val="0000FF"/>
                </a:solidFill>
                <a:latin typeface="HY견고딕" pitchFamily="18" charset="-127"/>
                <a:ea typeface="HY견고딕" pitchFamily="18" charset="-127"/>
              </a:rPr>
              <a:t>섭취패턴</a:t>
            </a:r>
          </a:p>
          <a:p>
            <a:pPr>
              <a:lnSpc>
                <a:spcPct val="130000"/>
              </a:lnSpc>
              <a:spcBef>
                <a:spcPct val="5000"/>
              </a:spcBef>
            </a:pP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     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사료섭취와 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물 섭취 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교대로 이용 </a:t>
            </a:r>
          </a:p>
          <a:p>
            <a:pPr>
              <a:lnSpc>
                <a:spcPct val="130000"/>
              </a:lnSpc>
              <a:spcBef>
                <a:spcPct val="5000"/>
              </a:spcBef>
            </a:pP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② </a:t>
            </a:r>
            <a:r>
              <a:rPr lang="ko-KR" altLang="en-US" sz="2000" dirty="0">
                <a:solidFill>
                  <a:srgbClr val="0000FF"/>
                </a:solidFill>
                <a:latin typeface="HY견고딕" pitchFamily="18" charset="-127"/>
                <a:ea typeface="HY견고딕" pitchFamily="18" charset="-127"/>
              </a:rPr>
              <a:t>물 온도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 </a:t>
            </a:r>
          </a:p>
          <a:p>
            <a:pPr>
              <a:lnSpc>
                <a:spcPct val="130000"/>
              </a:lnSpc>
              <a:spcBef>
                <a:spcPct val="5000"/>
              </a:spcBef>
            </a:pP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    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수온 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15 ℃ 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내외의 시원하고 깨끗한 물  </a:t>
            </a:r>
          </a:p>
          <a:p>
            <a:pPr>
              <a:lnSpc>
                <a:spcPct val="130000"/>
              </a:lnSpc>
              <a:spcBef>
                <a:spcPct val="5000"/>
              </a:spcBef>
            </a:pP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③ </a:t>
            </a:r>
            <a:r>
              <a:rPr lang="ko-KR" altLang="en-US" sz="2000" dirty="0">
                <a:solidFill>
                  <a:srgbClr val="0000FF"/>
                </a:solidFill>
                <a:latin typeface="HY견고딕" pitchFamily="18" charset="-127"/>
                <a:ea typeface="HY견고딕" pitchFamily="18" charset="-127"/>
              </a:rPr>
              <a:t>급수조의 형태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 </a:t>
            </a:r>
          </a:p>
          <a:p>
            <a:pPr>
              <a:lnSpc>
                <a:spcPct val="130000"/>
              </a:lnSpc>
              <a:spcBef>
                <a:spcPct val="5000"/>
              </a:spcBef>
            </a:pP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    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000" dirty="0" err="1">
                <a:latin typeface="HY견고딕" pitchFamily="18" charset="-127"/>
                <a:ea typeface="HY견고딕" pitchFamily="18" charset="-127"/>
              </a:rPr>
              <a:t>워터볼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워터 탱크</a:t>
            </a:r>
          </a:p>
          <a:p>
            <a:pPr>
              <a:lnSpc>
                <a:spcPct val="130000"/>
              </a:lnSpc>
              <a:spcBef>
                <a:spcPct val="5000"/>
              </a:spcBef>
            </a:pP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④ </a:t>
            </a:r>
            <a:r>
              <a:rPr lang="ko-KR" altLang="en-US" sz="2000" dirty="0">
                <a:solidFill>
                  <a:srgbClr val="0000FF"/>
                </a:solidFill>
                <a:latin typeface="HY견고딕" pitchFamily="18" charset="-127"/>
                <a:ea typeface="HY견고딕" pitchFamily="18" charset="-127"/>
              </a:rPr>
              <a:t>소의 서열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 </a:t>
            </a:r>
          </a:p>
          <a:p>
            <a:pPr>
              <a:lnSpc>
                <a:spcPct val="130000"/>
              </a:lnSpc>
              <a:spcBef>
                <a:spcPct val="5000"/>
              </a:spcBef>
            </a:pP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    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급수기 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1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대당 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10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두 이내</a:t>
            </a:r>
          </a:p>
          <a:p>
            <a:pPr>
              <a:lnSpc>
                <a:spcPct val="130000"/>
              </a:lnSpc>
              <a:spcBef>
                <a:spcPct val="5000"/>
              </a:spcBef>
            </a:pP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⑤ </a:t>
            </a:r>
            <a:r>
              <a:rPr lang="ko-KR" altLang="en-US" sz="2000" dirty="0">
                <a:solidFill>
                  <a:srgbClr val="0000FF"/>
                </a:solidFill>
                <a:latin typeface="HY견고딕" pitchFamily="18" charset="-127"/>
                <a:ea typeface="HY견고딕" pitchFamily="18" charset="-127"/>
              </a:rPr>
              <a:t>전기 누전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 </a:t>
            </a:r>
          </a:p>
          <a:p>
            <a:pPr>
              <a:lnSpc>
                <a:spcPct val="130000"/>
              </a:lnSpc>
              <a:spcBef>
                <a:spcPct val="5000"/>
              </a:spcBef>
            </a:pP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    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- </a:t>
            </a:r>
            <a:r>
              <a:rPr lang="en-US" altLang="ko-KR" sz="2000" dirty="0">
                <a:latin typeface="Arial"/>
                <a:ea typeface="HY견고딕" pitchFamily="18" charset="-127"/>
              </a:rPr>
              <a:t>½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볼트 이상 </a:t>
            </a:r>
            <a:r>
              <a:rPr lang="ko-KR" altLang="en-US" sz="2000" dirty="0" err="1">
                <a:latin typeface="HY견고딕" pitchFamily="18" charset="-127"/>
                <a:ea typeface="HY견고딕" pitchFamily="18" charset="-127"/>
              </a:rPr>
              <a:t>누전시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 섭취량 저하 </a:t>
            </a:r>
          </a:p>
          <a:p>
            <a:pPr>
              <a:lnSpc>
                <a:spcPct val="130000"/>
              </a:lnSpc>
              <a:spcBef>
                <a:spcPct val="5000"/>
              </a:spcBef>
            </a:pP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⑥ </a:t>
            </a:r>
            <a:r>
              <a:rPr lang="ko-KR" altLang="en-US" sz="2000" dirty="0">
                <a:solidFill>
                  <a:srgbClr val="0000FF"/>
                </a:solidFill>
                <a:latin typeface="HY견고딕" pitchFamily="18" charset="-127"/>
                <a:ea typeface="HY견고딕" pitchFamily="18" charset="-127"/>
              </a:rPr>
              <a:t>외기 온도</a:t>
            </a:r>
          </a:p>
          <a:p>
            <a:pPr>
              <a:lnSpc>
                <a:spcPct val="130000"/>
              </a:lnSpc>
              <a:spcBef>
                <a:spcPct val="5000"/>
              </a:spcBef>
            </a:pP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     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외기온도 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27 ℃ </a:t>
            </a:r>
            <a:r>
              <a:rPr lang="ko-KR" altLang="en-US" sz="2000" dirty="0" err="1">
                <a:latin typeface="HY견고딕" pitchFamily="18" charset="-127"/>
                <a:ea typeface="HY견고딕" pitchFamily="18" charset="-127"/>
              </a:rPr>
              <a:t>이상시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 섭취량 증가</a:t>
            </a:r>
          </a:p>
          <a:p>
            <a:pPr>
              <a:lnSpc>
                <a:spcPct val="130000"/>
              </a:lnSpc>
              <a:spcBef>
                <a:spcPct val="5000"/>
              </a:spcBef>
            </a:pP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     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외기온도 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10 ℃ </a:t>
            </a:r>
            <a:r>
              <a:rPr lang="ko-KR" altLang="en-US" sz="2000" dirty="0" err="1">
                <a:latin typeface="HY견고딕" pitchFamily="18" charset="-127"/>
                <a:ea typeface="HY견고딕" pitchFamily="18" charset="-127"/>
              </a:rPr>
              <a:t>이하시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 섭취량 감소</a:t>
            </a:r>
          </a:p>
        </p:txBody>
      </p:sp>
    </p:spTree>
    <p:extLst>
      <p:ext uri="{BB962C8B-B14F-4D97-AF65-F5344CB8AC3E}">
        <p14:creationId xmlns:p14="http://schemas.microsoft.com/office/powerpoint/2010/main" val="7210997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331" name="Rectangle 3"/>
          <p:cNvSpPr>
            <a:spLocks noChangeArrowheads="1"/>
          </p:cNvSpPr>
          <p:nvPr/>
        </p:nvSpPr>
        <p:spPr bwMode="auto">
          <a:xfrm>
            <a:off x="611560" y="975091"/>
            <a:ext cx="4587794" cy="43768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 2" pitchFamily="18" charset="2"/>
              <a:buNone/>
            </a:pPr>
            <a:r>
              <a:rPr lang="en-US" altLang="ko-KR" sz="2800" b="1" dirty="0" smtClean="0">
                <a:solidFill>
                  <a:srgbClr val="0070C0"/>
                </a:solidFill>
                <a:latin typeface="+mn-ea"/>
              </a:rPr>
              <a:t>3) </a:t>
            </a:r>
            <a:r>
              <a:rPr lang="ko-KR" altLang="en-US" sz="2800" b="1" dirty="0">
                <a:solidFill>
                  <a:srgbClr val="0070C0"/>
                </a:solidFill>
                <a:latin typeface="+mn-ea"/>
              </a:rPr>
              <a:t>여름철 사양관리 포인트</a:t>
            </a:r>
          </a:p>
        </p:txBody>
      </p:sp>
      <p:sp>
        <p:nvSpPr>
          <p:cNvPr id="739333" name="Rectangle 5"/>
          <p:cNvSpPr>
            <a:spLocks noChangeArrowheads="1"/>
          </p:cNvSpPr>
          <p:nvPr/>
        </p:nvSpPr>
        <p:spPr bwMode="auto">
          <a:xfrm>
            <a:off x="841099" y="1672407"/>
            <a:ext cx="3339056" cy="388441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 2" pitchFamily="18" charset="2"/>
              <a:buNone/>
            </a:pPr>
            <a:r>
              <a:rPr lang="ko-KR" altLang="en-US" sz="2400" b="1" dirty="0" smtClean="0">
                <a:solidFill>
                  <a:srgbClr val="FF9900"/>
                </a:solidFill>
                <a:latin typeface="HY견고딕" pitchFamily="18" charset="-127"/>
                <a:ea typeface="HY견고딕" pitchFamily="18" charset="-127"/>
              </a:rPr>
              <a:t>가</a:t>
            </a:r>
            <a:r>
              <a:rPr lang="en-US" altLang="ko-KR" sz="2400" b="1" dirty="0" smtClean="0">
                <a:solidFill>
                  <a:srgbClr val="FF9900"/>
                </a:solidFill>
                <a:latin typeface="HY견고딕" pitchFamily="18" charset="-127"/>
                <a:ea typeface="HY견고딕" pitchFamily="18" charset="-127"/>
              </a:rPr>
              <a:t>) </a:t>
            </a:r>
            <a:r>
              <a:rPr lang="ko-KR" altLang="en-US" sz="2400" b="1" dirty="0">
                <a:solidFill>
                  <a:srgbClr val="FF9900"/>
                </a:solidFill>
                <a:latin typeface="HY견고딕" pitchFamily="18" charset="-127"/>
                <a:ea typeface="HY견고딕" pitchFamily="18" charset="-127"/>
              </a:rPr>
              <a:t>여름철 고온의 영향</a:t>
            </a:r>
          </a:p>
        </p:txBody>
      </p:sp>
      <p:sp>
        <p:nvSpPr>
          <p:cNvPr id="739334" name="Rectangle 6"/>
          <p:cNvSpPr>
            <a:spLocks noChangeArrowheads="1"/>
          </p:cNvSpPr>
          <p:nvPr/>
        </p:nvSpPr>
        <p:spPr bwMode="auto">
          <a:xfrm>
            <a:off x="971600" y="2162986"/>
            <a:ext cx="7809805" cy="3786294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>
              <a:lnSpc>
                <a:spcPct val="150000"/>
              </a:lnSpc>
              <a:spcBef>
                <a:spcPct val="25000"/>
              </a:spcBef>
              <a:buClr>
                <a:srgbClr val="FF0000"/>
              </a:buClr>
              <a:buFont typeface="Wingdings" pitchFamily="2" charset="2"/>
              <a:buChar char="v"/>
            </a:pP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더위로 인한 스트레스로 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사료섭취량이 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감소</a:t>
            </a:r>
          </a:p>
          <a:p>
            <a:pPr>
              <a:lnSpc>
                <a:spcPct val="150000"/>
              </a:lnSpc>
              <a:spcBef>
                <a:spcPct val="25000"/>
              </a:spcBef>
              <a:buClr>
                <a:srgbClr val="FF0000"/>
              </a:buClr>
              <a:buFont typeface="Wingdings" pitchFamily="2" charset="2"/>
              <a:buNone/>
            </a:pP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          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   생산성이 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저하</a:t>
            </a:r>
          </a:p>
          <a:p>
            <a:pPr>
              <a:lnSpc>
                <a:spcPct val="150000"/>
              </a:lnSpc>
              <a:spcBef>
                <a:spcPct val="25000"/>
              </a:spcBef>
              <a:buClr>
                <a:schemeClr val="accent2"/>
              </a:buClr>
              <a:buSzPct val="80000"/>
              <a:buFont typeface="Wingdings 2" pitchFamily="18" charset="2"/>
              <a:buNone/>
            </a:pP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  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사료섭취량이 </a:t>
            </a: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7~12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% 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감소 </a:t>
            </a:r>
            <a:endParaRPr lang="ko-KR" altLang="en-US" sz="2000" dirty="0">
              <a:latin typeface="HY견고딕" pitchFamily="18" charset="-127"/>
              <a:ea typeface="HY견고딕" pitchFamily="18" charset="-127"/>
            </a:endParaRPr>
          </a:p>
          <a:p>
            <a:pPr>
              <a:lnSpc>
                <a:spcPct val="150000"/>
              </a:lnSpc>
              <a:spcBef>
                <a:spcPct val="25000"/>
              </a:spcBef>
              <a:buClr>
                <a:srgbClr val="FF0000"/>
              </a:buClr>
              <a:buFont typeface="Wingdings" pitchFamily="2" charset="2"/>
              <a:buChar char="v"/>
            </a:pP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2000" dirty="0" err="1">
                <a:latin typeface="HY견고딕" pitchFamily="18" charset="-127"/>
                <a:ea typeface="HY견고딕" pitchFamily="18" charset="-127"/>
              </a:rPr>
              <a:t>고온기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 때는 땀과 호흡으로 배출되는 광물질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(Na</a:t>
            </a: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, K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)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의 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양이</a:t>
            </a:r>
            <a:endParaRPr lang="en-US" altLang="ko-KR" sz="2000" dirty="0" smtClean="0">
              <a:latin typeface="HY견고딕" pitchFamily="18" charset="-127"/>
              <a:ea typeface="HY견고딕" pitchFamily="18" charset="-127"/>
            </a:endParaRPr>
          </a:p>
          <a:p>
            <a:pPr>
              <a:lnSpc>
                <a:spcPct val="150000"/>
              </a:lnSpc>
              <a:spcBef>
                <a:spcPct val="25000"/>
              </a:spcBef>
              <a:buClr>
                <a:srgbClr val="FF0000"/>
              </a:buClr>
            </a:pP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   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많기 때문에 별도의 양이온 광물질 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급여가 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필수적</a:t>
            </a:r>
          </a:p>
          <a:p>
            <a:pPr>
              <a:lnSpc>
                <a:spcPct val="150000"/>
              </a:lnSpc>
              <a:spcBef>
                <a:spcPct val="25000"/>
              </a:spcBef>
              <a:buClr>
                <a:srgbClr val="FF0000"/>
              </a:buClr>
              <a:buFont typeface="Wingdings" pitchFamily="2" charset="2"/>
              <a:buChar char="v"/>
            </a:pP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 여름철 고온환경을 잘 극복해 주지 않으면 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생산성 저하로</a:t>
            </a:r>
            <a:endParaRPr lang="en-US" altLang="ko-KR" sz="2000" dirty="0" smtClean="0">
              <a:latin typeface="HY견고딕" pitchFamily="18" charset="-127"/>
              <a:ea typeface="HY견고딕" pitchFamily="18" charset="-127"/>
            </a:endParaRPr>
          </a:p>
          <a:p>
            <a:pPr>
              <a:lnSpc>
                <a:spcPct val="150000"/>
              </a:lnSpc>
              <a:spcBef>
                <a:spcPct val="25000"/>
              </a:spcBef>
              <a:buClr>
                <a:srgbClr val="FF0000"/>
              </a:buClr>
            </a:pP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   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 농가의 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경제적 손실을 초래  </a:t>
            </a:r>
          </a:p>
        </p:txBody>
      </p:sp>
      <p:sp>
        <p:nvSpPr>
          <p:cNvPr id="739335" name="AutoShape 7"/>
          <p:cNvSpPr>
            <a:spLocks noChangeArrowheads="1"/>
          </p:cNvSpPr>
          <p:nvPr/>
        </p:nvSpPr>
        <p:spPr bwMode="auto">
          <a:xfrm>
            <a:off x="1475656" y="2853631"/>
            <a:ext cx="574675" cy="287337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2075" tIns="46038" rIns="92075" bIns="46038" anchor="ctr">
            <a:spAutoFit/>
          </a:bodyPr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581360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274" name="Rectangle 2"/>
          <p:cNvSpPr>
            <a:spLocks noChangeArrowheads="1"/>
          </p:cNvSpPr>
          <p:nvPr/>
        </p:nvSpPr>
        <p:spPr bwMode="auto">
          <a:xfrm>
            <a:off x="683568" y="691356"/>
            <a:ext cx="3640420" cy="388441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 2" pitchFamily="18" charset="2"/>
              <a:buNone/>
            </a:pPr>
            <a:r>
              <a:rPr lang="ko-KR" altLang="en-US" sz="2400" b="1" dirty="0" smtClean="0">
                <a:solidFill>
                  <a:srgbClr val="FF9900"/>
                </a:solidFill>
                <a:latin typeface="HY견고딕" pitchFamily="18" charset="-127"/>
                <a:ea typeface="HY견고딕" pitchFamily="18" charset="-127"/>
              </a:rPr>
              <a:t>나</a:t>
            </a:r>
            <a:r>
              <a:rPr lang="en-US" altLang="ko-KR" sz="2400" b="1" dirty="0" smtClean="0">
                <a:solidFill>
                  <a:srgbClr val="FF9900"/>
                </a:solidFill>
                <a:latin typeface="HY견고딕" pitchFamily="18" charset="-127"/>
                <a:ea typeface="HY견고딕" pitchFamily="18" charset="-127"/>
              </a:rPr>
              <a:t>) </a:t>
            </a:r>
            <a:r>
              <a:rPr lang="ko-KR" altLang="en-US" sz="2400" b="1" dirty="0" err="1">
                <a:solidFill>
                  <a:srgbClr val="FF9900"/>
                </a:solidFill>
                <a:latin typeface="HY견고딕" pitchFamily="18" charset="-127"/>
                <a:ea typeface="HY견고딕" pitchFamily="18" charset="-127"/>
              </a:rPr>
              <a:t>고온기</a:t>
            </a:r>
            <a:r>
              <a:rPr lang="ko-KR" altLang="en-US" sz="2400" b="1" dirty="0">
                <a:solidFill>
                  <a:srgbClr val="FF9900"/>
                </a:solidFill>
                <a:latin typeface="HY견고딕" pitchFamily="18" charset="-127"/>
                <a:ea typeface="HY견고딕" pitchFamily="18" charset="-127"/>
              </a:rPr>
              <a:t> 사료급여 방법</a:t>
            </a:r>
          </a:p>
        </p:txBody>
      </p:sp>
      <p:sp>
        <p:nvSpPr>
          <p:cNvPr id="822275" name="Rectangle 3"/>
          <p:cNvSpPr>
            <a:spLocks noChangeArrowheads="1"/>
          </p:cNvSpPr>
          <p:nvPr/>
        </p:nvSpPr>
        <p:spPr bwMode="auto">
          <a:xfrm>
            <a:off x="827584" y="1268760"/>
            <a:ext cx="8064500" cy="5263621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>
              <a:lnSpc>
                <a:spcPct val="130000"/>
              </a:lnSpc>
              <a:spcBef>
                <a:spcPct val="25000"/>
              </a:spcBef>
              <a:buClr>
                <a:srgbClr val="FF0000"/>
              </a:buClr>
              <a:buFont typeface="Wingdings" pitchFamily="2" charset="2"/>
              <a:buChar char="v"/>
            </a:pP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2000" dirty="0">
                <a:solidFill>
                  <a:srgbClr val="0000FF"/>
                </a:solidFill>
                <a:latin typeface="HY견고딕" pitchFamily="18" charset="-127"/>
                <a:ea typeface="HY견고딕" pitchFamily="18" charset="-127"/>
              </a:rPr>
              <a:t>양질 조사료 급여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  </a:t>
            </a:r>
          </a:p>
          <a:p>
            <a:pPr>
              <a:lnSpc>
                <a:spcPct val="130000"/>
              </a:lnSpc>
              <a:spcBef>
                <a:spcPct val="25000"/>
              </a:spcBef>
              <a:buClr>
                <a:srgbClr val="FF0000"/>
              </a:buClr>
              <a:buFont typeface="Wingdings" pitchFamily="2" charset="2"/>
              <a:buNone/>
            </a:pP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  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농후사료 </a:t>
            </a:r>
            <a:r>
              <a:rPr lang="ko-KR" altLang="en-US" sz="2000" dirty="0" err="1">
                <a:latin typeface="HY견고딕" pitchFamily="18" charset="-127"/>
                <a:ea typeface="HY견고딕" pitchFamily="18" charset="-127"/>
              </a:rPr>
              <a:t>다량급여시</a:t>
            </a:r>
            <a:r>
              <a:rPr lang="ko-KR" altLang="en-US" sz="2000" dirty="0">
                <a:latin typeface="Arial"/>
                <a:ea typeface="HY견고딕" pitchFamily="18" charset="-127"/>
              </a:rPr>
              <a:t> 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2000" dirty="0" err="1" smtClean="0">
                <a:latin typeface="HY견고딕" pitchFamily="18" charset="-127"/>
                <a:ea typeface="HY견고딕" pitchFamily="18" charset="-127"/>
              </a:rPr>
              <a:t>과산증을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 유발</a:t>
            </a:r>
            <a:endParaRPr lang="ko-KR" altLang="en-US" sz="2000" dirty="0">
              <a:latin typeface="HY견고딕" pitchFamily="18" charset="-127"/>
              <a:ea typeface="HY견고딕" pitchFamily="18" charset="-127"/>
            </a:endParaRPr>
          </a:p>
          <a:p>
            <a:pPr>
              <a:lnSpc>
                <a:spcPct val="130000"/>
              </a:lnSpc>
              <a:spcBef>
                <a:spcPct val="25000"/>
              </a:spcBef>
              <a:buClr>
                <a:srgbClr val="FF0000"/>
              </a:buClr>
              <a:buFont typeface="Wingdings" pitchFamily="2" charset="2"/>
              <a:buNone/>
            </a:pP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  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조사료 급여비율 </a:t>
            </a:r>
            <a:r>
              <a:rPr lang="ko-KR" altLang="en-US" sz="2000" dirty="0" err="1">
                <a:latin typeface="HY견고딕" pitchFamily="18" charset="-127"/>
                <a:ea typeface="HY견고딕" pitchFamily="18" charset="-127"/>
              </a:rPr>
              <a:t>증가시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 </a:t>
            </a:r>
          </a:p>
          <a:p>
            <a:pPr>
              <a:lnSpc>
                <a:spcPct val="130000"/>
              </a:lnSpc>
              <a:spcBef>
                <a:spcPct val="25000"/>
              </a:spcBef>
              <a:buClr>
                <a:srgbClr val="FF0000"/>
              </a:buClr>
              <a:buFont typeface="Wingdings" pitchFamily="2" charset="2"/>
              <a:buNone/>
            </a:pP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          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  곡류사료보다 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더 많은 열 생산</a:t>
            </a:r>
          </a:p>
          <a:p>
            <a:pPr>
              <a:lnSpc>
                <a:spcPct val="130000"/>
              </a:lnSpc>
              <a:spcBef>
                <a:spcPct val="25000"/>
              </a:spcBef>
              <a:buClr>
                <a:srgbClr val="FF0000"/>
              </a:buClr>
              <a:buFont typeface="Wingdings" pitchFamily="2" charset="2"/>
              <a:buNone/>
            </a:pP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          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  섭취량 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감소</a:t>
            </a:r>
          </a:p>
          <a:p>
            <a:pPr>
              <a:lnSpc>
                <a:spcPct val="130000"/>
              </a:lnSpc>
              <a:spcBef>
                <a:spcPct val="25000"/>
              </a:spcBef>
              <a:buClr>
                <a:srgbClr val="FF0000"/>
              </a:buClr>
              <a:buFont typeface="Wingdings" pitchFamily="2" charset="2"/>
              <a:buNone/>
            </a:pPr>
            <a:endParaRPr lang="ko-KR" altLang="en-US" sz="2000" dirty="0">
              <a:latin typeface="HY견고딕" pitchFamily="18" charset="-127"/>
              <a:ea typeface="HY견고딕" pitchFamily="18" charset="-127"/>
            </a:endParaRPr>
          </a:p>
          <a:p>
            <a:pPr>
              <a:lnSpc>
                <a:spcPct val="130000"/>
              </a:lnSpc>
              <a:spcBef>
                <a:spcPct val="25000"/>
              </a:spcBef>
              <a:buClr>
                <a:srgbClr val="FF0000"/>
              </a:buClr>
              <a:buFont typeface="Wingdings" pitchFamily="2" charset="2"/>
              <a:buChar char="v"/>
            </a:pP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2000" dirty="0" err="1">
                <a:solidFill>
                  <a:srgbClr val="0000FF"/>
                </a:solidFill>
                <a:latin typeface="HY견고딕" pitchFamily="18" charset="-127"/>
                <a:ea typeface="HY견고딕" pitchFamily="18" charset="-127"/>
              </a:rPr>
              <a:t>고에너지</a:t>
            </a:r>
            <a:r>
              <a:rPr lang="ko-KR" altLang="en-US" sz="2000" dirty="0">
                <a:solidFill>
                  <a:srgbClr val="0000FF"/>
                </a:solidFill>
                <a:latin typeface="HY견고딕" pitchFamily="18" charset="-127"/>
                <a:ea typeface="HY견고딕" pitchFamily="18" charset="-127"/>
              </a:rPr>
              <a:t> 사료 급여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    </a:t>
            </a:r>
          </a:p>
          <a:p>
            <a:pPr>
              <a:lnSpc>
                <a:spcPct val="130000"/>
              </a:lnSpc>
              <a:spcBef>
                <a:spcPct val="25000"/>
              </a:spcBef>
              <a:buClr>
                <a:srgbClr val="FF0000"/>
              </a:buClr>
              <a:buFont typeface="Wingdings" pitchFamily="2" charset="2"/>
              <a:buNone/>
            </a:pP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   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사료섭취량이 감소한다면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섭취하는 사료 속에 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영양소 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농도가 </a:t>
            </a:r>
            <a:endParaRPr lang="en-US" altLang="ko-KR" sz="2000" dirty="0" smtClean="0">
              <a:latin typeface="HY견고딕" pitchFamily="18" charset="-127"/>
              <a:ea typeface="HY견고딕" pitchFamily="18" charset="-127"/>
            </a:endParaRPr>
          </a:p>
          <a:p>
            <a:pPr>
              <a:lnSpc>
                <a:spcPct val="130000"/>
              </a:lnSpc>
              <a:spcBef>
                <a:spcPct val="25000"/>
              </a:spcBef>
              <a:buClr>
                <a:srgbClr val="FF0000"/>
              </a:buClr>
              <a:buFont typeface="Wingdings" pitchFamily="2" charset="2"/>
              <a:buNone/>
            </a:pP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      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더 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많이 함유되어야 함</a:t>
            </a:r>
          </a:p>
          <a:p>
            <a:pPr>
              <a:lnSpc>
                <a:spcPct val="130000"/>
              </a:lnSpc>
              <a:spcBef>
                <a:spcPct val="25000"/>
              </a:spcBef>
              <a:buClr>
                <a:srgbClr val="FF0000"/>
              </a:buClr>
              <a:buFont typeface="Wingdings" pitchFamily="2" charset="2"/>
              <a:buNone/>
            </a:pP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   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소들의 유지 에너지 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요구량은 일정하기 때문에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에너지는 </a:t>
            </a:r>
            <a:endParaRPr lang="en-US" altLang="ko-KR" sz="2000" dirty="0" smtClean="0">
              <a:latin typeface="HY견고딕" pitchFamily="18" charset="-127"/>
              <a:ea typeface="HY견고딕" pitchFamily="18" charset="-127"/>
            </a:endParaRPr>
          </a:p>
          <a:p>
            <a:pPr>
              <a:lnSpc>
                <a:spcPct val="130000"/>
              </a:lnSpc>
              <a:spcBef>
                <a:spcPct val="25000"/>
              </a:spcBef>
              <a:buClr>
                <a:srgbClr val="FF0000"/>
              </a:buClr>
              <a:buFont typeface="Wingdings" pitchFamily="2" charset="2"/>
              <a:buNone/>
            </a:pP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      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실제적으로 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증가를 유지할 필요가 있음</a:t>
            </a:r>
          </a:p>
        </p:txBody>
      </p:sp>
      <p:sp>
        <p:nvSpPr>
          <p:cNvPr id="822276" name="AutoShape 4"/>
          <p:cNvSpPr>
            <a:spLocks noChangeArrowheads="1"/>
          </p:cNvSpPr>
          <p:nvPr/>
        </p:nvSpPr>
        <p:spPr bwMode="auto">
          <a:xfrm>
            <a:off x="1403326" y="2780928"/>
            <a:ext cx="360362" cy="287337"/>
          </a:xfrm>
          <a:prstGeom prst="rightArrow">
            <a:avLst>
              <a:gd name="adj1" fmla="val 50000"/>
              <a:gd name="adj2" fmla="val 31354"/>
            </a:avLst>
          </a:prstGeom>
          <a:solidFill>
            <a:schemeClr val="accent1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2075" tIns="46038" rIns="92075" bIns="46038" anchor="ctr">
            <a:spAutoFit/>
          </a:bodyPr>
          <a:lstStyle/>
          <a:p>
            <a:endParaRPr lang="ko-KR" altLang="en-US"/>
          </a:p>
        </p:txBody>
      </p:sp>
      <p:sp>
        <p:nvSpPr>
          <p:cNvPr id="822277" name="AutoShape 5"/>
          <p:cNvSpPr>
            <a:spLocks noChangeArrowheads="1"/>
          </p:cNvSpPr>
          <p:nvPr/>
        </p:nvSpPr>
        <p:spPr bwMode="auto">
          <a:xfrm>
            <a:off x="1403648" y="3284984"/>
            <a:ext cx="360362" cy="287337"/>
          </a:xfrm>
          <a:prstGeom prst="rightArrow">
            <a:avLst>
              <a:gd name="adj1" fmla="val 50000"/>
              <a:gd name="adj2" fmla="val 31354"/>
            </a:avLst>
          </a:prstGeom>
          <a:solidFill>
            <a:schemeClr val="accent1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2075" tIns="46038" rIns="92075" bIns="46038" anchor="ctr">
            <a:spAutoFit/>
          </a:bodyPr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356414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43" name="Rectangle 3"/>
          <p:cNvSpPr>
            <a:spLocks noChangeArrowheads="1"/>
          </p:cNvSpPr>
          <p:nvPr/>
        </p:nvSpPr>
        <p:spPr bwMode="auto">
          <a:xfrm>
            <a:off x="683568" y="548680"/>
            <a:ext cx="8064500" cy="554062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>
              <a:lnSpc>
                <a:spcPct val="150000"/>
              </a:lnSpc>
              <a:spcBef>
                <a:spcPct val="30000"/>
              </a:spcBef>
              <a:buClr>
                <a:srgbClr val="FF0000"/>
              </a:buClr>
              <a:buFont typeface="Wingdings" pitchFamily="2" charset="2"/>
              <a:buChar char="v"/>
            </a:pP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2000" dirty="0">
                <a:solidFill>
                  <a:srgbClr val="0000FF"/>
                </a:solidFill>
                <a:latin typeface="HY견고딕" pitchFamily="18" charset="-127"/>
                <a:ea typeface="HY견고딕" pitchFamily="18" charset="-127"/>
              </a:rPr>
              <a:t>미량 광물질 급여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  </a:t>
            </a:r>
          </a:p>
          <a:p>
            <a:pPr>
              <a:lnSpc>
                <a:spcPct val="150000"/>
              </a:lnSpc>
              <a:spcBef>
                <a:spcPct val="30000"/>
              </a:spcBef>
              <a:buClr>
                <a:srgbClr val="FF0000"/>
              </a:buClr>
              <a:buFont typeface="Wingdings" pitchFamily="2" charset="2"/>
              <a:buNone/>
            </a:pP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  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고온 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: 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호흡과 땀의 배출 증가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미량광물질 수준 감소</a:t>
            </a:r>
          </a:p>
          <a:p>
            <a:pPr>
              <a:lnSpc>
                <a:spcPct val="150000"/>
              </a:lnSpc>
              <a:spcBef>
                <a:spcPct val="30000"/>
              </a:spcBef>
              <a:buClr>
                <a:srgbClr val="FF0000"/>
              </a:buClr>
              <a:buFont typeface="Wingdings" pitchFamily="2" charset="2"/>
              <a:buNone/>
            </a:pP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  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특히 땀이나 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침 흘림에 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의한 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K, Na </a:t>
            </a:r>
            <a:r>
              <a:rPr lang="ko-KR" altLang="en-US" sz="2000" dirty="0" err="1">
                <a:latin typeface="HY견고딕" pitchFamily="18" charset="-127"/>
                <a:ea typeface="HY견고딕" pitchFamily="18" charset="-127"/>
              </a:rPr>
              <a:t>손실량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 증가  </a:t>
            </a:r>
          </a:p>
          <a:p>
            <a:pPr>
              <a:lnSpc>
                <a:spcPct val="150000"/>
              </a:lnSpc>
              <a:spcBef>
                <a:spcPct val="30000"/>
              </a:spcBef>
              <a:buClr>
                <a:srgbClr val="FF0000"/>
              </a:buClr>
              <a:buFont typeface="Wingdings" pitchFamily="2" charset="2"/>
              <a:buNone/>
            </a:pP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  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000" dirty="0" err="1" smtClean="0">
                <a:latin typeface="HY견고딕" pitchFamily="18" charset="-127"/>
                <a:ea typeface="HY견고딕" pitchFamily="18" charset="-127"/>
              </a:rPr>
              <a:t>적온사육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 시 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대비 광물질 요구량 대비 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10% 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정도 증가</a:t>
            </a:r>
          </a:p>
          <a:p>
            <a:pPr>
              <a:lnSpc>
                <a:spcPct val="150000"/>
              </a:lnSpc>
              <a:spcBef>
                <a:spcPct val="30000"/>
              </a:spcBef>
              <a:buClr>
                <a:srgbClr val="FF0000"/>
              </a:buClr>
              <a:buFont typeface="Wingdings" pitchFamily="2" charset="2"/>
              <a:buNone/>
            </a:pP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  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완충제의 적당한 사용 권장</a:t>
            </a:r>
          </a:p>
          <a:p>
            <a:pPr>
              <a:lnSpc>
                <a:spcPct val="150000"/>
              </a:lnSpc>
              <a:spcBef>
                <a:spcPct val="30000"/>
              </a:spcBef>
              <a:buClr>
                <a:srgbClr val="FF0000"/>
              </a:buClr>
              <a:buFont typeface="Wingdings" pitchFamily="2" charset="2"/>
              <a:buNone/>
            </a:pPr>
            <a:endParaRPr lang="ko-KR" altLang="en-US" sz="2000" dirty="0">
              <a:latin typeface="HY견고딕" pitchFamily="18" charset="-127"/>
              <a:ea typeface="HY견고딕" pitchFamily="18" charset="-127"/>
            </a:endParaRPr>
          </a:p>
          <a:p>
            <a:pPr>
              <a:lnSpc>
                <a:spcPct val="150000"/>
              </a:lnSpc>
              <a:spcBef>
                <a:spcPct val="30000"/>
              </a:spcBef>
              <a:buClr>
                <a:srgbClr val="FF0000"/>
              </a:buClr>
              <a:buFont typeface="Wingdings" pitchFamily="2" charset="2"/>
              <a:buChar char="v"/>
            </a:pP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2000" dirty="0">
                <a:solidFill>
                  <a:srgbClr val="0000FF"/>
                </a:solidFill>
                <a:latin typeface="HY견고딕" pitchFamily="18" charset="-127"/>
                <a:ea typeface="HY견고딕" pitchFamily="18" charset="-127"/>
              </a:rPr>
              <a:t>사료급여방법의 변경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    </a:t>
            </a:r>
          </a:p>
          <a:p>
            <a:pPr>
              <a:lnSpc>
                <a:spcPct val="150000"/>
              </a:lnSpc>
              <a:spcBef>
                <a:spcPct val="30000"/>
              </a:spcBef>
              <a:buClr>
                <a:srgbClr val="FF0000"/>
              </a:buClr>
              <a:buFont typeface="Wingdings" pitchFamily="2" charset="2"/>
              <a:buNone/>
            </a:pP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   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- 1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일 급여횟수 증가</a:t>
            </a:r>
          </a:p>
          <a:p>
            <a:pPr>
              <a:lnSpc>
                <a:spcPct val="150000"/>
              </a:lnSpc>
              <a:spcBef>
                <a:spcPct val="30000"/>
              </a:spcBef>
              <a:buClr>
                <a:srgbClr val="FF0000"/>
              </a:buClr>
              <a:buFont typeface="Wingdings" pitchFamily="2" charset="2"/>
              <a:buNone/>
            </a:pP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   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이른 아침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저녁 늦게 급여하는 사료의 양을 증가 </a:t>
            </a:r>
          </a:p>
          <a:p>
            <a:pPr>
              <a:lnSpc>
                <a:spcPct val="150000"/>
              </a:lnSpc>
              <a:spcBef>
                <a:spcPct val="30000"/>
              </a:spcBef>
              <a:buClr>
                <a:srgbClr val="FF0000"/>
              </a:buClr>
              <a:buFont typeface="Wingdings" pitchFamily="2" charset="2"/>
              <a:buNone/>
            </a:pP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   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000" dirty="0" err="1">
                <a:latin typeface="HY견고딕" pitchFamily="18" charset="-127"/>
                <a:ea typeface="HY견고딕" pitchFamily="18" charset="-127"/>
              </a:rPr>
              <a:t>사료배합비의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 변경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고농축에너지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163035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24361" name="Group 41"/>
          <p:cNvGraphicFramePr>
            <a:graphicFrameLocks noGrp="1"/>
          </p:cNvGraphicFramePr>
          <p:nvPr>
            <p:ph/>
          </p:nvPr>
        </p:nvGraphicFramePr>
        <p:xfrm>
          <a:off x="683568" y="2132856"/>
          <a:ext cx="7929562" cy="3313113"/>
        </p:xfrm>
        <a:graphic>
          <a:graphicData uri="http://schemas.openxmlformats.org/drawingml/2006/table">
            <a:tbl>
              <a:tblPr/>
              <a:tblGrid>
                <a:gridCol w="2643187"/>
                <a:gridCol w="2643188"/>
                <a:gridCol w="2643187"/>
              </a:tblGrid>
              <a:tr h="82867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1" lang="ko-KR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Arial" pitchFamily="34" charset="0"/>
                        </a:rPr>
                        <a:t>구분</a:t>
                      </a:r>
                    </a:p>
                  </a:txBody>
                  <a:tcPr marL="92075" marR="92075" marT="46038" marB="4603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Arial" pitchFamily="34" charset="0"/>
                        </a:rPr>
                        <a:t>1</a:t>
                      </a:r>
                      <a:r>
                        <a:rPr kumimoji="1" lang="ko-KR" alt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Arial" pitchFamily="34" charset="0"/>
                        </a:rPr>
                        <a:t>일 건물섭취량</a:t>
                      </a:r>
                      <a:r>
                        <a:rPr kumimoji="1" lang="en-US" altLang="ko-KR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Arial" pitchFamily="34" charset="0"/>
                        </a:rPr>
                        <a:t>(kg)</a:t>
                      </a:r>
                    </a:p>
                  </a:txBody>
                  <a:tcPr marL="92075" marR="92075" marT="46038" marB="4603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82867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Arial" pitchFamily="34" charset="0"/>
                        </a:rPr>
                        <a:t>22.7</a:t>
                      </a:r>
                    </a:p>
                  </a:txBody>
                  <a:tcPr marL="92075" marR="92075" marT="46038" marB="4603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Arial" pitchFamily="34" charset="0"/>
                        </a:rPr>
                        <a:t>18.1</a:t>
                      </a:r>
                    </a:p>
                  </a:txBody>
                  <a:tcPr marL="92075" marR="92075" marT="46038" marB="4603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70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Arial" pitchFamily="34" charset="0"/>
                        </a:rPr>
                        <a:t>CP,%</a:t>
                      </a:r>
                    </a:p>
                  </a:txBody>
                  <a:tcPr marL="92075" marR="92075" marT="46038" marB="4603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Arial" pitchFamily="34" charset="0"/>
                        </a:rPr>
                        <a:t>16</a:t>
                      </a:r>
                    </a:p>
                  </a:txBody>
                  <a:tcPr marL="92075" marR="92075" marT="46038" marB="4603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Arial" pitchFamily="34" charset="0"/>
                        </a:rPr>
                        <a:t>19</a:t>
                      </a:r>
                    </a:p>
                  </a:txBody>
                  <a:tcPr marL="92075" marR="92075" marT="46038" marB="4603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86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Arial" pitchFamily="34" charset="0"/>
                        </a:rPr>
                        <a:t>NEL(Mcal/lb)</a:t>
                      </a:r>
                    </a:p>
                  </a:txBody>
                  <a:tcPr marL="92075" marR="92075" marT="46038" marB="4603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Arial" pitchFamily="34" charset="0"/>
                        </a:rPr>
                        <a:t>0.73</a:t>
                      </a:r>
                    </a:p>
                  </a:txBody>
                  <a:tcPr marL="92075" marR="92075" marT="46038" marB="4603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2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Arial" pitchFamily="34" charset="0"/>
                        </a:rPr>
                        <a:t>0.83</a:t>
                      </a:r>
                    </a:p>
                  </a:txBody>
                  <a:tcPr marL="92075" marR="92075" marT="46038" marB="4603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24356" name="Rectangle 36"/>
          <p:cNvSpPr>
            <a:spLocks noChangeArrowheads="1"/>
          </p:cNvSpPr>
          <p:nvPr/>
        </p:nvSpPr>
        <p:spPr bwMode="auto">
          <a:xfrm>
            <a:off x="683568" y="1048079"/>
            <a:ext cx="7848600" cy="831639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spAutoFit/>
          </a:bodyPr>
          <a:lstStyle/>
          <a:p>
            <a:pPr algn="just"/>
            <a:r>
              <a:rPr lang="ko-KR" altLang="en-US" sz="2400" dirty="0" smtClean="0">
                <a:solidFill>
                  <a:srgbClr val="0000FF"/>
                </a:solidFill>
                <a:latin typeface="HY견고딕" pitchFamily="18" charset="-127"/>
                <a:ea typeface="HY견고딕" pitchFamily="18" charset="-127"/>
              </a:rPr>
              <a:t>표 </a:t>
            </a:r>
            <a:r>
              <a:rPr lang="en-US" altLang="ko-KR" sz="2400" dirty="0" smtClean="0">
                <a:solidFill>
                  <a:srgbClr val="0000FF"/>
                </a:solidFill>
                <a:latin typeface="HY견고딕" pitchFamily="18" charset="-127"/>
                <a:ea typeface="HY견고딕" pitchFamily="18" charset="-127"/>
              </a:rPr>
              <a:t>9. </a:t>
            </a:r>
            <a:r>
              <a:rPr lang="ko-KR" altLang="en-US" sz="2400" dirty="0">
                <a:solidFill>
                  <a:srgbClr val="0000FF"/>
                </a:solidFill>
                <a:latin typeface="HY견고딕" pitchFamily="18" charset="-127"/>
                <a:ea typeface="HY견고딕" pitchFamily="18" charset="-127"/>
              </a:rPr>
              <a:t>고온스트레스로 인한 건물섭취량 </a:t>
            </a:r>
            <a:r>
              <a:rPr lang="ko-KR" altLang="en-US" sz="2400" dirty="0" err="1">
                <a:solidFill>
                  <a:srgbClr val="0000FF"/>
                </a:solidFill>
                <a:latin typeface="HY견고딕" pitchFamily="18" charset="-127"/>
                <a:ea typeface="HY견고딕" pitchFamily="18" charset="-127"/>
              </a:rPr>
              <a:t>감소시</a:t>
            </a:r>
            <a:r>
              <a:rPr lang="ko-KR" altLang="en-US" sz="2400" dirty="0">
                <a:solidFill>
                  <a:srgbClr val="0000FF"/>
                </a:solidFill>
                <a:latin typeface="HY견고딕" pitchFamily="18" charset="-127"/>
                <a:ea typeface="HY견고딕" pitchFamily="18" charset="-127"/>
              </a:rPr>
              <a:t> </a:t>
            </a:r>
          </a:p>
          <a:p>
            <a:pPr algn="just"/>
            <a:r>
              <a:rPr lang="ko-KR" altLang="en-US" sz="2400" dirty="0">
                <a:solidFill>
                  <a:srgbClr val="0000FF"/>
                </a:solidFill>
                <a:latin typeface="HY견고딕" pitchFamily="18" charset="-127"/>
                <a:ea typeface="HY견고딕" pitchFamily="18" charset="-127"/>
              </a:rPr>
              <a:t>         </a:t>
            </a:r>
            <a:r>
              <a:rPr lang="ko-KR" altLang="en-US" sz="2400" dirty="0" smtClean="0">
                <a:solidFill>
                  <a:srgbClr val="0000FF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2400" dirty="0">
                <a:solidFill>
                  <a:srgbClr val="0000FF"/>
                </a:solidFill>
                <a:latin typeface="HY견고딕" pitchFamily="18" charset="-127"/>
                <a:ea typeface="HY견고딕" pitchFamily="18" charset="-127"/>
              </a:rPr>
              <a:t>영양소 농도 조정 예 </a:t>
            </a:r>
            <a:r>
              <a:rPr lang="en-US" altLang="ko-KR" sz="2400" dirty="0" smtClean="0">
                <a:solidFill>
                  <a:srgbClr val="0000FF"/>
                </a:solidFill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2400" dirty="0" smtClean="0">
                <a:solidFill>
                  <a:srgbClr val="0000FF"/>
                </a:solidFill>
                <a:latin typeface="HY견고딕" pitchFamily="18" charset="-127"/>
                <a:ea typeface="HY견고딕" pitchFamily="18" charset="-127"/>
              </a:rPr>
              <a:t>젖소의 경우</a:t>
            </a:r>
            <a:r>
              <a:rPr lang="en-US" altLang="ko-KR" sz="2400" dirty="0" smtClean="0">
                <a:solidFill>
                  <a:srgbClr val="0000FF"/>
                </a:solidFill>
                <a:latin typeface="HY견고딕" pitchFamily="18" charset="-127"/>
                <a:ea typeface="HY견고딕" pitchFamily="18" charset="-127"/>
              </a:rPr>
              <a:t>)</a:t>
            </a:r>
            <a:endParaRPr lang="ko-KR" altLang="en-US" sz="2400" dirty="0">
              <a:solidFill>
                <a:srgbClr val="0000FF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969733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576" y="1916832"/>
            <a:ext cx="7543800" cy="4209256"/>
          </a:xfrm>
          <a:noFill/>
        </p:spPr>
        <p:txBody>
          <a:bodyPr/>
          <a:lstStyle/>
          <a:p>
            <a:pPr algn="just"/>
            <a:r>
              <a:rPr lang="ko-KR" altLang="en-US" i="0" dirty="0" err="1" smtClean="0">
                <a:effectLst/>
                <a:latin typeface="HY견고딕" pitchFamily="18" charset="-127"/>
                <a:ea typeface="HY견고딕" pitchFamily="18" charset="-127"/>
              </a:rPr>
              <a:t>배합기</a:t>
            </a:r>
            <a:r>
              <a:rPr lang="ko-KR" altLang="en-US" i="0" dirty="0" smtClean="0">
                <a:effectLst/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i="0" dirty="0" err="1" smtClean="0">
                <a:effectLst/>
                <a:latin typeface="HY견고딕" pitchFamily="18" charset="-127"/>
                <a:ea typeface="HY견고딕" pitchFamily="18" charset="-127"/>
              </a:rPr>
              <a:t>선택시</a:t>
            </a:r>
            <a:r>
              <a:rPr lang="ko-KR" altLang="en-US" i="0" dirty="0" smtClean="0">
                <a:effectLst/>
                <a:latin typeface="HY견고딕" pitchFamily="18" charset="-127"/>
                <a:ea typeface="HY견고딕" pitchFamily="18" charset="-127"/>
              </a:rPr>
              <a:t> 고려사항</a:t>
            </a:r>
          </a:p>
          <a:p>
            <a:pPr algn="just">
              <a:lnSpc>
                <a:spcPct val="70000"/>
              </a:lnSpc>
            </a:pPr>
            <a:endParaRPr lang="ko-KR" altLang="en-US" sz="2000" i="0" dirty="0" smtClean="0">
              <a:effectLst/>
              <a:latin typeface="HY견명조" pitchFamily="18" charset="-127"/>
              <a:ea typeface="HY견명조" pitchFamily="18" charset="-127"/>
            </a:endParaRPr>
          </a:p>
          <a:p>
            <a:pPr algn="just">
              <a:buFont typeface="Wingdings" pitchFamily="2" charset="2"/>
              <a:buNone/>
            </a:pP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 가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. 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공인기관의 </a:t>
            </a:r>
            <a:r>
              <a:rPr lang="ko-KR" altLang="en-US" sz="2400" i="0" dirty="0" err="1" smtClean="0">
                <a:effectLst/>
                <a:latin typeface="HY견명조" pitchFamily="18" charset="-127"/>
                <a:ea typeface="HY견명조" pitchFamily="18" charset="-127"/>
              </a:rPr>
              <a:t>배합비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 검사를 받은 것 </a:t>
            </a:r>
          </a:p>
          <a:p>
            <a:pPr algn="just">
              <a:buFont typeface="Wingdings" pitchFamily="2" charset="2"/>
              <a:buNone/>
            </a:pP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 나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. </a:t>
            </a:r>
            <a:r>
              <a:rPr lang="ko-KR" altLang="en-US" sz="2400" i="0" dirty="0" err="1" smtClean="0">
                <a:effectLst/>
                <a:latin typeface="HY견명조" pitchFamily="18" charset="-127"/>
                <a:ea typeface="HY견명조" pitchFamily="18" charset="-127"/>
              </a:rPr>
              <a:t>배합기의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 견고성</a:t>
            </a:r>
          </a:p>
          <a:p>
            <a:pPr algn="just">
              <a:buFont typeface="Wingdings" pitchFamily="2" charset="2"/>
              <a:buNone/>
            </a:pP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 다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. 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기계의 용량</a:t>
            </a:r>
          </a:p>
          <a:p>
            <a:pPr algn="just">
              <a:buFont typeface="Wingdings" pitchFamily="2" charset="2"/>
              <a:buNone/>
            </a:pP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 라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.  A/S 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기간과 주변 대리점 및 서비스센터</a:t>
            </a:r>
          </a:p>
          <a:p>
            <a:pPr algn="just">
              <a:buFont typeface="Wingdings" pitchFamily="2" charset="2"/>
              <a:buNone/>
            </a:pP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 마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. 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구입하는 </a:t>
            </a:r>
            <a:r>
              <a:rPr lang="ko-KR" altLang="en-US" sz="2400" i="0" dirty="0" err="1" smtClean="0">
                <a:effectLst/>
                <a:latin typeface="HY견명조" pitchFamily="18" charset="-127"/>
                <a:ea typeface="HY견명조" pitchFamily="18" charset="-127"/>
              </a:rPr>
              <a:t>배합기가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 융자가 되는지 여부</a:t>
            </a:r>
          </a:p>
          <a:p>
            <a:pPr algn="just">
              <a:buFont typeface="Wingdings" pitchFamily="2" charset="2"/>
              <a:buNone/>
            </a:pP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 바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. 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주변에 같은 기종을 구입하여 사용하는 농가를</a:t>
            </a:r>
          </a:p>
          <a:p>
            <a:pPr algn="just">
              <a:buFont typeface="Wingdings" pitchFamily="2" charset="2"/>
              <a:buNone/>
            </a:pP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      방문하여 의견을 들어 볼 것</a:t>
            </a:r>
          </a:p>
          <a:p>
            <a:pPr algn="just">
              <a:buFont typeface="Wingdings" pitchFamily="2" charset="2"/>
              <a:buNone/>
            </a:pPr>
            <a:endParaRPr lang="en-US" altLang="ko-KR" i="0" dirty="0" smtClean="0">
              <a:effectLst/>
              <a:latin typeface="바탕" pitchFamily="18" charset="-127"/>
              <a:ea typeface="바탕" pitchFamily="18" charset="-127"/>
            </a:endParaRPr>
          </a:p>
        </p:txBody>
      </p:sp>
      <p:sp>
        <p:nvSpPr>
          <p:cNvPr id="4" name="Title 5"/>
          <p:cNvSpPr txBox="1">
            <a:spLocks/>
          </p:cNvSpPr>
          <p:nvPr/>
        </p:nvSpPr>
        <p:spPr bwMode="auto">
          <a:xfrm>
            <a:off x="388005" y="548681"/>
            <a:ext cx="8288451" cy="936103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4000" b="1" kern="1200">
                <a:ln>
                  <a:solidFill>
                    <a:srgbClr val="292929"/>
                  </a:solidFill>
                </a:ln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fontAlgn="base"/>
            <a:r>
              <a:rPr lang="en-US" altLang="ko-KR" sz="4400" dirty="0" smtClean="0">
                <a:effectLst/>
                <a:latin typeface="+mj-ea"/>
              </a:rPr>
              <a:t>7. TMR </a:t>
            </a:r>
            <a:r>
              <a:rPr lang="ko-KR" altLang="en-US" sz="4400" dirty="0" err="1" smtClean="0">
                <a:effectLst/>
                <a:latin typeface="+mj-ea"/>
              </a:rPr>
              <a:t>배합기의</a:t>
            </a:r>
            <a:r>
              <a:rPr lang="ko-KR" altLang="en-US" sz="4400" dirty="0" smtClean="0">
                <a:effectLst/>
                <a:latin typeface="+mj-ea"/>
              </a:rPr>
              <a:t> 선택</a:t>
            </a:r>
            <a:endParaRPr lang="en-US" altLang="ko-KR" sz="4400" dirty="0">
              <a:effectLst/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5700112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ext Box 2"/>
          <p:cNvSpPr txBox="1">
            <a:spLocks noChangeArrowheads="1"/>
          </p:cNvSpPr>
          <p:nvPr/>
        </p:nvSpPr>
        <p:spPr bwMode="auto">
          <a:xfrm>
            <a:off x="2667000" y="365125"/>
            <a:ext cx="3810000" cy="10064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buClrTx/>
              <a:buSzTx/>
              <a:buFontTx/>
              <a:buNone/>
            </a:pPr>
            <a:r>
              <a:rPr lang="en-US" altLang="ko-KR" sz="6000">
                <a:latin typeface="견명조" pitchFamily="18" charset="-127"/>
                <a:ea typeface="견명조" pitchFamily="18" charset="-127"/>
              </a:rPr>
              <a:t>2</a:t>
            </a:r>
            <a:r>
              <a:rPr lang="ko-KR" altLang="en-US" sz="6000">
                <a:latin typeface="견명조" pitchFamily="18" charset="-127"/>
                <a:ea typeface="견명조" pitchFamily="18" charset="-127"/>
              </a:rPr>
              <a:t>오거식</a:t>
            </a:r>
            <a:endParaRPr lang="ko-KR" altLang="en-US" sz="2400" b="0"/>
          </a:p>
        </p:txBody>
      </p:sp>
      <p:pic>
        <p:nvPicPr>
          <p:cNvPr id="321539" name="Picture 3" descr="2오거구성 사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844675"/>
            <a:ext cx="5105400" cy="351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1540" name="Picture 4" descr="2오거구성 사본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1857375"/>
            <a:ext cx="3240088" cy="3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9" name="Text Box 5"/>
          <p:cNvSpPr txBox="1">
            <a:spLocks noChangeArrowheads="1"/>
          </p:cNvSpPr>
          <p:nvPr/>
        </p:nvSpPr>
        <p:spPr bwMode="auto">
          <a:xfrm>
            <a:off x="971550" y="5665788"/>
            <a:ext cx="806450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latinLnBrk="0" hangingPunct="0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ko-KR" altLang="en-US" sz="2400">
                <a:latin typeface="돋움체" pitchFamily="49" charset="-127"/>
                <a:ea typeface="돋움체" pitchFamily="49" charset="-127"/>
              </a:rPr>
              <a:t>장점 </a:t>
            </a:r>
            <a:r>
              <a:rPr lang="en-US" altLang="ko-KR" sz="2400">
                <a:latin typeface="돋움체" pitchFamily="49" charset="-127"/>
                <a:ea typeface="돋움체" pitchFamily="49" charset="-127"/>
              </a:rPr>
              <a:t>: </a:t>
            </a:r>
            <a:r>
              <a:rPr lang="ko-KR" altLang="en-US" sz="2400">
                <a:latin typeface="돋움체" pitchFamily="49" charset="-127"/>
                <a:ea typeface="돋움체" pitchFamily="49" charset="-127"/>
              </a:rPr>
              <a:t>기계 구조가 간단하며 배합 효능이 좋다</a:t>
            </a:r>
            <a:r>
              <a:rPr lang="en-US" altLang="ko-KR" sz="2400">
                <a:latin typeface="돋움체" pitchFamily="49" charset="-127"/>
                <a:ea typeface="돋움체" pitchFamily="49" charset="-127"/>
              </a:rPr>
              <a:t>. </a:t>
            </a:r>
          </a:p>
          <a:p>
            <a:pPr algn="l" eaLnBrk="0" latinLnBrk="0" hangingPunct="0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ko-KR" altLang="en-US" sz="2400">
                <a:latin typeface="돋움체" pitchFamily="49" charset="-127"/>
                <a:ea typeface="돋움체" pitchFamily="49" charset="-127"/>
              </a:rPr>
              <a:t>단점 </a:t>
            </a:r>
            <a:r>
              <a:rPr lang="en-US" altLang="ko-KR" sz="2400">
                <a:latin typeface="돋움체" pitchFamily="49" charset="-127"/>
                <a:ea typeface="돋움체" pitchFamily="49" charset="-127"/>
              </a:rPr>
              <a:t>: </a:t>
            </a:r>
            <a:r>
              <a:rPr lang="ko-KR" altLang="en-US" sz="2400">
                <a:latin typeface="돋움체" pitchFamily="49" charset="-127"/>
                <a:ea typeface="돋움체" pitchFamily="49" charset="-127"/>
              </a:rPr>
              <a:t>기계설계가 잘못되면 터널현상이 생긴다</a:t>
            </a:r>
            <a:r>
              <a:rPr lang="en-US" altLang="ko-KR" sz="2400">
                <a:latin typeface="돋움체" pitchFamily="49" charset="-127"/>
                <a:ea typeface="돋움체" pitchFamily="49" charset="-127"/>
              </a:rPr>
              <a:t>. </a:t>
            </a:r>
          </a:p>
        </p:txBody>
      </p:sp>
      <p:sp>
        <p:nvSpPr>
          <p:cNvPr id="88070" name="Text Box 6"/>
          <p:cNvSpPr txBox="1">
            <a:spLocks noChangeArrowheads="1"/>
          </p:cNvSpPr>
          <p:nvPr/>
        </p:nvSpPr>
        <p:spPr bwMode="auto">
          <a:xfrm>
            <a:off x="6444208" y="1268760"/>
            <a:ext cx="15605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ko-KR" altLang="en-US" sz="3600" dirty="0">
                <a:solidFill>
                  <a:schemeClr val="tx2"/>
                </a:solidFill>
              </a:rPr>
              <a:t>정면도</a:t>
            </a:r>
          </a:p>
        </p:txBody>
      </p:sp>
      <p:sp>
        <p:nvSpPr>
          <p:cNvPr id="88071" name="Text Box 7"/>
          <p:cNvSpPr txBox="1">
            <a:spLocks noChangeArrowheads="1"/>
          </p:cNvSpPr>
          <p:nvPr/>
        </p:nvSpPr>
        <p:spPr bwMode="auto">
          <a:xfrm>
            <a:off x="8655050" y="76200"/>
            <a:ext cx="412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ko-KR" sz="3600">
                <a:solidFill>
                  <a:schemeClr val="tx2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9238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1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1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1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21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1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1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14600" y="304800"/>
            <a:ext cx="4191000" cy="8382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altLang="ko-KR" sz="6000" b="1" i="0" smtClean="0">
                <a:solidFill>
                  <a:schemeClr val="tx1"/>
                </a:solidFill>
              </a:rPr>
              <a:t>3</a:t>
            </a:r>
            <a:r>
              <a:rPr lang="ko-KR" altLang="en-US" sz="6000" b="1" i="0" smtClean="0">
                <a:solidFill>
                  <a:schemeClr val="tx1"/>
                </a:solidFill>
              </a:rPr>
              <a:t>오거식</a:t>
            </a:r>
            <a:endParaRPr lang="ko-KR" altLang="en-US" sz="4800" i="0" smtClean="0">
              <a:solidFill>
                <a:schemeClr val="tx1"/>
              </a:solidFill>
            </a:endParaRPr>
          </a:p>
        </p:txBody>
      </p:sp>
      <p:pic>
        <p:nvPicPr>
          <p:cNvPr id="322563" name="Picture 3" descr="3오거구성 사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1628775"/>
            <a:ext cx="4464050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2564" name="Picture 4" descr="3오거구성 사본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525" y="1628775"/>
            <a:ext cx="2846388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3" name="Text Box 5"/>
          <p:cNvSpPr txBox="1">
            <a:spLocks noChangeArrowheads="1"/>
          </p:cNvSpPr>
          <p:nvPr/>
        </p:nvSpPr>
        <p:spPr bwMode="auto">
          <a:xfrm>
            <a:off x="1187624" y="908720"/>
            <a:ext cx="15605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ko-KR" altLang="en-US" sz="3600" dirty="0">
                <a:solidFill>
                  <a:schemeClr val="tx2"/>
                </a:solidFill>
              </a:rPr>
              <a:t>측면도</a:t>
            </a:r>
          </a:p>
        </p:txBody>
      </p:sp>
      <p:sp>
        <p:nvSpPr>
          <p:cNvPr id="89094" name="Text Box 6"/>
          <p:cNvSpPr txBox="1">
            <a:spLocks noChangeArrowheads="1"/>
          </p:cNvSpPr>
          <p:nvPr/>
        </p:nvSpPr>
        <p:spPr bwMode="auto">
          <a:xfrm>
            <a:off x="6516216" y="908720"/>
            <a:ext cx="15605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ko-KR" altLang="en-US" sz="3600" dirty="0">
                <a:solidFill>
                  <a:schemeClr val="tx2"/>
                </a:solidFill>
              </a:rPr>
              <a:t>정면도</a:t>
            </a:r>
          </a:p>
        </p:txBody>
      </p:sp>
      <p:sp>
        <p:nvSpPr>
          <p:cNvPr id="89095" name="Text Box 7"/>
          <p:cNvSpPr txBox="1">
            <a:spLocks noChangeArrowheads="1"/>
          </p:cNvSpPr>
          <p:nvPr/>
        </p:nvSpPr>
        <p:spPr bwMode="auto">
          <a:xfrm>
            <a:off x="8655050" y="44450"/>
            <a:ext cx="412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ko-KR" sz="3600">
                <a:solidFill>
                  <a:schemeClr val="tx2"/>
                </a:solidFill>
              </a:rPr>
              <a:t>4</a:t>
            </a:r>
          </a:p>
        </p:txBody>
      </p:sp>
      <p:sp>
        <p:nvSpPr>
          <p:cNvPr id="89096" name="Rectangle 8"/>
          <p:cNvSpPr>
            <a:spLocks noChangeArrowheads="1"/>
          </p:cNvSpPr>
          <p:nvPr/>
        </p:nvSpPr>
        <p:spPr bwMode="auto">
          <a:xfrm>
            <a:off x="539552" y="4869160"/>
            <a:ext cx="849630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>
            <a:spAutoFit/>
          </a:bodyPr>
          <a:lstStyle/>
          <a:p>
            <a:pPr algn="l" eaLnBrk="0" latin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ko-KR" altLang="en-US" dirty="0">
                <a:latin typeface="돋움체" pitchFamily="49" charset="-127"/>
                <a:ea typeface="돋움체" pitchFamily="49" charset="-127"/>
              </a:rPr>
              <a:t>장점 </a:t>
            </a:r>
            <a:r>
              <a:rPr lang="en-US" altLang="ko-KR" dirty="0">
                <a:latin typeface="돋움체" pitchFamily="49" charset="-127"/>
                <a:ea typeface="돋움체" pitchFamily="49" charset="-127"/>
              </a:rPr>
              <a:t>: </a:t>
            </a:r>
            <a:r>
              <a:rPr lang="ko-KR" altLang="en-US" dirty="0">
                <a:latin typeface="돋움체" pitchFamily="49" charset="-127"/>
                <a:ea typeface="돋움체" pitchFamily="49" charset="-127"/>
              </a:rPr>
              <a:t>기계 높이를 낮게 제작이 가능하다</a:t>
            </a:r>
            <a:r>
              <a:rPr lang="en-US" altLang="ko-KR" dirty="0">
                <a:latin typeface="돋움체" pitchFamily="49" charset="-127"/>
                <a:ea typeface="돋움체" pitchFamily="49" charset="-127"/>
              </a:rPr>
              <a:t>. </a:t>
            </a:r>
          </a:p>
          <a:p>
            <a:pPr algn="l" eaLnBrk="0" latin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ko-KR" altLang="en-US" dirty="0">
                <a:latin typeface="돋움체" pitchFamily="49" charset="-127"/>
                <a:ea typeface="돋움체" pitchFamily="49" charset="-127"/>
              </a:rPr>
              <a:t>단점 </a:t>
            </a:r>
            <a:r>
              <a:rPr lang="en-US" altLang="ko-KR" dirty="0">
                <a:latin typeface="돋움체" pitchFamily="49" charset="-127"/>
                <a:ea typeface="돋움체" pitchFamily="49" charset="-127"/>
              </a:rPr>
              <a:t>: </a:t>
            </a:r>
            <a:r>
              <a:rPr lang="ko-KR" altLang="en-US" dirty="0">
                <a:latin typeface="돋움체" pitchFamily="49" charset="-127"/>
                <a:ea typeface="돋움체" pitchFamily="49" charset="-127"/>
              </a:rPr>
              <a:t>밑에 </a:t>
            </a:r>
            <a:r>
              <a:rPr lang="ko-KR" altLang="en-US" dirty="0" err="1">
                <a:latin typeface="돋움체" pitchFamily="49" charset="-127"/>
                <a:ea typeface="돋움체" pitchFamily="49" charset="-127"/>
              </a:rPr>
              <a:t>오거가</a:t>
            </a:r>
            <a:r>
              <a:rPr lang="ko-KR" altLang="en-US" dirty="0">
                <a:latin typeface="돋움체" pitchFamily="49" charset="-127"/>
                <a:ea typeface="돋움체" pitchFamily="49" charset="-127"/>
              </a:rPr>
              <a:t> </a:t>
            </a:r>
            <a:r>
              <a:rPr lang="ko-KR" altLang="en-US" dirty="0" err="1">
                <a:latin typeface="돋움체" pitchFamily="49" charset="-127"/>
                <a:ea typeface="돋움체" pitchFamily="49" charset="-127"/>
              </a:rPr>
              <a:t>위오거보다</a:t>
            </a:r>
            <a:r>
              <a:rPr lang="ko-KR" altLang="en-US" dirty="0">
                <a:latin typeface="돋움체" pitchFamily="49" charset="-127"/>
                <a:ea typeface="돋움체" pitchFamily="49" charset="-127"/>
              </a:rPr>
              <a:t> 상대적으로 커서 밑에 </a:t>
            </a:r>
            <a:r>
              <a:rPr lang="ko-KR" altLang="en-US" dirty="0" err="1">
                <a:latin typeface="돋움체" pitchFamily="49" charset="-127"/>
                <a:ea typeface="돋움체" pitchFamily="49" charset="-127"/>
              </a:rPr>
              <a:t>오거를</a:t>
            </a:r>
            <a:r>
              <a:rPr lang="ko-KR" altLang="en-US" dirty="0">
                <a:latin typeface="돋움체" pitchFamily="49" charset="-127"/>
                <a:ea typeface="돋움체" pitchFamily="49" charset="-127"/>
              </a:rPr>
              <a:t> 잘 제작</a:t>
            </a:r>
          </a:p>
          <a:p>
            <a:pPr algn="l" eaLnBrk="0" latin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ko-KR" altLang="en-US" dirty="0">
                <a:latin typeface="돋움체" pitchFamily="49" charset="-127"/>
                <a:ea typeface="돋움체" pitchFamily="49" charset="-127"/>
              </a:rPr>
              <a:t>       </a:t>
            </a:r>
            <a:r>
              <a:rPr lang="ko-KR" altLang="en-US" dirty="0" err="1">
                <a:latin typeface="돋움체" pitchFamily="49" charset="-127"/>
                <a:ea typeface="돋움체" pitchFamily="49" charset="-127"/>
              </a:rPr>
              <a:t>안하면</a:t>
            </a:r>
            <a:r>
              <a:rPr lang="ko-KR" altLang="en-US" dirty="0">
                <a:latin typeface="돋움체" pitchFamily="49" charset="-127"/>
                <a:ea typeface="돋움체" pitchFamily="49" charset="-127"/>
              </a:rPr>
              <a:t> 축 </a:t>
            </a:r>
            <a:r>
              <a:rPr lang="ko-KR" altLang="en-US" dirty="0" err="1">
                <a:latin typeface="돋움체" pitchFamily="49" charset="-127"/>
                <a:ea typeface="돋움체" pitchFamily="49" charset="-127"/>
              </a:rPr>
              <a:t>휘임이</a:t>
            </a:r>
            <a:r>
              <a:rPr lang="ko-KR" altLang="en-US" dirty="0">
                <a:ea typeface="돋움체" pitchFamily="49" charset="-127"/>
              </a:rPr>
              <a:t> </a:t>
            </a:r>
            <a:r>
              <a:rPr lang="ko-KR" altLang="en-US" dirty="0">
                <a:latin typeface="돋움체" pitchFamily="49" charset="-127"/>
                <a:ea typeface="돋움체" pitchFamily="49" charset="-127"/>
              </a:rPr>
              <a:t>오거나 날개가 꺾이거나 떨어지는 경우가 </a:t>
            </a:r>
          </a:p>
          <a:p>
            <a:pPr algn="l" eaLnBrk="0" latin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ko-KR" altLang="en-US" dirty="0">
                <a:latin typeface="돋움체" pitchFamily="49" charset="-127"/>
                <a:ea typeface="돋움체" pitchFamily="49" charset="-127"/>
              </a:rPr>
              <a:t>       발생한다</a:t>
            </a:r>
            <a:r>
              <a:rPr lang="en-US" altLang="ko-KR" dirty="0">
                <a:latin typeface="돋움체" pitchFamily="49" charset="-127"/>
                <a:ea typeface="돋움체" pitchFamily="49" charset="-127"/>
              </a:rPr>
              <a:t>. </a:t>
            </a:r>
            <a:r>
              <a:rPr lang="ko-KR" altLang="en-US" dirty="0">
                <a:latin typeface="돋움체" pitchFamily="49" charset="-127"/>
                <a:ea typeface="돋움체" pitchFamily="49" charset="-127"/>
              </a:rPr>
              <a:t>베일을 통째로 넣을 경우</a:t>
            </a:r>
            <a:r>
              <a:rPr lang="ko-KR" altLang="en-US" dirty="0">
                <a:ea typeface="돋움체" pitchFamily="49" charset="-127"/>
              </a:rPr>
              <a:t> </a:t>
            </a:r>
            <a:r>
              <a:rPr lang="ko-KR" altLang="en-US" dirty="0">
                <a:latin typeface="돋움체" pitchFamily="49" charset="-127"/>
                <a:ea typeface="돋움체" pitchFamily="49" charset="-127"/>
              </a:rPr>
              <a:t>과부하로 인한 체인감속 </a:t>
            </a:r>
          </a:p>
          <a:p>
            <a:pPr algn="l" eaLnBrk="0" latin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ko-KR" altLang="en-US" dirty="0">
                <a:latin typeface="돋움체" pitchFamily="49" charset="-127"/>
                <a:ea typeface="돋움체" pitchFamily="49" charset="-127"/>
              </a:rPr>
              <a:t>       장치의 체인이 종종 끊어진다</a:t>
            </a:r>
            <a:r>
              <a:rPr lang="en-US" altLang="ko-KR" dirty="0">
                <a:latin typeface="돋움체" pitchFamily="49" charset="-127"/>
                <a:ea typeface="돋움체" pitchFamily="49" charset="-127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9921373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25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25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25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25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1026"/>
          <p:cNvSpPr txBox="1">
            <a:spLocks noChangeArrowheads="1"/>
          </p:cNvSpPr>
          <p:nvPr/>
        </p:nvSpPr>
        <p:spPr bwMode="auto">
          <a:xfrm>
            <a:off x="395536" y="664240"/>
            <a:ext cx="8064896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  <a:buNone/>
            </a:pPr>
            <a:r>
              <a:rPr lang="ko-KR" altLang="en-US" sz="2600" dirty="0">
                <a:latin typeface="굴림" charset="-127"/>
              </a:rPr>
              <a:t>표 </a:t>
            </a:r>
            <a:r>
              <a:rPr lang="en-US" altLang="ko-KR" sz="2600" dirty="0">
                <a:latin typeface="굴림" charset="-127"/>
              </a:rPr>
              <a:t>1. </a:t>
            </a:r>
            <a:r>
              <a:rPr lang="ko-KR" altLang="en-US" sz="2600" dirty="0">
                <a:latin typeface="굴림" charset="-127"/>
              </a:rPr>
              <a:t>사료종류별 사료급여 순서가 </a:t>
            </a:r>
            <a:r>
              <a:rPr lang="ko-KR" altLang="en-US" sz="2600" dirty="0" err="1">
                <a:latin typeface="굴림" charset="-127"/>
              </a:rPr>
              <a:t>반추위내</a:t>
            </a:r>
            <a:r>
              <a:rPr lang="ko-KR" altLang="en-US" sz="2600" dirty="0">
                <a:latin typeface="굴림" charset="-127"/>
              </a:rPr>
              <a:t> 변화에</a:t>
            </a:r>
          </a:p>
          <a:p>
            <a:pPr algn="l">
              <a:buClrTx/>
              <a:buSzTx/>
              <a:buFontTx/>
              <a:buNone/>
            </a:pPr>
            <a:r>
              <a:rPr lang="ko-KR" altLang="en-US" sz="2600" dirty="0">
                <a:latin typeface="굴림" charset="-127"/>
              </a:rPr>
              <a:t>        미치는 영향 </a:t>
            </a:r>
          </a:p>
        </p:txBody>
      </p:sp>
      <p:grpSp>
        <p:nvGrpSpPr>
          <p:cNvPr id="2" name="Group 1027"/>
          <p:cNvGrpSpPr>
            <a:grpSpLocks/>
          </p:cNvGrpSpPr>
          <p:nvPr/>
        </p:nvGrpSpPr>
        <p:grpSpPr bwMode="auto">
          <a:xfrm>
            <a:off x="700608" y="1676400"/>
            <a:ext cx="7543800" cy="3657600"/>
            <a:chOff x="96" y="768"/>
            <a:chExt cx="5568" cy="2666"/>
          </a:xfrm>
        </p:grpSpPr>
        <p:sp>
          <p:nvSpPr>
            <p:cNvPr id="212996" name="Rectangle 1028"/>
            <p:cNvSpPr>
              <a:spLocks noChangeArrowheads="1"/>
            </p:cNvSpPr>
            <p:nvPr/>
          </p:nvSpPr>
          <p:spPr bwMode="auto">
            <a:xfrm>
              <a:off x="4704" y="2901"/>
              <a:ext cx="960" cy="53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eaLnBrk="0" latin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None/>
                <a:defRPr/>
              </a:pPr>
              <a:r>
                <a:rPr lang="en-US" altLang="ko-KR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3.47</a:t>
              </a:r>
            </a:p>
          </p:txBody>
        </p:sp>
        <p:sp>
          <p:nvSpPr>
            <p:cNvPr id="212997" name="Rectangle 1029"/>
            <p:cNvSpPr>
              <a:spLocks noChangeArrowheads="1"/>
            </p:cNvSpPr>
            <p:nvPr/>
          </p:nvSpPr>
          <p:spPr bwMode="auto">
            <a:xfrm>
              <a:off x="3744" y="2901"/>
              <a:ext cx="961" cy="53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eaLnBrk="0" latin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None/>
                <a:defRPr/>
              </a:pPr>
              <a:r>
                <a:rPr lang="en-US" altLang="ko-KR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3.58</a:t>
              </a:r>
            </a:p>
          </p:txBody>
        </p:sp>
        <p:sp>
          <p:nvSpPr>
            <p:cNvPr id="212998" name="Rectangle 1030"/>
            <p:cNvSpPr>
              <a:spLocks noChangeArrowheads="1"/>
            </p:cNvSpPr>
            <p:nvPr/>
          </p:nvSpPr>
          <p:spPr bwMode="auto">
            <a:xfrm>
              <a:off x="2784" y="2901"/>
              <a:ext cx="960" cy="53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eaLnBrk="0" latin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None/>
                <a:defRPr/>
              </a:pPr>
              <a:r>
                <a:rPr lang="en-US" altLang="ko-KR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3.58</a:t>
              </a:r>
            </a:p>
          </p:txBody>
        </p:sp>
        <p:sp>
          <p:nvSpPr>
            <p:cNvPr id="212999" name="Rectangle 1031"/>
            <p:cNvSpPr>
              <a:spLocks noChangeArrowheads="1"/>
            </p:cNvSpPr>
            <p:nvPr/>
          </p:nvSpPr>
          <p:spPr bwMode="auto">
            <a:xfrm>
              <a:off x="1824" y="2901"/>
              <a:ext cx="960" cy="53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eaLnBrk="0" latin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None/>
                <a:defRPr/>
              </a:pPr>
              <a:r>
                <a:rPr lang="en-US" altLang="ko-KR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3.69</a:t>
              </a:r>
            </a:p>
          </p:txBody>
        </p:sp>
        <p:sp>
          <p:nvSpPr>
            <p:cNvPr id="213000" name="Rectangle 1032"/>
            <p:cNvSpPr>
              <a:spLocks noChangeArrowheads="1"/>
            </p:cNvSpPr>
            <p:nvPr/>
          </p:nvSpPr>
          <p:spPr bwMode="auto">
            <a:xfrm>
              <a:off x="96" y="2901"/>
              <a:ext cx="1728" cy="53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eaLnBrk="0" latin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None/>
                <a:defRPr/>
              </a:pPr>
              <a:r>
                <a:rPr lang="en-US" altLang="ko-KR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VFA(Mm/ℓ)</a:t>
              </a:r>
            </a:p>
          </p:txBody>
        </p:sp>
        <p:sp>
          <p:nvSpPr>
            <p:cNvPr id="213001" name="Rectangle 1033"/>
            <p:cNvSpPr>
              <a:spLocks noChangeArrowheads="1"/>
            </p:cNvSpPr>
            <p:nvPr/>
          </p:nvSpPr>
          <p:spPr bwMode="auto">
            <a:xfrm>
              <a:off x="4704" y="2365"/>
              <a:ext cx="960" cy="53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eaLnBrk="0" latin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None/>
                <a:defRPr/>
              </a:pPr>
              <a:r>
                <a:rPr lang="en-US" altLang="ko-KR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5.06</a:t>
              </a:r>
            </a:p>
          </p:txBody>
        </p:sp>
        <p:sp>
          <p:nvSpPr>
            <p:cNvPr id="213002" name="Rectangle 1034"/>
            <p:cNvSpPr>
              <a:spLocks noChangeArrowheads="1"/>
            </p:cNvSpPr>
            <p:nvPr/>
          </p:nvSpPr>
          <p:spPr bwMode="auto">
            <a:xfrm>
              <a:off x="3744" y="2365"/>
              <a:ext cx="961" cy="53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eaLnBrk="0" latin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None/>
                <a:defRPr/>
              </a:pPr>
              <a:r>
                <a:rPr lang="en-US" altLang="ko-KR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4.82</a:t>
              </a:r>
            </a:p>
          </p:txBody>
        </p:sp>
        <p:sp>
          <p:nvSpPr>
            <p:cNvPr id="213003" name="Rectangle 1035"/>
            <p:cNvSpPr>
              <a:spLocks noChangeArrowheads="1"/>
            </p:cNvSpPr>
            <p:nvPr/>
          </p:nvSpPr>
          <p:spPr bwMode="auto">
            <a:xfrm>
              <a:off x="2784" y="2365"/>
              <a:ext cx="960" cy="53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eaLnBrk="0" latin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None/>
                <a:defRPr/>
              </a:pPr>
              <a:r>
                <a:rPr lang="en-US" altLang="ko-KR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5.94</a:t>
              </a:r>
            </a:p>
          </p:txBody>
        </p:sp>
        <p:sp>
          <p:nvSpPr>
            <p:cNvPr id="213004" name="Rectangle 1036"/>
            <p:cNvSpPr>
              <a:spLocks noChangeArrowheads="1"/>
            </p:cNvSpPr>
            <p:nvPr/>
          </p:nvSpPr>
          <p:spPr bwMode="auto">
            <a:xfrm>
              <a:off x="1824" y="2365"/>
              <a:ext cx="960" cy="53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eaLnBrk="0" latin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None/>
                <a:defRPr/>
              </a:pPr>
              <a:r>
                <a:rPr lang="en-US" altLang="ko-KR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6.21</a:t>
              </a:r>
            </a:p>
          </p:txBody>
        </p:sp>
        <p:sp>
          <p:nvSpPr>
            <p:cNvPr id="213005" name="Rectangle 1037"/>
            <p:cNvSpPr>
              <a:spLocks noChangeArrowheads="1"/>
            </p:cNvSpPr>
            <p:nvPr/>
          </p:nvSpPr>
          <p:spPr bwMode="auto">
            <a:xfrm>
              <a:off x="96" y="2365"/>
              <a:ext cx="1728" cy="53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eaLnBrk="0" latin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None/>
                <a:defRPr/>
              </a:pPr>
              <a:r>
                <a:rPr lang="en-US" altLang="ko-KR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NH</a:t>
              </a:r>
              <a:r>
                <a:rPr lang="en-US" altLang="ko-KR" sz="1800" baseline="-25000">
                  <a:effectLst>
                    <a:outerShdw blurRad="38100" dist="38100" dir="2700000" algn="tl">
                      <a:srgbClr val="C0C0C0"/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3</a:t>
              </a:r>
              <a:r>
                <a:rPr lang="en-US" altLang="ko-KR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-N(㎎/100㎖)</a:t>
              </a:r>
            </a:p>
          </p:txBody>
        </p:sp>
        <p:sp>
          <p:nvSpPr>
            <p:cNvPr id="213006" name="Rectangle 1038"/>
            <p:cNvSpPr>
              <a:spLocks noChangeArrowheads="1"/>
            </p:cNvSpPr>
            <p:nvPr/>
          </p:nvSpPr>
          <p:spPr bwMode="auto">
            <a:xfrm>
              <a:off x="4704" y="1831"/>
              <a:ext cx="960" cy="53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eaLnBrk="0" latin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None/>
                <a:defRPr/>
              </a:pPr>
              <a:r>
                <a:rPr lang="en-US" altLang="ko-KR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6.28</a:t>
              </a:r>
            </a:p>
          </p:txBody>
        </p:sp>
        <p:sp>
          <p:nvSpPr>
            <p:cNvPr id="213007" name="Rectangle 1039"/>
            <p:cNvSpPr>
              <a:spLocks noChangeArrowheads="1"/>
            </p:cNvSpPr>
            <p:nvPr/>
          </p:nvSpPr>
          <p:spPr bwMode="auto">
            <a:xfrm>
              <a:off x="3744" y="1831"/>
              <a:ext cx="961" cy="53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eaLnBrk="0" latin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None/>
                <a:defRPr/>
              </a:pPr>
              <a:r>
                <a:rPr lang="en-US" altLang="ko-KR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6.34</a:t>
              </a:r>
            </a:p>
          </p:txBody>
        </p:sp>
        <p:sp>
          <p:nvSpPr>
            <p:cNvPr id="213008" name="Rectangle 1040"/>
            <p:cNvSpPr>
              <a:spLocks noChangeArrowheads="1"/>
            </p:cNvSpPr>
            <p:nvPr/>
          </p:nvSpPr>
          <p:spPr bwMode="auto">
            <a:xfrm>
              <a:off x="2784" y="1831"/>
              <a:ext cx="960" cy="53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eaLnBrk="0" latin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None/>
                <a:defRPr/>
              </a:pPr>
              <a:r>
                <a:rPr lang="en-US" altLang="ko-KR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6.30</a:t>
              </a:r>
            </a:p>
          </p:txBody>
        </p:sp>
        <p:sp>
          <p:nvSpPr>
            <p:cNvPr id="213009" name="Rectangle 1041"/>
            <p:cNvSpPr>
              <a:spLocks noChangeArrowheads="1"/>
            </p:cNvSpPr>
            <p:nvPr/>
          </p:nvSpPr>
          <p:spPr bwMode="auto">
            <a:xfrm>
              <a:off x="1824" y="1831"/>
              <a:ext cx="960" cy="53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eaLnBrk="0" latin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None/>
                <a:defRPr/>
              </a:pPr>
              <a:r>
                <a:rPr lang="en-US" altLang="ko-KR" sz="18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6.49</a:t>
              </a:r>
            </a:p>
          </p:txBody>
        </p:sp>
        <p:sp>
          <p:nvSpPr>
            <p:cNvPr id="213010" name="Rectangle 1042"/>
            <p:cNvSpPr>
              <a:spLocks noChangeArrowheads="1"/>
            </p:cNvSpPr>
            <p:nvPr/>
          </p:nvSpPr>
          <p:spPr bwMode="auto">
            <a:xfrm>
              <a:off x="96" y="1831"/>
              <a:ext cx="1728" cy="53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eaLnBrk="0" latin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None/>
                <a:defRPr/>
              </a:pPr>
              <a:r>
                <a:rPr lang="en-US" altLang="ko-KR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pH(</a:t>
              </a:r>
              <a:r>
                <a:rPr lang="ko-KR" altLang="en-US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산도</a:t>
              </a:r>
              <a:r>
                <a:rPr lang="en-US" altLang="ko-KR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)</a:t>
              </a:r>
            </a:p>
          </p:txBody>
        </p:sp>
        <p:sp>
          <p:nvSpPr>
            <p:cNvPr id="213011" name="Rectangle 1043"/>
            <p:cNvSpPr>
              <a:spLocks noChangeArrowheads="1"/>
            </p:cNvSpPr>
            <p:nvPr/>
          </p:nvSpPr>
          <p:spPr bwMode="auto">
            <a:xfrm>
              <a:off x="4704" y="1296"/>
              <a:ext cx="960" cy="53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eaLnBrk="0" latin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None/>
                <a:defRPr/>
              </a:pPr>
              <a:r>
                <a:rPr lang="ko-KR" altLang="en-US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농</a:t>
              </a:r>
              <a:r>
                <a:rPr lang="en-US" altLang="ko-KR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-</a:t>
              </a:r>
              <a:r>
                <a:rPr lang="ko-KR" altLang="en-US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사</a:t>
              </a:r>
              <a:r>
                <a:rPr lang="en-US" altLang="ko-KR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-</a:t>
              </a:r>
              <a:r>
                <a:rPr lang="ko-KR" altLang="en-US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건</a:t>
              </a:r>
            </a:p>
          </p:txBody>
        </p:sp>
        <p:sp>
          <p:nvSpPr>
            <p:cNvPr id="213012" name="Rectangle 1044"/>
            <p:cNvSpPr>
              <a:spLocks noChangeArrowheads="1"/>
            </p:cNvSpPr>
            <p:nvPr/>
          </p:nvSpPr>
          <p:spPr bwMode="auto">
            <a:xfrm>
              <a:off x="3744" y="1296"/>
              <a:ext cx="961" cy="53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eaLnBrk="0" latin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None/>
                <a:defRPr/>
              </a:pPr>
              <a:r>
                <a:rPr lang="ko-KR" altLang="en-US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사</a:t>
              </a:r>
              <a:r>
                <a:rPr lang="en-US" altLang="ko-KR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-</a:t>
              </a:r>
              <a:r>
                <a:rPr lang="ko-KR" altLang="en-US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농</a:t>
              </a:r>
              <a:r>
                <a:rPr lang="en-US" altLang="ko-KR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-</a:t>
              </a:r>
              <a:r>
                <a:rPr lang="ko-KR" altLang="en-US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건</a:t>
              </a:r>
            </a:p>
          </p:txBody>
        </p:sp>
        <p:sp>
          <p:nvSpPr>
            <p:cNvPr id="213013" name="Rectangle 1045"/>
            <p:cNvSpPr>
              <a:spLocks noChangeArrowheads="1"/>
            </p:cNvSpPr>
            <p:nvPr/>
          </p:nvSpPr>
          <p:spPr bwMode="auto">
            <a:xfrm>
              <a:off x="2784" y="1296"/>
              <a:ext cx="960" cy="53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eaLnBrk="0" latin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None/>
                <a:defRPr/>
              </a:pPr>
              <a:r>
                <a:rPr lang="ko-KR" altLang="en-US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농</a:t>
              </a:r>
              <a:r>
                <a:rPr lang="en-US" altLang="ko-KR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-</a:t>
              </a:r>
              <a:r>
                <a:rPr lang="ko-KR" altLang="en-US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건</a:t>
              </a:r>
              <a:r>
                <a:rPr lang="en-US" altLang="ko-KR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-</a:t>
              </a:r>
              <a:r>
                <a:rPr lang="ko-KR" altLang="en-US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사</a:t>
              </a:r>
            </a:p>
          </p:txBody>
        </p:sp>
        <p:sp>
          <p:nvSpPr>
            <p:cNvPr id="213014" name="Rectangle 1046"/>
            <p:cNvSpPr>
              <a:spLocks noChangeArrowheads="1"/>
            </p:cNvSpPr>
            <p:nvPr/>
          </p:nvSpPr>
          <p:spPr bwMode="auto">
            <a:xfrm>
              <a:off x="1824" y="1296"/>
              <a:ext cx="960" cy="53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eaLnBrk="0" latin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None/>
                <a:defRPr/>
              </a:pPr>
              <a:r>
                <a:rPr lang="ko-KR" altLang="en-US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건</a:t>
              </a:r>
              <a:r>
                <a:rPr lang="en-US" altLang="ko-KR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-</a:t>
              </a:r>
              <a:r>
                <a:rPr lang="ko-KR" altLang="en-US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농</a:t>
              </a:r>
              <a:r>
                <a:rPr lang="en-US" altLang="ko-KR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-</a:t>
              </a:r>
              <a:r>
                <a:rPr lang="ko-KR" altLang="en-US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사</a:t>
              </a:r>
            </a:p>
          </p:txBody>
        </p:sp>
        <p:sp>
          <p:nvSpPr>
            <p:cNvPr id="213015" name="Rectangle 1047"/>
            <p:cNvSpPr>
              <a:spLocks noChangeArrowheads="1"/>
            </p:cNvSpPr>
            <p:nvPr/>
          </p:nvSpPr>
          <p:spPr bwMode="auto">
            <a:xfrm>
              <a:off x="1824" y="768"/>
              <a:ext cx="3840" cy="52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eaLnBrk="0" latin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None/>
                <a:defRPr/>
              </a:pPr>
              <a:r>
                <a:rPr lang="ko-KR" altLang="en-US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사   료   급   여   순   서</a:t>
              </a:r>
            </a:p>
          </p:txBody>
        </p:sp>
        <p:sp>
          <p:nvSpPr>
            <p:cNvPr id="213016" name="Rectangle 1048"/>
            <p:cNvSpPr>
              <a:spLocks noChangeArrowheads="1"/>
            </p:cNvSpPr>
            <p:nvPr/>
          </p:nvSpPr>
          <p:spPr bwMode="auto">
            <a:xfrm>
              <a:off x="96" y="768"/>
              <a:ext cx="1728" cy="10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eaLnBrk="0" latin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None/>
                <a:defRPr/>
              </a:pPr>
              <a:r>
                <a:rPr lang="ko-KR" altLang="en-US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반추위내 평균 변화</a:t>
              </a:r>
            </a:p>
          </p:txBody>
        </p:sp>
        <p:sp>
          <p:nvSpPr>
            <p:cNvPr id="9242" name="Line 1049"/>
            <p:cNvSpPr>
              <a:spLocks noChangeShapeType="1"/>
            </p:cNvSpPr>
            <p:nvPr/>
          </p:nvSpPr>
          <p:spPr bwMode="auto">
            <a:xfrm>
              <a:off x="96" y="768"/>
              <a:ext cx="556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ko-KR" altLang="en-US"/>
            </a:p>
          </p:txBody>
        </p:sp>
        <p:sp>
          <p:nvSpPr>
            <p:cNvPr id="9243" name="Line 1050"/>
            <p:cNvSpPr>
              <a:spLocks noChangeShapeType="1"/>
            </p:cNvSpPr>
            <p:nvPr/>
          </p:nvSpPr>
          <p:spPr bwMode="auto">
            <a:xfrm>
              <a:off x="96" y="1831"/>
              <a:ext cx="556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ko-KR" altLang="en-US"/>
            </a:p>
          </p:txBody>
        </p:sp>
        <p:sp>
          <p:nvSpPr>
            <p:cNvPr id="9244" name="Line 1051"/>
            <p:cNvSpPr>
              <a:spLocks noChangeShapeType="1"/>
            </p:cNvSpPr>
            <p:nvPr/>
          </p:nvSpPr>
          <p:spPr bwMode="auto">
            <a:xfrm>
              <a:off x="96" y="2365"/>
              <a:ext cx="556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ko-KR" altLang="en-US"/>
            </a:p>
          </p:txBody>
        </p:sp>
        <p:sp>
          <p:nvSpPr>
            <p:cNvPr id="9245" name="Line 1052"/>
            <p:cNvSpPr>
              <a:spLocks noChangeShapeType="1"/>
            </p:cNvSpPr>
            <p:nvPr/>
          </p:nvSpPr>
          <p:spPr bwMode="auto">
            <a:xfrm>
              <a:off x="96" y="2900"/>
              <a:ext cx="556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ko-KR" altLang="en-US"/>
            </a:p>
          </p:txBody>
        </p:sp>
        <p:sp>
          <p:nvSpPr>
            <p:cNvPr id="9246" name="Line 1053"/>
            <p:cNvSpPr>
              <a:spLocks noChangeShapeType="1"/>
            </p:cNvSpPr>
            <p:nvPr/>
          </p:nvSpPr>
          <p:spPr bwMode="auto">
            <a:xfrm>
              <a:off x="96" y="3434"/>
              <a:ext cx="556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ko-KR" altLang="en-US"/>
            </a:p>
          </p:txBody>
        </p:sp>
        <p:sp>
          <p:nvSpPr>
            <p:cNvPr id="9247" name="Line 1054"/>
            <p:cNvSpPr>
              <a:spLocks noChangeShapeType="1"/>
            </p:cNvSpPr>
            <p:nvPr/>
          </p:nvSpPr>
          <p:spPr bwMode="auto">
            <a:xfrm>
              <a:off x="96" y="768"/>
              <a:ext cx="0" cy="266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ko-KR" altLang="en-US"/>
            </a:p>
          </p:txBody>
        </p:sp>
        <p:sp>
          <p:nvSpPr>
            <p:cNvPr id="9248" name="Line 1055"/>
            <p:cNvSpPr>
              <a:spLocks noChangeShapeType="1"/>
            </p:cNvSpPr>
            <p:nvPr/>
          </p:nvSpPr>
          <p:spPr bwMode="auto">
            <a:xfrm>
              <a:off x="1824" y="768"/>
              <a:ext cx="0" cy="266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ko-KR" altLang="en-US"/>
            </a:p>
          </p:txBody>
        </p:sp>
        <p:sp>
          <p:nvSpPr>
            <p:cNvPr id="9249" name="Line 1056"/>
            <p:cNvSpPr>
              <a:spLocks noChangeShapeType="1"/>
            </p:cNvSpPr>
            <p:nvPr/>
          </p:nvSpPr>
          <p:spPr bwMode="auto">
            <a:xfrm>
              <a:off x="5664" y="768"/>
              <a:ext cx="0" cy="266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ko-KR" altLang="en-US"/>
            </a:p>
          </p:txBody>
        </p:sp>
        <p:sp>
          <p:nvSpPr>
            <p:cNvPr id="9250" name="Line 1057"/>
            <p:cNvSpPr>
              <a:spLocks noChangeShapeType="1"/>
            </p:cNvSpPr>
            <p:nvPr/>
          </p:nvSpPr>
          <p:spPr bwMode="auto">
            <a:xfrm>
              <a:off x="1824" y="1296"/>
              <a:ext cx="38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ko-KR" altLang="en-US"/>
            </a:p>
          </p:txBody>
        </p:sp>
        <p:sp>
          <p:nvSpPr>
            <p:cNvPr id="9251" name="Line 1058"/>
            <p:cNvSpPr>
              <a:spLocks noChangeShapeType="1"/>
            </p:cNvSpPr>
            <p:nvPr/>
          </p:nvSpPr>
          <p:spPr bwMode="auto">
            <a:xfrm>
              <a:off x="2784" y="1296"/>
              <a:ext cx="0" cy="213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ko-KR" altLang="en-US"/>
            </a:p>
          </p:txBody>
        </p:sp>
        <p:sp>
          <p:nvSpPr>
            <p:cNvPr id="9252" name="Line 1059"/>
            <p:cNvSpPr>
              <a:spLocks noChangeShapeType="1"/>
            </p:cNvSpPr>
            <p:nvPr/>
          </p:nvSpPr>
          <p:spPr bwMode="auto">
            <a:xfrm>
              <a:off x="3744" y="1296"/>
              <a:ext cx="0" cy="213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ko-KR" altLang="en-US"/>
            </a:p>
          </p:txBody>
        </p:sp>
        <p:sp>
          <p:nvSpPr>
            <p:cNvPr id="9253" name="Line 1060"/>
            <p:cNvSpPr>
              <a:spLocks noChangeShapeType="1"/>
            </p:cNvSpPr>
            <p:nvPr/>
          </p:nvSpPr>
          <p:spPr bwMode="auto">
            <a:xfrm>
              <a:off x="4704" y="1296"/>
              <a:ext cx="0" cy="213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9220" name="Text Box 1061"/>
          <p:cNvSpPr txBox="1">
            <a:spLocks noChangeArrowheads="1"/>
          </p:cNvSpPr>
          <p:nvPr/>
        </p:nvSpPr>
        <p:spPr bwMode="auto">
          <a:xfrm>
            <a:off x="755576" y="5410200"/>
            <a:ext cx="7315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Tx/>
              <a:buSzTx/>
              <a:buFontTx/>
              <a:buNone/>
            </a:pPr>
            <a:r>
              <a:rPr lang="en-US" altLang="ko-KR" sz="1600" dirty="0">
                <a:latin typeface="HY견고딕" pitchFamily="18" charset="-127"/>
                <a:ea typeface="HY견고딕" pitchFamily="18" charset="-127"/>
              </a:rPr>
              <a:t>※ </a:t>
            </a:r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건 </a:t>
            </a:r>
            <a:r>
              <a:rPr lang="en-US" altLang="ko-KR" sz="1600" dirty="0">
                <a:latin typeface="HY견고딕" pitchFamily="18" charset="-127"/>
                <a:ea typeface="HY견고딕" pitchFamily="18" charset="-127"/>
              </a:rPr>
              <a:t>: </a:t>
            </a:r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건초</a:t>
            </a:r>
            <a:r>
              <a:rPr lang="en-US" altLang="ko-KR" sz="1600" dirty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농 </a:t>
            </a:r>
            <a:r>
              <a:rPr lang="en-US" altLang="ko-KR" sz="1600" dirty="0">
                <a:latin typeface="HY견고딕" pitchFamily="18" charset="-127"/>
                <a:ea typeface="HY견고딕" pitchFamily="18" charset="-127"/>
              </a:rPr>
              <a:t>: </a:t>
            </a:r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농후사료</a:t>
            </a:r>
            <a:r>
              <a:rPr lang="en-US" altLang="ko-KR" sz="1600" dirty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사 </a:t>
            </a:r>
            <a:r>
              <a:rPr lang="en-US" altLang="ko-KR" sz="1600" dirty="0">
                <a:latin typeface="HY견고딕" pitchFamily="18" charset="-127"/>
                <a:ea typeface="HY견고딕" pitchFamily="18" charset="-127"/>
              </a:rPr>
              <a:t>: </a:t>
            </a:r>
            <a:r>
              <a:rPr lang="ko-KR" altLang="en-US" sz="1600" dirty="0" err="1">
                <a:latin typeface="HY견고딕" pitchFamily="18" charset="-127"/>
                <a:ea typeface="HY견고딕" pitchFamily="18" charset="-127"/>
              </a:rPr>
              <a:t>사일레지</a:t>
            </a:r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                     </a:t>
            </a:r>
            <a:r>
              <a:rPr lang="en-US" altLang="ko-KR" sz="1600" dirty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윤 등</a:t>
            </a:r>
            <a:r>
              <a:rPr lang="en-US" altLang="ko-KR" sz="1600" dirty="0">
                <a:latin typeface="HY견고딕" pitchFamily="18" charset="-127"/>
                <a:ea typeface="HY견고딕" pitchFamily="18" charset="-127"/>
              </a:rPr>
              <a:t>, 1993, </a:t>
            </a:r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축시</a:t>
            </a:r>
            <a:r>
              <a:rPr lang="en-US" altLang="ko-KR" sz="1600" dirty="0">
                <a:latin typeface="HY견고딕" pitchFamily="18" charset="-127"/>
                <a:ea typeface="HY견고딕" pitchFamily="18" charset="-127"/>
              </a:rPr>
              <a:t>)</a:t>
            </a:r>
            <a:r>
              <a:rPr lang="en-US" altLang="ko-KR" sz="1600" b="0" dirty="0">
                <a:latin typeface="HY견고딕" pitchFamily="18" charset="-127"/>
                <a:ea typeface="HY견고딕" pitchFamily="18" charset="-127"/>
              </a:rPr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34339677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14600" y="304800"/>
            <a:ext cx="4114800" cy="7620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altLang="ko-KR" sz="5400" b="1" i="0" smtClean="0">
                <a:solidFill>
                  <a:schemeClr val="tx1"/>
                </a:solidFill>
                <a:latin typeface="궁서" pitchFamily="18" charset="-127"/>
                <a:ea typeface="궁서" pitchFamily="18" charset="-127"/>
              </a:rPr>
              <a:t>4</a:t>
            </a:r>
            <a:r>
              <a:rPr lang="ko-KR" altLang="en-US" sz="5400" b="1" i="0" smtClean="0">
                <a:solidFill>
                  <a:schemeClr val="tx1"/>
                </a:solidFill>
                <a:latin typeface="궁서" pitchFamily="18" charset="-127"/>
                <a:ea typeface="궁서" pitchFamily="18" charset="-127"/>
              </a:rPr>
              <a:t>오거식</a:t>
            </a:r>
            <a:endParaRPr lang="ko-KR" altLang="en-US" i="0" smtClean="0">
              <a:solidFill>
                <a:schemeClr val="tx1"/>
              </a:solidFill>
            </a:endParaRPr>
          </a:p>
        </p:txBody>
      </p:sp>
      <p:pic>
        <p:nvPicPr>
          <p:cNvPr id="323587" name="Picture 3" descr="4오거구성 사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1628775"/>
            <a:ext cx="4630737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3588" name="Picture 4" descr="4오거구성 사본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1500" y="1628775"/>
            <a:ext cx="2820988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7" name="Text Box 5"/>
          <p:cNvSpPr txBox="1">
            <a:spLocks noChangeArrowheads="1"/>
          </p:cNvSpPr>
          <p:nvPr/>
        </p:nvSpPr>
        <p:spPr bwMode="auto">
          <a:xfrm>
            <a:off x="1691680" y="980728"/>
            <a:ext cx="15605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ko-KR" altLang="en-US" sz="3600" dirty="0">
                <a:solidFill>
                  <a:schemeClr val="tx2"/>
                </a:solidFill>
              </a:rPr>
              <a:t>측면도</a:t>
            </a:r>
          </a:p>
        </p:txBody>
      </p:sp>
      <p:sp>
        <p:nvSpPr>
          <p:cNvPr id="90118" name="Text Box 6"/>
          <p:cNvSpPr txBox="1">
            <a:spLocks noChangeArrowheads="1"/>
          </p:cNvSpPr>
          <p:nvPr/>
        </p:nvSpPr>
        <p:spPr bwMode="auto">
          <a:xfrm>
            <a:off x="6228184" y="908720"/>
            <a:ext cx="15605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ko-KR" altLang="en-US" sz="3600" dirty="0">
                <a:solidFill>
                  <a:schemeClr val="tx2"/>
                </a:solidFill>
              </a:rPr>
              <a:t>정면도</a:t>
            </a:r>
          </a:p>
        </p:txBody>
      </p:sp>
      <p:sp>
        <p:nvSpPr>
          <p:cNvPr id="90119" name="Text Box 7"/>
          <p:cNvSpPr txBox="1">
            <a:spLocks noChangeArrowheads="1"/>
          </p:cNvSpPr>
          <p:nvPr/>
        </p:nvSpPr>
        <p:spPr bwMode="auto">
          <a:xfrm>
            <a:off x="8655050" y="76200"/>
            <a:ext cx="412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ko-KR" sz="3600">
                <a:solidFill>
                  <a:schemeClr val="tx2"/>
                </a:solidFill>
              </a:rPr>
              <a:t>5</a:t>
            </a:r>
          </a:p>
        </p:txBody>
      </p:sp>
      <p:sp>
        <p:nvSpPr>
          <p:cNvPr id="90120" name="Rectangle 8"/>
          <p:cNvSpPr>
            <a:spLocks noChangeArrowheads="1"/>
          </p:cNvSpPr>
          <p:nvPr/>
        </p:nvSpPr>
        <p:spPr bwMode="auto">
          <a:xfrm>
            <a:off x="467544" y="4869160"/>
            <a:ext cx="8389937" cy="176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>
            <a:spAutoFit/>
          </a:bodyPr>
          <a:lstStyle/>
          <a:p>
            <a:pPr algn="l" eaLnBrk="0" latinLnBrk="0" hangingPunct="0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ko-KR" altLang="en-US" dirty="0">
                <a:latin typeface="돋움체" pitchFamily="49" charset="-127"/>
                <a:ea typeface="돋움체" pitchFamily="49" charset="-127"/>
              </a:rPr>
              <a:t>장점 </a:t>
            </a:r>
            <a:r>
              <a:rPr lang="en-US" altLang="ko-KR" dirty="0">
                <a:latin typeface="돋움체" pitchFamily="49" charset="-127"/>
                <a:ea typeface="돋움체" pitchFamily="49" charset="-127"/>
              </a:rPr>
              <a:t>: </a:t>
            </a:r>
            <a:r>
              <a:rPr lang="ko-KR" altLang="en-US" dirty="0">
                <a:latin typeface="돋움체" pitchFamily="49" charset="-127"/>
                <a:ea typeface="돋움체" pitchFamily="49" charset="-127"/>
              </a:rPr>
              <a:t>기계 높이를 낮게 제작할 수 있다</a:t>
            </a:r>
            <a:r>
              <a:rPr lang="en-US" altLang="ko-KR" dirty="0">
                <a:latin typeface="돋움체" pitchFamily="49" charset="-127"/>
                <a:ea typeface="돋움체" pitchFamily="49" charset="-127"/>
              </a:rPr>
              <a:t>.</a:t>
            </a:r>
            <a:r>
              <a:rPr lang="en-US" altLang="ko-KR" dirty="0">
                <a:ea typeface="돋움체" pitchFamily="49" charset="-127"/>
              </a:rPr>
              <a:t> </a:t>
            </a:r>
            <a:r>
              <a:rPr lang="en-US" altLang="ko-KR" dirty="0">
                <a:latin typeface="돋움체" pitchFamily="49" charset="-127"/>
                <a:ea typeface="돋움체" pitchFamily="49" charset="-127"/>
              </a:rPr>
              <a:t> 3</a:t>
            </a:r>
            <a:r>
              <a:rPr lang="ko-KR" altLang="en-US" dirty="0" err="1">
                <a:latin typeface="돋움체" pitchFamily="49" charset="-127"/>
                <a:ea typeface="돋움체" pitchFamily="49" charset="-127"/>
              </a:rPr>
              <a:t>오거보다</a:t>
            </a:r>
            <a:r>
              <a:rPr lang="ko-KR" altLang="en-US" dirty="0">
                <a:latin typeface="돋움체" pitchFamily="49" charset="-127"/>
                <a:ea typeface="돋움체" pitchFamily="49" charset="-127"/>
              </a:rPr>
              <a:t> 체적이 크다</a:t>
            </a:r>
            <a:r>
              <a:rPr lang="en-US" altLang="ko-KR" dirty="0">
                <a:latin typeface="돋움체" pitchFamily="49" charset="-127"/>
                <a:ea typeface="돋움체" pitchFamily="49" charset="-127"/>
              </a:rPr>
              <a:t>.</a:t>
            </a:r>
          </a:p>
          <a:p>
            <a:pPr algn="l" eaLnBrk="0" latinLnBrk="0" hangingPunct="0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ko-KR" altLang="en-US" dirty="0">
                <a:latin typeface="돋움체" pitchFamily="49" charset="-127"/>
                <a:ea typeface="돋움체" pitchFamily="49" charset="-127"/>
              </a:rPr>
              <a:t>단점 </a:t>
            </a:r>
            <a:r>
              <a:rPr lang="en-US" altLang="ko-KR" dirty="0">
                <a:latin typeface="돋움체" pitchFamily="49" charset="-127"/>
                <a:ea typeface="돋움체" pitchFamily="49" charset="-127"/>
              </a:rPr>
              <a:t>: </a:t>
            </a:r>
            <a:r>
              <a:rPr lang="ko-KR" altLang="en-US" dirty="0" err="1">
                <a:latin typeface="돋움체" pitchFamily="49" charset="-127"/>
                <a:ea typeface="돋움체" pitchFamily="49" charset="-127"/>
              </a:rPr>
              <a:t>오거축수가</a:t>
            </a:r>
            <a:r>
              <a:rPr lang="ko-KR" altLang="en-US" dirty="0">
                <a:latin typeface="돋움체" pitchFamily="49" charset="-127"/>
                <a:ea typeface="돋움체" pitchFamily="49" charset="-127"/>
              </a:rPr>
              <a:t> </a:t>
            </a:r>
            <a:r>
              <a:rPr lang="en-US" altLang="ko-KR" dirty="0">
                <a:latin typeface="돋움체" pitchFamily="49" charset="-127"/>
                <a:ea typeface="돋움체" pitchFamily="49" charset="-127"/>
              </a:rPr>
              <a:t>4</a:t>
            </a:r>
            <a:r>
              <a:rPr lang="ko-KR" altLang="en-US" dirty="0">
                <a:latin typeface="돋움체" pitchFamily="49" charset="-127"/>
                <a:ea typeface="돋움체" pitchFamily="49" charset="-127"/>
              </a:rPr>
              <a:t>개이므로 구동장치가 복잡하다</a:t>
            </a:r>
            <a:r>
              <a:rPr lang="en-US" altLang="ko-KR" dirty="0">
                <a:latin typeface="돋움체" pitchFamily="49" charset="-127"/>
                <a:ea typeface="돋움체" pitchFamily="49" charset="-127"/>
              </a:rPr>
              <a:t>. </a:t>
            </a:r>
            <a:r>
              <a:rPr lang="ko-KR" altLang="en-US" dirty="0">
                <a:latin typeface="돋움체" pitchFamily="49" charset="-127"/>
                <a:ea typeface="돋움체" pitchFamily="49" charset="-127"/>
              </a:rPr>
              <a:t>베일을 통째로</a:t>
            </a:r>
          </a:p>
          <a:p>
            <a:pPr algn="l" eaLnBrk="0" latinLnBrk="0" hangingPunct="0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ko-KR" altLang="en-US" dirty="0">
                <a:latin typeface="돋움체" pitchFamily="49" charset="-127"/>
                <a:ea typeface="돋움체" pitchFamily="49" charset="-127"/>
              </a:rPr>
              <a:t>       넣을 경우 과부하로 인한 체인감속장치가 소손 될 경우가 </a:t>
            </a:r>
          </a:p>
          <a:p>
            <a:pPr algn="l" eaLnBrk="0" latinLnBrk="0" hangingPunct="0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ko-KR" altLang="en-US" dirty="0">
                <a:latin typeface="돋움체" pitchFamily="49" charset="-127"/>
                <a:ea typeface="돋움체" pitchFamily="49" charset="-127"/>
              </a:rPr>
              <a:t>       있고</a:t>
            </a:r>
            <a:r>
              <a:rPr lang="en-US" altLang="ko-KR" dirty="0">
                <a:latin typeface="돋움체" pitchFamily="49" charset="-127"/>
                <a:ea typeface="돋움체" pitchFamily="49" charset="-127"/>
              </a:rPr>
              <a:t>, </a:t>
            </a:r>
            <a:r>
              <a:rPr lang="ko-KR" altLang="en-US" dirty="0">
                <a:latin typeface="돋움체" pitchFamily="49" charset="-127"/>
                <a:ea typeface="돋움체" pitchFamily="49" charset="-127"/>
              </a:rPr>
              <a:t>기계구조가 </a:t>
            </a:r>
            <a:r>
              <a:rPr lang="en-US" altLang="ko-KR" dirty="0">
                <a:latin typeface="돋움체" pitchFamily="49" charset="-127"/>
                <a:ea typeface="돋움체" pitchFamily="49" charset="-127"/>
              </a:rPr>
              <a:t>2</a:t>
            </a:r>
            <a:r>
              <a:rPr lang="ko-KR" altLang="en-US" dirty="0">
                <a:latin typeface="돋움체" pitchFamily="49" charset="-127"/>
                <a:ea typeface="돋움체" pitchFamily="49" charset="-127"/>
              </a:rPr>
              <a:t>오거나 </a:t>
            </a:r>
            <a:r>
              <a:rPr lang="en-US" altLang="ko-KR" dirty="0">
                <a:latin typeface="돋움체" pitchFamily="49" charset="-127"/>
                <a:ea typeface="돋움체" pitchFamily="49" charset="-127"/>
              </a:rPr>
              <a:t>3</a:t>
            </a:r>
            <a:r>
              <a:rPr lang="ko-KR" altLang="en-US" dirty="0" err="1">
                <a:latin typeface="돋움체" pitchFamily="49" charset="-127"/>
                <a:ea typeface="돋움체" pitchFamily="49" charset="-127"/>
              </a:rPr>
              <a:t>오거</a:t>
            </a:r>
            <a:r>
              <a:rPr lang="ko-KR" altLang="en-US" dirty="0">
                <a:latin typeface="돋움체" pitchFamily="49" charset="-127"/>
                <a:ea typeface="돋움체" pitchFamily="49" charset="-127"/>
              </a:rPr>
              <a:t> 보다</a:t>
            </a:r>
            <a:r>
              <a:rPr lang="ko-KR" altLang="en-US" dirty="0">
                <a:ea typeface="돋움체" pitchFamily="49" charset="-127"/>
              </a:rPr>
              <a:t> </a:t>
            </a:r>
            <a:r>
              <a:rPr lang="ko-KR" altLang="en-US" dirty="0">
                <a:latin typeface="돋움체" pitchFamily="49" charset="-127"/>
                <a:ea typeface="돋움체" pitchFamily="49" charset="-127"/>
              </a:rPr>
              <a:t>다소 복잡하다</a:t>
            </a:r>
            <a:r>
              <a:rPr lang="en-US" altLang="ko-KR" dirty="0">
                <a:latin typeface="돋움체" pitchFamily="49" charset="-127"/>
                <a:ea typeface="돋움체" pitchFamily="49" charset="-127"/>
              </a:rPr>
              <a:t>.</a:t>
            </a:r>
          </a:p>
          <a:p>
            <a:pPr algn="l" eaLnBrk="0" latinLnBrk="0" hangingPunct="0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ko-KR" dirty="0">
                <a:latin typeface="돋움체" pitchFamily="49" charset="-127"/>
                <a:ea typeface="돋움체" pitchFamily="49" charset="-127"/>
              </a:rPr>
              <a:t>       </a:t>
            </a:r>
            <a:r>
              <a:rPr lang="ko-KR" altLang="en-US" dirty="0">
                <a:latin typeface="돋움체" pitchFamily="49" charset="-127"/>
                <a:ea typeface="돋움체" pitchFamily="49" charset="-127"/>
              </a:rPr>
              <a:t>또 가격이 </a:t>
            </a:r>
            <a:r>
              <a:rPr lang="en-US" altLang="ko-KR" dirty="0">
                <a:latin typeface="돋움체" pitchFamily="49" charset="-127"/>
                <a:ea typeface="돋움체" pitchFamily="49" charset="-127"/>
              </a:rPr>
              <a:t>2</a:t>
            </a:r>
            <a:r>
              <a:rPr lang="ko-KR" altLang="en-US" dirty="0" err="1">
                <a:latin typeface="돋움체" pitchFamily="49" charset="-127"/>
                <a:ea typeface="돋움체" pitchFamily="49" charset="-127"/>
              </a:rPr>
              <a:t>오거보다</a:t>
            </a:r>
            <a:r>
              <a:rPr lang="ko-KR" altLang="en-US" dirty="0">
                <a:latin typeface="돋움체" pitchFamily="49" charset="-127"/>
                <a:ea typeface="돋움체" pitchFamily="49" charset="-127"/>
              </a:rPr>
              <a:t> 약간 높을 수 가 있다</a:t>
            </a:r>
            <a:r>
              <a:rPr lang="en-US" altLang="ko-KR" b="0" dirty="0">
                <a:latin typeface="돋움체" pitchFamily="49" charset="-127"/>
                <a:ea typeface="돋움체" pitchFamily="49" charset="-127"/>
              </a:rPr>
              <a:t>.</a:t>
            </a:r>
            <a:r>
              <a:rPr lang="en-US" altLang="ko-KR" dirty="0">
                <a:latin typeface="돋움체" pitchFamily="49" charset="-127"/>
                <a:ea typeface="돋움체" pitchFamily="49" charset="-12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927418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35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35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3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235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3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3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3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3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 Box 2"/>
          <p:cNvSpPr txBox="1">
            <a:spLocks noChangeArrowheads="1"/>
          </p:cNvSpPr>
          <p:nvPr/>
        </p:nvSpPr>
        <p:spPr bwMode="auto">
          <a:xfrm>
            <a:off x="3624263" y="533400"/>
            <a:ext cx="2012950" cy="82391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buClrTx/>
              <a:buSzTx/>
              <a:buFontTx/>
              <a:buNone/>
            </a:pPr>
            <a:r>
              <a:rPr lang="ko-KR" altLang="en-US" sz="4800" b="0">
                <a:latin typeface="HY견고딕" pitchFamily="18" charset="-127"/>
                <a:ea typeface="HY견고딕" pitchFamily="18" charset="-127"/>
              </a:rPr>
              <a:t>릴   형</a:t>
            </a:r>
            <a:endParaRPr lang="ko-KR" altLang="en-US" sz="2400" b="0"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324611" name="Picture 3" descr="릴형식 사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828800"/>
            <a:ext cx="4876800" cy="343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4612" name="Picture 4" descr="릴형식 사본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1831975"/>
            <a:ext cx="3810000" cy="345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41" name="Text Box 7"/>
          <p:cNvSpPr txBox="1">
            <a:spLocks noChangeArrowheads="1"/>
          </p:cNvSpPr>
          <p:nvPr/>
        </p:nvSpPr>
        <p:spPr bwMode="auto">
          <a:xfrm>
            <a:off x="8655050" y="76200"/>
            <a:ext cx="412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ko-KR" sz="3600">
                <a:solidFill>
                  <a:schemeClr val="tx2"/>
                </a:solidFill>
              </a:rPr>
              <a:t>6</a:t>
            </a:r>
          </a:p>
        </p:txBody>
      </p:sp>
      <p:sp>
        <p:nvSpPr>
          <p:cNvPr id="91142" name="Rectangle 8"/>
          <p:cNvSpPr>
            <a:spLocks noChangeArrowheads="1"/>
          </p:cNvSpPr>
          <p:nvPr/>
        </p:nvSpPr>
        <p:spPr bwMode="auto">
          <a:xfrm>
            <a:off x="539750" y="5410200"/>
            <a:ext cx="835342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>
            <a:spAutoFit/>
          </a:bodyPr>
          <a:lstStyle/>
          <a:p>
            <a:pPr algn="l" eaLnBrk="0" latinLnBrk="0" hangingPunct="0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ko-KR" altLang="en-US" dirty="0">
                <a:latin typeface="돋움체" pitchFamily="49" charset="-127"/>
                <a:ea typeface="돋움체" pitchFamily="49" charset="-127"/>
              </a:rPr>
              <a:t>장점 </a:t>
            </a:r>
            <a:r>
              <a:rPr lang="en-US" altLang="ko-KR" dirty="0">
                <a:latin typeface="돋움체" pitchFamily="49" charset="-127"/>
                <a:ea typeface="돋움체" pitchFamily="49" charset="-127"/>
              </a:rPr>
              <a:t>: </a:t>
            </a:r>
            <a:r>
              <a:rPr lang="ko-KR" altLang="en-US" dirty="0" err="1">
                <a:latin typeface="돋움체" pitchFamily="49" charset="-127"/>
                <a:ea typeface="돋움체" pitchFamily="49" charset="-127"/>
              </a:rPr>
              <a:t>오거</a:t>
            </a:r>
            <a:r>
              <a:rPr lang="ko-KR" altLang="en-US" dirty="0">
                <a:latin typeface="돋움체" pitchFamily="49" charset="-127"/>
                <a:ea typeface="돋움체" pitchFamily="49" charset="-127"/>
              </a:rPr>
              <a:t> 형보다 배합된 사료가 짓이김이 적다</a:t>
            </a:r>
            <a:r>
              <a:rPr lang="en-US" altLang="ko-KR" dirty="0">
                <a:latin typeface="돋움체" pitchFamily="49" charset="-127"/>
                <a:ea typeface="돋움체" pitchFamily="49" charset="-127"/>
              </a:rPr>
              <a:t>.</a:t>
            </a:r>
            <a:r>
              <a:rPr lang="en-US" altLang="ko-KR" dirty="0">
                <a:ea typeface="돋움체" pitchFamily="49" charset="-127"/>
              </a:rPr>
              <a:t> </a:t>
            </a:r>
            <a:r>
              <a:rPr lang="en-US" altLang="ko-KR" dirty="0">
                <a:latin typeface="돋움체" pitchFamily="49" charset="-127"/>
                <a:ea typeface="돋움체" pitchFamily="49" charset="-127"/>
              </a:rPr>
              <a:t> </a:t>
            </a:r>
          </a:p>
          <a:p>
            <a:pPr algn="l" eaLnBrk="0" latinLnBrk="0" hangingPunct="0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ko-KR" altLang="en-US" dirty="0">
                <a:latin typeface="돋움체" pitchFamily="49" charset="-127"/>
                <a:ea typeface="돋움체" pitchFamily="49" charset="-127"/>
              </a:rPr>
              <a:t>단점 </a:t>
            </a:r>
            <a:r>
              <a:rPr lang="en-US" altLang="ko-KR" dirty="0">
                <a:latin typeface="돋움체" pitchFamily="49" charset="-127"/>
                <a:ea typeface="돋움체" pitchFamily="49" charset="-127"/>
              </a:rPr>
              <a:t>: </a:t>
            </a:r>
            <a:r>
              <a:rPr lang="ko-KR" altLang="en-US" dirty="0" err="1">
                <a:latin typeface="돋움체" pitchFamily="49" charset="-127"/>
                <a:ea typeface="돋움체" pitchFamily="49" charset="-127"/>
              </a:rPr>
              <a:t>토출시간을</a:t>
            </a:r>
            <a:r>
              <a:rPr lang="ko-KR" altLang="en-US" dirty="0">
                <a:latin typeface="돋움체" pitchFamily="49" charset="-127"/>
                <a:ea typeface="돋움체" pitchFamily="49" charset="-127"/>
              </a:rPr>
              <a:t> 길게 할 경우 분리현상이 나타난다</a:t>
            </a:r>
            <a:r>
              <a:rPr lang="en-US" altLang="ko-KR" dirty="0">
                <a:latin typeface="돋움체" pitchFamily="49" charset="-127"/>
                <a:ea typeface="돋움체" pitchFamily="49" charset="-127"/>
              </a:rPr>
              <a:t>.</a:t>
            </a:r>
          </a:p>
          <a:p>
            <a:pPr algn="l" eaLnBrk="0" latinLnBrk="0" hangingPunct="0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ko-KR" dirty="0">
                <a:latin typeface="돋움체" pitchFamily="49" charset="-127"/>
                <a:ea typeface="돋움체" pitchFamily="49" charset="-127"/>
              </a:rPr>
              <a:t>       </a:t>
            </a:r>
            <a:r>
              <a:rPr lang="ko-KR" altLang="en-US" dirty="0">
                <a:latin typeface="돋움체" pitchFamily="49" charset="-127"/>
                <a:ea typeface="돋움체" pitchFamily="49" charset="-127"/>
              </a:rPr>
              <a:t>되도록 빨리 배출되도록 설계와</a:t>
            </a:r>
            <a:r>
              <a:rPr lang="ko-KR" altLang="en-US" dirty="0">
                <a:ea typeface="돋움체" pitchFamily="49" charset="-127"/>
              </a:rPr>
              <a:t>  </a:t>
            </a:r>
            <a:r>
              <a:rPr lang="ko-KR" altLang="en-US" dirty="0">
                <a:latin typeface="돋움체" pitchFamily="49" charset="-127"/>
                <a:ea typeface="돋움체" pitchFamily="49" charset="-127"/>
              </a:rPr>
              <a:t>사용자가</a:t>
            </a:r>
            <a:r>
              <a:rPr lang="ko-KR" altLang="en-US" dirty="0">
                <a:ea typeface="돋움체" pitchFamily="49" charset="-127"/>
              </a:rPr>
              <a:t> </a:t>
            </a:r>
            <a:r>
              <a:rPr lang="ko-KR" altLang="en-US" dirty="0">
                <a:latin typeface="돋움체" pitchFamily="49" charset="-127"/>
                <a:ea typeface="돋움체" pitchFamily="49" charset="-127"/>
              </a:rPr>
              <a:t>이용해야 한다</a:t>
            </a:r>
            <a:r>
              <a:rPr lang="en-US" altLang="ko-KR" dirty="0">
                <a:latin typeface="돋움체" pitchFamily="49" charset="-127"/>
                <a:ea typeface="돋움체" pitchFamily="49" charset="-127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8640838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46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46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46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24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4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4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46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46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634" name="Picture 2" descr="수직형 사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113" y="1628775"/>
            <a:ext cx="3108325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3" name="Text Box 3"/>
          <p:cNvSpPr txBox="1">
            <a:spLocks noChangeArrowheads="1"/>
          </p:cNvSpPr>
          <p:nvPr/>
        </p:nvSpPr>
        <p:spPr bwMode="auto">
          <a:xfrm>
            <a:off x="3392488" y="76200"/>
            <a:ext cx="2246312" cy="9144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buClrTx/>
              <a:buSzTx/>
              <a:buFontTx/>
              <a:buNone/>
            </a:pPr>
            <a:r>
              <a:rPr lang="ko-KR" altLang="en-US" sz="5400">
                <a:ea typeface="견명조" pitchFamily="18" charset="-127"/>
              </a:rPr>
              <a:t>수직형</a:t>
            </a:r>
            <a:endParaRPr lang="ko-KR" altLang="en-US" sz="2400">
              <a:ea typeface="견명조" pitchFamily="18" charset="-127"/>
            </a:endParaRPr>
          </a:p>
        </p:txBody>
      </p:sp>
      <p:sp>
        <p:nvSpPr>
          <p:cNvPr id="92164" name="Text Box 4"/>
          <p:cNvSpPr txBox="1">
            <a:spLocks noChangeArrowheads="1"/>
          </p:cNvSpPr>
          <p:nvPr/>
        </p:nvSpPr>
        <p:spPr bwMode="auto">
          <a:xfrm>
            <a:off x="6228184" y="2636912"/>
            <a:ext cx="15605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ko-KR" altLang="en-US" sz="3600" dirty="0">
                <a:solidFill>
                  <a:schemeClr val="tx2"/>
                </a:solidFill>
              </a:rPr>
              <a:t>정면도</a:t>
            </a:r>
          </a:p>
        </p:txBody>
      </p:sp>
      <p:sp>
        <p:nvSpPr>
          <p:cNvPr id="92165" name="Text Box 5"/>
          <p:cNvSpPr txBox="1">
            <a:spLocks noChangeArrowheads="1"/>
          </p:cNvSpPr>
          <p:nvPr/>
        </p:nvSpPr>
        <p:spPr bwMode="auto">
          <a:xfrm>
            <a:off x="8655050" y="76200"/>
            <a:ext cx="412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ko-KR" sz="3600">
                <a:solidFill>
                  <a:schemeClr val="tx2"/>
                </a:solidFill>
              </a:rPr>
              <a:t>7</a:t>
            </a:r>
          </a:p>
        </p:txBody>
      </p:sp>
      <p:sp>
        <p:nvSpPr>
          <p:cNvPr id="92166" name="Rectangle 6"/>
          <p:cNvSpPr>
            <a:spLocks noChangeArrowheads="1"/>
          </p:cNvSpPr>
          <p:nvPr/>
        </p:nvSpPr>
        <p:spPr bwMode="auto">
          <a:xfrm>
            <a:off x="468313" y="4941888"/>
            <a:ext cx="8424862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>
            <a:spAutoFit/>
          </a:bodyPr>
          <a:lstStyle/>
          <a:p>
            <a:pPr algn="l" eaLnBrk="0" latin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ko-KR" altLang="en-US" dirty="0">
                <a:latin typeface="돋움체" pitchFamily="49" charset="-127"/>
                <a:ea typeface="돋움체" pitchFamily="49" charset="-127"/>
              </a:rPr>
              <a:t>장점 </a:t>
            </a:r>
            <a:r>
              <a:rPr lang="en-US" altLang="ko-KR" dirty="0">
                <a:latin typeface="돋움체" pitchFamily="49" charset="-127"/>
                <a:ea typeface="돋움체" pitchFamily="49" charset="-127"/>
              </a:rPr>
              <a:t>: </a:t>
            </a:r>
            <a:r>
              <a:rPr lang="ko-KR" altLang="en-US" dirty="0">
                <a:latin typeface="돋움체" pitchFamily="49" charset="-127"/>
                <a:ea typeface="돋움체" pitchFamily="49" charset="-127"/>
              </a:rPr>
              <a:t>세워진 원통 중앙에 </a:t>
            </a:r>
            <a:r>
              <a:rPr lang="ko-KR" altLang="en-US" dirty="0" err="1">
                <a:latin typeface="돋움체" pitchFamily="49" charset="-127"/>
                <a:ea typeface="돋움체" pitchFamily="49" charset="-127"/>
              </a:rPr>
              <a:t>오거를</a:t>
            </a:r>
            <a:r>
              <a:rPr lang="ko-KR" altLang="en-US" dirty="0">
                <a:latin typeface="돋움체" pitchFamily="49" charset="-127"/>
                <a:ea typeface="돋움체" pitchFamily="49" charset="-127"/>
              </a:rPr>
              <a:t> 수직으로 </a:t>
            </a:r>
            <a:r>
              <a:rPr lang="en-US" altLang="ko-KR" dirty="0">
                <a:latin typeface="돋움체" pitchFamily="49" charset="-127"/>
                <a:ea typeface="돋움체" pitchFamily="49" charset="-127"/>
              </a:rPr>
              <a:t>2</a:t>
            </a:r>
            <a:r>
              <a:rPr lang="ko-KR" altLang="en-US" dirty="0">
                <a:latin typeface="돋움체" pitchFamily="49" charset="-127"/>
                <a:ea typeface="돋움체" pitchFamily="49" charset="-127"/>
              </a:rPr>
              <a:t>개를 세워 구동하는</a:t>
            </a:r>
          </a:p>
          <a:p>
            <a:pPr algn="l" eaLnBrk="0" latin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ko-KR" altLang="en-US" dirty="0">
                <a:latin typeface="돋움체" pitchFamily="49" charset="-127"/>
                <a:ea typeface="돋움체" pitchFamily="49" charset="-127"/>
              </a:rPr>
              <a:t>       관계로 부하가 적게</a:t>
            </a:r>
            <a:r>
              <a:rPr lang="ko-KR" altLang="en-US" dirty="0">
                <a:ea typeface="돋움체" pitchFamily="49" charset="-127"/>
              </a:rPr>
              <a:t>  </a:t>
            </a:r>
            <a:r>
              <a:rPr lang="ko-KR" altLang="en-US" dirty="0">
                <a:latin typeface="돋움체" pitchFamily="49" charset="-127"/>
                <a:ea typeface="돋움체" pitchFamily="49" charset="-127"/>
              </a:rPr>
              <a:t>걸린다</a:t>
            </a:r>
            <a:r>
              <a:rPr lang="en-US" altLang="ko-KR" dirty="0">
                <a:latin typeface="돋움체" pitchFamily="49" charset="-127"/>
                <a:ea typeface="돋움체" pitchFamily="49" charset="-127"/>
              </a:rPr>
              <a:t>. </a:t>
            </a:r>
            <a:r>
              <a:rPr lang="ko-KR" altLang="en-US" dirty="0">
                <a:latin typeface="돋움체" pitchFamily="49" charset="-127"/>
                <a:ea typeface="돋움체" pitchFamily="49" charset="-127"/>
              </a:rPr>
              <a:t>기계구조가 간단하다</a:t>
            </a:r>
            <a:r>
              <a:rPr lang="en-US" altLang="ko-KR" dirty="0">
                <a:latin typeface="돋움체" pitchFamily="49" charset="-127"/>
                <a:ea typeface="돋움체" pitchFamily="49" charset="-127"/>
              </a:rPr>
              <a:t>.</a:t>
            </a:r>
          </a:p>
          <a:p>
            <a:pPr algn="l" eaLnBrk="0" latin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ko-KR" dirty="0">
                <a:latin typeface="돋움체" pitchFamily="49" charset="-127"/>
                <a:ea typeface="돋움체" pitchFamily="49" charset="-127"/>
              </a:rPr>
              <a:t>     </a:t>
            </a:r>
            <a:r>
              <a:rPr lang="en-US" altLang="ko-KR" dirty="0">
                <a:ea typeface="돋움체" pitchFamily="49" charset="-127"/>
              </a:rPr>
              <a:t> </a:t>
            </a:r>
            <a:r>
              <a:rPr lang="en-US" altLang="ko-KR" dirty="0">
                <a:latin typeface="돋움체" pitchFamily="49" charset="-127"/>
                <a:ea typeface="돋움체" pitchFamily="49" charset="-127"/>
              </a:rPr>
              <a:t> </a:t>
            </a:r>
            <a:r>
              <a:rPr lang="ko-KR" altLang="en-US" dirty="0">
                <a:latin typeface="돋움체" pitchFamily="49" charset="-127"/>
                <a:ea typeface="돋움체" pitchFamily="49" charset="-127"/>
              </a:rPr>
              <a:t>고정식에서 편하다</a:t>
            </a:r>
            <a:r>
              <a:rPr lang="en-US" altLang="ko-KR" dirty="0">
                <a:latin typeface="돋움체" pitchFamily="49" charset="-127"/>
                <a:ea typeface="돋움체" pitchFamily="49" charset="-127"/>
              </a:rPr>
              <a:t>. </a:t>
            </a:r>
          </a:p>
          <a:p>
            <a:pPr algn="l" eaLnBrk="0" latin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ko-KR" altLang="en-US" dirty="0">
                <a:latin typeface="돋움체" pitchFamily="49" charset="-127"/>
                <a:ea typeface="돋움체" pitchFamily="49" charset="-127"/>
              </a:rPr>
              <a:t>단점 </a:t>
            </a:r>
            <a:r>
              <a:rPr lang="en-US" altLang="ko-KR" dirty="0">
                <a:latin typeface="돋움체" pitchFamily="49" charset="-127"/>
                <a:ea typeface="돋움체" pitchFamily="49" charset="-127"/>
              </a:rPr>
              <a:t>: </a:t>
            </a:r>
            <a:r>
              <a:rPr lang="ko-KR" altLang="en-US" dirty="0">
                <a:latin typeface="돋움체" pitchFamily="49" charset="-127"/>
                <a:ea typeface="돋움체" pitchFamily="49" charset="-127"/>
              </a:rPr>
              <a:t>기계를 크게 제작하기가 용이하지 않다</a:t>
            </a:r>
            <a:r>
              <a:rPr lang="en-US" altLang="ko-KR" dirty="0">
                <a:latin typeface="돋움체" pitchFamily="49" charset="-127"/>
                <a:ea typeface="돋움체" pitchFamily="49" charset="-127"/>
              </a:rPr>
              <a:t>.</a:t>
            </a:r>
          </a:p>
          <a:p>
            <a:pPr algn="l" eaLnBrk="0" latin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ko-KR" dirty="0">
                <a:latin typeface="돋움체" pitchFamily="49" charset="-127"/>
                <a:ea typeface="돋움체" pitchFamily="49" charset="-127"/>
              </a:rPr>
              <a:t>       </a:t>
            </a:r>
            <a:r>
              <a:rPr lang="ko-KR" altLang="en-US" dirty="0">
                <a:latin typeface="돋움체" pitchFamily="49" charset="-127"/>
                <a:ea typeface="돋움체" pitchFamily="49" charset="-127"/>
              </a:rPr>
              <a:t>견인식이나 </a:t>
            </a:r>
            <a:r>
              <a:rPr lang="ko-KR" altLang="en-US" dirty="0" err="1">
                <a:latin typeface="돋움체" pitchFamily="49" charset="-127"/>
                <a:ea typeface="돋움체" pitchFamily="49" charset="-127"/>
              </a:rPr>
              <a:t>자주식으로</a:t>
            </a:r>
            <a:r>
              <a:rPr lang="ko-KR" altLang="en-US" dirty="0">
                <a:latin typeface="돋움체" pitchFamily="49" charset="-127"/>
                <a:ea typeface="돋움체" pitchFamily="49" charset="-127"/>
              </a:rPr>
              <a:t> 이용하기가</a:t>
            </a:r>
            <a:r>
              <a:rPr lang="ko-KR" altLang="en-US" dirty="0">
                <a:ea typeface="돋움체" pitchFamily="49" charset="-127"/>
              </a:rPr>
              <a:t> </a:t>
            </a:r>
            <a:r>
              <a:rPr lang="ko-KR" altLang="en-US" dirty="0">
                <a:latin typeface="돋움체" pitchFamily="49" charset="-127"/>
                <a:ea typeface="돋움체" pitchFamily="49" charset="-127"/>
              </a:rPr>
              <a:t>불편하다</a:t>
            </a:r>
            <a:r>
              <a:rPr lang="en-US" altLang="ko-KR" dirty="0">
                <a:latin typeface="돋움체" pitchFamily="49" charset="-127"/>
                <a:ea typeface="돋움체" pitchFamily="49" charset="-127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401797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56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56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5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25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658" name="Picture 2" descr="덤블링형 사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0463" y="1628775"/>
            <a:ext cx="4564062" cy="276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6659" name="Picture 3" descr="덤블링형 사본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5963" y="1700213"/>
            <a:ext cx="266382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8" name="Text Box 4"/>
          <p:cNvSpPr txBox="1">
            <a:spLocks noChangeArrowheads="1"/>
          </p:cNvSpPr>
          <p:nvPr/>
        </p:nvSpPr>
        <p:spPr bwMode="auto">
          <a:xfrm>
            <a:off x="2952750" y="533400"/>
            <a:ext cx="2933700" cy="9144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buClrTx/>
              <a:buSzTx/>
              <a:buFontTx/>
              <a:buNone/>
            </a:pPr>
            <a:r>
              <a:rPr lang="ko-KR" altLang="en-US" sz="5400">
                <a:ea typeface="견명조" pitchFamily="18" charset="-127"/>
              </a:rPr>
              <a:t>텀블링형</a:t>
            </a:r>
            <a:endParaRPr lang="ko-KR" altLang="en-US" sz="2400">
              <a:ea typeface="견명조" pitchFamily="18" charset="-127"/>
            </a:endParaRPr>
          </a:p>
        </p:txBody>
      </p:sp>
      <p:sp>
        <p:nvSpPr>
          <p:cNvPr id="93189" name="Text Box 5"/>
          <p:cNvSpPr txBox="1">
            <a:spLocks noChangeArrowheads="1"/>
          </p:cNvSpPr>
          <p:nvPr/>
        </p:nvSpPr>
        <p:spPr bwMode="auto">
          <a:xfrm>
            <a:off x="2051720" y="4365104"/>
            <a:ext cx="15605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ko-KR" altLang="en-US" sz="3600" dirty="0">
                <a:solidFill>
                  <a:schemeClr val="tx2"/>
                </a:solidFill>
              </a:rPr>
              <a:t>측면도</a:t>
            </a:r>
          </a:p>
        </p:txBody>
      </p:sp>
      <p:sp>
        <p:nvSpPr>
          <p:cNvPr id="93190" name="Text Box 6"/>
          <p:cNvSpPr txBox="1">
            <a:spLocks noChangeArrowheads="1"/>
          </p:cNvSpPr>
          <p:nvPr/>
        </p:nvSpPr>
        <p:spPr bwMode="auto">
          <a:xfrm>
            <a:off x="6804248" y="4293096"/>
            <a:ext cx="15605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ko-KR" altLang="en-US" sz="3600" dirty="0">
                <a:solidFill>
                  <a:schemeClr val="tx2"/>
                </a:solidFill>
              </a:rPr>
              <a:t>정면도</a:t>
            </a:r>
          </a:p>
        </p:txBody>
      </p:sp>
      <p:sp>
        <p:nvSpPr>
          <p:cNvPr id="93191" name="Text Box 7"/>
          <p:cNvSpPr txBox="1">
            <a:spLocks noChangeArrowheads="1"/>
          </p:cNvSpPr>
          <p:nvPr/>
        </p:nvSpPr>
        <p:spPr bwMode="auto">
          <a:xfrm>
            <a:off x="8655050" y="76200"/>
            <a:ext cx="412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ko-KR" sz="3600">
                <a:solidFill>
                  <a:schemeClr val="tx2"/>
                </a:solidFill>
              </a:rPr>
              <a:t>8</a:t>
            </a:r>
          </a:p>
        </p:txBody>
      </p:sp>
      <p:sp>
        <p:nvSpPr>
          <p:cNvPr id="93192" name="Rectangle 8"/>
          <p:cNvSpPr>
            <a:spLocks noChangeArrowheads="1"/>
          </p:cNvSpPr>
          <p:nvPr/>
        </p:nvSpPr>
        <p:spPr bwMode="auto">
          <a:xfrm>
            <a:off x="827584" y="5301208"/>
            <a:ext cx="76327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>
            <a:spAutoFit/>
          </a:bodyPr>
          <a:lstStyle/>
          <a:p>
            <a:pPr algn="l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ko-KR" altLang="en-US" dirty="0">
                <a:latin typeface="돋움체" pitchFamily="49" charset="-127"/>
                <a:ea typeface="돋움체" pitchFamily="49" charset="-127"/>
              </a:rPr>
              <a:t>단점</a:t>
            </a:r>
            <a:r>
              <a:rPr lang="en-US" altLang="ko-KR" dirty="0">
                <a:latin typeface="돋움체" pitchFamily="49" charset="-127"/>
                <a:ea typeface="돋움체" pitchFamily="49" charset="-127"/>
              </a:rPr>
              <a:t>: </a:t>
            </a:r>
            <a:r>
              <a:rPr lang="ko-KR" altLang="en-US" dirty="0">
                <a:latin typeface="돋움체" pitchFamily="49" charset="-127"/>
                <a:ea typeface="돋움체" pitchFamily="49" charset="-127"/>
              </a:rPr>
              <a:t>이 기계는 농후사료 배합기로 이용은 가능하나</a:t>
            </a:r>
          </a:p>
          <a:p>
            <a:pPr algn="l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ko-KR" altLang="en-US" dirty="0">
                <a:latin typeface="돋움체" pitchFamily="49" charset="-127"/>
                <a:ea typeface="돋움체" pitchFamily="49" charset="-127"/>
              </a:rPr>
              <a:t>      낙농사료에는 적합하지 않다</a:t>
            </a:r>
            <a:r>
              <a:rPr lang="en-US" altLang="ko-KR" dirty="0">
                <a:latin typeface="돋움체" pitchFamily="49" charset="-127"/>
                <a:ea typeface="돋움체" pitchFamily="49" charset="-127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2209431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6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6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6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26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66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66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6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6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직사각형 22"/>
          <p:cNvSpPr/>
          <p:nvPr/>
        </p:nvSpPr>
        <p:spPr>
          <a:xfrm>
            <a:off x="1864412" y="0"/>
            <a:ext cx="45719" cy="6858000"/>
          </a:xfrm>
          <a:prstGeom prst="rect">
            <a:avLst/>
          </a:prstGeom>
          <a:solidFill>
            <a:srgbClr val="FFC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직사각형 21"/>
          <p:cNvSpPr/>
          <p:nvPr/>
        </p:nvSpPr>
        <p:spPr>
          <a:xfrm>
            <a:off x="35496" y="201"/>
            <a:ext cx="1675200" cy="6858000"/>
          </a:xfrm>
          <a:prstGeom prst="rect">
            <a:avLst/>
          </a:prstGeom>
          <a:solidFill>
            <a:srgbClr val="FFC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직사각형 20"/>
          <p:cNvSpPr/>
          <p:nvPr/>
        </p:nvSpPr>
        <p:spPr>
          <a:xfrm>
            <a:off x="160496" y="0"/>
            <a:ext cx="1675200" cy="6858000"/>
          </a:xfrm>
          <a:prstGeom prst="rect">
            <a:avLst/>
          </a:prstGeom>
          <a:solidFill>
            <a:srgbClr val="FFC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타원 15"/>
          <p:cNvSpPr/>
          <p:nvPr/>
        </p:nvSpPr>
        <p:spPr>
          <a:xfrm>
            <a:off x="1398657" y="4733027"/>
            <a:ext cx="648072" cy="648072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  <a:ln w="254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Schoolbook"/>
              <a:ea typeface="휴먼매직체"/>
              <a:cs typeface="+mn-cs"/>
            </a:endParaRPr>
          </a:p>
        </p:txBody>
      </p:sp>
      <p:sp>
        <p:nvSpPr>
          <p:cNvPr id="17" name="타원 16"/>
          <p:cNvSpPr/>
          <p:nvPr/>
        </p:nvSpPr>
        <p:spPr>
          <a:xfrm>
            <a:off x="1886947" y="4293096"/>
            <a:ext cx="471463" cy="439931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  <a:ln w="254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Schoolbook"/>
              <a:ea typeface="휴먼매직체"/>
              <a:cs typeface="+mn-cs"/>
            </a:endParaRPr>
          </a:p>
        </p:txBody>
      </p:sp>
      <p:sp>
        <p:nvSpPr>
          <p:cNvPr id="18" name="타원 17"/>
          <p:cNvSpPr/>
          <p:nvPr/>
        </p:nvSpPr>
        <p:spPr>
          <a:xfrm>
            <a:off x="1742931" y="5661248"/>
            <a:ext cx="288032" cy="288032"/>
          </a:xfrm>
          <a:prstGeom prst="ellipse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Schoolbook"/>
              <a:ea typeface="휴먼매직체"/>
              <a:cs typeface="+mn-cs"/>
            </a:endParaRPr>
          </a:p>
        </p:txBody>
      </p:sp>
      <p:sp>
        <p:nvSpPr>
          <p:cNvPr id="19" name="타원 18"/>
          <p:cNvSpPr/>
          <p:nvPr/>
        </p:nvSpPr>
        <p:spPr>
          <a:xfrm>
            <a:off x="1181572" y="5381099"/>
            <a:ext cx="144016" cy="144016"/>
          </a:xfrm>
          <a:prstGeom prst="ellipse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Schoolbook"/>
              <a:ea typeface="휴먼매직체"/>
              <a:cs typeface="+mn-cs"/>
            </a:endParaRPr>
          </a:p>
        </p:txBody>
      </p:sp>
      <p:sp>
        <p:nvSpPr>
          <p:cNvPr id="20" name="타원 19"/>
          <p:cNvSpPr/>
          <p:nvPr/>
        </p:nvSpPr>
        <p:spPr>
          <a:xfrm>
            <a:off x="734963" y="3074974"/>
            <a:ext cx="1296000" cy="1296144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  <a:ln w="25400" cap="flat" cmpd="sng" algn="ctr">
            <a:solidFill>
              <a:srgbClr val="FFC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Schoolbook"/>
              <a:ea typeface="휴먼매직체"/>
              <a:cs typeface="+mn-cs"/>
            </a:endParaRPr>
          </a:p>
        </p:txBody>
      </p:sp>
      <p:sp>
        <p:nvSpPr>
          <p:cNvPr id="24" name="타원 23"/>
          <p:cNvSpPr/>
          <p:nvPr/>
        </p:nvSpPr>
        <p:spPr>
          <a:xfrm>
            <a:off x="1766115" y="2492896"/>
            <a:ext cx="288032" cy="288032"/>
          </a:xfrm>
          <a:prstGeom prst="ellipse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Schoolbook"/>
              <a:ea typeface="휴먼매직체"/>
              <a:cs typeface="+mn-cs"/>
            </a:endParaRPr>
          </a:p>
        </p:txBody>
      </p:sp>
      <p:sp>
        <p:nvSpPr>
          <p:cNvPr id="25" name="타원 24"/>
          <p:cNvSpPr/>
          <p:nvPr/>
        </p:nvSpPr>
        <p:spPr>
          <a:xfrm>
            <a:off x="747011" y="2132856"/>
            <a:ext cx="728645" cy="723897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  <a:ln w="25400" cap="flat" cmpd="sng" algn="ctr">
            <a:solidFill>
              <a:srgbClr val="FFC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Schoolbook"/>
              <a:ea typeface="휴먼매직체"/>
              <a:cs typeface="+mn-cs"/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1628637" y="1415098"/>
            <a:ext cx="7344816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latinLnBrk="0">
              <a:lnSpc>
                <a:spcPct val="150000"/>
              </a:lnSpc>
              <a:defRPr/>
            </a:pPr>
            <a:r>
              <a:rPr lang="ko-KR" altLang="en-US" sz="4400" b="1" kern="0" spc="200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C0504D">
                    <a:lumMod val="75000"/>
                  </a:srgbClr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처음 자가 </a:t>
            </a:r>
            <a:r>
              <a:rPr lang="en-US" altLang="ko-KR" sz="4400" b="1" kern="0" spc="200" dirty="0" err="1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C0504D">
                    <a:lumMod val="75000"/>
                  </a:srgbClr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TMR</a:t>
            </a:r>
            <a:r>
              <a:rPr lang="ko-KR" altLang="en-US" sz="4400" b="1" kern="0" spc="200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C0504D">
                    <a:lumMod val="75000"/>
                  </a:srgbClr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을 할 경우 </a:t>
            </a:r>
            <a:endParaRPr lang="en-US" altLang="ko-KR" sz="4400" b="1" kern="0" spc="200" dirty="0" smtClean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C0504D">
                  <a:lumMod val="75000"/>
                </a:srgbClr>
              </a:solidFill>
              <a:effectLst>
                <a:glow rad="63500">
                  <a:srgbClr val="C0504D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 latinLnBrk="0">
              <a:lnSpc>
                <a:spcPct val="150000"/>
              </a:lnSpc>
              <a:defRPr/>
            </a:pPr>
            <a:r>
              <a:rPr lang="ko-KR" altLang="en-US" sz="4400" b="1" kern="0" spc="200" dirty="0" err="1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C0504D">
                    <a:lumMod val="75000"/>
                  </a:srgbClr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고려사항은</a:t>
            </a:r>
            <a:r>
              <a:rPr lang="en-US" altLang="ko-KR" sz="4400" b="1" kern="0" spc="20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C0504D">
                    <a:lumMod val="75000"/>
                  </a:srgbClr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?</a:t>
            </a:r>
            <a:endParaRPr lang="en-US" altLang="ko-KR" sz="4400" b="1" kern="0" spc="200" dirty="0" smtClean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C0504D">
                  <a:lumMod val="75000"/>
                </a:srgbClr>
              </a:solidFill>
              <a:effectLst>
                <a:glow rad="63500">
                  <a:srgbClr val="C0504D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69123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모서리가 둥근 직사각형 22"/>
          <p:cNvSpPr/>
          <p:nvPr/>
        </p:nvSpPr>
        <p:spPr>
          <a:xfrm>
            <a:off x="294767" y="1180381"/>
            <a:ext cx="8381689" cy="59243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800100" fontAlgn="base">
              <a:spcAft>
                <a:spcPct val="35000"/>
              </a:spcAft>
              <a:buClr>
                <a:srgbClr val="006600"/>
              </a:buClr>
            </a:pPr>
            <a:endParaRPr lang="en-US" altLang="ko-KR" sz="2200" b="1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grpSp>
        <p:nvGrpSpPr>
          <p:cNvPr id="25" name="그룹 24"/>
          <p:cNvGrpSpPr/>
          <p:nvPr/>
        </p:nvGrpSpPr>
        <p:grpSpPr>
          <a:xfrm>
            <a:off x="421651" y="1269921"/>
            <a:ext cx="8110789" cy="430887"/>
            <a:chOff x="465013" y="1334881"/>
            <a:chExt cx="7642544" cy="430887"/>
          </a:xfrm>
        </p:grpSpPr>
        <p:sp>
          <p:nvSpPr>
            <p:cNvPr id="27" name="직사각형 26"/>
            <p:cNvSpPr/>
            <p:nvPr/>
          </p:nvSpPr>
          <p:spPr>
            <a:xfrm>
              <a:off x="687671" y="1334881"/>
              <a:ext cx="7419886" cy="43088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 defTabSz="800100">
                <a:spcAft>
                  <a:spcPct val="35000"/>
                </a:spcAft>
                <a:buClr>
                  <a:srgbClr val="006600"/>
                </a:buClr>
              </a:pPr>
              <a:endParaRPr lang="ko-KR" altLang="en-US" sz="2200" b="1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grpSp>
          <p:nvGrpSpPr>
            <p:cNvPr id="28" name="그룹 27"/>
            <p:cNvGrpSpPr/>
            <p:nvPr/>
          </p:nvGrpSpPr>
          <p:grpSpPr>
            <a:xfrm rot="16200000">
              <a:off x="499135" y="1446341"/>
              <a:ext cx="158550" cy="226794"/>
              <a:chOff x="1438504" y="5440067"/>
              <a:chExt cx="382846" cy="547628"/>
            </a:xfrm>
          </p:grpSpPr>
          <p:sp>
            <p:nvSpPr>
              <p:cNvPr id="32" name="모서리가 둥근 직사각형 302"/>
              <p:cNvSpPr/>
              <p:nvPr/>
            </p:nvSpPr>
            <p:spPr>
              <a:xfrm rot="13500000">
                <a:off x="1438503" y="5604849"/>
                <a:ext cx="382847" cy="382846"/>
              </a:xfrm>
              <a:custGeom>
                <a:avLst/>
                <a:gdLst/>
                <a:ahLst/>
                <a:cxnLst/>
                <a:rect l="l" t="t" r="r" b="b"/>
                <a:pathLst>
                  <a:path w="871614" h="871614">
                    <a:moveTo>
                      <a:pt x="119951" y="871614"/>
                    </a:moveTo>
                    <a:cubicBezTo>
                      <a:pt x="119951" y="871614"/>
                      <a:pt x="119951" y="871614"/>
                      <a:pt x="119951" y="871614"/>
                    </a:cubicBezTo>
                    <a:lnTo>
                      <a:pt x="119952" y="871614"/>
                    </a:lnTo>
                    <a:close/>
                    <a:moveTo>
                      <a:pt x="0" y="751663"/>
                    </a:moveTo>
                    <a:lnTo>
                      <a:pt x="0" y="119952"/>
                    </a:lnTo>
                    <a:cubicBezTo>
                      <a:pt x="0" y="53705"/>
                      <a:pt x="53705" y="0"/>
                      <a:pt x="119952" y="0"/>
                    </a:cubicBezTo>
                    <a:lnTo>
                      <a:pt x="119952" y="1"/>
                    </a:lnTo>
                    <a:lnTo>
                      <a:pt x="119954" y="2"/>
                    </a:lnTo>
                    <a:lnTo>
                      <a:pt x="751663" y="2"/>
                    </a:lnTo>
                    <a:cubicBezTo>
                      <a:pt x="817910" y="2"/>
                      <a:pt x="871614" y="53706"/>
                      <a:pt x="871614" y="119953"/>
                    </a:cubicBezTo>
                    <a:lnTo>
                      <a:pt x="871613" y="119953"/>
                    </a:lnTo>
                    <a:cubicBezTo>
                      <a:pt x="871613" y="186200"/>
                      <a:pt x="817909" y="239904"/>
                      <a:pt x="751662" y="239904"/>
                    </a:cubicBezTo>
                    <a:lnTo>
                      <a:pt x="239902" y="239903"/>
                    </a:lnTo>
                    <a:lnTo>
                      <a:pt x="239902" y="751663"/>
                    </a:lnTo>
                    <a:cubicBezTo>
                      <a:pt x="239902" y="817909"/>
                      <a:pt x="186198" y="871613"/>
                      <a:pt x="119951" y="871614"/>
                    </a:cubicBezTo>
                    <a:cubicBezTo>
                      <a:pt x="53704" y="871613"/>
                      <a:pt x="0" y="817909"/>
                      <a:pt x="0" y="751663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모서리가 둥근 직사각형 302"/>
              <p:cNvSpPr/>
              <p:nvPr/>
            </p:nvSpPr>
            <p:spPr>
              <a:xfrm rot="13500000">
                <a:off x="1476186" y="5440067"/>
                <a:ext cx="307484" cy="307484"/>
              </a:xfrm>
              <a:custGeom>
                <a:avLst/>
                <a:gdLst/>
                <a:ahLst/>
                <a:cxnLst/>
                <a:rect l="l" t="t" r="r" b="b"/>
                <a:pathLst>
                  <a:path w="871614" h="871614">
                    <a:moveTo>
                      <a:pt x="119951" y="871614"/>
                    </a:moveTo>
                    <a:cubicBezTo>
                      <a:pt x="119951" y="871614"/>
                      <a:pt x="119951" y="871614"/>
                      <a:pt x="119951" y="871614"/>
                    </a:cubicBezTo>
                    <a:lnTo>
                      <a:pt x="119952" y="871614"/>
                    </a:lnTo>
                    <a:close/>
                    <a:moveTo>
                      <a:pt x="0" y="751663"/>
                    </a:moveTo>
                    <a:lnTo>
                      <a:pt x="0" y="119952"/>
                    </a:lnTo>
                    <a:cubicBezTo>
                      <a:pt x="0" y="53705"/>
                      <a:pt x="53705" y="0"/>
                      <a:pt x="119952" y="0"/>
                    </a:cubicBezTo>
                    <a:lnTo>
                      <a:pt x="119952" y="1"/>
                    </a:lnTo>
                    <a:lnTo>
                      <a:pt x="119954" y="2"/>
                    </a:lnTo>
                    <a:lnTo>
                      <a:pt x="751663" y="2"/>
                    </a:lnTo>
                    <a:cubicBezTo>
                      <a:pt x="817910" y="2"/>
                      <a:pt x="871614" y="53706"/>
                      <a:pt x="871614" y="119953"/>
                    </a:cubicBezTo>
                    <a:lnTo>
                      <a:pt x="871613" y="119953"/>
                    </a:lnTo>
                    <a:cubicBezTo>
                      <a:pt x="871613" y="186200"/>
                      <a:pt x="817909" y="239904"/>
                      <a:pt x="751662" y="239904"/>
                    </a:cubicBezTo>
                    <a:lnTo>
                      <a:pt x="239902" y="239903"/>
                    </a:lnTo>
                    <a:lnTo>
                      <a:pt x="239902" y="751663"/>
                    </a:lnTo>
                    <a:cubicBezTo>
                      <a:pt x="239902" y="817909"/>
                      <a:pt x="186198" y="871613"/>
                      <a:pt x="119951" y="871614"/>
                    </a:cubicBezTo>
                    <a:cubicBezTo>
                      <a:pt x="53704" y="871613"/>
                      <a:pt x="0" y="817909"/>
                      <a:pt x="0" y="751663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42" name="Rectangle 14"/>
          <p:cNvSpPr>
            <a:spLocks noChangeArrowheads="1"/>
          </p:cNvSpPr>
          <p:nvPr/>
        </p:nvSpPr>
        <p:spPr bwMode="auto">
          <a:xfrm>
            <a:off x="3572000" y="2985452"/>
            <a:ext cx="10287000" cy="402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endParaRPr kumimoji="0" lang="ko-KR" altLang="en-US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395536" y="1827202"/>
            <a:ext cx="8582076" cy="4914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ts val="800"/>
              </a:spcBef>
            </a:pPr>
            <a:r>
              <a:rPr lang="ko-KR" altLang="en-US" sz="2000" b="1" dirty="0"/>
              <a:t>① 원료 구입</a:t>
            </a:r>
          </a:p>
          <a:p>
            <a:pPr fontAlgn="base">
              <a:spcBef>
                <a:spcPts val="800"/>
              </a:spcBef>
            </a:pPr>
            <a:r>
              <a:rPr lang="en-US" altLang="ko-KR" sz="2000" b="1" dirty="0"/>
              <a:t>- </a:t>
            </a:r>
            <a:r>
              <a:rPr lang="ko-KR" altLang="en-US" sz="2000" b="1" dirty="0" err="1"/>
              <a:t>농후사료</a:t>
            </a:r>
            <a:r>
              <a:rPr lang="ko-KR" altLang="en-US" sz="2000" b="1" dirty="0"/>
              <a:t> 원료 </a:t>
            </a:r>
            <a:r>
              <a:rPr lang="en-US" altLang="ko-KR" sz="2000" b="1" dirty="0"/>
              <a:t>3</a:t>
            </a:r>
            <a:r>
              <a:rPr lang="ko-KR" altLang="en-US" sz="2000" b="1" dirty="0"/>
              <a:t>종 이상 확보</a:t>
            </a:r>
          </a:p>
          <a:p>
            <a:pPr fontAlgn="base">
              <a:spcBef>
                <a:spcPts val="800"/>
              </a:spcBef>
            </a:pPr>
            <a:r>
              <a:rPr lang="en-US" altLang="ko-KR" sz="2000" b="1" dirty="0"/>
              <a:t>※ </a:t>
            </a:r>
            <a:r>
              <a:rPr lang="ko-KR" altLang="en-US" sz="2000" b="1" dirty="0" err="1"/>
              <a:t>추천사료</a:t>
            </a:r>
            <a:r>
              <a:rPr lang="en-US" altLang="ko-KR" sz="2000" b="1" dirty="0"/>
              <a:t>: </a:t>
            </a:r>
            <a:r>
              <a:rPr lang="ko-KR" altLang="en-US" sz="2000" b="1" dirty="0"/>
              <a:t>옥수수</a:t>
            </a:r>
            <a:r>
              <a:rPr lang="en-US" altLang="ko-KR" sz="2000" b="1" dirty="0"/>
              <a:t>, </a:t>
            </a:r>
            <a:r>
              <a:rPr lang="ko-KR" altLang="en-US" sz="2000" b="1" dirty="0" err="1"/>
              <a:t>소맥피</a:t>
            </a:r>
            <a:r>
              <a:rPr lang="en-US" altLang="ko-KR" sz="2000" b="1" dirty="0"/>
              <a:t>, </a:t>
            </a:r>
            <a:r>
              <a:rPr lang="ko-KR" altLang="en-US" sz="2000" b="1" dirty="0" err="1"/>
              <a:t>단백피</a:t>
            </a:r>
            <a:r>
              <a:rPr lang="en-US" altLang="ko-KR" sz="2000" b="1" dirty="0"/>
              <a:t>, </a:t>
            </a:r>
            <a:r>
              <a:rPr lang="ko-KR" altLang="en-US" sz="2000" b="1" dirty="0" err="1"/>
              <a:t>수수겨</a:t>
            </a:r>
            <a:r>
              <a:rPr lang="ko-KR" altLang="en-US" sz="2000" b="1" dirty="0"/>
              <a:t> 등</a:t>
            </a:r>
          </a:p>
          <a:p>
            <a:pPr fontAlgn="base">
              <a:spcBef>
                <a:spcPts val="800"/>
              </a:spcBef>
            </a:pPr>
            <a:r>
              <a:rPr lang="en-US" altLang="ko-KR" sz="2000" b="1" dirty="0"/>
              <a:t>- </a:t>
            </a:r>
            <a:r>
              <a:rPr lang="ko-KR" altLang="en-US" sz="2000" b="1" dirty="0" err="1"/>
              <a:t>농식품부산물</a:t>
            </a:r>
            <a:r>
              <a:rPr lang="ko-KR" altLang="en-US" sz="2000" b="1" dirty="0"/>
              <a:t> </a:t>
            </a:r>
            <a:r>
              <a:rPr lang="en-US" altLang="ko-KR" sz="2000" b="1" dirty="0" smtClean="0"/>
              <a:t>2~3</a:t>
            </a:r>
            <a:r>
              <a:rPr lang="ko-KR" altLang="en-US" sz="2000" b="1" dirty="0"/>
              <a:t>종 이상 확보</a:t>
            </a:r>
          </a:p>
          <a:p>
            <a:pPr fontAlgn="base">
              <a:spcBef>
                <a:spcPts val="800"/>
              </a:spcBef>
            </a:pPr>
            <a:r>
              <a:rPr lang="en-US" altLang="ko-KR" sz="2000" b="1" dirty="0"/>
              <a:t>※ </a:t>
            </a:r>
            <a:r>
              <a:rPr lang="ko-KR" altLang="en-US" sz="2000" b="1" dirty="0" err="1"/>
              <a:t>추천부산물</a:t>
            </a:r>
            <a:r>
              <a:rPr lang="en-US" altLang="ko-KR" sz="2000" b="1" dirty="0"/>
              <a:t>: </a:t>
            </a:r>
            <a:r>
              <a:rPr lang="ko-KR" altLang="en-US" sz="2000" b="1" dirty="0"/>
              <a:t>비지</a:t>
            </a:r>
            <a:r>
              <a:rPr lang="en-US" altLang="ko-KR" sz="2000" b="1" dirty="0"/>
              <a:t>, </a:t>
            </a:r>
            <a:r>
              <a:rPr lang="ko-KR" altLang="en-US" sz="2000" b="1" dirty="0" err="1"/>
              <a:t>미강</a:t>
            </a:r>
            <a:r>
              <a:rPr lang="en-US" altLang="ko-KR" sz="2000" b="1" dirty="0"/>
              <a:t>, </a:t>
            </a:r>
            <a:r>
              <a:rPr lang="ko-KR" altLang="en-US" sz="2000" b="1" dirty="0" err="1"/>
              <a:t>맥주박</a:t>
            </a:r>
            <a:r>
              <a:rPr lang="en-US" altLang="ko-KR" sz="2000" b="1" dirty="0"/>
              <a:t>, </a:t>
            </a:r>
            <a:r>
              <a:rPr lang="ko-KR" altLang="en-US" sz="2000" b="1" dirty="0" err="1"/>
              <a:t>버섯부산물</a:t>
            </a:r>
            <a:r>
              <a:rPr lang="ko-KR" altLang="en-US" sz="2000" b="1" dirty="0"/>
              <a:t> 등</a:t>
            </a:r>
          </a:p>
          <a:p>
            <a:pPr fontAlgn="base">
              <a:spcBef>
                <a:spcPts val="800"/>
              </a:spcBef>
            </a:pPr>
            <a:r>
              <a:rPr lang="en-US" altLang="ko-KR" sz="2000" b="1" dirty="0"/>
              <a:t>※ </a:t>
            </a:r>
            <a:r>
              <a:rPr lang="ko-KR" altLang="en-US" sz="2000" b="1" dirty="0"/>
              <a:t>구입 시 </a:t>
            </a:r>
            <a:r>
              <a:rPr lang="ko-KR" altLang="en-US" sz="2000" b="1" dirty="0" err="1"/>
              <a:t>주의사항</a:t>
            </a:r>
            <a:endParaRPr lang="ko-KR" altLang="en-US" sz="2000" b="1" dirty="0"/>
          </a:p>
          <a:p>
            <a:pPr fontAlgn="base">
              <a:spcBef>
                <a:spcPts val="800"/>
              </a:spcBef>
            </a:pPr>
            <a:r>
              <a:rPr lang="en-US" altLang="ko-KR" sz="2000" b="1" dirty="0"/>
              <a:t>·</a:t>
            </a:r>
            <a:r>
              <a:rPr lang="ko-KR" altLang="en-US" sz="2000" b="1" dirty="0"/>
              <a:t>건물 대비 원료의 가격</a:t>
            </a:r>
            <a:r>
              <a:rPr lang="en-US" altLang="ko-KR" sz="2000" b="1" dirty="0"/>
              <a:t>, </a:t>
            </a:r>
            <a:r>
              <a:rPr lang="ko-KR" altLang="en-US" sz="2000" b="1" dirty="0"/>
              <a:t>수분</a:t>
            </a:r>
            <a:r>
              <a:rPr lang="en-US" altLang="ko-KR" sz="2000" b="1" dirty="0"/>
              <a:t>·</a:t>
            </a:r>
            <a:r>
              <a:rPr lang="ko-KR" altLang="en-US" sz="2000" b="1" dirty="0" err="1"/>
              <a:t>영양소함량</a:t>
            </a:r>
            <a:r>
              <a:rPr lang="en-US" altLang="ko-KR" sz="2000" b="1" dirty="0"/>
              <a:t>, </a:t>
            </a:r>
            <a:r>
              <a:rPr lang="ko-KR" altLang="en-US" sz="2000" b="1" dirty="0" err="1"/>
              <a:t>지속구입가능</a:t>
            </a:r>
            <a:r>
              <a:rPr lang="ko-KR" altLang="en-US" sz="2000" b="1" dirty="0"/>
              <a:t> 여부</a:t>
            </a:r>
          </a:p>
          <a:p>
            <a:pPr marL="285750" indent="-285750" fontAlgn="base">
              <a:spcBef>
                <a:spcPts val="800"/>
              </a:spcBef>
              <a:buFontTx/>
              <a:buChar char="-"/>
            </a:pPr>
            <a:r>
              <a:rPr lang="ko-KR" altLang="en-US" sz="2000" b="1" dirty="0" err="1" smtClean="0"/>
              <a:t>사료첨가제</a:t>
            </a:r>
            <a:r>
              <a:rPr lang="en-US" altLang="ko-KR" sz="2000" b="1" dirty="0" smtClean="0"/>
              <a:t>:</a:t>
            </a:r>
          </a:p>
          <a:p>
            <a:pPr marL="742950" lvl="1" indent="-285750" fontAlgn="base"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ko-KR" altLang="en-US" sz="2000" b="1" dirty="0" smtClean="0"/>
              <a:t>축우용 </a:t>
            </a:r>
            <a:r>
              <a:rPr lang="ko-KR" altLang="en-US" sz="2000" b="1" dirty="0"/>
              <a:t>비타민</a:t>
            </a:r>
            <a:r>
              <a:rPr lang="en-US" altLang="ko-KR" sz="2000" b="1" dirty="0"/>
              <a:t>·</a:t>
            </a:r>
            <a:r>
              <a:rPr lang="ko-KR" altLang="en-US" sz="2000" b="1" dirty="0"/>
              <a:t>광물질 제재</a:t>
            </a:r>
            <a:r>
              <a:rPr lang="en-US" altLang="ko-KR" sz="2000" b="1" dirty="0"/>
              <a:t>, </a:t>
            </a:r>
            <a:r>
              <a:rPr lang="ko-KR" altLang="en-US" sz="2000" b="1" dirty="0" smtClean="0"/>
              <a:t>석회석</a:t>
            </a:r>
            <a:r>
              <a:rPr lang="en-US" altLang="ko-KR" sz="2000" b="1" dirty="0" smtClean="0"/>
              <a:t>(</a:t>
            </a:r>
            <a:r>
              <a:rPr lang="ko-KR" altLang="en-US" sz="2000" b="1" dirty="0" smtClean="0"/>
              <a:t>입자도</a:t>
            </a:r>
            <a:r>
              <a:rPr lang="en-US" altLang="ko-KR" sz="2000" b="1" dirty="0" smtClean="0"/>
              <a:t>: 30~40</a:t>
            </a:r>
            <a:r>
              <a:rPr lang="ko-KR" altLang="en-US" sz="2000" b="1" dirty="0" smtClean="0"/>
              <a:t>묵</a:t>
            </a:r>
            <a:r>
              <a:rPr lang="en-US" altLang="ko-KR" sz="2000" b="1" dirty="0"/>
              <a:t>)</a:t>
            </a:r>
            <a:r>
              <a:rPr lang="en-US" altLang="ko-KR" sz="2000" b="1" dirty="0" smtClean="0"/>
              <a:t>, </a:t>
            </a:r>
          </a:p>
          <a:p>
            <a:pPr lvl="1" fontAlgn="base">
              <a:spcBef>
                <a:spcPts val="800"/>
              </a:spcBef>
            </a:pPr>
            <a:r>
              <a:rPr lang="en-US" altLang="ko-KR" sz="2000" b="1" dirty="0" smtClean="0"/>
              <a:t>   </a:t>
            </a:r>
            <a:r>
              <a:rPr lang="ko-KR" altLang="en-US" sz="2000" b="1" dirty="0" smtClean="0"/>
              <a:t>소금</a:t>
            </a:r>
            <a:r>
              <a:rPr lang="en-US" altLang="ko-KR" sz="2000" b="1" dirty="0"/>
              <a:t>, </a:t>
            </a:r>
            <a:r>
              <a:rPr lang="ko-KR" altLang="en-US" sz="2000" b="1" dirty="0" err="1" smtClean="0"/>
              <a:t>중조</a:t>
            </a:r>
            <a:r>
              <a:rPr lang="en-US" altLang="ko-KR" sz="2000" b="1" dirty="0" smtClean="0"/>
              <a:t>(99%)</a:t>
            </a:r>
          </a:p>
          <a:p>
            <a:pPr marL="285750" indent="-285750" fontAlgn="base">
              <a:spcBef>
                <a:spcPts val="800"/>
              </a:spcBef>
              <a:buFontTx/>
              <a:buChar char="-"/>
            </a:pPr>
            <a:r>
              <a:rPr lang="ko-KR" altLang="en-US" sz="2000" b="1" dirty="0" smtClean="0"/>
              <a:t>조사료</a:t>
            </a:r>
            <a:r>
              <a:rPr lang="en-US" altLang="ko-KR" sz="2000" b="1" dirty="0"/>
              <a:t>: </a:t>
            </a:r>
            <a:r>
              <a:rPr lang="ko-KR" altLang="en-US" sz="2000" b="1" dirty="0" err="1"/>
              <a:t>육성기</a:t>
            </a:r>
            <a:r>
              <a:rPr lang="en-US" altLang="ko-KR" sz="2000" b="1" dirty="0"/>
              <a:t>(</a:t>
            </a:r>
            <a:r>
              <a:rPr lang="ko-KR" altLang="en-US" sz="2000" b="1" dirty="0"/>
              <a:t>양질의 조사료</a:t>
            </a:r>
            <a:r>
              <a:rPr lang="en-US" altLang="ko-KR" sz="2000" b="1" dirty="0"/>
              <a:t>), </a:t>
            </a:r>
            <a:r>
              <a:rPr lang="ko-KR" altLang="en-US" sz="2000" b="1" dirty="0" err="1"/>
              <a:t>비육기</a:t>
            </a:r>
            <a:r>
              <a:rPr lang="en-US" altLang="ko-KR" sz="2000" b="1" dirty="0"/>
              <a:t>(</a:t>
            </a:r>
            <a:r>
              <a:rPr lang="ko-KR" altLang="en-US" sz="2000" b="1" dirty="0"/>
              <a:t>건조 볏짚</a:t>
            </a:r>
            <a:r>
              <a:rPr lang="en-US" altLang="ko-KR" sz="2000" b="1" dirty="0"/>
              <a:t>)</a:t>
            </a:r>
            <a:endParaRPr lang="ko-KR" altLang="en-US" sz="2000" b="1" dirty="0"/>
          </a:p>
          <a:p>
            <a:pPr fontAlgn="base">
              <a:spcBef>
                <a:spcPts val="800"/>
              </a:spcBef>
            </a:pPr>
            <a:r>
              <a:rPr lang="en-US" altLang="ko-KR" sz="2000" b="1" dirty="0"/>
              <a:t>- </a:t>
            </a:r>
            <a:r>
              <a:rPr lang="ko-KR" altLang="en-US" sz="2000" b="1" dirty="0"/>
              <a:t>참고 프로그램</a:t>
            </a:r>
            <a:r>
              <a:rPr lang="en-US" altLang="ko-KR" sz="2000" b="1" dirty="0"/>
              <a:t>: </a:t>
            </a:r>
            <a:r>
              <a:rPr lang="ko-KR" altLang="en-US" sz="2000" b="1" dirty="0" err="1"/>
              <a:t>한국표준사료성분표</a:t>
            </a:r>
            <a:r>
              <a:rPr lang="en-US" altLang="ko-KR" sz="2000" b="1" dirty="0"/>
              <a:t>, </a:t>
            </a:r>
            <a:r>
              <a:rPr lang="ko-KR" altLang="en-US" sz="2000" b="1" dirty="0" err="1"/>
              <a:t>농식품부산물</a:t>
            </a:r>
            <a:r>
              <a:rPr lang="ko-KR" altLang="en-US" sz="2000" b="1" dirty="0"/>
              <a:t> </a:t>
            </a:r>
            <a:r>
              <a:rPr lang="ko-KR" altLang="en-US" sz="2000" b="1" dirty="0" err="1"/>
              <a:t>정보제공</a:t>
            </a:r>
            <a:r>
              <a:rPr lang="ko-KR" altLang="en-US" sz="2000" b="1" dirty="0"/>
              <a:t> </a:t>
            </a:r>
            <a:r>
              <a:rPr lang="ko-KR" altLang="en-US" sz="2000" b="1" dirty="0" smtClean="0"/>
              <a:t>프로그램</a:t>
            </a:r>
            <a:endParaRPr lang="ko-KR" altLang="en-US" sz="2000" b="1" dirty="0"/>
          </a:p>
        </p:txBody>
      </p:sp>
      <p:sp>
        <p:nvSpPr>
          <p:cNvPr id="21" name="직사각형 20"/>
          <p:cNvSpPr/>
          <p:nvPr/>
        </p:nvSpPr>
        <p:spPr>
          <a:xfrm>
            <a:off x="657951" y="1269921"/>
            <a:ext cx="7874489" cy="43088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800100" fontAlgn="base">
              <a:spcAft>
                <a:spcPct val="35000"/>
              </a:spcAft>
              <a:buClr>
                <a:srgbClr val="006600"/>
              </a:buClr>
            </a:pPr>
            <a:r>
              <a:rPr lang="en-US" altLang="ko-KR" sz="2200" b="1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sz="2200" b="1" dirty="0" err="1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자가</a:t>
            </a:r>
            <a:r>
              <a:rPr lang="en-US" altLang="ko-KR" sz="2200" b="1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sz="2200" b="1" dirty="0" err="1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배합</a:t>
            </a:r>
            <a:r>
              <a:rPr lang="en-US" altLang="ko-KR" sz="2200" b="1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sz="2200" b="1" dirty="0" err="1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섬유질배합사료의</a:t>
            </a:r>
            <a:r>
              <a:rPr lang="en-US" altLang="ko-KR" sz="2200" b="1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sz="2200" b="1" dirty="0" err="1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권장</a:t>
            </a:r>
            <a:r>
              <a:rPr lang="en-US" altLang="ko-KR" sz="2200" b="1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sz="2200" b="1" dirty="0" err="1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준비사항</a:t>
            </a:r>
            <a:endParaRPr lang="en-US" altLang="ko-KR" sz="2200" b="1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6" name="Title 5"/>
          <p:cNvSpPr txBox="1">
            <a:spLocks/>
          </p:cNvSpPr>
          <p:nvPr/>
        </p:nvSpPr>
        <p:spPr bwMode="auto">
          <a:xfrm>
            <a:off x="388005" y="116632"/>
            <a:ext cx="8288451" cy="936103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4000" b="1" kern="1200">
                <a:ln>
                  <a:solidFill>
                    <a:srgbClr val="292929"/>
                  </a:solidFill>
                </a:ln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fontAlgn="base"/>
            <a:r>
              <a:rPr lang="en-US" altLang="ko-KR" sz="4400" dirty="0" smtClean="0">
                <a:effectLst/>
                <a:latin typeface="+mj-ea"/>
              </a:rPr>
              <a:t>8. </a:t>
            </a:r>
            <a:r>
              <a:rPr lang="ko-KR" altLang="en-US" sz="4400" dirty="0" smtClean="0">
                <a:effectLst/>
                <a:latin typeface="+mj-ea"/>
              </a:rPr>
              <a:t>자가 </a:t>
            </a:r>
            <a:r>
              <a:rPr lang="en-US" altLang="ko-KR" sz="4400" dirty="0" smtClean="0">
                <a:effectLst/>
                <a:latin typeface="+mj-ea"/>
              </a:rPr>
              <a:t>TMR </a:t>
            </a:r>
            <a:r>
              <a:rPr lang="ko-KR" altLang="en-US" sz="4400" dirty="0" err="1" smtClean="0">
                <a:effectLst/>
                <a:latin typeface="+mj-ea"/>
              </a:rPr>
              <a:t>배합시</a:t>
            </a:r>
            <a:r>
              <a:rPr lang="ko-KR" altLang="en-US" sz="4400" dirty="0" smtClean="0">
                <a:effectLst/>
                <a:latin typeface="+mj-ea"/>
              </a:rPr>
              <a:t> 고려사항</a:t>
            </a:r>
            <a:endParaRPr lang="en-US" altLang="ko-KR" sz="4400" dirty="0">
              <a:effectLst/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592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그룹 23"/>
          <p:cNvGrpSpPr/>
          <p:nvPr/>
        </p:nvGrpSpPr>
        <p:grpSpPr>
          <a:xfrm>
            <a:off x="-6446" y="0"/>
            <a:ext cx="9153050" cy="915862"/>
            <a:chOff x="-6446" y="0"/>
            <a:chExt cx="9153050" cy="915862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44142" y="53909"/>
              <a:ext cx="375942" cy="339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직사각형 2"/>
            <p:cNvSpPr/>
            <p:nvPr/>
          </p:nvSpPr>
          <p:spPr>
            <a:xfrm>
              <a:off x="0" y="0"/>
              <a:ext cx="9144000" cy="720636"/>
            </a:xfrm>
            <a:prstGeom prst="rect">
              <a:avLst/>
            </a:prstGeom>
            <a:solidFill>
              <a:srgbClr val="FFC00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4" name="그룹 3"/>
            <p:cNvGrpSpPr/>
            <p:nvPr/>
          </p:nvGrpSpPr>
          <p:grpSpPr>
            <a:xfrm>
              <a:off x="6888956" y="66583"/>
              <a:ext cx="2170776" cy="576358"/>
              <a:chOff x="7067462" y="90938"/>
              <a:chExt cx="1979570" cy="467022"/>
            </a:xfrm>
          </p:grpSpPr>
          <p:sp>
            <p:nvSpPr>
              <p:cNvPr id="17" name="모서리가 둥근 직사각형 16"/>
              <p:cNvSpPr>
                <a:spLocks noChangeArrowheads="1"/>
              </p:cNvSpPr>
              <p:nvPr/>
            </p:nvSpPr>
            <p:spPr bwMode="auto">
              <a:xfrm>
                <a:off x="7573248" y="90938"/>
                <a:ext cx="464647" cy="466377"/>
              </a:xfrm>
              <a:prstGeom prst="roundRect">
                <a:avLst>
                  <a:gd name="adj" fmla="val 16667"/>
                </a:avLst>
              </a:prstGeom>
              <a:blipFill dpi="0" rotWithShape="1">
                <a:blip r:embed="rId3" cstate="print"/>
                <a:srcRect/>
                <a:stretch>
                  <a:fillRect/>
                </a:stretch>
              </a:blipFill>
              <a:ln w="22225" algn="ctr">
                <a:solidFill>
                  <a:schemeClr val="accent6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latinLnBrk="0" hangingPunct="0"/>
                <a:endParaRPr kumimoji="0" lang="ko-KR" alt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" name="모서리가 둥근 직사각형 17"/>
              <p:cNvSpPr>
                <a:spLocks noChangeArrowheads="1"/>
              </p:cNvSpPr>
              <p:nvPr/>
            </p:nvSpPr>
            <p:spPr bwMode="auto">
              <a:xfrm>
                <a:off x="7067462" y="90938"/>
                <a:ext cx="464647" cy="466377"/>
              </a:xfrm>
              <a:prstGeom prst="roundRect">
                <a:avLst>
                  <a:gd name="adj" fmla="val 16667"/>
                </a:avLst>
              </a:prstGeom>
              <a:blipFill dpi="0" rotWithShape="1">
                <a:blip r:embed="rId4" cstate="print"/>
                <a:srcRect/>
                <a:stretch>
                  <a:fillRect/>
                </a:stretch>
              </a:blipFill>
              <a:ln w="22225" algn="ctr">
                <a:solidFill>
                  <a:schemeClr val="accent6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latinLnBrk="0" hangingPunct="0"/>
                <a:endParaRPr kumimoji="0" lang="ko-KR" alt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" name="모서리가 둥근 직사각형 18"/>
              <p:cNvSpPr/>
              <p:nvPr/>
            </p:nvSpPr>
            <p:spPr>
              <a:xfrm>
                <a:off x="8079826" y="91583"/>
                <a:ext cx="464647" cy="466377"/>
              </a:xfrm>
              <a:prstGeom prst="roundRect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22225" cap="flat" cmpd="sng" algn="ctr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endParaRPr>
              </a:p>
            </p:txBody>
          </p:sp>
          <p:sp>
            <p:nvSpPr>
              <p:cNvPr id="20" name="모서리가 둥근 직사각형 19"/>
              <p:cNvSpPr>
                <a:spLocks noChangeArrowheads="1"/>
              </p:cNvSpPr>
              <p:nvPr/>
            </p:nvSpPr>
            <p:spPr bwMode="auto">
              <a:xfrm>
                <a:off x="8582385" y="91583"/>
                <a:ext cx="464647" cy="466377"/>
              </a:xfrm>
              <a:prstGeom prst="roundRect">
                <a:avLst>
                  <a:gd name="adj" fmla="val 16667"/>
                </a:avLst>
              </a:prstGeom>
              <a:blipFill dpi="0" rotWithShape="1">
                <a:blip r:embed="rId6" cstate="print"/>
                <a:srcRect/>
                <a:stretch>
                  <a:fillRect/>
                </a:stretch>
              </a:blipFill>
              <a:ln w="22225" algn="ctr">
                <a:solidFill>
                  <a:schemeClr val="accent6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latinLnBrk="0" hangingPunct="0"/>
                <a:endParaRPr kumimoji="0" lang="ko-KR" alt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22" name="직사각형 21"/>
            <p:cNvSpPr/>
            <p:nvPr/>
          </p:nvSpPr>
          <p:spPr>
            <a:xfrm>
              <a:off x="2486604" y="768132"/>
              <a:ext cx="6660000" cy="36000"/>
            </a:xfrm>
            <a:prstGeom prst="rect">
              <a:avLst/>
            </a:prstGeom>
            <a:solidFill>
              <a:srgbClr val="FFC00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직사각형 4"/>
            <p:cNvSpPr/>
            <p:nvPr/>
          </p:nvSpPr>
          <p:spPr>
            <a:xfrm>
              <a:off x="-6446" y="669641"/>
              <a:ext cx="2497833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atinLnBrk="0">
                <a:spcBef>
                  <a:spcPct val="50000"/>
                </a:spcBef>
                <a:defRPr/>
              </a:pPr>
              <a:r>
                <a:rPr lang="en-US" altLang="ko-KR" sz="1000" b="1" i="1" kern="0" dirty="0" smtClean="0">
                  <a:solidFill>
                    <a:schemeClr val="accent6"/>
                  </a:solidFill>
                </a:rPr>
                <a:t>Animal Nutrition &amp; Physiology Team</a:t>
              </a:r>
              <a:endParaRPr lang="en-US" altLang="ko-KR" sz="1000" b="1" i="1" kern="0" dirty="0">
                <a:solidFill>
                  <a:schemeClr val="accent6"/>
                </a:solidFill>
              </a:endParaRPr>
            </a:p>
          </p:txBody>
        </p:sp>
      </p:grpSp>
      <p:sp>
        <p:nvSpPr>
          <p:cNvPr id="23" name="모서리가 둥근 직사각형 22"/>
          <p:cNvSpPr/>
          <p:nvPr/>
        </p:nvSpPr>
        <p:spPr>
          <a:xfrm>
            <a:off x="150751" y="1052736"/>
            <a:ext cx="8381689" cy="59243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800100" fontAlgn="base">
              <a:spcAft>
                <a:spcPct val="35000"/>
              </a:spcAft>
              <a:buClr>
                <a:srgbClr val="006600"/>
              </a:buClr>
            </a:pPr>
            <a:endParaRPr lang="en-US" altLang="ko-KR" sz="2200" b="1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grpSp>
        <p:nvGrpSpPr>
          <p:cNvPr id="25" name="그룹 24"/>
          <p:cNvGrpSpPr/>
          <p:nvPr/>
        </p:nvGrpSpPr>
        <p:grpSpPr>
          <a:xfrm>
            <a:off x="257268" y="1117127"/>
            <a:ext cx="8110789" cy="430887"/>
            <a:chOff x="465013" y="1334881"/>
            <a:chExt cx="7642544" cy="430887"/>
          </a:xfrm>
        </p:grpSpPr>
        <p:sp>
          <p:nvSpPr>
            <p:cNvPr id="27" name="직사각형 26"/>
            <p:cNvSpPr/>
            <p:nvPr/>
          </p:nvSpPr>
          <p:spPr>
            <a:xfrm>
              <a:off x="687671" y="1334881"/>
              <a:ext cx="7419886" cy="43088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 defTabSz="800100">
                <a:spcAft>
                  <a:spcPct val="35000"/>
                </a:spcAft>
                <a:buClr>
                  <a:srgbClr val="006600"/>
                </a:buClr>
              </a:pPr>
              <a:endParaRPr lang="ko-KR" altLang="en-US" sz="2200" b="1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grpSp>
          <p:nvGrpSpPr>
            <p:cNvPr id="28" name="그룹 27"/>
            <p:cNvGrpSpPr/>
            <p:nvPr/>
          </p:nvGrpSpPr>
          <p:grpSpPr>
            <a:xfrm rot="16200000">
              <a:off x="499135" y="1446341"/>
              <a:ext cx="158550" cy="226794"/>
              <a:chOff x="1438504" y="5440067"/>
              <a:chExt cx="382846" cy="547628"/>
            </a:xfrm>
          </p:grpSpPr>
          <p:sp>
            <p:nvSpPr>
              <p:cNvPr id="32" name="모서리가 둥근 직사각형 302"/>
              <p:cNvSpPr/>
              <p:nvPr/>
            </p:nvSpPr>
            <p:spPr>
              <a:xfrm rot="13500000">
                <a:off x="1438503" y="5604849"/>
                <a:ext cx="382847" cy="382846"/>
              </a:xfrm>
              <a:custGeom>
                <a:avLst/>
                <a:gdLst/>
                <a:ahLst/>
                <a:cxnLst/>
                <a:rect l="l" t="t" r="r" b="b"/>
                <a:pathLst>
                  <a:path w="871614" h="871614">
                    <a:moveTo>
                      <a:pt x="119951" y="871614"/>
                    </a:moveTo>
                    <a:cubicBezTo>
                      <a:pt x="119951" y="871614"/>
                      <a:pt x="119951" y="871614"/>
                      <a:pt x="119951" y="871614"/>
                    </a:cubicBezTo>
                    <a:lnTo>
                      <a:pt x="119952" y="871614"/>
                    </a:lnTo>
                    <a:close/>
                    <a:moveTo>
                      <a:pt x="0" y="751663"/>
                    </a:moveTo>
                    <a:lnTo>
                      <a:pt x="0" y="119952"/>
                    </a:lnTo>
                    <a:cubicBezTo>
                      <a:pt x="0" y="53705"/>
                      <a:pt x="53705" y="0"/>
                      <a:pt x="119952" y="0"/>
                    </a:cubicBezTo>
                    <a:lnTo>
                      <a:pt x="119952" y="1"/>
                    </a:lnTo>
                    <a:lnTo>
                      <a:pt x="119954" y="2"/>
                    </a:lnTo>
                    <a:lnTo>
                      <a:pt x="751663" y="2"/>
                    </a:lnTo>
                    <a:cubicBezTo>
                      <a:pt x="817910" y="2"/>
                      <a:pt x="871614" y="53706"/>
                      <a:pt x="871614" y="119953"/>
                    </a:cubicBezTo>
                    <a:lnTo>
                      <a:pt x="871613" y="119953"/>
                    </a:lnTo>
                    <a:cubicBezTo>
                      <a:pt x="871613" y="186200"/>
                      <a:pt x="817909" y="239904"/>
                      <a:pt x="751662" y="239904"/>
                    </a:cubicBezTo>
                    <a:lnTo>
                      <a:pt x="239902" y="239903"/>
                    </a:lnTo>
                    <a:lnTo>
                      <a:pt x="239902" y="751663"/>
                    </a:lnTo>
                    <a:cubicBezTo>
                      <a:pt x="239902" y="817909"/>
                      <a:pt x="186198" y="871613"/>
                      <a:pt x="119951" y="871614"/>
                    </a:cubicBezTo>
                    <a:cubicBezTo>
                      <a:pt x="53704" y="871613"/>
                      <a:pt x="0" y="817909"/>
                      <a:pt x="0" y="751663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모서리가 둥근 직사각형 302"/>
              <p:cNvSpPr/>
              <p:nvPr/>
            </p:nvSpPr>
            <p:spPr>
              <a:xfrm rot="13500000">
                <a:off x="1476186" y="5440067"/>
                <a:ext cx="307484" cy="307484"/>
              </a:xfrm>
              <a:custGeom>
                <a:avLst/>
                <a:gdLst/>
                <a:ahLst/>
                <a:cxnLst/>
                <a:rect l="l" t="t" r="r" b="b"/>
                <a:pathLst>
                  <a:path w="871614" h="871614">
                    <a:moveTo>
                      <a:pt x="119951" y="871614"/>
                    </a:moveTo>
                    <a:cubicBezTo>
                      <a:pt x="119951" y="871614"/>
                      <a:pt x="119951" y="871614"/>
                      <a:pt x="119951" y="871614"/>
                    </a:cubicBezTo>
                    <a:lnTo>
                      <a:pt x="119952" y="871614"/>
                    </a:lnTo>
                    <a:close/>
                    <a:moveTo>
                      <a:pt x="0" y="751663"/>
                    </a:moveTo>
                    <a:lnTo>
                      <a:pt x="0" y="119952"/>
                    </a:lnTo>
                    <a:cubicBezTo>
                      <a:pt x="0" y="53705"/>
                      <a:pt x="53705" y="0"/>
                      <a:pt x="119952" y="0"/>
                    </a:cubicBezTo>
                    <a:lnTo>
                      <a:pt x="119952" y="1"/>
                    </a:lnTo>
                    <a:lnTo>
                      <a:pt x="119954" y="2"/>
                    </a:lnTo>
                    <a:lnTo>
                      <a:pt x="751663" y="2"/>
                    </a:lnTo>
                    <a:cubicBezTo>
                      <a:pt x="817910" y="2"/>
                      <a:pt x="871614" y="53706"/>
                      <a:pt x="871614" y="119953"/>
                    </a:cubicBezTo>
                    <a:lnTo>
                      <a:pt x="871613" y="119953"/>
                    </a:lnTo>
                    <a:cubicBezTo>
                      <a:pt x="871613" y="186200"/>
                      <a:pt x="817909" y="239904"/>
                      <a:pt x="751662" y="239904"/>
                    </a:cubicBezTo>
                    <a:lnTo>
                      <a:pt x="239902" y="239903"/>
                    </a:lnTo>
                    <a:lnTo>
                      <a:pt x="239902" y="751663"/>
                    </a:lnTo>
                    <a:cubicBezTo>
                      <a:pt x="239902" y="817909"/>
                      <a:pt x="186198" y="871613"/>
                      <a:pt x="119951" y="871614"/>
                    </a:cubicBezTo>
                    <a:cubicBezTo>
                      <a:pt x="53704" y="871613"/>
                      <a:pt x="0" y="817909"/>
                      <a:pt x="0" y="751663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42" name="Rectangle 14"/>
          <p:cNvSpPr>
            <a:spLocks noChangeArrowheads="1"/>
          </p:cNvSpPr>
          <p:nvPr/>
        </p:nvSpPr>
        <p:spPr bwMode="auto">
          <a:xfrm>
            <a:off x="3572000" y="2985452"/>
            <a:ext cx="10287000" cy="402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endParaRPr kumimoji="0" lang="ko-KR" altLang="en-US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539552" y="1806203"/>
            <a:ext cx="8150028" cy="3901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ts val="1500"/>
              </a:spcBef>
            </a:pPr>
            <a:r>
              <a:rPr lang="ko-KR" altLang="en-US" sz="2000" b="1" dirty="0" smtClean="0"/>
              <a:t>② </a:t>
            </a:r>
            <a:r>
              <a:rPr lang="ko-KR" altLang="en-US" sz="2000" b="1" dirty="0" err="1"/>
              <a:t>사료배합비</a:t>
            </a:r>
            <a:r>
              <a:rPr lang="ko-KR" altLang="en-US" sz="2000" b="1" dirty="0"/>
              <a:t> </a:t>
            </a:r>
            <a:r>
              <a:rPr lang="ko-KR" altLang="en-US" sz="2000" b="1" dirty="0" smtClean="0"/>
              <a:t>작성</a:t>
            </a:r>
            <a:r>
              <a:rPr lang="en-US" altLang="ko-KR" sz="2000" b="1" dirty="0" smtClean="0"/>
              <a:t>(</a:t>
            </a:r>
            <a:r>
              <a:rPr lang="ko-KR" altLang="en-US" sz="2000" b="1" dirty="0" err="1" smtClean="0"/>
              <a:t>한우사양표준</a:t>
            </a:r>
            <a:r>
              <a:rPr lang="ko-KR" altLang="en-US" sz="2000" b="1" dirty="0" smtClean="0"/>
              <a:t> 프로그램 권장</a:t>
            </a:r>
            <a:r>
              <a:rPr lang="en-US" altLang="ko-KR" sz="2000" b="1" dirty="0" smtClean="0"/>
              <a:t>)</a:t>
            </a:r>
            <a:endParaRPr lang="ko-KR" altLang="en-US" sz="2000" b="1" dirty="0"/>
          </a:p>
          <a:p>
            <a:pPr fontAlgn="base">
              <a:spcBef>
                <a:spcPts val="1500"/>
              </a:spcBef>
            </a:pPr>
            <a:r>
              <a:rPr lang="en-US" altLang="ko-KR" sz="2000" b="1" dirty="0"/>
              <a:t>- </a:t>
            </a:r>
            <a:r>
              <a:rPr lang="ko-KR" altLang="en-US" sz="2000" b="1" dirty="0" err="1"/>
              <a:t>거세우</a:t>
            </a:r>
            <a:r>
              <a:rPr lang="en-US" altLang="ko-KR" sz="2000" b="1" dirty="0"/>
              <a:t>: </a:t>
            </a:r>
            <a:r>
              <a:rPr lang="ko-KR" altLang="en-US" sz="2000" b="1" dirty="0"/>
              <a:t>성장단계별 </a:t>
            </a:r>
            <a:r>
              <a:rPr lang="en-US" altLang="ko-KR" sz="2000" b="1" dirty="0" smtClean="0"/>
              <a:t>3~4</a:t>
            </a:r>
            <a:r>
              <a:rPr lang="ko-KR" altLang="en-US" sz="2000" b="1" dirty="0"/>
              <a:t>종 작성</a:t>
            </a:r>
          </a:p>
          <a:p>
            <a:pPr fontAlgn="base">
              <a:spcBef>
                <a:spcPts val="1500"/>
              </a:spcBef>
            </a:pPr>
            <a:r>
              <a:rPr lang="en-US" altLang="ko-KR" sz="2000" b="1" dirty="0"/>
              <a:t>- </a:t>
            </a:r>
            <a:r>
              <a:rPr lang="ko-KR" altLang="en-US" sz="2000" b="1" dirty="0" err="1"/>
              <a:t>번식우</a:t>
            </a:r>
            <a:r>
              <a:rPr lang="en-US" altLang="ko-KR" sz="2000" b="1" dirty="0"/>
              <a:t>: </a:t>
            </a:r>
            <a:r>
              <a:rPr lang="ko-KR" altLang="en-US" sz="2000" b="1" dirty="0" err="1"/>
              <a:t>육성기</a:t>
            </a:r>
            <a:r>
              <a:rPr lang="en-US" altLang="ko-KR" sz="2000" b="1" dirty="0"/>
              <a:t>, </a:t>
            </a:r>
            <a:r>
              <a:rPr lang="ko-KR" altLang="en-US" sz="2000" b="1" dirty="0" err="1"/>
              <a:t>성빈우</a:t>
            </a:r>
            <a:endParaRPr lang="ko-KR" altLang="en-US" sz="2000" b="1" dirty="0"/>
          </a:p>
          <a:p>
            <a:pPr fontAlgn="base">
              <a:spcBef>
                <a:spcPts val="1500"/>
              </a:spcBef>
            </a:pPr>
            <a:r>
              <a:rPr lang="ko-KR" altLang="en-US" sz="2000" b="1" dirty="0"/>
              <a:t>③ </a:t>
            </a:r>
            <a:r>
              <a:rPr lang="ko-KR" altLang="en-US" sz="2000" b="1" dirty="0" err="1"/>
              <a:t>사료배합</a:t>
            </a:r>
            <a:r>
              <a:rPr lang="ko-KR" altLang="en-US" sz="2000" b="1" dirty="0"/>
              <a:t> 수행</a:t>
            </a:r>
          </a:p>
          <a:p>
            <a:pPr fontAlgn="base">
              <a:spcBef>
                <a:spcPts val="1500"/>
              </a:spcBef>
            </a:pPr>
            <a:r>
              <a:rPr lang="en-US" altLang="ko-KR" sz="2000" b="1" dirty="0"/>
              <a:t>- </a:t>
            </a:r>
            <a:r>
              <a:rPr lang="ko-KR" altLang="en-US" sz="2000" b="1" dirty="0" err="1"/>
              <a:t>배합순서</a:t>
            </a:r>
            <a:r>
              <a:rPr lang="en-US" altLang="ko-KR" sz="2000" b="1" dirty="0"/>
              <a:t>: </a:t>
            </a:r>
            <a:r>
              <a:rPr lang="ko-KR" altLang="en-US" sz="2000" b="1" dirty="0" err="1"/>
              <a:t>단미사료</a:t>
            </a:r>
            <a:r>
              <a:rPr lang="ko-KR" altLang="en-US" sz="2000" b="1" dirty="0"/>
              <a:t> → 첨가제 → 조사료</a:t>
            </a:r>
          </a:p>
          <a:p>
            <a:pPr fontAlgn="base">
              <a:spcBef>
                <a:spcPts val="1500"/>
              </a:spcBef>
            </a:pPr>
            <a:r>
              <a:rPr lang="ko-KR" altLang="en-US" sz="2000" b="1" dirty="0"/>
              <a:t>④ 사료의 보관 및 </a:t>
            </a:r>
            <a:r>
              <a:rPr lang="ko-KR" altLang="en-US" sz="2000" b="1" dirty="0" err="1"/>
              <a:t>사료분석</a:t>
            </a:r>
            <a:endParaRPr lang="ko-KR" altLang="en-US" sz="2000" b="1" dirty="0"/>
          </a:p>
          <a:p>
            <a:pPr fontAlgn="base">
              <a:spcBef>
                <a:spcPts val="1500"/>
              </a:spcBef>
            </a:pPr>
            <a:r>
              <a:rPr lang="en-US" altLang="ko-KR" sz="2000" b="1" dirty="0"/>
              <a:t>- </a:t>
            </a:r>
            <a:r>
              <a:rPr lang="ko-KR" altLang="en-US" sz="2000" b="1" dirty="0"/>
              <a:t>즉시 급여를 권장하나</a:t>
            </a:r>
            <a:r>
              <a:rPr lang="en-US" altLang="ko-KR" sz="2000" b="1" dirty="0"/>
              <a:t>, </a:t>
            </a:r>
            <a:r>
              <a:rPr lang="ko-KR" altLang="en-US" sz="2000" b="1" dirty="0"/>
              <a:t>발효를 통해서 사료 저장</a:t>
            </a:r>
          </a:p>
          <a:p>
            <a:pPr fontAlgn="base">
              <a:spcBef>
                <a:spcPts val="1500"/>
              </a:spcBef>
            </a:pPr>
            <a:r>
              <a:rPr lang="en-US" altLang="ko-KR" sz="2000" b="1" dirty="0"/>
              <a:t>- </a:t>
            </a:r>
            <a:r>
              <a:rPr lang="ko-KR" altLang="en-US" sz="2000" b="1" dirty="0" err="1"/>
              <a:t>사료분석</a:t>
            </a:r>
            <a:r>
              <a:rPr lang="ko-KR" altLang="en-US" sz="2000" b="1" dirty="0"/>
              <a:t> 항목</a:t>
            </a:r>
            <a:r>
              <a:rPr lang="en-US" altLang="ko-KR" sz="2000" b="1" dirty="0"/>
              <a:t>: </a:t>
            </a:r>
            <a:r>
              <a:rPr lang="ko-KR" altLang="en-US" sz="2000" b="1" dirty="0"/>
              <a:t>건물</a:t>
            </a:r>
            <a:r>
              <a:rPr lang="en-US" altLang="ko-KR" sz="2000" b="1" dirty="0"/>
              <a:t>, </a:t>
            </a:r>
            <a:r>
              <a:rPr lang="ko-KR" altLang="en-US" sz="2000" b="1" dirty="0"/>
              <a:t>단백질</a:t>
            </a:r>
            <a:r>
              <a:rPr lang="en-US" altLang="ko-KR" sz="2000" b="1" dirty="0"/>
              <a:t>, </a:t>
            </a:r>
            <a:r>
              <a:rPr lang="ko-KR" altLang="en-US" sz="2000" b="1" dirty="0"/>
              <a:t>지방</a:t>
            </a:r>
            <a:r>
              <a:rPr lang="en-US" altLang="ko-KR" sz="2000" b="1" dirty="0"/>
              <a:t>, </a:t>
            </a:r>
            <a:r>
              <a:rPr lang="en-US" altLang="ko-KR" sz="2000" b="1" dirty="0" err="1"/>
              <a:t>NDF</a:t>
            </a:r>
            <a:r>
              <a:rPr lang="en-US" altLang="ko-KR" sz="2000" b="1" dirty="0"/>
              <a:t>, </a:t>
            </a:r>
            <a:r>
              <a:rPr lang="ko-KR" altLang="en-US" sz="2000" b="1" dirty="0" err="1"/>
              <a:t>조회분</a:t>
            </a:r>
            <a:r>
              <a:rPr lang="en-US" altLang="ko-KR" sz="2000" b="1" dirty="0"/>
              <a:t>, </a:t>
            </a:r>
            <a:r>
              <a:rPr lang="ko-KR" altLang="en-US" sz="2000" b="1" dirty="0"/>
              <a:t>칼슘</a:t>
            </a:r>
            <a:r>
              <a:rPr lang="en-US" altLang="ko-KR" sz="2000" b="1" dirty="0"/>
              <a:t>, </a:t>
            </a:r>
            <a:r>
              <a:rPr lang="ko-KR" altLang="en-US" sz="2000" b="1" dirty="0"/>
              <a:t>인</a:t>
            </a:r>
          </a:p>
        </p:txBody>
      </p:sp>
      <p:sp>
        <p:nvSpPr>
          <p:cNvPr id="21" name="직사각형 20"/>
          <p:cNvSpPr/>
          <p:nvPr/>
        </p:nvSpPr>
        <p:spPr>
          <a:xfrm>
            <a:off x="729959" y="1125905"/>
            <a:ext cx="7874489" cy="43088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800100" fontAlgn="base">
              <a:spcAft>
                <a:spcPct val="35000"/>
              </a:spcAft>
              <a:buClr>
                <a:srgbClr val="006600"/>
              </a:buClr>
            </a:pPr>
            <a:r>
              <a:rPr lang="en-US" altLang="ko-KR" sz="2200" b="1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sz="2200" b="1" dirty="0" err="1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자가</a:t>
            </a:r>
            <a:r>
              <a:rPr lang="en-US" altLang="ko-KR" sz="2200" b="1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sz="2200" b="1" dirty="0" err="1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배합</a:t>
            </a:r>
            <a:r>
              <a:rPr lang="en-US" altLang="ko-KR" sz="2200" b="1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sz="2200" b="1" dirty="0" err="1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섬유질배합사료의</a:t>
            </a:r>
            <a:r>
              <a:rPr lang="en-US" altLang="ko-KR" sz="2200" b="1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sz="2200" b="1" dirty="0" err="1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권장</a:t>
            </a:r>
            <a:r>
              <a:rPr lang="en-US" altLang="ko-KR" sz="2200" b="1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sz="2200" b="1" dirty="0" err="1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준비사항</a:t>
            </a:r>
            <a:endParaRPr lang="en-US" altLang="ko-KR" sz="2200" b="1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16155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2"/>
          <p:cNvGrpSpPr/>
          <p:nvPr/>
        </p:nvGrpSpPr>
        <p:grpSpPr>
          <a:xfrm>
            <a:off x="-49693" y="-7142"/>
            <a:ext cx="9153050" cy="915862"/>
            <a:chOff x="-6446" y="0"/>
            <a:chExt cx="9153050" cy="915862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44142" y="53909"/>
              <a:ext cx="375942" cy="339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직사각형 5"/>
            <p:cNvSpPr/>
            <p:nvPr/>
          </p:nvSpPr>
          <p:spPr>
            <a:xfrm>
              <a:off x="0" y="0"/>
              <a:ext cx="9144000" cy="720636"/>
            </a:xfrm>
            <a:prstGeom prst="rect">
              <a:avLst/>
            </a:prstGeom>
            <a:solidFill>
              <a:srgbClr val="FFC00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3" name="그룹 6"/>
            <p:cNvGrpSpPr/>
            <p:nvPr/>
          </p:nvGrpSpPr>
          <p:grpSpPr>
            <a:xfrm>
              <a:off x="6888956" y="66583"/>
              <a:ext cx="2170776" cy="576358"/>
              <a:chOff x="7067462" y="90938"/>
              <a:chExt cx="1979570" cy="467022"/>
            </a:xfrm>
          </p:grpSpPr>
          <p:sp>
            <p:nvSpPr>
              <p:cNvPr id="11" name="모서리가 둥근 직사각형 10"/>
              <p:cNvSpPr>
                <a:spLocks noChangeArrowheads="1"/>
              </p:cNvSpPr>
              <p:nvPr/>
            </p:nvSpPr>
            <p:spPr bwMode="auto">
              <a:xfrm>
                <a:off x="7573248" y="90938"/>
                <a:ext cx="464647" cy="466377"/>
              </a:xfrm>
              <a:prstGeom prst="roundRect">
                <a:avLst>
                  <a:gd name="adj" fmla="val 16667"/>
                </a:avLst>
              </a:prstGeom>
              <a:blipFill dpi="0" rotWithShape="1">
                <a:blip r:embed="rId4" cstate="print"/>
                <a:srcRect/>
                <a:stretch>
                  <a:fillRect/>
                </a:stretch>
              </a:blipFill>
              <a:ln w="22225" algn="ctr">
                <a:solidFill>
                  <a:schemeClr val="accent6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latinLnBrk="0" hangingPunct="0"/>
                <a:endParaRPr kumimoji="0" lang="ko-KR" alt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" name="모서리가 둥근 직사각형 11"/>
              <p:cNvSpPr>
                <a:spLocks noChangeArrowheads="1"/>
              </p:cNvSpPr>
              <p:nvPr/>
            </p:nvSpPr>
            <p:spPr bwMode="auto">
              <a:xfrm>
                <a:off x="7067462" y="90938"/>
                <a:ext cx="464647" cy="466377"/>
              </a:xfrm>
              <a:prstGeom prst="roundRect">
                <a:avLst>
                  <a:gd name="adj" fmla="val 16667"/>
                </a:avLst>
              </a:prstGeom>
              <a:blipFill dpi="0" rotWithShape="1">
                <a:blip r:embed="rId5" cstate="print"/>
                <a:srcRect/>
                <a:stretch>
                  <a:fillRect/>
                </a:stretch>
              </a:blipFill>
              <a:ln w="22225" algn="ctr">
                <a:solidFill>
                  <a:schemeClr val="accent6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latinLnBrk="0" hangingPunct="0"/>
                <a:endParaRPr kumimoji="0" lang="ko-KR" alt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" name="모서리가 둥근 직사각형 12"/>
              <p:cNvSpPr/>
              <p:nvPr/>
            </p:nvSpPr>
            <p:spPr>
              <a:xfrm>
                <a:off x="8079826" y="91583"/>
                <a:ext cx="464647" cy="466377"/>
              </a:xfrm>
              <a:prstGeom prst="roundRect">
                <a:avLst/>
              </a:prstGeom>
              <a:blipFill>
                <a:blip r:embed="rId6" cstate="print"/>
                <a:stretch>
                  <a:fillRect/>
                </a:stretch>
              </a:blipFill>
              <a:ln w="22225" cap="flat" cmpd="sng" algn="ctr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endParaRPr>
              </a:p>
            </p:txBody>
          </p:sp>
          <p:sp>
            <p:nvSpPr>
              <p:cNvPr id="14" name="모서리가 둥근 직사각형 13"/>
              <p:cNvSpPr>
                <a:spLocks noChangeArrowheads="1"/>
              </p:cNvSpPr>
              <p:nvPr/>
            </p:nvSpPr>
            <p:spPr bwMode="auto">
              <a:xfrm>
                <a:off x="8582385" y="91583"/>
                <a:ext cx="464647" cy="466377"/>
              </a:xfrm>
              <a:prstGeom prst="roundRect">
                <a:avLst>
                  <a:gd name="adj" fmla="val 16667"/>
                </a:avLst>
              </a:prstGeom>
              <a:blipFill dpi="0" rotWithShape="1">
                <a:blip r:embed="rId7" cstate="print"/>
                <a:srcRect/>
                <a:stretch>
                  <a:fillRect/>
                </a:stretch>
              </a:blipFill>
              <a:ln w="22225" algn="ctr">
                <a:solidFill>
                  <a:schemeClr val="accent6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latinLnBrk="0" hangingPunct="0"/>
                <a:endParaRPr kumimoji="0" lang="ko-KR" alt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8" name="직사각형 7"/>
            <p:cNvSpPr/>
            <p:nvPr/>
          </p:nvSpPr>
          <p:spPr>
            <a:xfrm>
              <a:off x="2486604" y="768132"/>
              <a:ext cx="6660000" cy="36000"/>
            </a:xfrm>
            <a:prstGeom prst="rect">
              <a:avLst/>
            </a:prstGeom>
            <a:solidFill>
              <a:srgbClr val="FFC00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-6446" y="669641"/>
              <a:ext cx="2497833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atinLnBrk="0">
                <a:spcBef>
                  <a:spcPct val="50000"/>
                </a:spcBef>
                <a:defRPr/>
              </a:pPr>
              <a:r>
                <a:rPr lang="en-US" altLang="ko-KR" sz="1000" b="1" i="1" kern="0" dirty="0" smtClean="0">
                  <a:solidFill>
                    <a:schemeClr val="accent6"/>
                  </a:solidFill>
                </a:rPr>
                <a:t>Animal Nutrition &amp; Physiology Team</a:t>
              </a:r>
              <a:endParaRPr lang="en-US" altLang="ko-KR" sz="1000" b="1" i="1" kern="0" dirty="0">
                <a:solidFill>
                  <a:schemeClr val="accent6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95536" y="78299"/>
              <a:ext cx="2880320" cy="369332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endParaRPr lang="en-US" altLang="ko-KR" b="1" dirty="0">
                <a:solidFill>
                  <a:srgbClr val="C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sp>
        <p:nvSpPr>
          <p:cNvPr id="25" name="모서리가 둥근 직사각형 24"/>
          <p:cNvSpPr/>
          <p:nvPr/>
        </p:nvSpPr>
        <p:spPr>
          <a:xfrm>
            <a:off x="222759" y="1052736"/>
            <a:ext cx="8381689" cy="59243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800100">
              <a:lnSpc>
                <a:spcPct val="150000"/>
              </a:lnSpc>
              <a:spcAft>
                <a:spcPct val="35000"/>
              </a:spcAft>
              <a:buClr>
                <a:srgbClr val="C00000"/>
              </a:buClr>
            </a:pPr>
            <a:endParaRPr lang="en-US" altLang="ko-KR" sz="2800" b="1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15" name="Picture 4" descr="D:\문다솔\오늘의 업무\2014.04.03 목\output\그림11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00808"/>
            <a:ext cx="8836973" cy="4896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그룹 16"/>
          <p:cNvGrpSpPr/>
          <p:nvPr/>
        </p:nvGrpSpPr>
        <p:grpSpPr>
          <a:xfrm>
            <a:off x="234388" y="1125905"/>
            <a:ext cx="8514076" cy="430887"/>
            <a:chOff x="465013" y="1334881"/>
            <a:chExt cx="8022549" cy="430887"/>
          </a:xfrm>
        </p:grpSpPr>
        <p:sp>
          <p:nvSpPr>
            <p:cNvPr id="18" name="직사각형 17"/>
            <p:cNvSpPr/>
            <p:nvPr/>
          </p:nvSpPr>
          <p:spPr>
            <a:xfrm>
              <a:off x="1067676" y="1334881"/>
              <a:ext cx="7419886" cy="43088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 defTabSz="800100">
                <a:spcAft>
                  <a:spcPct val="35000"/>
                </a:spcAft>
                <a:buClr>
                  <a:srgbClr val="006600"/>
                </a:buClr>
              </a:pPr>
              <a:r>
                <a:rPr lang="ko-KR" altLang="en-US" sz="2200" b="1" dirty="0" err="1" smtClean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거세우</a:t>
              </a:r>
              <a:r>
                <a:rPr lang="ko-KR" altLang="en-US" sz="2200" b="1" dirty="0" smtClean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 </a:t>
              </a:r>
              <a:r>
                <a:rPr lang="ko-KR" altLang="en-US" sz="2200" b="1" dirty="0" err="1" smtClean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비육시</a:t>
              </a:r>
              <a:r>
                <a:rPr lang="ko-KR" altLang="en-US" sz="2200" b="1" dirty="0" smtClean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 최소 </a:t>
              </a:r>
              <a:r>
                <a:rPr lang="en-US" altLang="ko-KR" sz="2200" b="1" dirty="0" smtClean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3</a:t>
              </a:r>
              <a:r>
                <a:rPr lang="ko-KR" altLang="en-US" sz="2200" b="1" dirty="0" smtClean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단계로 구분하여 배합</a:t>
              </a:r>
              <a:endParaRPr lang="ko-KR" altLang="en-US" sz="2200" b="1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grpSp>
          <p:nvGrpSpPr>
            <p:cNvPr id="19" name="그룹 27"/>
            <p:cNvGrpSpPr/>
            <p:nvPr/>
          </p:nvGrpSpPr>
          <p:grpSpPr>
            <a:xfrm rot="16200000">
              <a:off x="499135" y="1446341"/>
              <a:ext cx="158550" cy="226794"/>
              <a:chOff x="1438504" y="5440067"/>
              <a:chExt cx="382846" cy="547628"/>
            </a:xfrm>
          </p:grpSpPr>
          <p:sp>
            <p:nvSpPr>
              <p:cNvPr id="21" name="모서리가 둥근 직사각형 302"/>
              <p:cNvSpPr/>
              <p:nvPr/>
            </p:nvSpPr>
            <p:spPr>
              <a:xfrm rot="13500000">
                <a:off x="1438503" y="5604849"/>
                <a:ext cx="382847" cy="382846"/>
              </a:xfrm>
              <a:custGeom>
                <a:avLst/>
                <a:gdLst/>
                <a:ahLst/>
                <a:cxnLst/>
                <a:rect l="l" t="t" r="r" b="b"/>
                <a:pathLst>
                  <a:path w="871614" h="871614">
                    <a:moveTo>
                      <a:pt x="119951" y="871614"/>
                    </a:moveTo>
                    <a:cubicBezTo>
                      <a:pt x="119951" y="871614"/>
                      <a:pt x="119951" y="871614"/>
                      <a:pt x="119951" y="871614"/>
                    </a:cubicBezTo>
                    <a:lnTo>
                      <a:pt x="119952" y="871614"/>
                    </a:lnTo>
                    <a:close/>
                    <a:moveTo>
                      <a:pt x="0" y="751663"/>
                    </a:moveTo>
                    <a:lnTo>
                      <a:pt x="0" y="119952"/>
                    </a:lnTo>
                    <a:cubicBezTo>
                      <a:pt x="0" y="53705"/>
                      <a:pt x="53705" y="0"/>
                      <a:pt x="119952" y="0"/>
                    </a:cubicBezTo>
                    <a:lnTo>
                      <a:pt x="119952" y="1"/>
                    </a:lnTo>
                    <a:lnTo>
                      <a:pt x="119954" y="2"/>
                    </a:lnTo>
                    <a:lnTo>
                      <a:pt x="751663" y="2"/>
                    </a:lnTo>
                    <a:cubicBezTo>
                      <a:pt x="817910" y="2"/>
                      <a:pt x="871614" y="53706"/>
                      <a:pt x="871614" y="119953"/>
                    </a:cubicBezTo>
                    <a:lnTo>
                      <a:pt x="871613" y="119953"/>
                    </a:lnTo>
                    <a:cubicBezTo>
                      <a:pt x="871613" y="186200"/>
                      <a:pt x="817909" y="239904"/>
                      <a:pt x="751662" y="239904"/>
                    </a:cubicBezTo>
                    <a:lnTo>
                      <a:pt x="239902" y="239903"/>
                    </a:lnTo>
                    <a:lnTo>
                      <a:pt x="239902" y="751663"/>
                    </a:lnTo>
                    <a:cubicBezTo>
                      <a:pt x="239902" y="817909"/>
                      <a:pt x="186198" y="871613"/>
                      <a:pt x="119951" y="871614"/>
                    </a:cubicBezTo>
                    <a:cubicBezTo>
                      <a:pt x="53704" y="871613"/>
                      <a:pt x="0" y="817909"/>
                      <a:pt x="0" y="751663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모서리가 둥근 직사각형 302"/>
              <p:cNvSpPr/>
              <p:nvPr/>
            </p:nvSpPr>
            <p:spPr>
              <a:xfrm rot="13500000">
                <a:off x="1476186" y="5440067"/>
                <a:ext cx="307484" cy="307484"/>
              </a:xfrm>
              <a:custGeom>
                <a:avLst/>
                <a:gdLst/>
                <a:ahLst/>
                <a:cxnLst/>
                <a:rect l="l" t="t" r="r" b="b"/>
                <a:pathLst>
                  <a:path w="871614" h="871614">
                    <a:moveTo>
                      <a:pt x="119951" y="871614"/>
                    </a:moveTo>
                    <a:cubicBezTo>
                      <a:pt x="119951" y="871614"/>
                      <a:pt x="119951" y="871614"/>
                      <a:pt x="119951" y="871614"/>
                    </a:cubicBezTo>
                    <a:lnTo>
                      <a:pt x="119952" y="871614"/>
                    </a:lnTo>
                    <a:close/>
                    <a:moveTo>
                      <a:pt x="0" y="751663"/>
                    </a:moveTo>
                    <a:lnTo>
                      <a:pt x="0" y="119952"/>
                    </a:lnTo>
                    <a:cubicBezTo>
                      <a:pt x="0" y="53705"/>
                      <a:pt x="53705" y="0"/>
                      <a:pt x="119952" y="0"/>
                    </a:cubicBezTo>
                    <a:lnTo>
                      <a:pt x="119952" y="1"/>
                    </a:lnTo>
                    <a:lnTo>
                      <a:pt x="119954" y="2"/>
                    </a:lnTo>
                    <a:lnTo>
                      <a:pt x="751663" y="2"/>
                    </a:lnTo>
                    <a:cubicBezTo>
                      <a:pt x="817910" y="2"/>
                      <a:pt x="871614" y="53706"/>
                      <a:pt x="871614" y="119953"/>
                    </a:cubicBezTo>
                    <a:lnTo>
                      <a:pt x="871613" y="119953"/>
                    </a:lnTo>
                    <a:cubicBezTo>
                      <a:pt x="871613" y="186200"/>
                      <a:pt x="817909" y="239904"/>
                      <a:pt x="751662" y="239904"/>
                    </a:cubicBezTo>
                    <a:lnTo>
                      <a:pt x="239902" y="239903"/>
                    </a:lnTo>
                    <a:lnTo>
                      <a:pt x="239902" y="751663"/>
                    </a:lnTo>
                    <a:cubicBezTo>
                      <a:pt x="239902" y="817909"/>
                      <a:pt x="186198" y="871613"/>
                      <a:pt x="119951" y="871614"/>
                    </a:cubicBezTo>
                    <a:cubicBezTo>
                      <a:pt x="53704" y="871613"/>
                      <a:pt x="0" y="817909"/>
                      <a:pt x="0" y="751663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00262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그룹 23"/>
          <p:cNvGrpSpPr/>
          <p:nvPr/>
        </p:nvGrpSpPr>
        <p:grpSpPr>
          <a:xfrm>
            <a:off x="-6446" y="0"/>
            <a:ext cx="9153050" cy="915862"/>
            <a:chOff x="-6446" y="0"/>
            <a:chExt cx="9153050" cy="915862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44142" y="53909"/>
              <a:ext cx="375942" cy="339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직사각형 2"/>
            <p:cNvSpPr/>
            <p:nvPr/>
          </p:nvSpPr>
          <p:spPr>
            <a:xfrm>
              <a:off x="0" y="0"/>
              <a:ext cx="9144000" cy="720636"/>
            </a:xfrm>
            <a:prstGeom prst="rect">
              <a:avLst/>
            </a:prstGeom>
            <a:solidFill>
              <a:srgbClr val="FFC00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4" name="그룹 3"/>
            <p:cNvGrpSpPr/>
            <p:nvPr/>
          </p:nvGrpSpPr>
          <p:grpSpPr>
            <a:xfrm>
              <a:off x="6888956" y="66583"/>
              <a:ext cx="2170776" cy="576358"/>
              <a:chOff x="7067462" y="90938"/>
              <a:chExt cx="1979570" cy="467022"/>
            </a:xfrm>
          </p:grpSpPr>
          <p:sp>
            <p:nvSpPr>
              <p:cNvPr id="17" name="모서리가 둥근 직사각형 16"/>
              <p:cNvSpPr>
                <a:spLocks noChangeArrowheads="1"/>
              </p:cNvSpPr>
              <p:nvPr/>
            </p:nvSpPr>
            <p:spPr bwMode="auto">
              <a:xfrm>
                <a:off x="7573248" y="90938"/>
                <a:ext cx="464647" cy="466377"/>
              </a:xfrm>
              <a:prstGeom prst="roundRect">
                <a:avLst>
                  <a:gd name="adj" fmla="val 16667"/>
                </a:avLst>
              </a:prstGeom>
              <a:blipFill dpi="0" rotWithShape="1">
                <a:blip r:embed="rId3" cstate="print"/>
                <a:srcRect/>
                <a:stretch>
                  <a:fillRect/>
                </a:stretch>
              </a:blipFill>
              <a:ln w="22225" algn="ctr">
                <a:solidFill>
                  <a:schemeClr val="accent6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latinLnBrk="0" hangingPunct="0"/>
                <a:endParaRPr kumimoji="0" lang="ko-KR" alt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" name="모서리가 둥근 직사각형 17"/>
              <p:cNvSpPr>
                <a:spLocks noChangeArrowheads="1"/>
              </p:cNvSpPr>
              <p:nvPr/>
            </p:nvSpPr>
            <p:spPr bwMode="auto">
              <a:xfrm>
                <a:off x="7067462" y="90938"/>
                <a:ext cx="464647" cy="466377"/>
              </a:xfrm>
              <a:prstGeom prst="roundRect">
                <a:avLst>
                  <a:gd name="adj" fmla="val 16667"/>
                </a:avLst>
              </a:prstGeom>
              <a:blipFill dpi="0" rotWithShape="1">
                <a:blip r:embed="rId4" cstate="print"/>
                <a:srcRect/>
                <a:stretch>
                  <a:fillRect/>
                </a:stretch>
              </a:blipFill>
              <a:ln w="22225" algn="ctr">
                <a:solidFill>
                  <a:schemeClr val="accent6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latinLnBrk="0" hangingPunct="0"/>
                <a:endParaRPr kumimoji="0" lang="ko-KR" alt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" name="모서리가 둥근 직사각형 18"/>
              <p:cNvSpPr/>
              <p:nvPr/>
            </p:nvSpPr>
            <p:spPr>
              <a:xfrm>
                <a:off x="8079826" y="91583"/>
                <a:ext cx="464647" cy="466377"/>
              </a:xfrm>
              <a:prstGeom prst="roundRect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22225" cap="flat" cmpd="sng" algn="ctr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endParaRPr>
              </a:p>
            </p:txBody>
          </p:sp>
          <p:sp>
            <p:nvSpPr>
              <p:cNvPr id="20" name="모서리가 둥근 직사각형 19"/>
              <p:cNvSpPr>
                <a:spLocks noChangeArrowheads="1"/>
              </p:cNvSpPr>
              <p:nvPr/>
            </p:nvSpPr>
            <p:spPr bwMode="auto">
              <a:xfrm>
                <a:off x="8582385" y="91583"/>
                <a:ext cx="464647" cy="466377"/>
              </a:xfrm>
              <a:prstGeom prst="roundRect">
                <a:avLst>
                  <a:gd name="adj" fmla="val 16667"/>
                </a:avLst>
              </a:prstGeom>
              <a:blipFill dpi="0" rotWithShape="1">
                <a:blip r:embed="rId6" cstate="print"/>
                <a:srcRect/>
                <a:stretch>
                  <a:fillRect/>
                </a:stretch>
              </a:blipFill>
              <a:ln w="22225" algn="ctr">
                <a:solidFill>
                  <a:schemeClr val="accent6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latinLnBrk="0" hangingPunct="0"/>
                <a:endParaRPr kumimoji="0" lang="ko-KR" alt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22" name="직사각형 21"/>
            <p:cNvSpPr/>
            <p:nvPr/>
          </p:nvSpPr>
          <p:spPr>
            <a:xfrm>
              <a:off x="2486604" y="768132"/>
              <a:ext cx="6660000" cy="36000"/>
            </a:xfrm>
            <a:prstGeom prst="rect">
              <a:avLst/>
            </a:prstGeom>
            <a:solidFill>
              <a:srgbClr val="FFC00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직사각형 4"/>
            <p:cNvSpPr/>
            <p:nvPr/>
          </p:nvSpPr>
          <p:spPr>
            <a:xfrm>
              <a:off x="-6446" y="669641"/>
              <a:ext cx="2497833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atinLnBrk="0">
                <a:spcBef>
                  <a:spcPct val="50000"/>
                </a:spcBef>
                <a:defRPr/>
              </a:pPr>
              <a:r>
                <a:rPr lang="en-US" altLang="ko-KR" sz="1000" b="1" i="1" kern="0" dirty="0" smtClean="0">
                  <a:solidFill>
                    <a:schemeClr val="accent6"/>
                  </a:solidFill>
                </a:rPr>
                <a:t>Animal Nutrition &amp; Physiology Team</a:t>
              </a:r>
              <a:endParaRPr lang="en-US" altLang="ko-KR" sz="1000" b="1" i="1" kern="0" dirty="0">
                <a:solidFill>
                  <a:schemeClr val="accent6"/>
                </a:solidFill>
              </a:endParaRPr>
            </a:p>
          </p:txBody>
        </p:sp>
      </p:grpSp>
      <p:sp>
        <p:nvSpPr>
          <p:cNvPr id="23" name="모서리가 둥근 직사각형 22"/>
          <p:cNvSpPr/>
          <p:nvPr/>
        </p:nvSpPr>
        <p:spPr>
          <a:xfrm>
            <a:off x="78743" y="1052736"/>
            <a:ext cx="8381689" cy="59243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800100" fontAlgn="base">
              <a:spcAft>
                <a:spcPct val="35000"/>
              </a:spcAft>
              <a:buClr>
                <a:srgbClr val="006600"/>
              </a:buClr>
            </a:pPr>
            <a:endParaRPr lang="en-US" altLang="ko-KR" sz="2200" b="1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grpSp>
        <p:nvGrpSpPr>
          <p:cNvPr id="25" name="그룹 24"/>
          <p:cNvGrpSpPr/>
          <p:nvPr/>
        </p:nvGrpSpPr>
        <p:grpSpPr>
          <a:xfrm>
            <a:off x="257268" y="1117127"/>
            <a:ext cx="8110789" cy="430887"/>
            <a:chOff x="465013" y="1334881"/>
            <a:chExt cx="7642544" cy="430887"/>
          </a:xfrm>
        </p:grpSpPr>
        <p:sp>
          <p:nvSpPr>
            <p:cNvPr id="27" name="직사각형 26"/>
            <p:cNvSpPr/>
            <p:nvPr/>
          </p:nvSpPr>
          <p:spPr>
            <a:xfrm>
              <a:off x="687671" y="1334881"/>
              <a:ext cx="7419886" cy="43088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 defTabSz="800100">
                <a:spcAft>
                  <a:spcPct val="35000"/>
                </a:spcAft>
                <a:buClr>
                  <a:srgbClr val="006600"/>
                </a:buClr>
              </a:pPr>
              <a:endParaRPr lang="ko-KR" altLang="en-US" sz="2200" b="1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grpSp>
          <p:nvGrpSpPr>
            <p:cNvPr id="28" name="그룹 27"/>
            <p:cNvGrpSpPr/>
            <p:nvPr/>
          </p:nvGrpSpPr>
          <p:grpSpPr>
            <a:xfrm rot="16200000">
              <a:off x="499135" y="1446341"/>
              <a:ext cx="158550" cy="226794"/>
              <a:chOff x="1438504" y="5440067"/>
              <a:chExt cx="382846" cy="547628"/>
            </a:xfrm>
          </p:grpSpPr>
          <p:sp>
            <p:nvSpPr>
              <p:cNvPr id="32" name="모서리가 둥근 직사각형 302"/>
              <p:cNvSpPr/>
              <p:nvPr/>
            </p:nvSpPr>
            <p:spPr>
              <a:xfrm rot="13500000">
                <a:off x="1438503" y="5604849"/>
                <a:ext cx="382847" cy="382846"/>
              </a:xfrm>
              <a:custGeom>
                <a:avLst/>
                <a:gdLst/>
                <a:ahLst/>
                <a:cxnLst/>
                <a:rect l="l" t="t" r="r" b="b"/>
                <a:pathLst>
                  <a:path w="871614" h="871614">
                    <a:moveTo>
                      <a:pt x="119951" y="871614"/>
                    </a:moveTo>
                    <a:cubicBezTo>
                      <a:pt x="119951" y="871614"/>
                      <a:pt x="119951" y="871614"/>
                      <a:pt x="119951" y="871614"/>
                    </a:cubicBezTo>
                    <a:lnTo>
                      <a:pt x="119952" y="871614"/>
                    </a:lnTo>
                    <a:close/>
                    <a:moveTo>
                      <a:pt x="0" y="751663"/>
                    </a:moveTo>
                    <a:lnTo>
                      <a:pt x="0" y="119952"/>
                    </a:lnTo>
                    <a:cubicBezTo>
                      <a:pt x="0" y="53705"/>
                      <a:pt x="53705" y="0"/>
                      <a:pt x="119952" y="0"/>
                    </a:cubicBezTo>
                    <a:lnTo>
                      <a:pt x="119952" y="1"/>
                    </a:lnTo>
                    <a:lnTo>
                      <a:pt x="119954" y="2"/>
                    </a:lnTo>
                    <a:lnTo>
                      <a:pt x="751663" y="2"/>
                    </a:lnTo>
                    <a:cubicBezTo>
                      <a:pt x="817910" y="2"/>
                      <a:pt x="871614" y="53706"/>
                      <a:pt x="871614" y="119953"/>
                    </a:cubicBezTo>
                    <a:lnTo>
                      <a:pt x="871613" y="119953"/>
                    </a:lnTo>
                    <a:cubicBezTo>
                      <a:pt x="871613" y="186200"/>
                      <a:pt x="817909" y="239904"/>
                      <a:pt x="751662" y="239904"/>
                    </a:cubicBezTo>
                    <a:lnTo>
                      <a:pt x="239902" y="239903"/>
                    </a:lnTo>
                    <a:lnTo>
                      <a:pt x="239902" y="751663"/>
                    </a:lnTo>
                    <a:cubicBezTo>
                      <a:pt x="239902" y="817909"/>
                      <a:pt x="186198" y="871613"/>
                      <a:pt x="119951" y="871614"/>
                    </a:cubicBezTo>
                    <a:cubicBezTo>
                      <a:pt x="53704" y="871613"/>
                      <a:pt x="0" y="817909"/>
                      <a:pt x="0" y="751663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모서리가 둥근 직사각형 302"/>
              <p:cNvSpPr/>
              <p:nvPr/>
            </p:nvSpPr>
            <p:spPr>
              <a:xfrm rot="13500000">
                <a:off x="1476186" y="5440067"/>
                <a:ext cx="307484" cy="307484"/>
              </a:xfrm>
              <a:custGeom>
                <a:avLst/>
                <a:gdLst/>
                <a:ahLst/>
                <a:cxnLst/>
                <a:rect l="l" t="t" r="r" b="b"/>
                <a:pathLst>
                  <a:path w="871614" h="871614">
                    <a:moveTo>
                      <a:pt x="119951" y="871614"/>
                    </a:moveTo>
                    <a:cubicBezTo>
                      <a:pt x="119951" y="871614"/>
                      <a:pt x="119951" y="871614"/>
                      <a:pt x="119951" y="871614"/>
                    </a:cubicBezTo>
                    <a:lnTo>
                      <a:pt x="119952" y="871614"/>
                    </a:lnTo>
                    <a:close/>
                    <a:moveTo>
                      <a:pt x="0" y="751663"/>
                    </a:moveTo>
                    <a:lnTo>
                      <a:pt x="0" y="119952"/>
                    </a:lnTo>
                    <a:cubicBezTo>
                      <a:pt x="0" y="53705"/>
                      <a:pt x="53705" y="0"/>
                      <a:pt x="119952" y="0"/>
                    </a:cubicBezTo>
                    <a:lnTo>
                      <a:pt x="119952" y="1"/>
                    </a:lnTo>
                    <a:lnTo>
                      <a:pt x="119954" y="2"/>
                    </a:lnTo>
                    <a:lnTo>
                      <a:pt x="751663" y="2"/>
                    </a:lnTo>
                    <a:cubicBezTo>
                      <a:pt x="817910" y="2"/>
                      <a:pt x="871614" y="53706"/>
                      <a:pt x="871614" y="119953"/>
                    </a:cubicBezTo>
                    <a:lnTo>
                      <a:pt x="871613" y="119953"/>
                    </a:lnTo>
                    <a:cubicBezTo>
                      <a:pt x="871613" y="186200"/>
                      <a:pt x="817909" y="239904"/>
                      <a:pt x="751662" y="239904"/>
                    </a:cubicBezTo>
                    <a:lnTo>
                      <a:pt x="239902" y="239903"/>
                    </a:lnTo>
                    <a:lnTo>
                      <a:pt x="239902" y="751663"/>
                    </a:lnTo>
                    <a:cubicBezTo>
                      <a:pt x="239902" y="817909"/>
                      <a:pt x="186198" y="871613"/>
                      <a:pt x="119951" y="871614"/>
                    </a:cubicBezTo>
                    <a:cubicBezTo>
                      <a:pt x="53704" y="871613"/>
                      <a:pt x="0" y="817909"/>
                      <a:pt x="0" y="751663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42" name="Rectangle 14"/>
          <p:cNvSpPr>
            <a:spLocks noChangeArrowheads="1"/>
          </p:cNvSpPr>
          <p:nvPr/>
        </p:nvSpPr>
        <p:spPr bwMode="auto">
          <a:xfrm>
            <a:off x="3572000" y="2985452"/>
            <a:ext cx="10287000" cy="402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endParaRPr kumimoji="0" lang="ko-KR" altLang="en-US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585943" y="1125905"/>
            <a:ext cx="7874489" cy="43088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800100" fontAlgn="base">
              <a:spcAft>
                <a:spcPct val="35000"/>
              </a:spcAft>
              <a:buClr>
                <a:srgbClr val="006600"/>
              </a:buClr>
              <a:defRPr/>
            </a:pPr>
            <a:r>
              <a:rPr lang="ko-KR" altLang="en-US" sz="2200" b="1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첨가제는 </a:t>
            </a:r>
            <a:r>
              <a:rPr lang="ko-KR" altLang="en-US" sz="2200" b="1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이렇게 섞어서 </a:t>
            </a:r>
            <a:r>
              <a:rPr lang="ko-KR" altLang="en-US" sz="2200" b="1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배합하자</a:t>
            </a:r>
            <a:r>
              <a:rPr lang="en-US" altLang="ko-KR" sz="2200" b="1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2200" b="1" dirty="0" err="1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예비배합</a:t>
            </a:r>
            <a:r>
              <a:rPr lang="en-US" altLang="ko-KR" sz="2200" b="1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</a:p>
        </p:txBody>
      </p:sp>
      <p:pic>
        <p:nvPicPr>
          <p:cNvPr id="26" name="Picture 2" descr="D:\2.TMR\0.사진\생산과정\108_0520\output\BYC_077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87" y="1961791"/>
            <a:ext cx="4219839" cy="470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 descr="D:\2.TMR\0.사진\생산과정\108_0520\output\BYC_077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700" y="1957964"/>
            <a:ext cx="4320035" cy="4711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5779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그룹 23"/>
          <p:cNvGrpSpPr/>
          <p:nvPr/>
        </p:nvGrpSpPr>
        <p:grpSpPr>
          <a:xfrm>
            <a:off x="-6446" y="0"/>
            <a:ext cx="9153050" cy="915862"/>
            <a:chOff x="-6446" y="0"/>
            <a:chExt cx="9153050" cy="915862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44142" y="53909"/>
              <a:ext cx="375942" cy="339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직사각형 2"/>
            <p:cNvSpPr/>
            <p:nvPr/>
          </p:nvSpPr>
          <p:spPr>
            <a:xfrm>
              <a:off x="0" y="0"/>
              <a:ext cx="9144000" cy="720636"/>
            </a:xfrm>
            <a:prstGeom prst="rect">
              <a:avLst/>
            </a:prstGeom>
            <a:solidFill>
              <a:srgbClr val="FFC00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4" name="그룹 3"/>
            <p:cNvGrpSpPr/>
            <p:nvPr/>
          </p:nvGrpSpPr>
          <p:grpSpPr>
            <a:xfrm>
              <a:off x="6888956" y="66583"/>
              <a:ext cx="2170776" cy="576358"/>
              <a:chOff x="7067462" y="90938"/>
              <a:chExt cx="1979570" cy="467022"/>
            </a:xfrm>
          </p:grpSpPr>
          <p:sp>
            <p:nvSpPr>
              <p:cNvPr id="17" name="모서리가 둥근 직사각형 16"/>
              <p:cNvSpPr>
                <a:spLocks noChangeArrowheads="1"/>
              </p:cNvSpPr>
              <p:nvPr/>
            </p:nvSpPr>
            <p:spPr bwMode="auto">
              <a:xfrm>
                <a:off x="7573248" y="90938"/>
                <a:ext cx="464647" cy="466377"/>
              </a:xfrm>
              <a:prstGeom prst="roundRect">
                <a:avLst>
                  <a:gd name="adj" fmla="val 16667"/>
                </a:avLst>
              </a:prstGeom>
              <a:blipFill dpi="0" rotWithShape="1">
                <a:blip r:embed="rId3" cstate="print"/>
                <a:srcRect/>
                <a:stretch>
                  <a:fillRect/>
                </a:stretch>
              </a:blipFill>
              <a:ln w="22225" algn="ctr">
                <a:solidFill>
                  <a:schemeClr val="accent6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latinLnBrk="0" hangingPunct="0"/>
                <a:endParaRPr kumimoji="0" lang="ko-KR" alt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" name="모서리가 둥근 직사각형 17"/>
              <p:cNvSpPr>
                <a:spLocks noChangeArrowheads="1"/>
              </p:cNvSpPr>
              <p:nvPr/>
            </p:nvSpPr>
            <p:spPr bwMode="auto">
              <a:xfrm>
                <a:off x="7067462" y="90938"/>
                <a:ext cx="464647" cy="466377"/>
              </a:xfrm>
              <a:prstGeom prst="roundRect">
                <a:avLst>
                  <a:gd name="adj" fmla="val 16667"/>
                </a:avLst>
              </a:prstGeom>
              <a:blipFill dpi="0" rotWithShape="1">
                <a:blip r:embed="rId4" cstate="print"/>
                <a:srcRect/>
                <a:stretch>
                  <a:fillRect/>
                </a:stretch>
              </a:blipFill>
              <a:ln w="22225" algn="ctr">
                <a:solidFill>
                  <a:schemeClr val="accent6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latinLnBrk="0" hangingPunct="0"/>
                <a:endParaRPr kumimoji="0" lang="ko-KR" alt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" name="모서리가 둥근 직사각형 18"/>
              <p:cNvSpPr/>
              <p:nvPr/>
            </p:nvSpPr>
            <p:spPr>
              <a:xfrm>
                <a:off x="8079826" y="91583"/>
                <a:ext cx="464647" cy="466377"/>
              </a:xfrm>
              <a:prstGeom prst="roundRect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22225" cap="flat" cmpd="sng" algn="ctr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endParaRPr>
              </a:p>
            </p:txBody>
          </p:sp>
          <p:sp>
            <p:nvSpPr>
              <p:cNvPr id="20" name="모서리가 둥근 직사각형 19"/>
              <p:cNvSpPr>
                <a:spLocks noChangeArrowheads="1"/>
              </p:cNvSpPr>
              <p:nvPr/>
            </p:nvSpPr>
            <p:spPr bwMode="auto">
              <a:xfrm>
                <a:off x="8582385" y="91583"/>
                <a:ext cx="464647" cy="466377"/>
              </a:xfrm>
              <a:prstGeom prst="roundRect">
                <a:avLst>
                  <a:gd name="adj" fmla="val 16667"/>
                </a:avLst>
              </a:prstGeom>
              <a:blipFill dpi="0" rotWithShape="1">
                <a:blip r:embed="rId6" cstate="print"/>
                <a:srcRect/>
                <a:stretch>
                  <a:fillRect/>
                </a:stretch>
              </a:blipFill>
              <a:ln w="22225" algn="ctr">
                <a:solidFill>
                  <a:schemeClr val="accent6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latinLnBrk="0" hangingPunct="0"/>
                <a:endParaRPr kumimoji="0" lang="ko-KR" alt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22" name="직사각형 21"/>
            <p:cNvSpPr/>
            <p:nvPr/>
          </p:nvSpPr>
          <p:spPr>
            <a:xfrm>
              <a:off x="2486604" y="768132"/>
              <a:ext cx="6660000" cy="36000"/>
            </a:xfrm>
            <a:prstGeom prst="rect">
              <a:avLst/>
            </a:prstGeom>
            <a:solidFill>
              <a:srgbClr val="FFC00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직사각형 4"/>
            <p:cNvSpPr/>
            <p:nvPr/>
          </p:nvSpPr>
          <p:spPr>
            <a:xfrm>
              <a:off x="-6446" y="669641"/>
              <a:ext cx="2497833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atinLnBrk="0">
                <a:spcBef>
                  <a:spcPct val="50000"/>
                </a:spcBef>
                <a:defRPr/>
              </a:pPr>
              <a:r>
                <a:rPr lang="en-US" altLang="ko-KR" sz="1000" b="1" i="1" kern="0" dirty="0" smtClean="0">
                  <a:solidFill>
                    <a:schemeClr val="accent6"/>
                  </a:solidFill>
                </a:rPr>
                <a:t>Animal Nutrition &amp; Physiology Team</a:t>
              </a:r>
              <a:endParaRPr lang="en-US" altLang="ko-KR" sz="1000" b="1" i="1" kern="0" dirty="0">
                <a:solidFill>
                  <a:schemeClr val="accent6"/>
                </a:solidFill>
              </a:endParaRPr>
            </a:p>
          </p:txBody>
        </p:sp>
      </p:grpSp>
      <p:sp>
        <p:nvSpPr>
          <p:cNvPr id="23" name="모서리가 둥근 직사각형 22"/>
          <p:cNvSpPr/>
          <p:nvPr/>
        </p:nvSpPr>
        <p:spPr>
          <a:xfrm>
            <a:off x="78743" y="1052736"/>
            <a:ext cx="8381689" cy="59243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800100" fontAlgn="base">
              <a:spcAft>
                <a:spcPct val="35000"/>
              </a:spcAft>
              <a:buClr>
                <a:srgbClr val="006600"/>
              </a:buClr>
            </a:pPr>
            <a:endParaRPr lang="en-US" altLang="ko-KR" sz="2200" b="1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grpSp>
        <p:nvGrpSpPr>
          <p:cNvPr id="25" name="그룹 24"/>
          <p:cNvGrpSpPr/>
          <p:nvPr/>
        </p:nvGrpSpPr>
        <p:grpSpPr>
          <a:xfrm>
            <a:off x="257268" y="1117127"/>
            <a:ext cx="8110789" cy="430887"/>
            <a:chOff x="465013" y="1334881"/>
            <a:chExt cx="7642544" cy="430887"/>
          </a:xfrm>
        </p:grpSpPr>
        <p:sp>
          <p:nvSpPr>
            <p:cNvPr id="27" name="직사각형 26"/>
            <p:cNvSpPr/>
            <p:nvPr/>
          </p:nvSpPr>
          <p:spPr>
            <a:xfrm>
              <a:off x="687671" y="1334881"/>
              <a:ext cx="7419886" cy="43088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 defTabSz="800100">
                <a:spcAft>
                  <a:spcPct val="35000"/>
                </a:spcAft>
                <a:buClr>
                  <a:srgbClr val="006600"/>
                </a:buClr>
              </a:pPr>
              <a:endParaRPr lang="ko-KR" altLang="en-US" sz="2200" b="1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grpSp>
          <p:nvGrpSpPr>
            <p:cNvPr id="28" name="그룹 27"/>
            <p:cNvGrpSpPr/>
            <p:nvPr/>
          </p:nvGrpSpPr>
          <p:grpSpPr>
            <a:xfrm rot="16200000">
              <a:off x="499135" y="1446341"/>
              <a:ext cx="158550" cy="226794"/>
              <a:chOff x="1438504" y="5440067"/>
              <a:chExt cx="382846" cy="547628"/>
            </a:xfrm>
          </p:grpSpPr>
          <p:sp>
            <p:nvSpPr>
              <p:cNvPr id="32" name="모서리가 둥근 직사각형 302"/>
              <p:cNvSpPr/>
              <p:nvPr/>
            </p:nvSpPr>
            <p:spPr>
              <a:xfrm rot="13500000">
                <a:off x="1438503" y="5604849"/>
                <a:ext cx="382847" cy="382846"/>
              </a:xfrm>
              <a:custGeom>
                <a:avLst/>
                <a:gdLst/>
                <a:ahLst/>
                <a:cxnLst/>
                <a:rect l="l" t="t" r="r" b="b"/>
                <a:pathLst>
                  <a:path w="871614" h="871614">
                    <a:moveTo>
                      <a:pt x="119951" y="871614"/>
                    </a:moveTo>
                    <a:cubicBezTo>
                      <a:pt x="119951" y="871614"/>
                      <a:pt x="119951" y="871614"/>
                      <a:pt x="119951" y="871614"/>
                    </a:cubicBezTo>
                    <a:lnTo>
                      <a:pt x="119952" y="871614"/>
                    </a:lnTo>
                    <a:close/>
                    <a:moveTo>
                      <a:pt x="0" y="751663"/>
                    </a:moveTo>
                    <a:lnTo>
                      <a:pt x="0" y="119952"/>
                    </a:lnTo>
                    <a:cubicBezTo>
                      <a:pt x="0" y="53705"/>
                      <a:pt x="53705" y="0"/>
                      <a:pt x="119952" y="0"/>
                    </a:cubicBezTo>
                    <a:lnTo>
                      <a:pt x="119952" y="1"/>
                    </a:lnTo>
                    <a:lnTo>
                      <a:pt x="119954" y="2"/>
                    </a:lnTo>
                    <a:lnTo>
                      <a:pt x="751663" y="2"/>
                    </a:lnTo>
                    <a:cubicBezTo>
                      <a:pt x="817910" y="2"/>
                      <a:pt x="871614" y="53706"/>
                      <a:pt x="871614" y="119953"/>
                    </a:cubicBezTo>
                    <a:lnTo>
                      <a:pt x="871613" y="119953"/>
                    </a:lnTo>
                    <a:cubicBezTo>
                      <a:pt x="871613" y="186200"/>
                      <a:pt x="817909" y="239904"/>
                      <a:pt x="751662" y="239904"/>
                    </a:cubicBezTo>
                    <a:lnTo>
                      <a:pt x="239902" y="239903"/>
                    </a:lnTo>
                    <a:lnTo>
                      <a:pt x="239902" y="751663"/>
                    </a:lnTo>
                    <a:cubicBezTo>
                      <a:pt x="239902" y="817909"/>
                      <a:pt x="186198" y="871613"/>
                      <a:pt x="119951" y="871614"/>
                    </a:cubicBezTo>
                    <a:cubicBezTo>
                      <a:pt x="53704" y="871613"/>
                      <a:pt x="0" y="817909"/>
                      <a:pt x="0" y="751663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모서리가 둥근 직사각형 302"/>
              <p:cNvSpPr/>
              <p:nvPr/>
            </p:nvSpPr>
            <p:spPr>
              <a:xfrm rot="13500000">
                <a:off x="1476186" y="5440067"/>
                <a:ext cx="307484" cy="307484"/>
              </a:xfrm>
              <a:custGeom>
                <a:avLst/>
                <a:gdLst/>
                <a:ahLst/>
                <a:cxnLst/>
                <a:rect l="l" t="t" r="r" b="b"/>
                <a:pathLst>
                  <a:path w="871614" h="871614">
                    <a:moveTo>
                      <a:pt x="119951" y="871614"/>
                    </a:moveTo>
                    <a:cubicBezTo>
                      <a:pt x="119951" y="871614"/>
                      <a:pt x="119951" y="871614"/>
                      <a:pt x="119951" y="871614"/>
                    </a:cubicBezTo>
                    <a:lnTo>
                      <a:pt x="119952" y="871614"/>
                    </a:lnTo>
                    <a:close/>
                    <a:moveTo>
                      <a:pt x="0" y="751663"/>
                    </a:moveTo>
                    <a:lnTo>
                      <a:pt x="0" y="119952"/>
                    </a:lnTo>
                    <a:cubicBezTo>
                      <a:pt x="0" y="53705"/>
                      <a:pt x="53705" y="0"/>
                      <a:pt x="119952" y="0"/>
                    </a:cubicBezTo>
                    <a:lnTo>
                      <a:pt x="119952" y="1"/>
                    </a:lnTo>
                    <a:lnTo>
                      <a:pt x="119954" y="2"/>
                    </a:lnTo>
                    <a:lnTo>
                      <a:pt x="751663" y="2"/>
                    </a:lnTo>
                    <a:cubicBezTo>
                      <a:pt x="817910" y="2"/>
                      <a:pt x="871614" y="53706"/>
                      <a:pt x="871614" y="119953"/>
                    </a:cubicBezTo>
                    <a:lnTo>
                      <a:pt x="871613" y="119953"/>
                    </a:lnTo>
                    <a:cubicBezTo>
                      <a:pt x="871613" y="186200"/>
                      <a:pt x="817909" y="239904"/>
                      <a:pt x="751662" y="239904"/>
                    </a:cubicBezTo>
                    <a:lnTo>
                      <a:pt x="239902" y="239903"/>
                    </a:lnTo>
                    <a:lnTo>
                      <a:pt x="239902" y="751663"/>
                    </a:lnTo>
                    <a:cubicBezTo>
                      <a:pt x="239902" y="817909"/>
                      <a:pt x="186198" y="871613"/>
                      <a:pt x="119951" y="871614"/>
                    </a:cubicBezTo>
                    <a:cubicBezTo>
                      <a:pt x="53704" y="871613"/>
                      <a:pt x="0" y="817909"/>
                      <a:pt x="0" y="751663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42" name="Rectangle 14"/>
          <p:cNvSpPr>
            <a:spLocks noChangeArrowheads="1"/>
          </p:cNvSpPr>
          <p:nvPr/>
        </p:nvSpPr>
        <p:spPr bwMode="auto">
          <a:xfrm>
            <a:off x="3572000" y="2985452"/>
            <a:ext cx="10287000" cy="402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endParaRPr kumimoji="0" lang="ko-KR" altLang="en-US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585943" y="1125905"/>
            <a:ext cx="7874489" cy="43088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800100" fontAlgn="base">
              <a:spcAft>
                <a:spcPct val="35000"/>
              </a:spcAft>
              <a:buClr>
                <a:srgbClr val="006600"/>
              </a:buClr>
              <a:defRPr/>
            </a:pPr>
            <a:r>
              <a:rPr lang="ko-KR" altLang="en-US" sz="2200" b="1" dirty="0" err="1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배합기에</a:t>
            </a:r>
            <a:r>
              <a:rPr lang="ko-KR" altLang="en-US" sz="2200" b="1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저울을 필수 </a:t>
            </a:r>
            <a:endParaRPr lang="en-US" altLang="ko-KR" sz="2200" b="1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30" name="Picture 6" descr="D:\C바탕화면\2.TMR\0.사진\생산과정\108_0520\BYC_075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52" y="1916832"/>
            <a:ext cx="8550204" cy="479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8652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304800"/>
            <a:ext cx="4248472" cy="89195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ko-KR" sz="2800" b="1" i="0" dirty="0" smtClean="0">
                <a:solidFill>
                  <a:srgbClr val="0070C0"/>
                </a:solidFill>
                <a:effectLst/>
                <a:latin typeface="HY견고딕" pitchFamily="18" charset="-127"/>
                <a:ea typeface="HY견고딕" pitchFamily="18" charset="-127"/>
              </a:rPr>
              <a:t>2) TMR </a:t>
            </a:r>
            <a:r>
              <a:rPr lang="ko-KR" altLang="en-US" sz="2800" b="1" i="0" dirty="0" smtClean="0">
                <a:solidFill>
                  <a:srgbClr val="0070C0"/>
                </a:solidFill>
                <a:effectLst/>
                <a:latin typeface="HY견고딕" pitchFamily="18" charset="-127"/>
                <a:ea typeface="HY견고딕" pitchFamily="18" charset="-127"/>
              </a:rPr>
              <a:t>사양의 장단점</a:t>
            </a:r>
            <a:endParaRPr lang="ko-KR" altLang="en-US" sz="2800" b="1" i="0" dirty="0" smtClean="0">
              <a:solidFill>
                <a:srgbClr val="0070C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1340768"/>
            <a:ext cx="8208912" cy="4876800"/>
          </a:xfrm>
          <a:noFill/>
        </p:spPr>
        <p:txBody>
          <a:bodyPr/>
          <a:lstStyle/>
          <a:p>
            <a:pPr algn="just">
              <a:buFont typeface="Wingdings" pitchFamily="2" charset="2"/>
              <a:buNone/>
            </a:pPr>
            <a:r>
              <a:rPr lang="ko-KR" altLang="en-US" sz="2800" b="1" i="0" dirty="0" smtClean="0">
                <a:effectLst/>
                <a:latin typeface="HY견고딕" pitchFamily="18" charset="-127"/>
                <a:ea typeface="HY견고딕" pitchFamily="18" charset="-127"/>
              </a:rPr>
              <a:t>가</a:t>
            </a:r>
            <a:r>
              <a:rPr lang="en-US" altLang="ko-KR" sz="2800" b="1" i="0" dirty="0" smtClean="0">
                <a:effectLst/>
                <a:latin typeface="HY견고딕" pitchFamily="18" charset="-127"/>
                <a:ea typeface="HY견고딕" pitchFamily="18" charset="-127"/>
              </a:rPr>
              <a:t>. </a:t>
            </a:r>
            <a:r>
              <a:rPr lang="ko-KR" altLang="en-US" sz="2800" b="1" i="0" dirty="0" smtClean="0">
                <a:effectLst/>
                <a:latin typeface="HY견고딕" pitchFamily="18" charset="-127"/>
                <a:ea typeface="HY견고딕" pitchFamily="18" charset="-127"/>
              </a:rPr>
              <a:t>장점</a:t>
            </a:r>
            <a:endParaRPr lang="ko-KR" altLang="en-US" sz="2800" i="0" dirty="0" smtClean="0">
              <a:effectLst/>
              <a:latin typeface="바탕" pitchFamily="18" charset="-127"/>
              <a:ea typeface="바탕" pitchFamily="18" charset="-127"/>
            </a:endParaRPr>
          </a:p>
          <a:p>
            <a:pPr algn="just"/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TMR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은 고능력우 사양에 적합</a:t>
            </a:r>
          </a:p>
          <a:p>
            <a:pPr algn="just">
              <a:buFont typeface="Wingdings" pitchFamily="2" charset="2"/>
              <a:buNone/>
            </a:pP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   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TMR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은 사료의 자유채식을 전제로 한 사양관리 방법이므로 소가 사료를 먹고 싶을 때 언제든지 사료를 섭취함으로 인해 반추위내의 산도가 일정하게 유지되어 반추위내의 환경조건을 최적으로 맞추어 주므로 산육능력 양호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.</a:t>
            </a:r>
          </a:p>
          <a:p>
            <a:pPr algn="just">
              <a:buFont typeface="Wingdings" pitchFamily="2" charset="2"/>
              <a:buNone/>
            </a:pPr>
            <a:endParaRPr lang="en-US" altLang="ko-KR" sz="2400" i="0" dirty="0" smtClean="0">
              <a:effectLst/>
              <a:latin typeface="HY견명조" pitchFamily="18" charset="-127"/>
              <a:ea typeface="HY견명조" pitchFamily="18" charset="-127"/>
            </a:endParaRPr>
          </a:p>
          <a:p>
            <a:pPr algn="just"/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TMR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은 다른 사양관리 방법에 비해 가장 단순</a:t>
            </a:r>
          </a:p>
          <a:p>
            <a:pPr algn="just">
              <a:buFont typeface="Wingdings" pitchFamily="2" charset="2"/>
              <a:buNone/>
            </a:pP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    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TMR 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믹서기를 이용해 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1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일 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1</a:t>
            </a:r>
            <a:r>
              <a:rPr lang="ko-KR" altLang="en-US" sz="2400" i="0" dirty="0" smtClean="0">
                <a:effectLst/>
                <a:latin typeface="HY견명조" pitchFamily="18" charset="-127"/>
                <a:ea typeface="HY견명조" pitchFamily="18" charset="-127"/>
              </a:rPr>
              <a:t>회 혼합 급여함으로 노동력을 절감</a:t>
            </a:r>
            <a:r>
              <a:rPr lang="en-US" altLang="ko-KR" sz="2400" i="0" dirty="0" smtClean="0">
                <a:effectLst/>
                <a:latin typeface="HY견명조" pitchFamily="18" charset="-127"/>
                <a:ea typeface="HY견명조" pitchFamily="18" charset="-127"/>
              </a:rPr>
              <a:t>.</a:t>
            </a:r>
            <a:r>
              <a:rPr lang="en-US" altLang="ko-KR" i="0" dirty="0" smtClean="0">
                <a:effectLst/>
                <a:latin typeface="HY견명조" pitchFamily="18" charset="-127"/>
                <a:ea typeface="HY견명조" pitchFamily="18" charset="-12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714626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그룹 23"/>
          <p:cNvGrpSpPr/>
          <p:nvPr/>
        </p:nvGrpSpPr>
        <p:grpSpPr>
          <a:xfrm>
            <a:off x="-6446" y="0"/>
            <a:ext cx="9153050" cy="915862"/>
            <a:chOff x="-6446" y="0"/>
            <a:chExt cx="9153050" cy="915862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44142" y="53909"/>
              <a:ext cx="375942" cy="339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직사각형 2"/>
            <p:cNvSpPr/>
            <p:nvPr/>
          </p:nvSpPr>
          <p:spPr>
            <a:xfrm>
              <a:off x="0" y="0"/>
              <a:ext cx="9144000" cy="720636"/>
            </a:xfrm>
            <a:prstGeom prst="rect">
              <a:avLst/>
            </a:prstGeom>
            <a:solidFill>
              <a:srgbClr val="FFC00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4" name="그룹 3"/>
            <p:cNvGrpSpPr/>
            <p:nvPr/>
          </p:nvGrpSpPr>
          <p:grpSpPr>
            <a:xfrm>
              <a:off x="6888956" y="66583"/>
              <a:ext cx="2170776" cy="576358"/>
              <a:chOff x="7067462" y="90938"/>
              <a:chExt cx="1979570" cy="467022"/>
            </a:xfrm>
          </p:grpSpPr>
          <p:sp>
            <p:nvSpPr>
              <p:cNvPr id="17" name="모서리가 둥근 직사각형 16"/>
              <p:cNvSpPr>
                <a:spLocks noChangeArrowheads="1"/>
              </p:cNvSpPr>
              <p:nvPr/>
            </p:nvSpPr>
            <p:spPr bwMode="auto">
              <a:xfrm>
                <a:off x="7573248" y="90938"/>
                <a:ext cx="464647" cy="466377"/>
              </a:xfrm>
              <a:prstGeom prst="roundRect">
                <a:avLst>
                  <a:gd name="adj" fmla="val 16667"/>
                </a:avLst>
              </a:prstGeom>
              <a:blipFill dpi="0" rotWithShape="1">
                <a:blip r:embed="rId3" cstate="print"/>
                <a:srcRect/>
                <a:stretch>
                  <a:fillRect/>
                </a:stretch>
              </a:blipFill>
              <a:ln w="22225" algn="ctr">
                <a:solidFill>
                  <a:schemeClr val="accent6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latinLnBrk="0" hangingPunct="0"/>
                <a:endParaRPr kumimoji="0" lang="ko-KR" alt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" name="모서리가 둥근 직사각형 17"/>
              <p:cNvSpPr>
                <a:spLocks noChangeArrowheads="1"/>
              </p:cNvSpPr>
              <p:nvPr/>
            </p:nvSpPr>
            <p:spPr bwMode="auto">
              <a:xfrm>
                <a:off x="7067462" y="90938"/>
                <a:ext cx="464647" cy="466377"/>
              </a:xfrm>
              <a:prstGeom prst="roundRect">
                <a:avLst>
                  <a:gd name="adj" fmla="val 16667"/>
                </a:avLst>
              </a:prstGeom>
              <a:blipFill dpi="0" rotWithShape="1">
                <a:blip r:embed="rId4" cstate="print"/>
                <a:srcRect/>
                <a:stretch>
                  <a:fillRect/>
                </a:stretch>
              </a:blipFill>
              <a:ln w="22225" algn="ctr">
                <a:solidFill>
                  <a:schemeClr val="accent6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latinLnBrk="0" hangingPunct="0"/>
                <a:endParaRPr kumimoji="0" lang="ko-KR" alt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" name="모서리가 둥근 직사각형 18"/>
              <p:cNvSpPr/>
              <p:nvPr/>
            </p:nvSpPr>
            <p:spPr>
              <a:xfrm>
                <a:off x="8079826" y="91583"/>
                <a:ext cx="464647" cy="466377"/>
              </a:xfrm>
              <a:prstGeom prst="roundRect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22225" cap="flat" cmpd="sng" algn="ctr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endParaRPr>
              </a:p>
            </p:txBody>
          </p:sp>
          <p:sp>
            <p:nvSpPr>
              <p:cNvPr id="20" name="모서리가 둥근 직사각형 19"/>
              <p:cNvSpPr>
                <a:spLocks noChangeArrowheads="1"/>
              </p:cNvSpPr>
              <p:nvPr/>
            </p:nvSpPr>
            <p:spPr bwMode="auto">
              <a:xfrm>
                <a:off x="8582385" y="91583"/>
                <a:ext cx="464647" cy="466377"/>
              </a:xfrm>
              <a:prstGeom prst="roundRect">
                <a:avLst>
                  <a:gd name="adj" fmla="val 16667"/>
                </a:avLst>
              </a:prstGeom>
              <a:blipFill dpi="0" rotWithShape="1">
                <a:blip r:embed="rId6" cstate="print"/>
                <a:srcRect/>
                <a:stretch>
                  <a:fillRect/>
                </a:stretch>
              </a:blipFill>
              <a:ln w="22225" algn="ctr">
                <a:solidFill>
                  <a:schemeClr val="accent6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latinLnBrk="0" hangingPunct="0"/>
                <a:endParaRPr kumimoji="0" lang="ko-KR" alt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22" name="직사각형 21"/>
            <p:cNvSpPr/>
            <p:nvPr/>
          </p:nvSpPr>
          <p:spPr>
            <a:xfrm>
              <a:off x="2486604" y="768132"/>
              <a:ext cx="6660000" cy="36000"/>
            </a:xfrm>
            <a:prstGeom prst="rect">
              <a:avLst/>
            </a:prstGeom>
            <a:solidFill>
              <a:srgbClr val="FFC00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직사각형 4"/>
            <p:cNvSpPr/>
            <p:nvPr/>
          </p:nvSpPr>
          <p:spPr>
            <a:xfrm>
              <a:off x="-6446" y="669641"/>
              <a:ext cx="2497833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atinLnBrk="0">
                <a:spcBef>
                  <a:spcPct val="50000"/>
                </a:spcBef>
                <a:defRPr/>
              </a:pPr>
              <a:r>
                <a:rPr lang="en-US" altLang="ko-KR" sz="1000" b="1" i="1" kern="0" dirty="0" smtClean="0">
                  <a:solidFill>
                    <a:schemeClr val="accent6"/>
                  </a:solidFill>
                </a:rPr>
                <a:t>Animal Nutrition &amp; Physiology Team</a:t>
              </a:r>
              <a:endParaRPr lang="en-US" altLang="ko-KR" sz="1000" b="1" i="1" kern="0" dirty="0">
                <a:solidFill>
                  <a:schemeClr val="accent6"/>
                </a:solidFill>
              </a:endParaRPr>
            </a:p>
          </p:txBody>
        </p:sp>
      </p:grpSp>
      <p:sp>
        <p:nvSpPr>
          <p:cNvPr id="23" name="모서리가 둥근 직사각형 22"/>
          <p:cNvSpPr/>
          <p:nvPr/>
        </p:nvSpPr>
        <p:spPr>
          <a:xfrm>
            <a:off x="78743" y="1052736"/>
            <a:ext cx="8381689" cy="59243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800100" fontAlgn="base">
              <a:spcAft>
                <a:spcPct val="35000"/>
              </a:spcAft>
              <a:buClr>
                <a:srgbClr val="006600"/>
              </a:buClr>
            </a:pPr>
            <a:endParaRPr lang="en-US" altLang="ko-KR" sz="2200" b="1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grpSp>
        <p:nvGrpSpPr>
          <p:cNvPr id="25" name="그룹 24"/>
          <p:cNvGrpSpPr/>
          <p:nvPr/>
        </p:nvGrpSpPr>
        <p:grpSpPr>
          <a:xfrm>
            <a:off x="257268" y="1117127"/>
            <a:ext cx="8110789" cy="430887"/>
            <a:chOff x="465013" y="1334881"/>
            <a:chExt cx="7642544" cy="430887"/>
          </a:xfrm>
        </p:grpSpPr>
        <p:sp>
          <p:nvSpPr>
            <p:cNvPr id="27" name="직사각형 26"/>
            <p:cNvSpPr/>
            <p:nvPr/>
          </p:nvSpPr>
          <p:spPr>
            <a:xfrm>
              <a:off x="687671" y="1334881"/>
              <a:ext cx="7419886" cy="43088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 defTabSz="800100">
                <a:spcAft>
                  <a:spcPct val="35000"/>
                </a:spcAft>
                <a:buClr>
                  <a:srgbClr val="006600"/>
                </a:buClr>
              </a:pPr>
              <a:endParaRPr lang="ko-KR" altLang="en-US" sz="2200" b="1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grpSp>
          <p:nvGrpSpPr>
            <p:cNvPr id="28" name="그룹 27"/>
            <p:cNvGrpSpPr/>
            <p:nvPr/>
          </p:nvGrpSpPr>
          <p:grpSpPr>
            <a:xfrm rot="16200000">
              <a:off x="499135" y="1446341"/>
              <a:ext cx="158550" cy="226794"/>
              <a:chOff x="1438504" y="5440067"/>
              <a:chExt cx="382846" cy="547628"/>
            </a:xfrm>
          </p:grpSpPr>
          <p:sp>
            <p:nvSpPr>
              <p:cNvPr id="32" name="모서리가 둥근 직사각형 302"/>
              <p:cNvSpPr/>
              <p:nvPr/>
            </p:nvSpPr>
            <p:spPr>
              <a:xfrm rot="13500000">
                <a:off x="1438503" y="5604849"/>
                <a:ext cx="382847" cy="382846"/>
              </a:xfrm>
              <a:custGeom>
                <a:avLst/>
                <a:gdLst/>
                <a:ahLst/>
                <a:cxnLst/>
                <a:rect l="l" t="t" r="r" b="b"/>
                <a:pathLst>
                  <a:path w="871614" h="871614">
                    <a:moveTo>
                      <a:pt x="119951" y="871614"/>
                    </a:moveTo>
                    <a:cubicBezTo>
                      <a:pt x="119951" y="871614"/>
                      <a:pt x="119951" y="871614"/>
                      <a:pt x="119951" y="871614"/>
                    </a:cubicBezTo>
                    <a:lnTo>
                      <a:pt x="119952" y="871614"/>
                    </a:lnTo>
                    <a:close/>
                    <a:moveTo>
                      <a:pt x="0" y="751663"/>
                    </a:moveTo>
                    <a:lnTo>
                      <a:pt x="0" y="119952"/>
                    </a:lnTo>
                    <a:cubicBezTo>
                      <a:pt x="0" y="53705"/>
                      <a:pt x="53705" y="0"/>
                      <a:pt x="119952" y="0"/>
                    </a:cubicBezTo>
                    <a:lnTo>
                      <a:pt x="119952" y="1"/>
                    </a:lnTo>
                    <a:lnTo>
                      <a:pt x="119954" y="2"/>
                    </a:lnTo>
                    <a:lnTo>
                      <a:pt x="751663" y="2"/>
                    </a:lnTo>
                    <a:cubicBezTo>
                      <a:pt x="817910" y="2"/>
                      <a:pt x="871614" y="53706"/>
                      <a:pt x="871614" y="119953"/>
                    </a:cubicBezTo>
                    <a:lnTo>
                      <a:pt x="871613" y="119953"/>
                    </a:lnTo>
                    <a:cubicBezTo>
                      <a:pt x="871613" y="186200"/>
                      <a:pt x="817909" y="239904"/>
                      <a:pt x="751662" y="239904"/>
                    </a:cubicBezTo>
                    <a:lnTo>
                      <a:pt x="239902" y="239903"/>
                    </a:lnTo>
                    <a:lnTo>
                      <a:pt x="239902" y="751663"/>
                    </a:lnTo>
                    <a:cubicBezTo>
                      <a:pt x="239902" y="817909"/>
                      <a:pt x="186198" y="871613"/>
                      <a:pt x="119951" y="871614"/>
                    </a:cubicBezTo>
                    <a:cubicBezTo>
                      <a:pt x="53704" y="871613"/>
                      <a:pt x="0" y="817909"/>
                      <a:pt x="0" y="751663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모서리가 둥근 직사각형 302"/>
              <p:cNvSpPr/>
              <p:nvPr/>
            </p:nvSpPr>
            <p:spPr>
              <a:xfrm rot="13500000">
                <a:off x="1476186" y="5440067"/>
                <a:ext cx="307484" cy="307484"/>
              </a:xfrm>
              <a:custGeom>
                <a:avLst/>
                <a:gdLst/>
                <a:ahLst/>
                <a:cxnLst/>
                <a:rect l="l" t="t" r="r" b="b"/>
                <a:pathLst>
                  <a:path w="871614" h="871614">
                    <a:moveTo>
                      <a:pt x="119951" y="871614"/>
                    </a:moveTo>
                    <a:cubicBezTo>
                      <a:pt x="119951" y="871614"/>
                      <a:pt x="119951" y="871614"/>
                      <a:pt x="119951" y="871614"/>
                    </a:cubicBezTo>
                    <a:lnTo>
                      <a:pt x="119952" y="871614"/>
                    </a:lnTo>
                    <a:close/>
                    <a:moveTo>
                      <a:pt x="0" y="751663"/>
                    </a:moveTo>
                    <a:lnTo>
                      <a:pt x="0" y="119952"/>
                    </a:lnTo>
                    <a:cubicBezTo>
                      <a:pt x="0" y="53705"/>
                      <a:pt x="53705" y="0"/>
                      <a:pt x="119952" y="0"/>
                    </a:cubicBezTo>
                    <a:lnTo>
                      <a:pt x="119952" y="1"/>
                    </a:lnTo>
                    <a:lnTo>
                      <a:pt x="119954" y="2"/>
                    </a:lnTo>
                    <a:lnTo>
                      <a:pt x="751663" y="2"/>
                    </a:lnTo>
                    <a:cubicBezTo>
                      <a:pt x="817910" y="2"/>
                      <a:pt x="871614" y="53706"/>
                      <a:pt x="871614" y="119953"/>
                    </a:cubicBezTo>
                    <a:lnTo>
                      <a:pt x="871613" y="119953"/>
                    </a:lnTo>
                    <a:cubicBezTo>
                      <a:pt x="871613" y="186200"/>
                      <a:pt x="817909" y="239904"/>
                      <a:pt x="751662" y="239904"/>
                    </a:cubicBezTo>
                    <a:lnTo>
                      <a:pt x="239902" y="239903"/>
                    </a:lnTo>
                    <a:lnTo>
                      <a:pt x="239902" y="751663"/>
                    </a:lnTo>
                    <a:cubicBezTo>
                      <a:pt x="239902" y="817909"/>
                      <a:pt x="186198" y="871613"/>
                      <a:pt x="119951" y="871614"/>
                    </a:cubicBezTo>
                    <a:cubicBezTo>
                      <a:pt x="53704" y="871613"/>
                      <a:pt x="0" y="817909"/>
                      <a:pt x="0" y="751663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42" name="Rectangle 14"/>
          <p:cNvSpPr>
            <a:spLocks noChangeArrowheads="1"/>
          </p:cNvSpPr>
          <p:nvPr/>
        </p:nvSpPr>
        <p:spPr bwMode="auto">
          <a:xfrm>
            <a:off x="3572000" y="2985452"/>
            <a:ext cx="10287000" cy="402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endParaRPr kumimoji="0" lang="ko-KR" altLang="en-US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657951" y="1125905"/>
            <a:ext cx="7874489" cy="43088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800100" fontAlgn="base">
              <a:spcAft>
                <a:spcPct val="35000"/>
              </a:spcAft>
              <a:buClr>
                <a:srgbClr val="006600"/>
              </a:buClr>
              <a:defRPr/>
            </a:pPr>
            <a:r>
              <a:rPr lang="ko-KR" altLang="en-US" sz="2200" b="1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조사료 절단기</a:t>
            </a:r>
            <a:endParaRPr lang="en-US" altLang="ko-KR" sz="2200" b="1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29" name="Picture 4" descr="D:\C바탕화면\2.TMR\0.사진\생산과정\108_0520\BYC_079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76" y="1844824"/>
            <a:ext cx="8163475" cy="465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8705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285750" y="3429000"/>
            <a:ext cx="8858250" cy="338437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idx="1"/>
          </p:nvPr>
        </p:nvSpPr>
        <p:spPr>
          <a:xfrm>
            <a:off x="357188" y="1844923"/>
            <a:ext cx="8229600" cy="1584077"/>
          </a:xfrm>
        </p:spPr>
        <p:txBody>
          <a:bodyPr rtlCol="0">
            <a:normAutofit/>
          </a:bodyPr>
          <a:lstStyle/>
          <a:p>
            <a:pPr marL="514350" indent="-51435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ko-KR" altLang="en-US" sz="2000" dirty="0" smtClean="0">
                <a:solidFill>
                  <a:schemeClr val="tx1"/>
                </a:solidFill>
              </a:rPr>
              <a:t>농장면적</a:t>
            </a:r>
            <a:r>
              <a:rPr lang="en-US" altLang="ko-KR" sz="2000" dirty="0" smtClean="0">
                <a:solidFill>
                  <a:schemeClr val="tx1"/>
                </a:solidFill>
              </a:rPr>
              <a:t>:  14,000</a:t>
            </a:r>
            <a:r>
              <a:rPr lang="ko-KR" altLang="en-US" sz="2000" dirty="0" smtClean="0">
                <a:solidFill>
                  <a:schemeClr val="tx1"/>
                </a:solidFill>
              </a:rPr>
              <a:t>㎡</a:t>
            </a:r>
            <a:r>
              <a:rPr lang="en-US" altLang="ko-KR" sz="2000" dirty="0" smtClean="0">
                <a:solidFill>
                  <a:schemeClr val="tx1"/>
                </a:solidFill>
              </a:rPr>
              <a:t>(</a:t>
            </a:r>
            <a:r>
              <a:rPr lang="ko-KR" altLang="en-US" sz="2000" dirty="0" smtClean="0">
                <a:solidFill>
                  <a:schemeClr val="tx1"/>
                </a:solidFill>
              </a:rPr>
              <a:t>축사</a:t>
            </a:r>
            <a:r>
              <a:rPr lang="en-US" altLang="ko-KR" sz="2000" dirty="0" smtClean="0">
                <a:solidFill>
                  <a:schemeClr val="tx1"/>
                </a:solidFill>
              </a:rPr>
              <a:t>:7,500</a:t>
            </a:r>
            <a:r>
              <a:rPr lang="ko-KR" altLang="en-US" sz="2000" dirty="0" smtClean="0">
                <a:solidFill>
                  <a:schemeClr val="tx1"/>
                </a:solidFill>
              </a:rPr>
              <a:t> ㎡</a:t>
            </a:r>
            <a:r>
              <a:rPr lang="en-US" altLang="ko-KR" sz="2000" dirty="0" smtClean="0">
                <a:solidFill>
                  <a:schemeClr val="tx1"/>
                </a:solidFill>
              </a:rPr>
              <a:t>)</a:t>
            </a:r>
          </a:p>
          <a:p>
            <a:pPr marL="514350" indent="-51435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ko-KR" altLang="en-US" sz="2000" dirty="0" smtClean="0">
                <a:solidFill>
                  <a:schemeClr val="tx1"/>
                </a:solidFill>
              </a:rPr>
              <a:t>사육규모</a:t>
            </a:r>
            <a:r>
              <a:rPr lang="en-US" altLang="ko-KR" sz="2000" dirty="0" smtClean="0">
                <a:solidFill>
                  <a:schemeClr val="tx1"/>
                </a:solidFill>
              </a:rPr>
              <a:t>:  </a:t>
            </a:r>
            <a:r>
              <a:rPr lang="ko-KR" altLang="en-US" sz="2000" dirty="0" smtClean="0">
                <a:solidFill>
                  <a:schemeClr val="tx1"/>
                </a:solidFill>
              </a:rPr>
              <a:t>한우 </a:t>
            </a:r>
            <a:r>
              <a:rPr lang="en-US" altLang="ko-KR" sz="2000" dirty="0" smtClean="0">
                <a:solidFill>
                  <a:schemeClr val="tx1"/>
                </a:solidFill>
              </a:rPr>
              <a:t>500</a:t>
            </a:r>
            <a:r>
              <a:rPr lang="ko-KR" altLang="en-US" sz="2000" dirty="0" smtClean="0">
                <a:solidFill>
                  <a:schemeClr val="tx1"/>
                </a:solidFill>
              </a:rPr>
              <a:t>두</a:t>
            </a:r>
            <a:r>
              <a:rPr lang="en-US" altLang="ko-KR" sz="2000" dirty="0" smtClean="0">
                <a:solidFill>
                  <a:schemeClr val="tx1"/>
                </a:solidFill>
              </a:rPr>
              <a:t>(</a:t>
            </a:r>
            <a:r>
              <a:rPr lang="ko-KR" altLang="en-US" sz="2000" dirty="0" smtClean="0">
                <a:solidFill>
                  <a:schemeClr val="tx1"/>
                </a:solidFill>
              </a:rPr>
              <a:t>일괄사육</a:t>
            </a:r>
            <a:r>
              <a:rPr lang="en-US" altLang="ko-KR" sz="2000" dirty="0" smtClean="0">
                <a:solidFill>
                  <a:schemeClr val="tx1"/>
                </a:solidFill>
              </a:rPr>
              <a:t>, </a:t>
            </a:r>
            <a:r>
              <a:rPr lang="ko-KR" altLang="en-US" sz="2000" dirty="0" smtClean="0">
                <a:solidFill>
                  <a:schemeClr val="tx1"/>
                </a:solidFill>
              </a:rPr>
              <a:t>암소</a:t>
            </a:r>
            <a:r>
              <a:rPr lang="en-US" altLang="ko-KR" sz="2000" dirty="0" smtClean="0">
                <a:solidFill>
                  <a:schemeClr val="tx1"/>
                </a:solidFill>
              </a:rPr>
              <a:t> 400</a:t>
            </a:r>
            <a:r>
              <a:rPr lang="ko-KR" altLang="en-US" sz="2000" dirty="0" smtClean="0">
                <a:solidFill>
                  <a:schemeClr val="tx1"/>
                </a:solidFill>
              </a:rPr>
              <a:t>두</a:t>
            </a:r>
            <a:r>
              <a:rPr lang="en-US" altLang="ko-KR" sz="2000" dirty="0" smtClean="0">
                <a:solidFill>
                  <a:schemeClr val="tx1"/>
                </a:solidFill>
              </a:rPr>
              <a:t>, </a:t>
            </a:r>
            <a:r>
              <a:rPr lang="ko-KR" altLang="en-US" sz="2000" dirty="0" err="1" smtClean="0">
                <a:solidFill>
                  <a:schemeClr val="tx1"/>
                </a:solidFill>
              </a:rPr>
              <a:t>거세우</a:t>
            </a:r>
            <a:r>
              <a:rPr lang="ko-KR" altLang="en-US" sz="2000" dirty="0" smtClean="0">
                <a:solidFill>
                  <a:schemeClr val="tx1"/>
                </a:solidFill>
              </a:rPr>
              <a:t> </a:t>
            </a:r>
            <a:r>
              <a:rPr lang="en-US" altLang="ko-KR" sz="2000" dirty="0" smtClean="0">
                <a:solidFill>
                  <a:schemeClr val="tx1"/>
                </a:solidFill>
              </a:rPr>
              <a:t>100</a:t>
            </a:r>
            <a:r>
              <a:rPr lang="ko-KR" altLang="en-US" sz="2000" dirty="0" smtClean="0">
                <a:solidFill>
                  <a:schemeClr val="tx1"/>
                </a:solidFill>
              </a:rPr>
              <a:t>두</a:t>
            </a:r>
            <a:r>
              <a:rPr lang="en-US" altLang="ko-KR" sz="2000" dirty="0" smtClean="0">
                <a:solidFill>
                  <a:schemeClr val="tx1"/>
                </a:solidFill>
              </a:rPr>
              <a:t>)</a:t>
            </a:r>
          </a:p>
          <a:p>
            <a:pPr marL="514350" indent="-51435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ko-KR" sz="2000" dirty="0" smtClean="0">
                <a:solidFill>
                  <a:schemeClr val="tx1"/>
                </a:solidFill>
              </a:rPr>
              <a:t>TMR</a:t>
            </a:r>
            <a:r>
              <a:rPr lang="ko-KR" altLang="en-US" sz="2000" dirty="0" smtClean="0">
                <a:solidFill>
                  <a:schemeClr val="tx1"/>
                </a:solidFill>
              </a:rPr>
              <a:t>제조 및 보관시설 </a:t>
            </a:r>
            <a:r>
              <a:rPr lang="en-US" altLang="ko-KR" sz="2000" dirty="0" smtClean="0">
                <a:solidFill>
                  <a:schemeClr val="tx1"/>
                </a:solidFill>
              </a:rPr>
              <a:t>:   1,000   </a:t>
            </a:r>
            <a:r>
              <a:rPr lang="ko-KR" altLang="en-US" sz="2000" dirty="0" smtClean="0">
                <a:solidFill>
                  <a:schemeClr val="tx1"/>
                </a:solidFill>
              </a:rPr>
              <a:t>㎡</a:t>
            </a:r>
            <a:endParaRPr lang="en-US" altLang="ko-KR" sz="2000" dirty="0" smtClean="0">
              <a:solidFill>
                <a:schemeClr val="tx1"/>
              </a:solidFill>
            </a:endParaRPr>
          </a:p>
          <a:p>
            <a:pPr marL="514350" indent="-51435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ko-KR" altLang="en-US" sz="2000" dirty="0" smtClean="0">
                <a:solidFill>
                  <a:schemeClr val="tx1"/>
                </a:solidFill>
              </a:rPr>
              <a:t>장비</a:t>
            </a:r>
            <a:r>
              <a:rPr lang="en-US" altLang="ko-KR" sz="2000" dirty="0" smtClean="0">
                <a:solidFill>
                  <a:schemeClr val="tx1"/>
                </a:solidFill>
              </a:rPr>
              <a:t>:  </a:t>
            </a:r>
            <a:r>
              <a:rPr lang="ko-KR" altLang="en-US" sz="2000" dirty="0" smtClean="0">
                <a:solidFill>
                  <a:schemeClr val="tx1"/>
                </a:solidFill>
              </a:rPr>
              <a:t>트랙터  </a:t>
            </a:r>
            <a:r>
              <a:rPr lang="en-US" altLang="ko-KR" sz="2000" dirty="0" smtClean="0">
                <a:solidFill>
                  <a:schemeClr val="tx1"/>
                </a:solidFill>
              </a:rPr>
              <a:t>2</a:t>
            </a:r>
            <a:r>
              <a:rPr lang="ko-KR" altLang="en-US" sz="2000" dirty="0" smtClean="0">
                <a:solidFill>
                  <a:schemeClr val="tx1"/>
                </a:solidFill>
              </a:rPr>
              <a:t>대</a:t>
            </a:r>
            <a:r>
              <a:rPr lang="en-US" altLang="ko-KR" sz="2000" dirty="0" smtClean="0">
                <a:solidFill>
                  <a:schemeClr val="tx1"/>
                </a:solidFill>
              </a:rPr>
              <a:t>,  </a:t>
            </a:r>
            <a:r>
              <a:rPr lang="ko-KR" altLang="en-US" sz="2000" dirty="0" err="1" smtClean="0">
                <a:solidFill>
                  <a:schemeClr val="tx1"/>
                </a:solidFill>
              </a:rPr>
              <a:t>스키로더</a:t>
            </a:r>
            <a:r>
              <a:rPr lang="ko-KR" altLang="en-US" sz="2000" dirty="0" smtClean="0">
                <a:solidFill>
                  <a:schemeClr val="tx1"/>
                </a:solidFill>
              </a:rPr>
              <a:t> </a:t>
            </a:r>
            <a:r>
              <a:rPr lang="en-US" altLang="ko-KR" sz="2000" dirty="0" smtClean="0">
                <a:solidFill>
                  <a:schemeClr val="tx1"/>
                </a:solidFill>
              </a:rPr>
              <a:t>2</a:t>
            </a:r>
            <a:r>
              <a:rPr lang="ko-KR" altLang="en-US" sz="2000" dirty="0" smtClean="0">
                <a:solidFill>
                  <a:schemeClr val="tx1"/>
                </a:solidFill>
              </a:rPr>
              <a:t>대</a:t>
            </a:r>
            <a:r>
              <a:rPr lang="en-US" altLang="ko-KR" sz="2000" dirty="0" smtClean="0">
                <a:solidFill>
                  <a:schemeClr val="tx1"/>
                </a:solidFill>
              </a:rPr>
              <a:t> </a:t>
            </a:r>
            <a:r>
              <a:rPr lang="ko-KR" altLang="en-US" sz="2000" dirty="0" smtClean="0">
                <a:solidFill>
                  <a:schemeClr val="tx1"/>
                </a:solidFill>
              </a:rPr>
              <a:t>외 </a:t>
            </a:r>
            <a:endParaRPr lang="en-US" altLang="ko-KR" sz="2000" dirty="0" smtClean="0">
              <a:solidFill>
                <a:schemeClr val="tx1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ko-KR" altLang="en-US" sz="2000" dirty="0"/>
          </a:p>
        </p:txBody>
      </p:sp>
      <p:pic>
        <p:nvPicPr>
          <p:cNvPr id="174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3455814"/>
            <a:ext cx="4357687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455814"/>
            <a:ext cx="4357687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303213" y="1196752"/>
            <a:ext cx="8555037" cy="576064"/>
          </a:xfrm>
        </p:spPr>
        <p:txBody>
          <a:bodyPr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altLang="ko-KR" sz="2800" dirty="0">
                <a:solidFill>
                  <a:srgbClr val="0070C0"/>
                </a:solidFill>
                <a:latin typeface="+mn-ea"/>
                <a:ea typeface="+mn-ea"/>
              </a:rPr>
              <a:t>1.  </a:t>
            </a:r>
            <a:r>
              <a:rPr lang="ko-KR" altLang="en-US" sz="2800" dirty="0" err="1" smtClean="0">
                <a:solidFill>
                  <a:srgbClr val="0070C0"/>
                </a:solidFill>
                <a:latin typeface="+mn-ea"/>
                <a:ea typeface="+mn-ea"/>
              </a:rPr>
              <a:t>대산농장</a:t>
            </a:r>
            <a:r>
              <a:rPr lang="ko-KR" altLang="en-US" sz="2800" dirty="0" smtClean="0">
                <a:solidFill>
                  <a:srgbClr val="0070C0"/>
                </a:solidFill>
                <a:latin typeface="+mn-ea"/>
                <a:ea typeface="+mn-ea"/>
              </a:rPr>
              <a:t> 현황</a:t>
            </a:r>
            <a:endParaRPr lang="ko-KR" altLang="en-US" sz="2800" dirty="0">
              <a:solidFill>
                <a:srgbClr val="0070C0"/>
              </a:solidFill>
              <a:latin typeface="+mn-ea"/>
              <a:ea typeface="+mn-ea"/>
            </a:endParaRPr>
          </a:p>
        </p:txBody>
      </p:sp>
      <p:sp>
        <p:nvSpPr>
          <p:cNvPr id="7" name="Title 5"/>
          <p:cNvSpPr txBox="1">
            <a:spLocks/>
          </p:cNvSpPr>
          <p:nvPr/>
        </p:nvSpPr>
        <p:spPr bwMode="auto">
          <a:xfrm>
            <a:off x="388005" y="116632"/>
            <a:ext cx="8288451" cy="936103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4000" b="1" kern="1200">
                <a:ln>
                  <a:solidFill>
                    <a:srgbClr val="292929"/>
                  </a:solidFill>
                </a:ln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fontAlgn="base"/>
            <a:r>
              <a:rPr lang="en-US" altLang="ko-KR" sz="4400" dirty="0" smtClean="0">
                <a:effectLst/>
                <a:latin typeface="+mj-ea"/>
              </a:rPr>
              <a:t>9. </a:t>
            </a:r>
            <a:r>
              <a:rPr lang="ko-KR" altLang="en-US" sz="4400" dirty="0" smtClean="0">
                <a:effectLst/>
                <a:latin typeface="+mj-ea"/>
              </a:rPr>
              <a:t>자가 </a:t>
            </a:r>
            <a:r>
              <a:rPr lang="en-US" altLang="ko-KR" sz="4400" dirty="0" smtClean="0">
                <a:effectLst/>
                <a:latin typeface="+mj-ea"/>
              </a:rPr>
              <a:t>TMR </a:t>
            </a:r>
            <a:r>
              <a:rPr lang="ko-KR" altLang="en-US" sz="4400" dirty="0" smtClean="0">
                <a:effectLst/>
                <a:latin typeface="+mj-ea"/>
              </a:rPr>
              <a:t>급여사례</a:t>
            </a:r>
            <a:endParaRPr lang="en-US" altLang="ko-KR" sz="4400" dirty="0">
              <a:effectLst/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933500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323850" y="287338"/>
            <a:ext cx="8555038" cy="939800"/>
          </a:xfrm>
        </p:spPr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ko-KR" altLang="en-US" sz="2800" dirty="0">
                <a:solidFill>
                  <a:srgbClr val="0070C0"/>
                </a:solidFill>
              </a:rPr>
              <a:t>참고</a:t>
            </a:r>
            <a:r>
              <a:rPr lang="en-US" altLang="ko-KR" sz="2800" dirty="0">
                <a:solidFill>
                  <a:srgbClr val="0070C0"/>
                </a:solidFill>
              </a:rPr>
              <a:t>. </a:t>
            </a:r>
            <a:r>
              <a:rPr lang="ko-KR" altLang="en-US" sz="2800" dirty="0">
                <a:solidFill>
                  <a:srgbClr val="0070C0"/>
                </a:solidFill>
              </a:rPr>
              <a:t> </a:t>
            </a:r>
            <a:r>
              <a:rPr lang="en-US" altLang="ko-KR" sz="2800" dirty="0">
                <a:solidFill>
                  <a:srgbClr val="0070C0"/>
                </a:solidFill>
              </a:rPr>
              <a:t>2009</a:t>
            </a:r>
            <a:r>
              <a:rPr lang="ko-KR" altLang="en-US" sz="2800" dirty="0">
                <a:solidFill>
                  <a:srgbClr val="0070C0"/>
                </a:solidFill>
              </a:rPr>
              <a:t>년  사료배합원료</a:t>
            </a:r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646113" y="1628775"/>
          <a:ext cx="7926387" cy="4918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0" name="워크시트" r:id="rId4" imgW="5000655" imgH="3238393" progId="Excel.Sheet.12">
                  <p:embed/>
                </p:oleObj>
              </mc:Choice>
              <mc:Fallback>
                <p:oleObj name="워크시트" r:id="rId4" imgW="5000655" imgH="3238393" progId="Excel.Shee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6113" y="1628775"/>
                        <a:ext cx="7926387" cy="4918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7435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85750" y="287338"/>
            <a:ext cx="8555038" cy="939800"/>
          </a:xfrm>
        </p:spPr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altLang="ko-KR" sz="2800" dirty="0" smtClean="0">
                <a:solidFill>
                  <a:srgbClr val="0070C0"/>
                </a:solidFill>
                <a:latin typeface="+mn-ea"/>
                <a:ea typeface="+mn-ea"/>
              </a:rPr>
              <a:t>2. </a:t>
            </a:r>
            <a:r>
              <a:rPr lang="ko-KR" altLang="en-US" sz="2800" dirty="0">
                <a:solidFill>
                  <a:srgbClr val="0070C0"/>
                </a:solidFill>
                <a:latin typeface="+mn-ea"/>
                <a:ea typeface="+mn-ea"/>
              </a:rPr>
              <a:t>단계별 </a:t>
            </a:r>
            <a:r>
              <a:rPr lang="en-US" altLang="ko-KR" sz="2800" dirty="0">
                <a:solidFill>
                  <a:srgbClr val="0070C0"/>
                </a:solidFill>
                <a:latin typeface="+mn-ea"/>
                <a:ea typeface="+mn-ea"/>
              </a:rPr>
              <a:t>TMR</a:t>
            </a:r>
            <a:r>
              <a:rPr lang="ko-KR" altLang="en-US" sz="2800" dirty="0" err="1" smtClean="0">
                <a:solidFill>
                  <a:srgbClr val="0070C0"/>
                </a:solidFill>
                <a:latin typeface="+mn-ea"/>
                <a:ea typeface="+mn-ea"/>
              </a:rPr>
              <a:t>배합비</a:t>
            </a:r>
            <a:r>
              <a:rPr lang="en-US" altLang="ko-KR" sz="2800" dirty="0" smtClean="0">
                <a:solidFill>
                  <a:srgbClr val="0070C0"/>
                </a:solidFill>
                <a:latin typeface="+mn-ea"/>
                <a:ea typeface="+mn-ea"/>
              </a:rPr>
              <a:t>(</a:t>
            </a:r>
            <a:r>
              <a:rPr lang="ko-KR" altLang="en-US" sz="2800" b="1" dirty="0" smtClean="0">
                <a:solidFill>
                  <a:srgbClr val="0070C0"/>
                </a:solidFill>
                <a:latin typeface="+mn-ea"/>
                <a:ea typeface="+mn-ea"/>
              </a:rPr>
              <a:t>육성</a:t>
            </a:r>
            <a:r>
              <a:rPr lang="en-US" altLang="ko-KR" sz="2800" b="1" dirty="0" smtClean="0">
                <a:solidFill>
                  <a:srgbClr val="0070C0"/>
                </a:solidFill>
                <a:latin typeface="+mn-ea"/>
                <a:ea typeface="+mn-ea"/>
              </a:rPr>
              <a:t>, </a:t>
            </a:r>
            <a:r>
              <a:rPr lang="ko-KR" altLang="en-US" sz="2800" b="1" dirty="0" err="1" smtClean="0">
                <a:solidFill>
                  <a:srgbClr val="0070C0"/>
                </a:solidFill>
                <a:latin typeface="+mn-ea"/>
                <a:ea typeface="+mn-ea"/>
              </a:rPr>
              <a:t>번식우</a:t>
            </a:r>
            <a:r>
              <a:rPr lang="en-US" altLang="ko-KR" sz="2800" dirty="0" smtClean="0">
                <a:solidFill>
                  <a:srgbClr val="0070C0"/>
                </a:solidFill>
                <a:latin typeface="+mn-ea"/>
                <a:ea typeface="+mn-ea"/>
              </a:rPr>
              <a:t>)</a:t>
            </a:r>
            <a:r>
              <a:rPr lang="ko-KR" altLang="en-US" sz="2800" dirty="0" smtClean="0">
                <a:solidFill>
                  <a:srgbClr val="0070C0"/>
                </a:solidFill>
                <a:latin typeface="+mn-ea"/>
                <a:ea typeface="+mn-ea"/>
              </a:rPr>
              <a:t> </a:t>
            </a:r>
            <a:endParaRPr lang="ko-KR" altLang="en-US" sz="2800" b="1" dirty="0">
              <a:solidFill>
                <a:srgbClr val="0070C0"/>
              </a:solidFill>
              <a:latin typeface="+mn-ea"/>
              <a:ea typeface="+mn-ea"/>
            </a:endParaRPr>
          </a:p>
        </p:txBody>
      </p:sp>
      <p:graphicFrame>
        <p:nvGraphicFramePr>
          <p:cNvPr id="8" name="표 7"/>
          <p:cNvGraphicFramePr>
            <a:graphicFrameLocks noGrp="1"/>
          </p:cNvGraphicFramePr>
          <p:nvPr/>
        </p:nvGraphicFramePr>
        <p:xfrm>
          <a:off x="6357938" y="1412875"/>
          <a:ext cx="2143126" cy="2159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1563"/>
                <a:gridCol w="1071563"/>
              </a:tblGrid>
              <a:tr h="53975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2000" b="1" dirty="0" smtClean="0"/>
                        <a:t>영양소</a:t>
                      </a:r>
                      <a:endParaRPr lang="ko-KR" altLang="en-US" sz="2000" b="1" dirty="0"/>
                    </a:p>
                  </a:txBody>
                  <a:tcPr marL="91439" marR="91439" marT="45718" marB="45718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2000" b="1" dirty="0" smtClean="0"/>
                        <a:t>함량</a:t>
                      </a:r>
                      <a:r>
                        <a:rPr lang="en-US" altLang="ko-KR" sz="2000" b="1" dirty="0" smtClean="0"/>
                        <a:t>(%)</a:t>
                      </a:r>
                      <a:endParaRPr lang="ko-KR" altLang="en-US" sz="2000" b="1" dirty="0"/>
                    </a:p>
                  </a:txBody>
                  <a:tcPr marL="91439" marR="91439" marT="45718" marB="45718"/>
                </a:tc>
              </a:tr>
              <a:tr h="53975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2000" b="1" dirty="0" smtClean="0"/>
                        <a:t>수분</a:t>
                      </a:r>
                      <a:endParaRPr lang="ko-KR" altLang="en-US" sz="2000" b="1" dirty="0"/>
                    </a:p>
                  </a:txBody>
                  <a:tcPr marL="91439" marR="91439" marT="45718" marB="45718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b="1" dirty="0" smtClean="0"/>
                        <a:t>37.3</a:t>
                      </a:r>
                      <a:endParaRPr lang="ko-KR" altLang="en-US" sz="2000" b="1" dirty="0"/>
                    </a:p>
                  </a:txBody>
                  <a:tcPr marL="91439" marR="91439" marT="45718" marB="45718"/>
                </a:tc>
              </a:tr>
              <a:tr h="53975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2000" b="1" dirty="0" err="1" smtClean="0"/>
                        <a:t>조단백</a:t>
                      </a:r>
                      <a:endParaRPr lang="ko-KR" altLang="en-US" sz="2000" b="1" dirty="0"/>
                    </a:p>
                  </a:txBody>
                  <a:tcPr marL="91439" marR="91439" marT="45718" marB="45718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b="1" dirty="0" smtClean="0"/>
                        <a:t>14.03</a:t>
                      </a:r>
                      <a:endParaRPr lang="ko-KR" altLang="en-US" sz="2000" b="1" dirty="0"/>
                    </a:p>
                  </a:txBody>
                  <a:tcPr marL="91439" marR="91439" marT="45718" marB="45718"/>
                </a:tc>
              </a:tr>
              <a:tr h="53975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b="1" dirty="0" smtClean="0"/>
                        <a:t>TDN</a:t>
                      </a:r>
                      <a:endParaRPr lang="ko-KR" altLang="en-US" sz="2000" b="1" dirty="0"/>
                    </a:p>
                  </a:txBody>
                  <a:tcPr marL="91439" marR="91439" marT="45718" marB="45718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b="1" dirty="0" smtClean="0"/>
                        <a:t>76.63</a:t>
                      </a:r>
                      <a:endParaRPr lang="ko-KR" altLang="en-US" sz="2000" b="1" dirty="0"/>
                    </a:p>
                  </a:txBody>
                  <a:tcPr marL="91439" marR="91439" marT="45718" marB="45718"/>
                </a:tc>
              </a:tr>
            </a:tbl>
          </a:graphicData>
        </a:graphic>
      </p:graphicFrame>
      <p:sp>
        <p:nvSpPr>
          <p:cNvPr id="9" name="직사각형 8"/>
          <p:cNvSpPr/>
          <p:nvPr/>
        </p:nvSpPr>
        <p:spPr>
          <a:xfrm>
            <a:off x="6357938" y="3857625"/>
            <a:ext cx="2143125" cy="2357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3200" b="1" dirty="0">
                <a:solidFill>
                  <a:schemeClr val="tx1"/>
                </a:solidFill>
              </a:rPr>
              <a:t>육성사료 </a:t>
            </a:r>
            <a:r>
              <a:rPr kumimoji="0" lang="en-US" altLang="ko-KR" sz="3200" b="1" dirty="0">
                <a:solidFill>
                  <a:schemeClr val="tx1"/>
                </a:solidFill>
              </a:rPr>
              <a:t>1kg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3200" b="1" dirty="0">
                <a:solidFill>
                  <a:schemeClr val="tx1"/>
                </a:solidFill>
              </a:rPr>
              <a:t>→ </a:t>
            </a:r>
            <a:r>
              <a:rPr kumimoji="0" lang="en-US" altLang="ko-KR" sz="3200" b="1" dirty="0">
                <a:solidFill>
                  <a:schemeClr val="tx1"/>
                </a:solidFill>
              </a:rPr>
              <a:t>147</a:t>
            </a:r>
            <a:r>
              <a:rPr kumimoji="0" lang="ko-KR" altLang="en-US" sz="3200" b="1" dirty="0">
                <a:solidFill>
                  <a:schemeClr val="tx1"/>
                </a:solidFill>
              </a:rPr>
              <a:t>원</a:t>
            </a:r>
          </a:p>
        </p:txBody>
      </p:sp>
      <p:graphicFrame>
        <p:nvGraphicFramePr>
          <p:cNvPr id="10" name="표 9"/>
          <p:cNvGraphicFramePr>
            <a:graphicFrameLocks noGrp="1"/>
          </p:cNvGraphicFramePr>
          <p:nvPr/>
        </p:nvGraphicFramePr>
        <p:xfrm>
          <a:off x="428625" y="1412875"/>
          <a:ext cx="5715000" cy="4810125"/>
        </p:xfrm>
        <a:graphic>
          <a:graphicData uri="http://schemas.openxmlformats.org/drawingml/2006/table">
            <a:tbl>
              <a:tblPr/>
              <a:tblGrid>
                <a:gridCol w="954088"/>
                <a:gridCol w="1298575"/>
                <a:gridCol w="747712"/>
                <a:gridCol w="1160463"/>
                <a:gridCol w="1554162"/>
              </a:tblGrid>
              <a:tr h="422275"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원료명</a:t>
                      </a:r>
                    </a:p>
                  </a:txBody>
                  <a:tcPr marL="6957" marR="6957" marT="695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성분</a:t>
                      </a:r>
                    </a:p>
                  </a:txBody>
                  <a:tcPr marL="6957" marR="6957" marT="695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원료단가</a:t>
                      </a:r>
                    </a:p>
                  </a:txBody>
                  <a:tcPr marL="6957" marR="6957" marT="695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성분비단가</a:t>
                      </a:r>
                    </a:p>
                  </a:txBody>
                  <a:tcPr marL="6957" marR="6957" marT="695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 rowSpan="5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베이스            사 료</a:t>
                      </a:r>
                    </a:p>
                  </a:txBody>
                  <a:tcPr marL="6957" marR="6957" marT="6957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두유박</a:t>
                      </a:r>
                    </a:p>
                  </a:txBody>
                  <a:tcPr marL="6957" marR="6957" marT="695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19</a:t>
                      </a:r>
                    </a:p>
                  </a:txBody>
                  <a:tcPr marL="6957" marR="6957" marT="695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30</a:t>
                      </a:r>
                    </a:p>
                  </a:txBody>
                  <a:tcPr marL="6957" marR="6957" marT="695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5.7</a:t>
                      </a:r>
                    </a:p>
                  </a:txBody>
                  <a:tcPr marL="6957" marR="6957" marT="695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 밀가루박</a:t>
                      </a:r>
                    </a:p>
                  </a:txBody>
                  <a:tcPr marL="6957" marR="6957" marT="695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14</a:t>
                      </a:r>
                    </a:p>
                  </a:txBody>
                  <a:tcPr marL="6957" marR="6957" marT="695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70</a:t>
                      </a:r>
                    </a:p>
                  </a:txBody>
                  <a:tcPr marL="6957" marR="6957" marT="695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9.8</a:t>
                      </a:r>
                    </a:p>
                  </a:txBody>
                  <a:tcPr marL="6957" marR="6957" marT="695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소맥피</a:t>
                      </a:r>
                    </a:p>
                  </a:txBody>
                  <a:tcPr marL="6957" marR="6957" marT="695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8</a:t>
                      </a:r>
                    </a:p>
                  </a:txBody>
                  <a:tcPr marL="6957" marR="6957" marT="695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310</a:t>
                      </a:r>
                    </a:p>
                  </a:txBody>
                  <a:tcPr marL="6957" marR="6957" marT="695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24.8</a:t>
                      </a:r>
                    </a:p>
                  </a:txBody>
                  <a:tcPr marL="6957" marR="6957" marT="695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미강</a:t>
                      </a:r>
                    </a:p>
                  </a:txBody>
                  <a:tcPr marL="6957" marR="6957" marT="695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8</a:t>
                      </a:r>
                    </a:p>
                  </a:txBody>
                  <a:tcPr marL="6957" marR="6957" marT="695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300</a:t>
                      </a:r>
                    </a:p>
                  </a:txBody>
                  <a:tcPr marL="6957" marR="6957" marT="695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24</a:t>
                      </a:r>
                    </a:p>
                  </a:txBody>
                  <a:tcPr marL="6957" marR="6957" marT="695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활성액</a:t>
                      </a:r>
                    </a:p>
                  </a:txBody>
                  <a:tcPr marL="6957" marR="6957" marT="695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2</a:t>
                      </a:r>
                    </a:p>
                  </a:txBody>
                  <a:tcPr marL="6957" marR="6957" marT="695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0</a:t>
                      </a:r>
                    </a:p>
                  </a:txBody>
                  <a:tcPr marL="6957" marR="6957" marT="695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0</a:t>
                      </a:r>
                    </a:p>
                  </a:txBody>
                  <a:tcPr marL="6957" marR="6957" marT="695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임자박</a:t>
                      </a:r>
                    </a:p>
                  </a:txBody>
                  <a:tcPr marL="6957" marR="6957" marT="695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4</a:t>
                      </a:r>
                    </a:p>
                  </a:txBody>
                  <a:tcPr marL="6957" marR="6957" marT="695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300</a:t>
                      </a:r>
                    </a:p>
                  </a:txBody>
                  <a:tcPr marL="6957" marR="6957" marT="695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12</a:t>
                      </a:r>
                    </a:p>
                  </a:txBody>
                  <a:tcPr marL="6957" marR="6957" marT="695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카레박</a:t>
                      </a:r>
                    </a:p>
                  </a:txBody>
                  <a:tcPr marL="6957" marR="6957" marT="695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7</a:t>
                      </a:r>
                    </a:p>
                  </a:txBody>
                  <a:tcPr marL="6957" marR="6957" marT="695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220</a:t>
                      </a:r>
                    </a:p>
                  </a:txBody>
                  <a:tcPr marL="6957" marR="6957" marT="695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15.4</a:t>
                      </a:r>
                    </a:p>
                  </a:txBody>
                  <a:tcPr marL="6957" marR="6957" marT="695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제과부산물</a:t>
                      </a:r>
                    </a:p>
                  </a:txBody>
                  <a:tcPr marL="6957" marR="6957" marT="695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7</a:t>
                      </a:r>
                    </a:p>
                  </a:txBody>
                  <a:tcPr marL="6957" marR="6957" marT="695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100</a:t>
                      </a:r>
                    </a:p>
                  </a:txBody>
                  <a:tcPr marL="6957" marR="6957" marT="695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7</a:t>
                      </a:r>
                    </a:p>
                  </a:txBody>
                  <a:tcPr marL="6957" marR="6957" marT="695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볏짚</a:t>
                      </a:r>
                    </a:p>
                  </a:txBody>
                  <a:tcPr marL="6957" marR="6957" marT="695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10</a:t>
                      </a:r>
                    </a:p>
                  </a:txBody>
                  <a:tcPr marL="6957" marR="6957" marT="695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150</a:t>
                      </a:r>
                    </a:p>
                  </a:txBody>
                  <a:tcPr marL="6957" marR="6957" marT="695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15</a:t>
                      </a:r>
                    </a:p>
                  </a:txBody>
                  <a:tcPr marL="6957" marR="6957" marT="695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보리짚</a:t>
                      </a:r>
                    </a:p>
                  </a:txBody>
                  <a:tcPr marL="6957" marR="6957" marT="695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10</a:t>
                      </a:r>
                    </a:p>
                  </a:txBody>
                  <a:tcPr marL="6957" marR="6957" marT="695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150</a:t>
                      </a:r>
                    </a:p>
                  </a:txBody>
                  <a:tcPr marL="6957" marR="6957" marT="695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15</a:t>
                      </a:r>
                    </a:p>
                  </a:txBody>
                  <a:tcPr marL="6957" marR="6957" marT="695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갈대</a:t>
                      </a:r>
                    </a:p>
                  </a:txBody>
                  <a:tcPr marL="6957" marR="6957" marT="695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10</a:t>
                      </a:r>
                    </a:p>
                  </a:txBody>
                  <a:tcPr marL="6957" marR="6957" marT="695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150</a:t>
                      </a:r>
                    </a:p>
                  </a:txBody>
                  <a:tcPr marL="6957" marR="6957" marT="695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15</a:t>
                      </a:r>
                    </a:p>
                  </a:txBody>
                  <a:tcPr marL="6957" marR="6957" marT="695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소금</a:t>
                      </a:r>
                    </a:p>
                  </a:txBody>
                  <a:tcPr marL="6957" marR="6957" marT="695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0.2</a:t>
                      </a:r>
                    </a:p>
                  </a:txBody>
                  <a:tcPr marL="6957" marR="6957" marT="695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300</a:t>
                      </a:r>
                    </a:p>
                  </a:txBody>
                  <a:tcPr marL="6957" marR="6957" marT="695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0.6</a:t>
                      </a:r>
                    </a:p>
                  </a:txBody>
                  <a:tcPr marL="6957" marR="6957" marT="695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석회석</a:t>
                      </a:r>
                    </a:p>
                  </a:txBody>
                  <a:tcPr marL="6957" marR="6957" marT="695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0.6</a:t>
                      </a:r>
                    </a:p>
                  </a:txBody>
                  <a:tcPr marL="6957" marR="6957" marT="695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40</a:t>
                      </a:r>
                    </a:p>
                  </a:txBody>
                  <a:tcPr marL="6957" marR="6957" marT="695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0.24</a:t>
                      </a:r>
                    </a:p>
                  </a:txBody>
                  <a:tcPr marL="6957" marR="6957" marT="695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8450"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토탈믹스</a:t>
                      </a:r>
                    </a:p>
                  </a:txBody>
                  <a:tcPr marL="6957" marR="6957" marT="695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0.2</a:t>
                      </a:r>
                    </a:p>
                  </a:txBody>
                  <a:tcPr marL="6957" marR="6957" marT="695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1350</a:t>
                      </a:r>
                    </a:p>
                  </a:txBody>
                  <a:tcPr marL="6957" marR="6957" marT="695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2.7</a:t>
                      </a:r>
                    </a:p>
                  </a:txBody>
                  <a:tcPr marL="6957" marR="6957" marT="695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합계</a:t>
                      </a:r>
                    </a:p>
                  </a:txBody>
                  <a:tcPr marL="6957" marR="6957" marT="695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100</a:t>
                      </a:r>
                    </a:p>
                  </a:txBody>
                  <a:tcPr marL="6957" marR="6957" marT="695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　</a:t>
                      </a:r>
                    </a:p>
                  </a:txBody>
                  <a:tcPr marL="6957" marR="6957" marT="695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147.24</a:t>
                      </a:r>
                    </a:p>
                  </a:txBody>
                  <a:tcPr marL="6957" marR="6957" marT="695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331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그룹 13"/>
          <p:cNvGrpSpPr>
            <a:grpSpLocks/>
          </p:cNvGrpSpPr>
          <p:nvPr/>
        </p:nvGrpSpPr>
        <p:grpSpPr bwMode="auto">
          <a:xfrm>
            <a:off x="285750" y="1428750"/>
            <a:ext cx="8858250" cy="5214938"/>
            <a:chOff x="285720" y="1785926"/>
            <a:chExt cx="8572560" cy="4916999"/>
          </a:xfrm>
        </p:grpSpPr>
        <p:sp>
          <p:nvSpPr>
            <p:cNvPr id="12" name="직사각형 11"/>
            <p:cNvSpPr/>
            <p:nvPr/>
          </p:nvSpPr>
          <p:spPr>
            <a:xfrm>
              <a:off x="285720" y="1785926"/>
              <a:ext cx="8572560" cy="491699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/>
            </a:p>
          </p:txBody>
        </p:sp>
        <p:sp>
          <p:nvSpPr>
            <p:cNvPr id="13" name="직사각형 12"/>
            <p:cNvSpPr/>
            <p:nvPr/>
          </p:nvSpPr>
          <p:spPr>
            <a:xfrm>
              <a:off x="354854" y="1857773"/>
              <a:ext cx="8503426" cy="127527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US" altLang="ko-KR" sz="2400" b="1" dirty="0">
                <a:solidFill>
                  <a:schemeClr val="tx1"/>
                </a:solidFill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sz="2400" b="1" dirty="0" err="1">
                  <a:solidFill>
                    <a:schemeClr val="tx1"/>
                  </a:solidFill>
                </a:rPr>
                <a:t>번식우</a:t>
              </a:r>
              <a:endParaRPr kumimoji="0" lang="en-US" altLang="ko-KR" sz="2400" b="1" dirty="0">
                <a:solidFill>
                  <a:schemeClr val="tx1"/>
                </a:solidFill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Char char="•"/>
                <a:defRPr/>
              </a:pPr>
              <a:r>
                <a:rPr kumimoji="0" lang="ko-KR" altLang="en-US" sz="2400" dirty="0" err="1">
                  <a:solidFill>
                    <a:schemeClr val="tx1"/>
                  </a:solidFill>
                </a:rPr>
                <a:t>일일급여량</a:t>
              </a:r>
              <a:r>
                <a:rPr kumimoji="0" lang="ko-KR" altLang="en-US" sz="2400" dirty="0">
                  <a:solidFill>
                    <a:schemeClr val="tx1"/>
                  </a:solidFill>
                </a:rPr>
                <a:t> </a:t>
              </a:r>
              <a:r>
                <a:rPr kumimoji="0" lang="en-US" altLang="ko-KR" sz="2400" dirty="0">
                  <a:solidFill>
                    <a:schemeClr val="tx1"/>
                  </a:solidFill>
                </a:rPr>
                <a:t>: 10kg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Char char="•"/>
                <a:defRPr/>
              </a:pPr>
              <a:r>
                <a:rPr kumimoji="0" lang="ko-KR" altLang="en-US" sz="2400" dirty="0" err="1">
                  <a:solidFill>
                    <a:schemeClr val="tx1"/>
                  </a:solidFill>
                </a:rPr>
                <a:t>일일사료비</a:t>
              </a:r>
              <a:r>
                <a:rPr kumimoji="0" lang="en-US" altLang="ko-KR" sz="2400" dirty="0">
                  <a:solidFill>
                    <a:schemeClr val="tx1"/>
                  </a:solidFill>
                </a:rPr>
                <a:t>:  1,470</a:t>
              </a:r>
              <a:r>
                <a:rPr kumimoji="0" lang="ko-KR" altLang="en-US" sz="2400" dirty="0">
                  <a:solidFill>
                    <a:schemeClr val="tx1"/>
                  </a:solidFill>
                </a:rPr>
                <a:t>원</a:t>
              </a:r>
              <a:r>
                <a:rPr kumimoji="0" lang="en-US" altLang="ko-KR" sz="1600" dirty="0">
                  <a:solidFill>
                    <a:schemeClr val="tx1"/>
                  </a:solidFill>
                </a:rPr>
                <a:t>(TMR147</a:t>
              </a:r>
              <a:r>
                <a:rPr kumimoji="0" lang="ko-KR" altLang="en-US" sz="1600" dirty="0">
                  <a:solidFill>
                    <a:schemeClr val="tx1"/>
                  </a:solidFill>
                </a:rPr>
                <a:t>원 </a:t>
              </a:r>
              <a:r>
                <a:rPr kumimoji="0" lang="en-US" altLang="ko-KR" sz="1600" dirty="0">
                  <a:solidFill>
                    <a:schemeClr val="tx1"/>
                  </a:solidFill>
                </a:rPr>
                <a:t>X 10kg)</a:t>
              </a:r>
              <a:endParaRPr kumimoji="0" lang="en-US" altLang="ko-KR" sz="2400" dirty="0">
                <a:solidFill>
                  <a:schemeClr val="tx1"/>
                </a:solidFill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Char char="•"/>
                <a:defRPr/>
              </a:pPr>
              <a:endParaRPr kumimoji="0" lang="en-US" altLang="ko-KR" sz="24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4286250"/>
            <a:ext cx="4214812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직사각형 14"/>
          <p:cNvSpPr/>
          <p:nvPr/>
        </p:nvSpPr>
        <p:spPr>
          <a:xfrm>
            <a:off x="357188" y="2928938"/>
            <a:ext cx="8786812" cy="12858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2400" b="1" dirty="0">
              <a:solidFill>
                <a:schemeClr val="tx1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400" b="1" dirty="0">
                <a:solidFill>
                  <a:schemeClr val="tx1"/>
                </a:solidFill>
              </a:rPr>
              <a:t>육성우</a:t>
            </a:r>
            <a:endParaRPr kumimoji="0" lang="en-US" altLang="ko-KR" sz="2400" b="1" dirty="0">
              <a:solidFill>
                <a:schemeClr val="tx1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kumimoji="0" lang="ko-KR" altLang="en-US" sz="2400" dirty="0" err="1">
                <a:solidFill>
                  <a:schemeClr val="tx1"/>
                </a:solidFill>
              </a:rPr>
              <a:t>일일급여량</a:t>
            </a:r>
            <a:r>
              <a:rPr kumimoji="0" lang="en-US" altLang="ko-KR" sz="2400" dirty="0">
                <a:solidFill>
                  <a:schemeClr val="tx1"/>
                </a:solidFill>
              </a:rPr>
              <a:t>:  4kg +  </a:t>
            </a:r>
            <a:r>
              <a:rPr kumimoji="0" lang="ko-KR" altLang="en-US" sz="2400" dirty="0">
                <a:solidFill>
                  <a:schemeClr val="tx1"/>
                </a:solidFill>
              </a:rPr>
              <a:t>혼합건초 무제한급여 </a:t>
            </a:r>
            <a:r>
              <a:rPr kumimoji="0" lang="en-US" altLang="ko-KR" sz="2400" dirty="0">
                <a:solidFill>
                  <a:schemeClr val="tx1"/>
                </a:solidFill>
              </a:rPr>
              <a:t>‘</a:t>
            </a:r>
            <a:r>
              <a:rPr kumimoji="0" lang="ko-KR" altLang="en-US" sz="2400" dirty="0">
                <a:solidFill>
                  <a:schemeClr val="tx1"/>
                </a:solidFill>
              </a:rPr>
              <a:t>약  </a:t>
            </a:r>
            <a:r>
              <a:rPr kumimoji="0" lang="en-US" altLang="ko-KR" sz="2400" dirty="0">
                <a:solidFill>
                  <a:schemeClr val="tx1"/>
                </a:solidFill>
              </a:rPr>
              <a:t>3kg’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kumimoji="0" lang="ko-KR" altLang="en-US" sz="2400" dirty="0" err="1">
                <a:solidFill>
                  <a:schemeClr val="tx1"/>
                </a:solidFill>
              </a:rPr>
              <a:t>일일사료비</a:t>
            </a:r>
            <a:r>
              <a:rPr kumimoji="0" lang="en-US" altLang="ko-KR" sz="2400" dirty="0">
                <a:solidFill>
                  <a:schemeClr val="tx1"/>
                </a:solidFill>
              </a:rPr>
              <a:t>:  1,701</a:t>
            </a:r>
            <a:r>
              <a:rPr kumimoji="0" lang="ko-KR" altLang="en-US" sz="2400" dirty="0">
                <a:solidFill>
                  <a:schemeClr val="tx1"/>
                </a:solidFill>
              </a:rPr>
              <a:t>원</a:t>
            </a:r>
            <a:r>
              <a:rPr kumimoji="0" lang="en-US" altLang="ko-KR" sz="1600" dirty="0">
                <a:solidFill>
                  <a:schemeClr val="tx1"/>
                </a:solidFill>
              </a:rPr>
              <a:t>(TMR147</a:t>
            </a:r>
            <a:r>
              <a:rPr kumimoji="0" lang="ko-KR" altLang="en-US" sz="1600" dirty="0">
                <a:solidFill>
                  <a:schemeClr val="tx1"/>
                </a:solidFill>
              </a:rPr>
              <a:t>원  </a:t>
            </a:r>
            <a:r>
              <a:rPr kumimoji="0" lang="en-US" altLang="ko-KR" sz="1600" dirty="0">
                <a:solidFill>
                  <a:schemeClr val="tx1"/>
                </a:solidFill>
              </a:rPr>
              <a:t>x</a:t>
            </a:r>
            <a:r>
              <a:rPr kumimoji="0" lang="ko-KR" altLang="en-US" sz="1600" dirty="0">
                <a:solidFill>
                  <a:schemeClr val="tx1"/>
                </a:solidFill>
              </a:rPr>
              <a:t> </a:t>
            </a:r>
            <a:r>
              <a:rPr kumimoji="0" lang="en-US" altLang="ko-KR" sz="1600" dirty="0">
                <a:solidFill>
                  <a:schemeClr val="tx1"/>
                </a:solidFill>
              </a:rPr>
              <a:t>3kg)+ (</a:t>
            </a:r>
            <a:r>
              <a:rPr kumimoji="0" lang="ko-KR" altLang="en-US" sz="1600" dirty="0">
                <a:solidFill>
                  <a:schemeClr val="tx1"/>
                </a:solidFill>
              </a:rPr>
              <a:t>혼합건초</a:t>
            </a:r>
            <a:r>
              <a:rPr kumimoji="0" lang="en-US" altLang="ko-KR" sz="1600" dirty="0">
                <a:solidFill>
                  <a:schemeClr val="tx1"/>
                </a:solidFill>
              </a:rPr>
              <a:t> 420</a:t>
            </a:r>
            <a:r>
              <a:rPr kumimoji="0" lang="ko-KR" altLang="en-US" sz="1600" dirty="0">
                <a:solidFill>
                  <a:schemeClr val="tx1"/>
                </a:solidFill>
              </a:rPr>
              <a:t>원  </a:t>
            </a:r>
            <a:r>
              <a:rPr kumimoji="0" lang="en-US" altLang="ko-KR" sz="1600" dirty="0">
                <a:solidFill>
                  <a:schemeClr val="tx1"/>
                </a:solidFill>
              </a:rPr>
              <a:t>x 3kg) </a:t>
            </a:r>
            <a:endParaRPr kumimoji="0" lang="en-US" altLang="ko-KR" sz="2400" dirty="0">
              <a:solidFill>
                <a:schemeClr val="tx1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2400" dirty="0">
              <a:solidFill>
                <a:schemeClr val="tx1"/>
              </a:solidFill>
            </a:endParaRPr>
          </a:p>
        </p:txBody>
      </p:sp>
      <p:pic>
        <p:nvPicPr>
          <p:cNvPr id="2253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4286250"/>
            <a:ext cx="44577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303213" y="285750"/>
            <a:ext cx="8555037" cy="9826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ko-KR" altLang="en-US" sz="2800" dirty="0">
                <a:solidFill>
                  <a:srgbClr val="0070C0"/>
                </a:solidFill>
                <a:latin typeface="+mn-ea"/>
                <a:ea typeface="+mn-ea"/>
              </a:rPr>
              <a:t>급여 </a:t>
            </a:r>
            <a:r>
              <a:rPr lang="ko-KR" altLang="en-US" sz="2800" dirty="0" smtClean="0">
                <a:solidFill>
                  <a:srgbClr val="0070C0"/>
                </a:solidFill>
                <a:latin typeface="+mn-ea"/>
                <a:ea typeface="+mn-ea"/>
              </a:rPr>
              <a:t>프로그램</a:t>
            </a:r>
            <a:r>
              <a:rPr lang="en-US" altLang="ko-KR" sz="2800" dirty="0" smtClean="0">
                <a:solidFill>
                  <a:srgbClr val="0070C0"/>
                </a:solidFill>
                <a:latin typeface="+mn-ea"/>
                <a:ea typeface="+mn-ea"/>
              </a:rPr>
              <a:t>(</a:t>
            </a:r>
            <a:r>
              <a:rPr lang="ko-KR" altLang="en-US" sz="2800" dirty="0" err="1" smtClean="0">
                <a:solidFill>
                  <a:srgbClr val="0070C0"/>
                </a:solidFill>
                <a:latin typeface="+mn-ea"/>
                <a:ea typeface="+mn-ea"/>
              </a:rPr>
              <a:t>번식우</a:t>
            </a:r>
            <a:r>
              <a:rPr lang="en-US" altLang="ko-KR" sz="2800" dirty="0" smtClean="0">
                <a:solidFill>
                  <a:srgbClr val="0070C0"/>
                </a:solidFill>
                <a:latin typeface="+mn-ea"/>
                <a:ea typeface="+mn-ea"/>
              </a:rPr>
              <a:t>, </a:t>
            </a:r>
            <a:r>
              <a:rPr lang="ko-KR" altLang="en-US" sz="2800" dirty="0" smtClean="0">
                <a:solidFill>
                  <a:srgbClr val="0070C0"/>
                </a:solidFill>
                <a:latin typeface="+mn-ea"/>
                <a:ea typeface="+mn-ea"/>
              </a:rPr>
              <a:t>육성우</a:t>
            </a:r>
            <a:r>
              <a:rPr lang="en-US" altLang="ko-KR" sz="2800" dirty="0">
                <a:solidFill>
                  <a:srgbClr val="0070C0"/>
                </a:solidFill>
                <a:latin typeface="+mn-ea"/>
                <a:ea typeface="+mn-ea"/>
              </a:rPr>
              <a:t>)</a:t>
            </a:r>
            <a:endParaRPr lang="ko-KR" altLang="en-US" sz="2800" dirty="0">
              <a:solidFill>
                <a:srgbClr val="0070C0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78165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표 4"/>
          <p:cNvGraphicFramePr>
            <a:graphicFrameLocks noGrp="1"/>
          </p:cNvGraphicFramePr>
          <p:nvPr/>
        </p:nvGraphicFramePr>
        <p:xfrm>
          <a:off x="6357938" y="1412875"/>
          <a:ext cx="2143126" cy="20161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1563"/>
                <a:gridCol w="1071563"/>
              </a:tblGrid>
              <a:tr h="504031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2000" b="1" dirty="0" smtClean="0"/>
                        <a:t>영양소</a:t>
                      </a:r>
                      <a:endParaRPr lang="ko-KR" altLang="en-US" sz="2000" b="1" dirty="0"/>
                    </a:p>
                  </a:txBody>
                  <a:tcPr marL="91439" marR="91439" marT="45718" marB="45718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2000" b="1" dirty="0" smtClean="0"/>
                        <a:t>함량</a:t>
                      </a:r>
                      <a:r>
                        <a:rPr lang="en-US" altLang="ko-KR" sz="2000" b="1" dirty="0" smtClean="0"/>
                        <a:t>(%)</a:t>
                      </a:r>
                      <a:endParaRPr lang="ko-KR" altLang="en-US" sz="2000" b="1" dirty="0"/>
                    </a:p>
                  </a:txBody>
                  <a:tcPr marL="91439" marR="91439" marT="45718" marB="45718"/>
                </a:tc>
              </a:tr>
              <a:tr h="504031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2000" b="1" dirty="0" smtClean="0"/>
                        <a:t>수분</a:t>
                      </a:r>
                      <a:endParaRPr lang="ko-KR" altLang="en-US" sz="2000" b="1" dirty="0"/>
                    </a:p>
                  </a:txBody>
                  <a:tcPr marL="91439" marR="91439" marT="45718" marB="45718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b="1" dirty="0" smtClean="0"/>
                        <a:t>32.09</a:t>
                      </a:r>
                      <a:endParaRPr lang="ko-KR" altLang="en-US" sz="2000" b="1" dirty="0"/>
                    </a:p>
                  </a:txBody>
                  <a:tcPr marL="91439" marR="91439" marT="45718" marB="45718"/>
                </a:tc>
              </a:tr>
              <a:tr h="504031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2000" b="1" dirty="0" err="1" smtClean="0"/>
                        <a:t>조단백</a:t>
                      </a:r>
                      <a:endParaRPr lang="ko-KR" altLang="en-US" sz="2000" b="1" dirty="0"/>
                    </a:p>
                  </a:txBody>
                  <a:tcPr marL="91439" marR="91439" marT="45718" marB="45718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b="1" dirty="0" smtClean="0"/>
                        <a:t>13.63</a:t>
                      </a:r>
                    </a:p>
                  </a:txBody>
                  <a:tcPr marL="91439" marR="91439" marT="45718" marB="45718"/>
                </a:tc>
              </a:tr>
              <a:tr h="50403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b="1" dirty="0" smtClean="0"/>
                        <a:t>TDN</a:t>
                      </a:r>
                      <a:endParaRPr lang="ko-KR" altLang="en-US" sz="2000" b="1" dirty="0"/>
                    </a:p>
                  </a:txBody>
                  <a:tcPr marL="91439" marR="91439" marT="45718" marB="45718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b="1" dirty="0" smtClean="0"/>
                        <a:t>82.40</a:t>
                      </a:r>
                      <a:endParaRPr lang="ko-KR" altLang="en-US" sz="2000" b="1" dirty="0"/>
                    </a:p>
                  </a:txBody>
                  <a:tcPr marL="91439" marR="91439" marT="45718" marB="45718"/>
                </a:tc>
              </a:tr>
            </a:tbl>
          </a:graphicData>
        </a:graphic>
      </p:graphicFrame>
      <p:sp>
        <p:nvSpPr>
          <p:cNvPr id="6" name="직사각형 5"/>
          <p:cNvSpPr/>
          <p:nvPr/>
        </p:nvSpPr>
        <p:spPr>
          <a:xfrm>
            <a:off x="6357938" y="3857625"/>
            <a:ext cx="2143125" cy="25003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3200" b="1" dirty="0">
                <a:solidFill>
                  <a:schemeClr val="tx1"/>
                </a:solidFill>
              </a:rPr>
              <a:t>비육사료 </a:t>
            </a:r>
            <a:r>
              <a:rPr kumimoji="0" lang="en-US" altLang="ko-KR" sz="3200" b="1" dirty="0">
                <a:solidFill>
                  <a:schemeClr val="tx1"/>
                </a:solidFill>
              </a:rPr>
              <a:t>1kg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3200" b="1" dirty="0">
                <a:solidFill>
                  <a:schemeClr val="tx1"/>
                </a:solidFill>
              </a:rPr>
              <a:t>→ </a:t>
            </a:r>
            <a:r>
              <a:rPr kumimoji="0" lang="en-US" altLang="ko-KR" sz="3200" b="1" dirty="0">
                <a:solidFill>
                  <a:schemeClr val="tx1"/>
                </a:solidFill>
              </a:rPr>
              <a:t>174</a:t>
            </a:r>
            <a:r>
              <a:rPr kumimoji="0" lang="ko-KR" altLang="en-US" sz="3200" b="1" dirty="0">
                <a:solidFill>
                  <a:schemeClr val="tx1"/>
                </a:solidFill>
              </a:rPr>
              <a:t>원</a:t>
            </a:r>
          </a:p>
        </p:txBody>
      </p:sp>
      <p:graphicFrame>
        <p:nvGraphicFramePr>
          <p:cNvPr id="7" name="표 6"/>
          <p:cNvGraphicFramePr>
            <a:graphicFrameLocks noGrp="1"/>
          </p:cNvGraphicFramePr>
          <p:nvPr/>
        </p:nvGraphicFramePr>
        <p:xfrm>
          <a:off x="500063" y="1412875"/>
          <a:ext cx="5572125" cy="4943475"/>
        </p:xfrm>
        <a:graphic>
          <a:graphicData uri="http://schemas.openxmlformats.org/drawingml/2006/table">
            <a:tbl>
              <a:tblPr/>
              <a:tblGrid>
                <a:gridCol w="896937"/>
                <a:gridCol w="1220788"/>
                <a:gridCol w="896937"/>
                <a:gridCol w="1095375"/>
                <a:gridCol w="1462088"/>
              </a:tblGrid>
              <a:tr h="311150"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원료명</a:t>
                      </a:r>
                    </a:p>
                  </a:txBody>
                  <a:tcPr marL="7130" marR="7130" marT="713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성분</a:t>
                      </a:r>
                    </a:p>
                  </a:txBody>
                  <a:tcPr marL="7130" marR="7130" marT="713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원료단가</a:t>
                      </a:r>
                    </a:p>
                  </a:txBody>
                  <a:tcPr marL="7130" marR="7130" marT="713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성분비단가</a:t>
                      </a:r>
                    </a:p>
                  </a:txBody>
                  <a:tcPr marL="7130" marR="7130" marT="713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1150">
                <a:tc rowSpan="5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베이스            사 료</a:t>
                      </a:r>
                    </a:p>
                  </a:txBody>
                  <a:tcPr marL="7130" marR="7130" marT="7130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두유박</a:t>
                      </a:r>
                    </a:p>
                  </a:txBody>
                  <a:tcPr marL="7130" marR="7130" marT="713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19</a:t>
                      </a:r>
                    </a:p>
                  </a:txBody>
                  <a:tcPr marL="7130" marR="7130" marT="713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30</a:t>
                      </a:r>
                    </a:p>
                  </a:txBody>
                  <a:tcPr marL="7130" marR="7130" marT="713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5.7</a:t>
                      </a:r>
                    </a:p>
                  </a:txBody>
                  <a:tcPr marL="7130" marR="7130" marT="713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밀가루박</a:t>
                      </a:r>
                    </a:p>
                  </a:txBody>
                  <a:tcPr marL="7130" marR="7130" marT="713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14</a:t>
                      </a:r>
                    </a:p>
                  </a:txBody>
                  <a:tcPr marL="7130" marR="7130" marT="713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70</a:t>
                      </a:r>
                    </a:p>
                  </a:txBody>
                  <a:tcPr marL="7130" marR="7130" marT="713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9.8</a:t>
                      </a:r>
                    </a:p>
                  </a:txBody>
                  <a:tcPr marL="7130" marR="7130" marT="713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소맥피</a:t>
                      </a:r>
                    </a:p>
                  </a:txBody>
                  <a:tcPr marL="7130" marR="7130" marT="713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8</a:t>
                      </a:r>
                    </a:p>
                  </a:txBody>
                  <a:tcPr marL="7130" marR="7130" marT="713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310</a:t>
                      </a:r>
                    </a:p>
                  </a:txBody>
                  <a:tcPr marL="7130" marR="7130" marT="713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24.8</a:t>
                      </a:r>
                    </a:p>
                  </a:txBody>
                  <a:tcPr marL="7130" marR="7130" marT="713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미강</a:t>
                      </a:r>
                    </a:p>
                  </a:txBody>
                  <a:tcPr marL="7130" marR="7130" marT="713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8</a:t>
                      </a:r>
                    </a:p>
                  </a:txBody>
                  <a:tcPr marL="7130" marR="7130" marT="713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300</a:t>
                      </a:r>
                    </a:p>
                  </a:txBody>
                  <a:tcPr marL="7130" marR="7130" marT="713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24</a:t>
                      </a:r>
                    </a:p>
                  </a:txBody>
                  <a:tcPr marL="7130" marR="7130" marT="713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115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활성액</a:t>
                      </a:r>
                    </a:p>
                  </a:txBody>
                  <a:tcPr marL="7130" marR="7130" marT="713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2</a:t>
                      </a:r>
                    </a:p>
                  </a:txBody>
                  <a:tcPr marL="7130" marR="7130" marT="713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0</a:t>
                      </a:r>
                    </a:p>
                  </a:txBody>
                  <a:tcPr marL="7130" marR="7130" marT="713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0</a:t>
                      </a:r>
                    </a:p>
                  </a:txBody>
                  <a:tcPr marL="7130" marR="7130" marT="713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1150"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임자박</a:t>
                      </a:r>
                    </a:p>
                  </a:txBody>
                  <a:tcPr marL="7130" marR="7130" marT="713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3</a:t>
                      </a:r>
                    </a:p>
                  </a:txBody>
                  <a:tcPr marL="7130" marR="7130" marT="713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300</a:t>
                      </a:r>
                    </a:p>
                  </a:txBody>
                  <a:tcPr marL="7130" marR="7130" marT="713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9</a:t>
                      </a:r>
                    </a:p>
                  </a:txBody>
                  <a:tcPr marL="7130" marR="7130" marT="713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카레박</a:t>
                      </a:r>
                    </a:p>
                  </a:txBody>
                  <a:tcPr marL="7130" marR="7130" marT="713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10</a:t>
                      </a:r>
                    </a:p>
                  </a:txBody>
                  <a:tcPr marL="7130" marR="7130" marT="713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220</a:t>
                      </a:r>
                    </a:p>
                  </a:txBody>
                  <a:tcPr marL="7130" marR="7130" marT="713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22</a:t>
                      </a:r>
                    </a:p>
                  </a:txBody>
                  <a:tcPr marL="7130" marR="7130" marT="713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제과부산물</a:t>
                      </a:r>
                    </a:p>
                  </a:txBody>
                  <a:tcPr marL="7130" marR="7130" marT="713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7</a:t>
                      </a:r>
                    </a:p>
                  </a:txBody>
                  <a:tcPr marL="7130" marR="7130" marT="713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100</a:t>
                      </a:r>
                    </a:p>
                  </a:txBody>
                  <a:tcPr marL="7130" marR="7130" marT="713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7</a:t>
                      </a:r>
                    </a:p>
                  </a:txBody>
                  <a:tcPr marL="7130" marR="7130" marT="713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파옥쇄</a:t>
                      </a:r>
                    </a:p>
                  </a:txBody>
                  <a:tcPr marL="7130" marR="7130" marT="713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15</a:t>
                      </a:r>
                    </a:p>
                  </a:txBody>
                  <a:tcPr marL="7130" marR="7130" marT="713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320</a:t>
                      </a:r>
                    </a:p>
                  </a:txBody>
                  <a:tcPr marL="7130" marR="7130" marT="713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48</a:t>
                      </a:r>
                    </a:p>
                  </a:txBody>
                  <a:tcPr marL="7130" marR="7130" marT="713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볏짚</a:t>
                      </a:r>
                    </a:p>
                  </a:txBody>
                  <a:tcPr marL="7130" marR="7130" marT="713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10</a:t>
                      </a:r>
                    </a:p>
                  </a:txBody>
                  <a:tcPr marL="7130" marR="7130" marT="713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150</a:t>
                      </a:r>
                    </a:p>
                  </a:txBody>
                  <a:tcPr marL="7130" marR="7130" marT="713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15</a:t>
                      </a:r>
                    </a:p>
                  </a:txBody>
                  <a:tcPr marL="7130" marR="7130" marT="713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1150"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보리짚</a:t>
                      </a:r>
                    </a:p>
                  </a:txBody>
                  <a:tcPr marL="7130" marR="7130" marT="713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3</a:t>
                      </a:r>
                    </a:p>
                  </a:txBody>
                  <a:tcPr marL="7130" marR="7130" marT="713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150</a:t>
                      </a:r>
                    </a:p>
                  </a:txBody>
                  <a:tcPr marL="7130" marR="7130" marT="713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4.5</a:t>
                      </a:r>
                    </a:p>
                  </a:txBody>
                  <a:tcPr marL="7130" marR="7130" marT="713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1150"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소금</a:t>
                      </a:r>
                    </a:p>
                  </a:txBody>
                  <a:tcPr marL="7130" marR="7130" marT="713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0.3</a:t>
                      </a:r>
                    </a:p>
                  </a:txBody>
                  <a:tcPr marL="7130" marR="7130" marT="713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300</a:t>
                      </a:r>
                    </a:p>
                  </a:txBody>
                  <a:tcPr marL="7130" marR="7130" marT="713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0.9</a:t>
                      </a:r>
                    </a:p>
                  </a:txBody>
                  <a:tcPr marL="7130" marR="7130" marT="713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1150"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석회석</a:t>
                      </a:r>
                    </a:p>
                  </a:txBody>
                  <a:tcPr marL="7130" marR="7130" marT="713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0.5</a:t>
                      </a:r>
                    </a:p>
                  </a:txBody>
                  <a:tcPr marL="7130" marR="7130" marT="713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40</a:t>
                      </a:r>
                    </a:p>
                  </a:txBody>
                  <a:tcPr marL="7130" marR="7130" marT="713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0.2</a:t>
                      </a:r>
                    </a:p>
                  </a:txBody>
                  <a:tcPr marL="7130" marR="7130" marT="713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0675"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토탈믹스</a:t>
                      </a:r>
                    </a:p>
                  </a:txBody>
                  <a:tcPr marL="7130" marR="7130" marT="713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0.2</a:t>
                      </a:r>
                    </a:p>
                  </a:txBody>
                  <a:tcPr marL="7130" marR="7130" marT="713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1350</a:t>
                      </a:r>
                    </a:p>
                  </a:txBody>
                  <a:tcPr marL="7130" marR="7130" marT="713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2.7</a:t>
                      </a:r>
                    </a:p>
                  </a:txBody>
                  <a:tcPr marL="7130" marR="7130" marT="713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1150"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합계</a:t>
                      </a:r>
                    </a:p>
                  </a:txBody>
                  <a:tcPr marL="7130" marR="7130" marT="713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100</a:t>
                      </a:r>
                    </a:p>
                  </a:txBody>
                  <a:tcPr marL="7130" marR="7130" marT="713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　</a:t>
                      </a:r>
                    </a:p>
                  </a:txBody>
                  <a:tcPr marL="7130" marR="7130" marT="713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2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9824C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  <a:ea typeface="HY견명조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HY견명조" pitchFamily="18" charset="-127"/>
                        </a:rPr>
                        <a:t>173.6</a:t>
                      </a:r>
                    </a:p>
                  </a:txBody>
                  <a:tcPr marL="7130" marR="7130" marT="713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303213" y="285750"/>
            <a:ext cx="8555037" cy="939800"/>
          </a:xfrm>
        </p:spPr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altLang="ko-KR" sz="2800" dirty="0" smtClean="0">
                <a:solidFill>
                  <a:srgbClr val="0070C0"/>
                </a:solidFill>
                <a:latin typeface="+mn-ea"/>
                <a:ea typeface="+mn-ea"/>
              </a:rPr>
              <a:t>3. </a:t>
            </a:r>
            <a:r>
              <a:rPr lang="ko-KR" altLang="en-US" sz="2800" dirty="0">
                <a:solidFill>
                  <a:srgbClr val="0070C0"/>
                </a:solidFill>
                <a:latin typeface="+mn-ea"/>
                <a:ea typeface="+mn-ea"/>
              </a:rPr>
              <a:t>단계별 </a:t>
            </a:r>
            <a:r>
              <a:rPr lang="en-US" altLang="ko-KR" sz="2800" dirty="0">
                <a:solidFill>
                  <a:srgbClr val="0070C0"/>
                </a:solidFill>
                <a:latin typeface="+mn-ea"/>
                <a:ea typeface="+mn-ea"/>
              </a:rPr>
              <a:t>TMR</a:t>
            </a:r>
            <a:r>
              <a:rPr lang="ko-KR" altLang="en-US" sz="2800" dirty="0" err="1">
                <a:solidFill>
                  <a:srgbClr val="0070C0"/>
                </a:solidFill>
                <a:latin typeface="+mn-ea"/>
                <a:ea typeface="+mn-ea"/>
              </a:rPr>
              <a:t>배합비</a:t>
            </a:r>
            <a:r>
              <a:rPr lang="en-US" altLang="ko-KR" sz="2800" dirty="0" smtClean="0">
                <a:solidFill>
                  <a:srgbClr val="0070C0"/>
                </a:solidFill>
                <a:latin typeface="+mn-ea"/>
                <a:ea typeface="+mn-ea"/>
              </a:rPr>
              <a:t>(</a:t>
            </a:r>
            <a:r>
              <a:rPr lang="ko-KR" altLang="en-US" sz="2800" b="1" dirty="0" smtClean="0">
                <a:solidFill>
                  <a:srgbClr val="0070C0"/>
                </a:solidFill>
                <a:latin typeface="+mn-ea"/>
                <a:ea typeface="+mn-ea"/>
              </a:rPr>
              <a:t>전기</a:t>
            </a:r>
            <a:r>
              <a:rPr lang="en-US" altLang="ko-KR" sz="2800" b="1" dirty="0" smtClean="0">
                <a:solidFill>
                  <a:srgbClr val="0070C0"/>
                </a:solidFill>
                <a:latin typeface="+mn-ea"/>
                <a:ea typeface="+mn-ea"/>
              </a:rPr>
              <a:t>, </a:t>
            </a:r>
            <a:r>
              <a:rPr lang="ko-KR" altLang="en-US" sz="2800" b="1" dirty="0" smtClean="0">
                <a:solidFill>
                  <a:srgbClr val="0070C0"/>
                </a:solidFill>
                <a:latin typeface="+mn-ea"/>
                <a:ea typeface="+mn-ea"/>
              </a:rPr>
              <a:t>후기</a:t>
            </a:r>
            <a:r>
              <a:rPr lang="en-US" altLang="ko-KR" sz="2800" dirty="0" smtClean="0">
                <a:solidFill>
                  <a:srgbClr val="0070C0"/>
                </a:solidFill>
                <a:latin typeface="+mn-ea"/>
                <a:ea typeface="+mn-ea"/>
              </a:rPr>
              <a:t>)</a:t>
            </a:r>
            <a:r>
              <a:rPr lang="ko-KR" altLang="en-US" sz="2800" dirty="0" smtClean="0">
                <a:solidFill>
                  <a:srgbClr val="0070C0"/>
                </a:solidFill>
                <a:latin typeface="+mn-ea"/>
                <a:ea typeface="+mn-ea"/>
              </a:rPr>
              <a:t> </a:t>
            </a:r>
            <a:endParaRPr lang="ko-KR" altLang="en-US" sz="2800" dirty="0">
              <a:solidFill>
                <a:srgbClr val="0070C0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03961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8" name="그룹 7"/>
          <p:cNvGrpSpPr>
            <a:grpSpLocks/>
          </p:cNvGrpSpPr>
          <p:nvPr/>
        </p:nvGrpSpPr>
        <p:grpSpPr bwMode="auto">
          <a:xfrm>
            <a:off x="285750" y="1428750"/>
            <a:ext cx="8858250" cy="4929188"/>
            <a:chOff x="285720" y="1785926"/>
            <a:chExt cx="8572560" cy="4714908"/>
          </a:xfrm>
        </p:grpSpPr>
        <p:sp>
          <p:nvSpPr>
            <p:cNvPr id="9" name="직사각형 8"/>
            <p:cNvSpPr/>
            <p:nvPr/>
          </p:nvSpPr>
          <p:spPr>
            <a:xfrm>
              <a:off x="285720" y="1785926"/>
              <a:ext cx="8572560" cy="471490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/>
            </a:p>
          </p:txBody>
        </p:sp>
        <p:sp>
          <p:nvSpPr>
            <p:cNvPr id="10" name="직사각형 9"/>
            <p:cNvSpPr/>
            <p:nvPr/>
          </p:nvSpPr>
          <p:spPr>
            <a:xfrm>
              <a:off x="354854" y="3152566"/>
              <a:ext cx="8503426" cy="1225421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sz="2400" b="1" dirty="0">
                  <a:solidFill>
                    <a:schemeClr val="tx1"/>
                  </a:solidFill>
                </a:rPr>
                <a:t>비육후기</a:t>
              </a:r>
              <a:endParaRPr kumimoji="0" lang="en-US" altLang="ko-KR" sz="2400" b="1" dirty="0">
                <a:solidFill>
                  <a:schemeClr val="tx1"/>
                </a:solidFill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Char char="•"/>
                <a:defRPr/>
              </a:pPr>
              <a:r>
                <a:rPr kumimoji="0" lang="ko-KR" altLang="en-US" sz="2400" dirty="0" err="1">
                  <a:solidFill>
                    <a:schemeClr val="tx1"/>
                  </a:solidFill>
                </a:rPr>
                <a:t>일일급여량</a:t>
              </a:r>
              <a:r>
                <a:rPr kumimoji="0" lang="en-US" altLang="ko-KR" sz="2400" dirty="0">
                  <a:solidFill>
                    <a:schemeClr val="tx1"/>
                  </a:solidFill>
                </a:rPr>
                <a:t>:  12kg + </a:t>
              </a:r>
              <a:r>
                <a:rPr kumimoji="0" lang="ko-KR" altLang="en-US" sz="2400" dirty="0" err="1">
                  <a:solidFill>
                    <a:schemeClr val="tx1"/>
                  </a:solidFill>
                </a:rPr>
                <a:t>옥수수후레이크</a:t>
              </a:r>
              <a:r>
                <a:rPr kumimoji="0" lang="ko-KR" altLang="en-US" sz="2400" dirty="0">
                  <a:solidFill>
                    <a:schemeClr val="tx1"/>
                  </a:solidFill>
                </a:rPr>
                <a:t>  </a:t>
              </a:r>
              <a:r>
                <a:rPr kumimoji="0" lang="en-US" altLang="ko-KR" sz="2400" dirty="0">
                  <a:solidFill>
                    <a:schemeClr val="tx1"/>
                  </a:solidFill>
                </a:rPr>
                <a:t>2kg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Char char="•"/>
                <a:defRPr/>
              </a:pPr>
              <a:r>
                <a:rPr kumimoji="0" lang="ko-KR" altLang="en-US" sz="2400" dirty="0" err="1">
                  <a:solidFill>
                    <a:schemeClr val="tx1"/>
                  </a:solidFill>
                </a:rPr>
                <a:t>일일사료비</a:t>
              </a:r>
              <a:r>
                <a:rPr kumimoji="0" lang="en-US" altLang="ko-KR" sz="2400" dirty="0">
                  <a:solidFill>
                    <a:schemeClr val="tx1"/>
                  </a:solidFill>
                </a:rPr>
                <a:t>: 2,748</a:t>
              </a:r>
              <a:r>
                <a:rPr kumimoji="0" lang="ko-KR" altLang="en-US" sz="2400" dirty="0">
                  <a:solidFill>
                    <a:schemeClr val="tx1"/>
                  </a:solidFill>
                </a:rPr>
                <a:t>원</a:t>
              </a:r>
              <a:r>
                <a:rPr kumimoji="0" lang="en-US" altLang="ko-KR" sz="2400" b="1" dirty="0">
                  <a:solidFill>
                    <a:schemeClr val="tx1"/>
                  </a:solidFill>
                </a:rPr>
                <a:t> </a:t>
              </a:r>
              <a:r>
                <a:rPr kumimoji="0" lang="en-US" altLang="ko-KR" sz="1400" dirty="0">
                  <a:solidFill>
                    <a:schemeClr val="tx1"/>
                  </a:solidFill>
                </a:rPr>
                <a:t>(TMR174</a:t>
              </a:r>
              <a:r>
                <a:rPr kumimoji="0" lang="ko-KR" altLang="en-US" sz="1400" dirty="0">
                  <a:solidFill>
                    <a:schemeClr val="tx1"/>
                  </a:solidFill>
                </a:rPr>
                <a:t>원  </a:t>
              </a:r>
              <a:r>
                <a:rPr kumimoji="0" lang="en-US" altLang="ko-KR" sz="1400" dirty="0">
                  <a:solidFill>
                    <a:schemeClr val="tx1"/>
                  </a:solidFill>
                </a:rPr>
                <a:t>x  12kg)+(</a:t>
              </a:r>
              <a:r>
                <a:rPr kumimoji="0" lang="ko-KR" altLang="en-US" sz="1400" dirty="0" err="1">
                  <a:solidFill>
                    <a:schemeClr val="tx1"/>
                  </a:solidFill>
                </a:rPr>
                <a:t>옥수수후레이크</a:t>
              </a:r>
              <a:r>
                <a:rPr kumimoji="0" lang="ko-KR" altLang="en-US" sz="1400" dirty="0">
                  <a:solidFill>
                    <a:schemeClr val="tx1"/>
                  </a:solidFill>
                </a:rPr>
                <a:t> </a:t>
              </a:r>
              <a:r>
                <a:rPr kumimoji="0" lang="en-US" altLang="ko-KR" sz="1400" dirty="0">
                  <a:solidFill>
                    <a:schemeClr val="tx1"/>
                  </a:solidFill>
                </a:rPr>
                <a:t>330</a:t>
              </a:r>
              <a:r>
                <a:rPr kumimoji="0" lang="ko-KR" altLang="en-US" sz="1400" dirty="0">
                  <a:solidFill>
                    <a:schemeClr val="tx1"/>
                  </a:solidFill>
                </a:rPr>
                <a:t>원  </a:t>
              </a:r>
              <a:r>
                <a:rPr kumimoji="0" lang="en-US" altLang="ko-KR" sz="1400" dirty="0">
                  <a:solidFill>
                    <a:schemeClr val="tx1"/>
                  </a:solidFill>
                </a:rPr>
                <a:t>x  2kg) </a:t>
              </a:r>
              <a:endParaRPr kumimoji="0" lang="en-US" altLang="ko-KR" sz="24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4214813"/>
            <a:ext cx="44005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직사각형 11"/>
          <p:cNvSpPr/>
          <p:nvPr/>
        </p:nvSpPr>
        <p:spPr>
          <a:xfrm>
            <a:off x="357188" y="1500188"/>
            <a:ext cx="8786812" cy="12858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400" b="1" dirty="0">
                <a:solidFill>
                  <a:schemeClr val="tx1"/>
                </a:solidFill>
              </a:rPr>
              <a:t>비육전기</a:t>
            </a:r>
            <a:endParaRPr kumimoji="0" lang="en-US" altLang="ko-KR" sz="2400" b="1" dirty="0">
              <a:solidFill>
                <a:schemeClr val="tx1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kumimoji="0" lang="ko-KR" altLang="en-US" sz="2400" dirty="0" err="1">
                <a:solidFill>
                  <a:schemeClr val="tx1"/>
                </a:solidFill>
              </a:rPr>
              <a:t>일일급여량</a:t>
            </a:r>
            <a:r>
              <a:rPr kumimoji="0" lang="en-US" altLang="ko-KR" sz="2400" dirty="0">
                <a:solidFill>
                  <a:schemeClr val="tx1"/>
                </a:solidFill>
              </a:rPr>
              <a:t>:  14kg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kumimoji="0" lang="ko-KR" altLang="en-US" sz="2400" dirty="0" err="1">
                <a:solidFill>
                  <a:schemeClr val="tx1"/>
                </a:solidFill>
              </a:rPr>
              <a:t>일일사료비</a:t>
            </a:r>
            <a:r>
              <a:rPr kumimoji="0" lang="en-US" altLang="ko-KR" sz="2400" dirty="0">
                <a:solidFill>
                  <a:schemeClr val="tx1"/>
                </a:solidFill>
              </a:rPr>
              <a:t>:  2,436</a:t>
            </a:r>
            <a:r>
              <a:rPr kumimoji="0" lang="ko-KR" altLang="en-US" sz="2400" dirty="0">
                <a:solidFill>
                  <a:schemeClr val="tx1"/>
                </a:solidFill>
              </a:rPr>
              <a:t>원</a:t>
            </a:r>
            <a:r>
              <a:rPr kumimoji="0" lang="en-US" altLang="ko-KR" sz="1600" dirty="0">
                <a:solidFill>
                  <a:schemeClr val="tx1"/>
                </a:solidFill>
              </a:rPr>
              <a:t>(TMR174</a:t>
            </a:r>
            <a:r>
              <a:rPr kumimoji="0" lang="ko-KR" altLang="en-US" sz="1600" dirty="0">
                <a:solidFill>
                  <a:schemeClr val="tx1"/>
                </a:solidFill>
              </a:rPr>
              <a:t>원  </a:t>
            </a:r>
            <a:r>
              <a:rPr kumimoji="0" lang="en-US" altLang="ko-KR" sz="1600" dirty="0">
                <a:solidFill>
                  <a:schemeClr val="tx1"/>
                </a:solidFill>
              </a:rPr>
              <a:t>x  14kg) </a:t>
            </a:r>
            <a:endParaRPr kumimoji="0" lang="en-US" altLang="ko-KR" sz="2400" dirty="0">
              <a:solidFill>
                <a:schemeClr val="tx1"/>
              </a:solidFill>
            </a:endParaRPr>
          </a:p>
        </p:txBody>
      </p:sp>
      <p:pic>
        <p:nvPicPr>
          <p:cNvPr id="2458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4214813"/>
            <a:ext cx="4357687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303213" y="285750"/>
            <a:ext cx="8555037" cy="939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ko-KR" altLang="en-US" sz="2800" dirty="0">
                <a:solidFill>
                  <a:srgbClr val="0070C0"/>
                </a:solidFill>
                <a:latin typeface="+mn-ea"/>
                <a:ea typeface="+mn-ea"/>
              </a:rPr>
              <a:t>급여 </a:t>
            </a:r>
            <a:r>
              <a:rPr lang="ko-KR" altLang="en-US" sz="2800" dirty="0" smtClean="0">
                <a:solidFill>
                  <a:srgbClr val="0070C0"/>
                </a:solidFill>
                <a:latin typeface="+mn-ea"/>
                <a:ea typeface="+mn-ea"/>
              </a:rPr>
              <a:t>프로그램</a:t>
            </a:r>
            <a:r>
              <a:rPr lang="en-US" altLang="ko-KR" sz="2800" dirty="0" smtClean="0">
                <a:solidFill>
                  <a:srgbClr val="0070C0"/>
                </a:solidFill>
                <a:latin typeface="+mn-ea"/>
                <a:ea typeface="+mn-ea"/>
              </a:rPr>
              <a:t>(</a:t>
            </a:r>
            <a:r>
              <a:rPr lang="ko-KR" altLang="en-US" sz="2800" dirty="0" smtClean="0">
                <a:solidFill>
                  <a:srgbClr val="0070C0"/>
                </a:solidFill>
                <a:latin typeface="+mn-ea"/>
                <a:ea typeface="+mn-ea"/>
              </a:rPr>
              <a:t>전기</a:t>
            </a:r>
            <a:r>
              <a:rPr lang="en-US" altLang="ko-KR" sz="2800" dirty="0" smtClean="0">
                <a:solidFill>
                  <a:srgbClr val="0070C0"/>
                </a:solidFill>
                <a:latin typeface="+mn-ea"/>
                <a:ea typeface="+mn-ea"/>
              </a:rPr>
              <a:t>,</a:t>
            </a:r>
            <a:r>
              <a:rPr lang="ko-KR" altLang="en-US" sz="2800" dirty="0" smtClean="0">
                <a:solidFill>
                  <a:srgbClr val="0070C0"/>
                </a:solidFill>
                <a:latin typeface="+mn-ea"/>
                <a:ea typeface="+mn-ea"/>
              </a:rPr>
              <a:t>후기</a:t>
            </a:r>
            <a:r>
              <a:rPr lang="en-US" altLang="ko-KR" sz="2800" dirty="0" smtClean="0">
                <a:solidFill>
                  <a:srgbClr val="0070C0"/>
                </a:solidFill>
                <a:latin typeface="+mn-ea"/>
                <a:ea typeface="+mn-ea"/>
              </a:rPr>
              <a:t>)</a:t>
            </a:r>
            <a:endParaRPr lang="ko-KR" altLang="en-US" sz="2800" dirty="0">
              <a:solidFill>
                <a:srgbClr val="0070C0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15875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그룹 47"/>
          <p:cNvGrpSpPr>
            <a:grpSpLocks/>
          </p:cNvGrpSpPr>
          <p:nvPr/>
        </p:nvGrpSpPr>
        <p:grpSpPr bwMode="auto">
          <a:xfrm>
            <a:off x="179388" y="1700213"/>
            <a:ext cx="8858250" cy="2000250"/>
            <a:chOff x="285720" y="2000240"/>
            <a:chExt cx="8858280" cy="2214578"/>
          </a:xfrm>
        </p:grpSpPr>
        <p:sp>
          <p:nvSpPr>
            <p:cNvPr id="36" name="직사각형 35"/>
            <p:cNvSpPr/>
            <p:nvPr/>
          </p:nvSpPr>
          <p:spPr>
            <a:xfrm>
              <a:off x="1000097" y="2000240"/>
              <a:ext cx="1643068" cy="221457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/>
            </a:p>
          </p:txBody>
        </p:sp>
        <p:sp>
          <p:nvSpPr>
            <p:cNvPr id="37" name="직사각형 36"/>
            <p:cNvSpPr/>
            <p:nvPr/>
          </p:nvSpPr>
          <p:spPr>
            <a:xfrm>
              <a:off x="5857864" y="2000240"/>
              <a:ext cx="1643068" cy="221457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/>
            </a:p>
          </p:txBody>
        </p:sp>
        <p:sp>
          <p:nvSpPr>
            <p:cNvPr id="40" name="직사각형 39"/>
            <p:cNvSpPr/>
            <p:nvPr/>
          </p:nvSpPr>
          <p:spPr>
            <a:xfrm>
              <a:off x="2643165" y="2000240"/>
              <a:ext cx="1643069" cy="221457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/>
            </a:p>
          </p:txBody>
        </p:sp>
        <p:sp>
          <p:nvSpPr>
            <p:cNvPr id="41" name="직사각형 40"/>
            <p:cNvSpPr/>
            <p:nvPr/>
          </p:nvSpPr>
          <p:spPr>
            <a:xfrm>
              <a:off x="7500931" y="2000240"/>
              <a:ext cx="1643069" cy="221457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/>
            </a:p>
          </p:txBody>
        </p:sp>
        <p:sp>
          <p:nvSpPr>
            <p:cNvPr id="45" name="직사각형 44"/>
            <p:cNvSpPr/>
            <p:nvPr/>
          </p:nvSpPr>
          <p:spPr>
            <a:xfrm>
              <a:off x="4286234" y="2000240"/>
              <a:ext cx="1643068" cy="221457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/>
            </a:p>
          </p:txBody>
        </p:sp>
        <p:sp>
          <p:nvSpPr>
            <p:cNvPr id="46" name="직사각형 45"/>
            <p:cNvSpPr/>
            <p:nvPr/>
          </p:nvSpPr>
          <p:spPr>
            <a:xfrm>
              <a:off x="285720" y="2000240"/>
              <a:ext cx="785815" cy="221457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sz="3600" b="1" dirty="0">
                  <a:solidFill>
                    <a:schemeClr val="tx1"/>
                  </a:solidFill>
                </a:rPr>
                <a:t>원</a:t>
              </a:r>
              <a:endParaRPr kumimoji="0" lang="en-US" altLang="ko-KR" sz="3600" b="1" dirty="0">
                <a:solidFill>
                  <a:schemeClr val="tx1"/>
                </a:solidFill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sz="3600" b="1" dirty="0" err="1">
                  <a:solidFill>
                    <a:schemeClr val="tx1"/>
                  </a:solidFill>
                </a:rPr>
                <a:t>료</a:t>
              </a:r>
              <a:endParaRPr kumimoji="0" lang="ko-KR" altLang="en-US" sz="36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49" name="직사각형 48"/>
          <p:cNvSpPr/>
          <p:nvPr/>
        </p:nvSpPr>
        <p:spPr>
          <a:xfrm>
            <a:off x="179388" y="3843338"/>
            <a:ext cx="8858250" cy="235743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dirty="0">
                <a:solidFill>
                  <a:schemeClr val="tx1"/>
                </a:solidFill>
              </a:rPr>
              <a:t>위 원료와 </a:t>
            </a:r>
            <a:endParaRPr kumimoji="0" lang="en-US" altLang="ko-KR" dirty="0">
              <a:solidFill>
                <a:schemeClr val="tx1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dirty="0" err="1">
                <a:solidFill>
                  <a:schemeClr val="tx1"/>
                </a:solidFill>
              </a:rPr>
              <a:t>활성액을</a:t>
            </a:r>
            <a:r>
              <a:rPr kumimoji="0" lang="ko-KR" altLang="en-US" dirty="0">
                <a:solidFill>
                  <a:schemeClr val="tx1"/>
                </a:solidFill>
              </a:rPr>
              <a:t> </a:t>
            </a:r>
            <a:endParaRPr kumimoji="0" lang="en-US" altLang="ko-KR" dirty="0">
              <a:solidFill>
                <a:schemeClr val="tx1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dirty="0">
                <a:solidFill>
                  <a:schemeClr val="tx1"/>
                </a:solidFill>
              </a:rPr>
              <a:t>섞은 후</a:t>
            </a:r>
            <a:r>
              <a:rPr kumimoji="0" lang="en-US" altLang="ko-KR" dirty="0">
                <a:solidFill>
                  <a:schemeClr val="tx1"/>
                </a:solidFill>
              </a:rPr>
              <a:t>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dirty="0">
                <a:solidFill>
                  <a:schemeClr val="tx1"/>
                </a:solidFill>
              </a:rPr>
              <a:t>밀봉하여</a:t>
            </a:r>
            <a:endParaRPr kumimoji="0" lang="en-US" altLang="ko-KR" dirty="0">
              <a:solidFill>
                <a:schemeClr val="tx1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dirty="0">
                <a:solidFill>
                  <a:schemeClr val="tx1"/>
                </a:solidFill>
              </a:rPr>
              <a:t>10~30</a:t>
            </a:r>
            <a:r>
              <a:rPr kumimoji="0" lang="ko-KR" altLang="en-US" dirty="0" err="1">
                <a:solidFill>
                  <a:schemeClr val="tx1"/>
                </a:solidFill>
              </a:rPr>
              <a:t>일동안</a:t>
            </a:r>
            <a:r>
              <a:rPr kumimoji="0" lang="ko-KR" altLang="en-US" dirty="0">
                <a:solidFill>
                  <a:schemeClr val="tx1"/>
                </a:solidFill>
              </a:rPr>
              <a:t> </a:t>
            </a:r>
            <a:endParaRPr kumimoji="0" lang="en-US" altLang="ko-KR" dirty="0">
              <a:solidFill>
                <a:schemeClr val="tx1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dirty="0">
                <a:solidFill>
                  <a:schemeClr val="tx1"/>
                </a:solidFill>
              </a:rPr>
              <a:t>발효</a:t>
            </a: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325" y="1771650"/>
            <a:ext cx="1928813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575" y="1771650"/>
            <a:ext cx="1928813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825" y="1771650"/>
            <a:ext cx="1928813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직사각형 51"/>
          <p:cNvSpPr/>
          <p:nvPr/>
        </p:nvSpPr>
        <p:spPr>
          <a:xfrm>
            <a:off x="5019675" y="1233488"/>
            <a:ext cx="1643063" cy="5000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400" b="1" dirty="0">
              <a:solidFill>
                <a:schemeClr val="tx1"/>
              </a:solidFill>
            </a:endParaRPr>
          </a:p>
        </p:txBody>
      </p:sp>
      <p:sp>
        <p:nvSpPr>
          <p:cNvPr id="55" name="직사각형 54"/>
          <p:cNvSpPr/>
          <p:nvPr/>
        </p:nvSpPr>
        <p:spPr>
          <a:xfrm>
            <a:off x="7180263" y="3057525"/>
            <a:ext cx="1643062" cy="5000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400" b="1" dirty="0" err="1">
                <a:solidFill>
                  <a:schemeClr val="tx2">
                    <a:lumMod val="10000"/>
                    <a:lumOff val="90000"/>
                  </a:schemeClr>
                </a:solidFill>
              </a:rPr>
              <a:t>미강</a:t>
            </a:r>
            <a:endParaRPr kumimoji="0" lang="ko-KR" altLang="en-US" sz="2400" b="1" dirty="0">
              <a:solidFill>
                <a:schemeClr val="tx2">
                  <a:lumMod val="10000"/>
                  <a:lumOff val="90000"/>
                </a:schemeClr>
              </a:solidFill>
            </a:endParaRPr>
          </a:p>
        </p:txBody>
      </p:sp>
      <p:sp>
        <p:nvSpPr>
          <p:cNvPr id="57" name="직사각형 56"/>
          <p:cNvSpPr/>
          <p:nvPr/>
        </p:nvSpPr>
        <p:spPr>
          <a:xfrm>
            <a:off x="5322888" y="3057525"/>
            <a:ext cx="1643062" cy="5000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400" b="1" dirty="0" err="1">
                <a:solidFill>
                  <a:schemeClr val="tx2">
                    <a:lumMod val="10000"/>
                    <a:lumOff val="90000"/>
                  </a:schemeClr>
                </a:solidFill>
              </a:rPr>
              <a:t>밀가루박</a:t>
            </a:r>
            <a:endParaRPr kumimoji="0" lang="ko-KR" altLang="en-US" sz="2400" b="1" dirty="0">
              <a:solidFill>
                <a:schemeClr val="tx2">
                  <a:lumMod val="10000"/>
                  <a:lumOff val="90000"/>
                </a:schemeClr>
              </a:solidFill>
            </a:endParaRPr>
          </a:p>
        </p:txBody>
      </p:sp>
      <p:sp>
        <p:nvSpPr>
          <p:cNvPr id="58" name="직사각형 57"/>
          <p:cNvSpPr/>
          <p:nvPr/>
        </p:nvSpPr>
        <p:spPr>
          <a:xfrm>
            <a:off x="3322638" y="3057525"/>
            <a:ext cx="1643062" cy="5000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400" b="1" dirty="0" err="1">
                <a:solidFill>
                  <a:schemeClr val="tx2">
                    <a:lumMod val="10000"/>
                    <a:lumOff val="90000"/>
                  </a:schemeClr>
                </a:solidFill>
              </a:rPr>
              <a:t>두유박</a:t>
            </a:r>
            <a:endParaRPr kumimoji="0" lang="ko-KR" altLang="en-US" sz="2400" b="1" dirty="0">
              <a:solidFill>
                <a:schemeClr val="tx2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256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200" y="3914775"/>
            <a:ext cx="3500438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2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450" y="3914775"/>
            <a:ext cx="3619500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3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75" y="1771650"/>
            <a:ext cx="1928813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직사각형 53"/>
          <p:cNvSpPr/>
          <p:nvPr/>
        </p:nvSpPr>
        <p:spPr>
          <a:xfrm>
            <a:off x="1322388" y="3057525"/>
            <a:ext cx="1643062" cy="5000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400" b="1" dirty="0" err="1">
                <a:solidFill>
                  <a:schemeClr val="tx2">
                    <a:lumMod val="10000"/>
                    <a:lumOff val="90000"/>
                  </a:schemeClr>
                </a:solidFill>
              </a:rPr>
              <a:t>소맥피</a:t>
            </a:r>
            <a:endParaRPr kumimoji="0" lang="ko-KR" altLang="en-US" sz="2400" b="1" dirty="0">
              <a:solidFill>
                <a:schemeClr val="tx2">
                  <a:lumMod val="10000"/>
                  <a:lumOff val="90000"/>
                </a:schemeClr>
              </a:solidFill>
            </a:endParaRPr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303213" y="285750"/>
            <a:ext cx="8555037" cy="939800"/>
          </a:xfrm>
        </p:spPr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altLang="ko-KR" sz="2800" dirty="0" smtClean="0">
                <a:solidFill>
                  <a:srgbClr val="0070C0"/>
                </a:solidFill>
                <a:latin typeface="+mn-ea"/>
                <a:ea typeface="+mn-ea"/>
              </a:rPr>
              <a:t>4. </a:t>
            </a:r>
            <a:r>
              <a:rPr lang="ko-KR" altLang="en-US" sz="2800" dirty="0" smtClean="0">
                <a:solidFill>
                  <a:srgbClr val="0070C0"/>
                </a:solidFill>
                <a:latin typeface="+mn-ea"/>
                <a:ea typeface="+mn-ea"/>
              </a:rPr>
              <a:t>발효사료 제조과정</a:t>
            </a:r>
            <a:r>
              <a:rPr lang="en-US" altLang="ko-KR" sz="2800" dirty="0" smtClean="0">
                <a:solidFill>
                  <a:srgbClr val="0070C0"/>
                </a:solidFill>
                <a:latin typeface="+mn-ea"/>
                <a:ea typeface="+mn-ea"/>
              </a:rPr>
              <a:t>(</a:t>
            </a:r>
            <a:r>
              <a:rPr lang="ko-KR" altLang="en-US" sz="2800" b="1" dirty="0" smtClean="0">
                <a:solidFill>
                  <a:srgbClr val="0070C0"/>
                </a:solidFill>
                <a:latin typeface="+mn-ea"/>
                <a:ea typeface="+mn-ea"/>
              </a:rPr>
              <a:t>베이스</a:t>
            </a:r>
            <a:r>
              <a:rPr lang="en-US" altLang="ko-KR" sz="2800" dirty="0" smtClean="0">
                <a:solidFill>
                  <a:srgbClr val="0070C0"/>
                </a:solidFill>
                <a:latin typeface="+mn-ea"/>
                <a:ea typeface="+mn-ea"/>
              </a:rPr>
              <a:t>)</a:t>
            </a:r>
            <a:endParaRPr lang="ko-KR" altLang="en-US" sz="2800" dirty="0">
              <a:solidFill>
                <a:srgbClr val="0070C0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83996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그룹 47"/>
          <p:cNvGrpSpPr>
            <a:grpSpLocks/>
          </p:cNvGrpSpPr>
          <p:nvPr/>
        </p:nvGrpSpPr>
        <p:grpSpPr bwMode="auto">
          <a:xfrm>
            <a:off x="179388" y="1700213"/>
            <a:ext cx="8858250" cy="4286250"/>
            <a:chOff x="285720" y="2000240"/>
            <a:chExt cx="8858280" cy="2214578"/>
          </a:xfrm>
        </p:grpSpPr>
        <p:sp>
          <p:nvSpPr>
            <p:cNvPr id="36" name="직사각형 35"/>
            <p:cNvSpPr/>
            <p:nvPr/>
          </p:nvSpPr>
          <p:spPr>
            <a:xfrm>
              <a:off x="285720" y="2000240"/>
              <a:ext cx="2357445" cy="221457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/>
            </a:p>
          </p:txBody>
        </p:sp>
        <p:sp>
          <p:nvSpPr>
            <p:cNvPr id="37" name="직사각형 36"/>
            <p:cNvSpPr/>
            <p:nvPr/>
          </p:nvSpPr>
          <p:spPr>
            <a:xfrm>
              <a:off x="5857864" y="2000240"/>
              <a:ext cx="1643068" cy="221457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/>
            </a:p>
          </p:txBody>
        </p:sp>
        <p:sp>
          <p:nvSpPr>
            <p:cNvPr id="40" name="직사각형 39"/>
            <p:cNvSpPr/>
            <p:nvPr/>
          </p:nvSpPr>
          <p:spPr>
            <a:xfrm>
              <a:off x="2643165" y="2000240"/>
              <a:ext cx="1643069" cy="221457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/>
            </a:p>
          </p:txBody>
        </p:sp>
        <p:sp>
          <p:nvSpPr>
            <p:cNvPr id="41" name="직사각형 40"/>
            <p:cNvSpPr/>
            <p:nvPr/>
          </p:nvSpPr>
          <p:spPr>
            <a:xfrm>
              <a:off x="7500931" y="2000240"/>
              <a:ext cx="1643069" cy="221457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/>
            </a:p>
          </p:txBody>
        </p:sp>
        <p:sp>
          <p:nvSpPr>
            <p:cNvPr id="45" name="직사각형 44"/>
            <p:cNvSpPr/>
            <p:nvPr/>
          </p:nvSpPr>
          <p:spPr>
            <a:xfrm>
              <a:off x="4286234" y="2000240"/>
              <a:ext cx="1643068" cy="221457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/>
            </a:p>
          </p:txBody>
        </p:sp>
        <p:sp>
          <p:nvSpPr>
            <p:cNvPr id="46" name="직사각형 45"/>
            <p:cNvSpPr/>
            <p:nvPr/>
          </p:nvSpPr>
          <p:spPr>
            <a:xfrm>
              <a:off x="285720" y="2000240"/>
              <a:ext cx="785815" cy="99984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sz="2800" b="1" dirty="0">
                  <a:solidFill>
                    <a:schemeClr val="tx1"/>
                  </a:solidFill>
                </a:rPr>
                <a:t>원</a:t>
              </a:r>
              <a:endParaRPr kumimoji="0" lang="en-US" altLang="ko-KR" sz="2800" b="1" dirty="0">
                <a:solidFill>
                  <a:schemeClr val="tx1"/>
                </a:solidFill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sz="2800" b="1" dirty="0" err="1">
                  <a:solidFill>
                    <a:schemeClr val="tx1"/>
                  </a:solidFill>
                </a:rPr>
                <a:t>료</a:t>
              </a:r>
              <a:endParaRPr kumimoji="0" lang="ko-KR" altLang="en-US" sz="28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6627" name="그룹 28"/>
          <p:cNvGrpSpPr>
            <a:grpSpLocks/>
          </p:cNvGrpSpPr>
          <p:nvPr/>
        </p:nvGrpSpPr>
        <p:grpSpPr bwMode="auto">
          <a:xfrm>
            <a:off x="5894388" y="1914525"/>
            <a:ext cx="1500187" cy="1857375"/>
            <a:chOff x="3271074" y="4286256"/>
            <a:chExt cx="1816072" cy="1857388"/>
          </a:xfrm>
        </p:grpSpPr>
        <p:pic>
          <p:nvPicPr>
            <p:cNvPr id="26657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1074" y="4286256"/>
              <a:ext cx="1816033" cy="1857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직사각형 20"/>
            <p:cNvSpPr/>
            <p:nvPr/>
          </p:nvSpPr>
          <p:spPr>
            <a:xfrm>
              <a:off x="3271074" y="5643579"/>
              <a:ext cx="1816072" cy="50006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sz="2000" b="1" dirty="0">
                  <a:solidFill>
                    <a:schemeClr val="tx2">
                      <a:lumMod val="10000"/>
                      <a:lumOff val="90000"/>
                    </a:schemeClr>
                  </a:solidFill>
                </a:rPr>
                <a:t>제과부산물</a:t>
              </a:r>
            </a:p>
          </p:txBody>
        </p:sp>
      </p:grpSp>
      <p:grpSp>
        <p:nvGrpSpPr>
          <p:cNvPr id="26628" name="그룹 29"/>
          <p:cNvGrpSpPr>
            <a:grpSpLocks/>
          </p:cNvGrpSpPr>
          <p:nvPr/>
        </p:nvGrpSpPr>
        <p:grpSpPr bwMode="auto">
          <a:xfrm>
            <a:off x="2679700" y="1914525"/>
            <a:ext cx="1500188" cy="1857375"/>
            <a:chOff x="3929058" y="2071678"/>
            <a:chExt cx="1643074" cy="1931684"/>
          </a:xfrm>
        </p:grpSpPr>
        <p:pic>
          <p:nvPicPr>
            <p:cNvPr id="26655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9058" y="2071678"/>
              <a:ext cx="1643074" cy="1931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직사각형 21"/>
            <p:cNvSpPr/>
            <p:nvPr/>
          </p:nvSpPr>
          <p:spPr>
            <a:xfrm>
              <a:off x="3929058" y="3483294"/>
              <a:ext cx="1643074" cy="50025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sz="2000" b="1" dirty="0" err="1">
                  <a:solidFill>
                    <a:schemeClr val="tx2">
                      <a:lumMod val="10000"/>
                      <a:lumOff val="90000"/>
                    </a:schemeClr>
                  </a:solidFill>
                </a:rPr>
                <a:t>임자박</a:t>
              </a:r>
              <a:endParaRPr kumimoji="0" lang="ko-KR" altLang="en-US" sz="2000" b="1" dirty="0">
                <a:solidFill>
                  <a:schemeClr val="tx2">
                    <a:lumMod val="10000"/>
                    <a:lumOff val="90000"/>
                  </a:schemeClr>
                </a:solidFill>
              </a:endParaRPr>
            </a:p>
          </p:txBody>
        </p:sp>
      </p:grpSp>
      <p:grpSp>
        <p:nvGrpSpPr>
          <p:cNvPr id="26629" name="그룹 31"/>
          <p:cNvGrpSpPr>
            <a:grpSpLocks/>
          </p:cNvGrpSpPr>
          <p:nvPr/>
        </p:nvGrpSpPr>
        <p:grpSpPr bwMode="auto">
          <a:xfrm>
            <a:off x="179388" y="4057650"/>
            <a:ext cx="1500187" cy="1857375"/>
            <a:chOff x="5572132" y="2214554"/>
            <a:chExt cx="2000264" cy="1857388"/>
          </a:xfrm>
        </p:grpSpPr>
        <p:pic>
          <p:nvPicPr>
            <p:cNvPr id="26653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2132" y="2214554"/>
              <a:ext cx="2000264" cy="1857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직사각형 22"/>
            <p:cNvSpPr/>
            <p:nvPr/>
          </p:nvSpPr>
          <p:spPr>
            <a:xfrm>
              <a:off x="5785916" y="3571877"/>
              <a:ext cx="1644663" cy="50006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sz="2000" b="1" dirty="0">
                  <a:solidFill>
                    <a:schemeClr val="tx2">
                      <a:lumMod val="10000"/>
                      <a:lumOff val="90000"/>
                    </a:schemeClr>
                  </a:solidFill>
                </a:rPr>
                <a:t>볏짚</a:t>
              </a:r>
            </a:p>
          </p:txBody>
        </p:sp>
      </p:grpSp>
      <p:grpSp>
        <p:nvGrpSpPr>
          <p:cNvPr id="26630" name="그룹 32"/>
          <p:cNvGrpSpPr>
            <a:grpSpLocks/>
          </p:cNvGrpSpPr>
          <p:nvPr/>
        </p:nvGrpSpPr>
        <p:grpSpPr bwMode="auto">
          <a:xfrm>
            <a:off x="3108325" y="4057650"/>
            <a:ext cx="1571625" cy="1857375"/>
            <a:chOff x="7143768" y="2071678"/>
            <a:chExt cx="1643074" cy="1857388"/>
          </a:xfrm>
        </p:grpSpPr>
        <p:pic>
          <p:nvPicPr>
            <p:cNvPr id="26651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5206" y="2071678"/>
              <a:ext cx="1571636" cy="1857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직사각형 23"/>
            <p:cNvSpPr/>
            <p:nvPr/>
          </p:nvSpPr>
          <p:spPr>
            <a:xfrm>
              <a:off x="7143768" y="3429001"/>
              <a:ext cx="1643074" cy="50006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sz="2000" b="1" dirty="0">
                  <a:solidFill>
                    <a:schemeClr val="tx2">
                      <a:lumMod val="10000"/>
                      <a:lumOff val="90000"/>
                    </a:schemeClr>
                  </a:solidFill>
                </a:rPr>
                <a:t>갈대</a:t>
              </a:r>
            </a:p>
          </p:txBody>
        </p:sp>
      </p:grpSp>
      <p:pic>
        <p:nvPicPr>
          <p:cNvPr id="26631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638" y="1914525"/>
            <a:ext cx="1500187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325" y="4057650"/>
            <a:ext cx="1357313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직사각형 33"/>
          <p:cNvSpPr/>
          <p:nvPr/>
        </p:nvSpPr>
        <p:spPr>
          <a:xfrm>
            <a:off x="2608263" y="3057525"/>
            <a:ext cx="1643062" cy="5000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2000" b="1" dirty="0">
              <a:solidFill>
                <a:schemeClr val="tx2">
                  <a:lumMod val="10000"/>
                  <a:lumOff val="90000"/>
                </a:schemeClr>
              </a:solidFill>
            </a:endParaRPr>
          </a:p>
        </p:txBody>
      </p:sp>
      <p:grpSp>
        <p:nvGrpSpPr>
          <p:cNvPr id="26634" name="그룹 49"/>
          <p:cNvGrpSpPr>
            <a:grpSpLocks/>
          </p:cNvGrpSpPr>
          <p:nvPr/>
        </p:nvGrpSpPr>
        <p:grpSpPr bwMode="auto">
          <a:xfrm>
            <a:off x="1608138" y="4057650"/>
            <a:ext cx="1643062" cy="1857375"/>
            <a:chOff x="1785918" y="4143380"/>
            <a:chExt cx="1643074" cy="1857388"/>
          </a:xfrm>
        </p:grpSpPr>
        <p:pic>
          <p:nvPicPr>
            <p:cNvPr id="26649" name="Picture 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7356" y="4143380"/>
              <a:ext cx="1500198" cy="1857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직사각형 34"/>
            <p:cNvSpPr/>
            <p:nvPr/>
          </p:nvSpPr>
          <p:spPr>
            <a:xfrm>
              <a:off x="1785918" y="5500703"/>
              <a:ext cx="1643074" cy="50006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sz="2000" b="1" dirty="0">
                  <a:solidFill>
                    <a:schemeClr val="tx2">
                      <a:lumMod val="10000"/>
                      <a:lumOff val="90000"/>
                    </a:schemeClr>
                  </a:solidFill>
                </a:rPr>
                <a:t>보릿짚</a:t>
              </a:r>
            </a:p>
          </p:txBody>
        </p:sp>
      </p:grpSp>
      <p:sp>
        <p:nvSpPr>
          <p:cNvPr id="38" name="직사각형 37"/>
          <p:cNvSpPr/>
          <p:nvPr/>
        </p:nvSpPr>
        <p:spPr>
          <a:xfrm>
            <a:off x="7608888" y="5414963"/>
            <a:ext cx="1643062" cy="5000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000" b="1" dirty="0" err="1">
                <a:solidFill>
                  <a:schemeClr val="tx2">
                    <a:lumMod val="10000"/>
                    <a:lumOff val="90000"/>
                  </a:schemeClr>
                </a:solidFill>
              </a:rPr>
              <a:t>토탈믹스</a:t>
            </a:r>
            <a:endParaRPr kumimoji="0" lang="ko-KR" altLang="en-US" sz="2000" b="1" dirty="0">
              <a:solidFill>
                <a:schemeClr val="tx2">
                  <a:lumMod val="10000"/>
                  <a:lumOff val="90000"/>
                </a:schemeClr>
              </a:solidFill>
            </a:endParaRPr>
          </a:p>
        </p:txBody>
      </p:sp>
      <p:sp>
        <p:nvSpPr>
          <p:cNvPr id="39" name="직사각형 38"/>
          <p:cNvSpPr/>
          <p:nvPr/>
        </p:nvSpPr>
        <p:spPr>
          <a:xfrm>
            <a:off x="893763" y="3271838"/>
            <a:ext cx="1785937" cy="5000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000" b="1" dirty="0">
                <a:solidFill>
                  <a:schemeClr val="tx2">
                    <a:lumMod val="10000"/>
                    <a:lumOff val="90000"/>
                  </a:schemeClr>
                </a:solidFill>
              </a:rPr>
              <a:t>베이스사료</a:t>
            </a:r>
          </a:p>
        </p:txBody>
      </p:sp>
      <p:grpSp>
        <p:nvGrpSpPr>
          <p:cNvPr id="26637" name="그룹 46"/>
          <p:cNvGrpSpPr>
            <a:grpSpLocks/>
          </p:cNvGrpSpPr>
          <p:nvPr/>
        </p:nvGrpSpPr>
        <p:grpSpPr bwMode="auto">
          <a:xfrm>
            <a:off x="4251325" y="1914525"/>
            <a:ext cx="1500188" cy="1857375"/>
            <a:chOff x="7840370" y="1142984"/>
            <a:chExt cx="2554042" cy="1857388"/>
          </a:xfrm>
        </p:grpSpPr>
        <p:pic>
          <p:nvPicPr>
            <p:cNvPr id="26647" name="Picture 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0370" y="1142984"/>
              <a:ext cx="2554042" cy="1857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직사각형 41"/>
            <p:cNvSpPr/>
            <p:nvPr/>
          </p:nvSpPr>
          <p:spPr>
            <a:xfrm>
              <a:off x="8326854" y="2500307"/>
              <a:ext cx="1643235" cy="50006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sz="2000" b="1" dirty="0" err="1">
                  <a:solidFill>
                    <a:schemeClr val="tx2">
                      <a:lumMod val="10000"/>
                      <a:lumOff val="90000"/>
                    </a:schemeClr>
                  </a:solidFill>
                </a:rPr>
                <a:t>카레박</a:t>
              </a:r>
              <a:endParaRPr kumimoji="0" lang="ko-KR" altLang="en-US" sz="2000" b="1" dirty="0">
                <a:solidFill>
                  <a:schemeClr val="tx2">
                    <a:lumMod val="10000"/>
                    <a:lumOff val="90000"/>
                  </a:schemeClr>
                </a:solidFill>
              </a:endParaRPr>
            </a:p>
          </p:txBody>
        </p:sp>
      </p:grpSp>
      <p:grpSp>
        <p:nvGrpSpPr>
          <p:cNvPr id="26638" name="그룹 51"/>
          <p:cNvGrpSpPr>
            <a:grpSpLocks/>
          </p:cNvGrpSpPr>
          <p:nvPr/>
        </p:nvGrpSpPr>
        <p:grpSpPr bwMode="auto">
          <a:xfrm>
            <a:off x="6037263" y="4057650"/>
            <a:ext cx="1643062" cy="1857375"/>
            <a:chOff x="6500826" y="4143380"/>
            <a:chExt cx="1643074" cy="1857388"/>
          </a:xfrm>
        </p:grpSpPr>
        <p:pic>
          <p:nvPicPr>
            <p:cNvPr id="26645" name="Picture 6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3702" y="4143380"/>
              <a:ext cx="1500198" cy="1857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직사각형 47"/>
            <p:cNvSpPr/>
            <p:nvPr/>
          </p:nvSpPr>
          <p:spPr>
            <a:xfrm>
              <a:off x="6500826" y="5500703"/>
              <a:ext cx="1643074" cy="50006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sz="2000" b="1" dirty="0">
                  <a:solidFill>
                    <a:schemeClr val="tx2">
                      <a:lumMod val="10000"/>
                      <a:lumOff val="90000"/>
                    </a:schemeClr>
                  </a:solidFill>
                </a:rPr>
                <a:t>석회석</a:t>
              </a:r>
            </a:p>
          </p:txBody>
        </p:sp>
      </p:grpSp>
      <p:grpSp>
        <p:nvGrpSpPr>
          <p:cNvPr id="26639" name="그룹 50"/>
          <p:cNvGrpSpPr>
            <a:grpSpLocks/>
          </p:cNvGrpSpPr>
          <p:nvPr/>
        </p:nvGrpSpPr>
        <p:grpSpPr bwMode="auto">
          <a:xfrm>
            <a:off x="4608513" y="4057650"/>
            <a:ext cx="1643062" cy="1857375"/>
            <a:chOff x="4929190" y="4143380"/>
            <a:chExt cx="1643074" cy="1857388"/>
          </a:xfrm>
        </p:grpSpPr>
        <p:pic>
          <p:nvPicPr>
            <p:cNvPr id="26643" name="Picture 7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0628" y="4143380"/>
              <a:ext cx="1500198" cy="1857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" name="직사각형 48"/>
            <p:cNvSpPr/>
            <p:nvPr/>
          </p:nvSpPr>
          <p:spPr>
            <a:xfrm>
              <a:off x="4929190" y="5500703"/>
              <a:ext cx="1643074" cy="50006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sz="2000" b="1" dirty="0">
                  <a:solidFill>
                    <a:schemeClr val="tx2">
                      <a:lumMod val="10000"/>
                      <a:lumOff val="90000"/>
                    </a:schemeClr>
                  </a:solidFill>
                </a:rPr>
                <a:t>소금</a:t>
              </a:r>
            </a:p>
          </p:txBody>
        </p:sp>
      </p:grpSp>
      <p:pic>
        <p:nvPicPr>
          <p:cNvPr id="26640" name="Picture 1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450" y="1914525"/>
            <a:ext cx="1500188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직사각형 52"/>
          <p:cNvSpPr/>
          <p:nvPr/>
        </p:nvSpPr>
        <p:spPr>
          <a:xfrm>
            <a:off x="7823200" y="3271838"/>
            <a:ext cx="965200" cy="5000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000" b="1" dirty="0" err="1">
                <a:solidFill>
                  <a:schemeClr val="tx2">
                    <a:lumMod val="10000"/>
                    <a:lumOff val="90000"/>
                  </a:schemeClr>
                </a:solidFill>
              </a:rPr>
              <a:t>파옥쇄</a:t>
            </a:r>
            <a:endParaRPr kumimoji="0" lang="ko-KR" altLang="en-US" sz="2000" b="1" dirty="0">
              <a:solidFill>
                <a:schemeClr val="tx2">
                  <a:lumMod val="10000"/>
                  <a:lumOff val="90000"/>
                </a:schemeClr>
              </a:solidFill>
            </a:endParaRPr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303213" y="285750"/>
            <a:ext cx="8555037" cy="939800"/>
          </a:xfrm>
        </p:spPr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altLang="ko-KR" sz="2800" dirty="0" smtClean="0">
                <a:solidFill>
                  <a:srgbClr val="0070C0"/>
                </a:solidFill>
                <a:latin typeface="+mn-ea"/>
                <a:ea typeface="+mn-ea"/>
              </a:rPr>
              <a:t> </a:t>
            </a:r>
            <a:r>
              <a:rPr lang="ko-KR" altLang="en-US" sz="2800" dirty="0" smtClean="0">
                <a:solidFill>
                  <a:srgbClr val="0070C0"/>
                </a:solidFill>
                <a:latin typeface="+mn-ea"/>
                <a:ea typeface="+mn-ea"/>
              </a:rPr>
              <a:t>발효사료 제조과정</a:t>
            </a:r>
            <a:r>
              <a:rPr lang="en-US" altLang="ko-KR" sz="2800" dirty="0">
                <a:solidFill>
                  <a:srgbClr val="0070C0"/>
                </a:solidFill>
                <a:latin typeface="+mn-ea"/>
                <a:ea typeface="+mn-ea"/>
              </a:rPr>
              <a:t>(</a:t>
            </a:r>
            <a:r>
              <a:rPr lang="ko-KR" altLang="en-US" sz="2800" b="1" dirty="0">
                <a:solidFill>
                  <a:srgbClr val="0070C0"/>
                </a:solidFill>
                <a:latin typeface="+mn-ea"/>
                <a:ea typeface="+mn-ea"/>
              </a:rPr>
              <a:t>본 배합</a:t>
            </a:r>
            <a:r>
              <a:rPr lang="en-US" altLang="ko-KR" sz="2800" dirty="0">
                <a:solidFill>
                  <a:srgbClr val="0070C0"/>
                </a:solidFill>
                <a:latin typeface="+mn-ea"/>
                <a:ea typeface="+mn-ea"/>
              </a:rPr>
              <a:t>)</a:t>
            </a:r>
            <a:endParaRPr lang="ko-KR" altLang="en-US" sz="2800" dirty="0">
              <a:solidFill>
                <a:srgbClr val="0070C0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3882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직사각형 30"/>
          <p:cNvSpPr/>
          <p:nvPr/>
        </p:nvSpPr>
        <p:spPr>
          <a:xfrm>
            <a:off x="571500" y="857250"/>
            <a:ext cx="2643188" cy="5000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2000" b="1" dirty="0">
              <a:solidFill>
                <a:schemeClr val="tx1"/>
              </a:solidFill>
            </a:endParaRPr>
          </a:p>
        </p:txBody>
      </p:sp>
      <p:grpSp>
        <p:nvGrpSpPr>
          <p:cNvPr id="27651" name="그룹 47"/>
          <p:cNvGrpSpPr>
            <a:grpSpLocks/>
          </p:cNvGrpSpPr>
          <p:nvPr/>
        </p:nvGrpSpPr>
        <p:grpSpPr bwMode="auto">
          <a:xfrm>
            <a:off x="179388" y="1700213"/>
            <a:ext cx="8858250" cy="4429125"/>
            <a:chOff x="428596" y="2000240"/>
            <a:chExt cx="8715404" cy="2214578"/>
          </a:xfrm>
        </p:grpSpPr>
        <p:sp>
          <p:nvSpPr>
            <p:cNvPr id="36" name="직사각형 35"/>
            <p:cNvSpPr/>
            <p:nvPr/>
          </p:nvSpPr>
          <p:spPr>
            <a:xfrm>
              <a:off x="428596" y="2000240"/>
              <a:ext cx="2356907" cy="221457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dirty="0"/>
            </a:p>
          </p:txBody>
        </p:sp>
        <p:sp>
          <p:nvSpPr>
            <p:cNvPr id="37" name="직사각형 36"/>
            <p:cNvSpPr/>
            <p:nvPr/>
          </p:nvSpPr>
          <p:spPr>
            <a:xfrm>
              <a:off x="5857762" y="2000240"/>
              <a:ext cx="1643119" cy="221457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/>
            </a:p>
          </p:txBody>
        </p:sp>
        <p:sp>
          <p:nvSpPr>
            <p:cNvPr id="40" name="직사각형 39"/>
            <p:cNvSpPr/>
            <p:nvPr/>
          </p:nvSpPr>
          <p:spPr>
            <a:xfrm>
              <a:off x="2643371" y="2000240"/>
              <a:ext cx="1643119" cy="221457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/>
            </a:p>
          </p:txBody>
        </p:sp>
        <p:sp>
          <p:nvSpPr>
            <p:cNvPr id="41" name="직사각형 40"/>
            <p:cNvSpPr/>
            <p:nvPr/>
          </p:nvSpPr>
          <p:spPr>
            <a:xfrm>
              <a:off x="7500881" y="2000240"/>
              <a:ext cx="1643119" cy="221457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/>
            </a:p>
          </p:txBody>
        </p:sp>
        <p:sp>
          <p:nvSpPr>
            <p:cNvPr id="45" name="직사각형 44"/>
            <p:cNvSpPr/>
            <p:nvPr/>
          </p:nvSpPr>
          <p:spPr>
            <a:xfrm>
              <a:off x="4286490" y="2000240"/>
              <a:ext cx="1643119" cy="221457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/>
            </a:p>
          </p:txBody>
        </p:sp>
      </p:grpSp>
      <p:pic>
        <p:nvPicPr>
          <p:cNvPr id="2765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950" y="1700213"/>
            <a:ext cx="2643188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763" y="1700213"/>
            <a:ext cx="2428875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직사각형 25"/>
          <p:cNvSpPr/>
          <p:nvPr/>
        </p:nvSpPr>
        <p:spPr>
          <a:xfrm>
            <a:off x="107950" y="2271713"/>
            <a:ext cx="785813" cy="3143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800" b="1" dirty="0">
                <a:solidFill>
                  <a:schemeClr val="tx1"/>
                </a:solidFill>
              </a:rPr>
              <a:t>밀</a:t>
            </a:r>
            <a:endParaRPr kumimoji="0" lang="en-US" altLang="ko-KR" sz="2800" b="1" dirty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800" b="1" dirty="0">
                <a:solidFill>
                  <a:schemeClr val="tx1"/>
                </a:solidFill>
              </a:rPr>
              <a:t>봉 </a:t>
            </a:r>
            <a:endParaRPr kumimoji="0" lang="en-US" altLang="ko-KR" sz="2800" b="1" dirty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800" b="1" dirty="0">
                <a:solidFill>
                  <a:schemeClr val="tx1"/>
                </a:solidFill>
              </a:rPr>
              <a:t>후</a:t>
            </a:r>
            <a:endParaRPr kumimoji="0" lang="en-US" altLang="ko-KR" sz="2800" b="1" dirty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2800" b="1" dirty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800" b="1" dirty="0">
                <a:solidFill>
                  <a:schemeClr val="tx1"/>
                </a:solidFill>
              </a:rPr>
              <a:t>보</a:t>
            </a:r>
            <a:endParaRPr kumimoji="0" lang="en-US" altLang="ko-KR" sz="2800" b="1" dirty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800" b="1" dirty="0">
                <a:solidFill>
                  <a:schemeClr val="tx1"/>
                </a:solidFill>
              </a:rPr>
              <a:t>관</a:t>
            </a:r>
          </a:p>
        </p:txBody>
      </p:sp>
      <p:pic>
        <p:nvPicPr>
          <p:cNvPr id="2765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450" y="1700213"/>
            <a:ext cx="2643188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직사각형 26"/>
          <p:cNvSpPr/>
          <p:nvPr/>
        </p:nvSpPr>
        <p:spPr>
          <a:xfrm>
            <a:off x="1179513" y="5629275"/>
            <a:ext cx="1643062" cy="5000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000" b="1" dirty="0">
                <a:solidFill>
                  <a:schemeClr val="tx2">
                    <a:lumMod val="10000"/>
                    <a:lumOff val="90000"/>
                  </a:schemeClr>
                </a:solidFill>
              </a:rPr>
              <a:t>통에 담기</a:t>
            </a:r>
          </a:p>
        </p:txBody>
      </p:sp>
      <p:sp>
        <p:nvSpPr>
          <p:cNvPr id="29" name="직사각형 28"/>
          <p:cNvSpPr/>
          <p:nvPr/>
        </p:nvSpPr>
        <p:spPr>
          <a:xfrm>
            <a:off x="4037013" y="5486400"/>
            <a:ext cx="1643062" cy="5000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000" b="1" dirty="0">
                <a:solidFill>
                  <a:schemeClr val="tx2">
                    <a:lumMod val="10000"/>
                    <a:lumOff val="90000"/>
                  </a:schemeClr>
                </a:solidFill>
              </a:rPr>
              <a:t>밀봉보관</a:t>
            </a:r>
            <a:endParaRPr kumimoji="0" lang="en-US" altLang="ko-KR" sz="2000" b="1" dirty="0">
              <a:solidFill>
                <a:schemeClr val="tx2">
                  <a:lumMod val="10000"/>
                  <a:lumOff val="90000"/>
                </a:schemeClr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000" b="1" dirty="0">
                <a:solidFill>
                  <a:schemeClr val="tx2">
                    <a:lumMod val="10000"/>
                    <a:lumOff val="90000"/>
                  </a:schemeClr>
                </a:solidFill>
              </a:rPr>
              <a:t>(5</a:t>
            </a:r>
            <a:r>
              <a:rPr kumimoji="0" lang="ko-KR" altLang="en-US" sz="2000" b="1" dirty="0">
                <a:solidFill>
                  <a:schemeClr val="tx2">
                    <a:lumMod val="10000"/>
                    <a:lumOff val="90000"/>
                  </a:schemeClr>
                </a:solidFill>
              </a:rPr>
              <a:t>일</a:t>
            </a:r>
            <a:r>
              <a:rPr kumimoji="0" lang="en-US" altLang="ko-KR" sz="2000" b="1" dirty="0">
                <a:solidFill>
                  <a:schemeClr val="tx2">
                    <a:lumMod val="10000"/>
                    <a:lumOff val="90000"/>
                  </a:schemeClr>
                </a:solidFill>
              </a:rPr>
              <a:t>~15</a:t>
            </a:r>
            <a:r>
              <a:rPr kumimoji="0" lang="ko-KR" altLang="en-US" sz="2000" b="1" dirty="0">
                <a:solidFill>
                  <a:schemeClr val="tx2">
                    <a:lumMod val="10000"/>
                    <a:lumOff val="90000"/>
                  </a:schemeClr>
                </a:solidFill>
              </a:rPr>
              <a:t>일</a:t>
            </a:r>
            <a:r>
              <a:rPr kumimoji="0" lang="en-US" altLang="ko-KR" sz="2000" b="1" dirty="0">
                <a:solidFill>
                  <a:schemeClr val="tx2">
                    <a:lumMod val="10000"/>
                    <a:lumOff val="90000"/>
                  </a:schemeClr>
                </a:solidFill>
              </a:rPr>
              <a:t>)</a:t>
            </a:r>
            <a:endParaRPr kumimoji="0" lang="ko-KR" altLang="en-US" sz="2000" b="1" dirty="0">
              <a:solidFill>
                <a:schemeClr val="tx2">
                  <a:lumMod val="10000"/>
                  <a:lumOff val="90000"/>
                </a:schemeClr>
              </a:solidFill>
            </a:endParaRPr>
          </a:p>
        </p:txBody>
      </p:sp>
      <p:sp>
        <p:nvSpPr>
          <p:cNvPr id="30" name="직사각형 29"/>
          <p:cNvSpPr/>
          <p:nvPr/>
        </p:nvSpPr>
        <p:spPr>
          <a:xfrm>
            <a:off x="6965950" y="5629275"/>
            <a:ext cx="1643063" cy="5000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000" b="1" dirty="0">
                <a:solidFill>
                  <a:schemeClr val="tx2">
                    <a:lumMod val="10000"/>
                    <a:lumOff val="90000"/>
                  </a:schemeClr>
                </a:solidFill>
              </a:rPr>
              <a:t>완제품</a:t>
            </a:r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303213" y="285750"/>
            <a:ext cx="8555037" cy="939800"/>
          </a:xfrm>
        </p:spPr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altLang="ko-KR" sz="2800" dirty="0" smtClean="0">
                <a:solidFill>
                  <a:srgbClr val="0070C0"/>
                </a:solidFill>
                <a:latin typeface="+mn-ea"/>
                <a:ea typeface="+mn-ea"/>
              </a:rPr>
              <a:t> </a:t>
            </a:r>
            <a:r>
              <a:rPr lang="ko-KR" altLang="en-US" sz="2800" dirty="0" smtClean="0">
                <a:solidFill>
                  <a:srgbClr val="0070C0"/>
                </a:solidFill>
                <a:latin typeface="+mn-ea"/>
                <a:ea typeface="+mn-ea"/>
              </a:rPr>
              <a:t>발효사료 제조과정</a:t>
            </a:r>
            <a:r>
              <a:rPr lang="en-US" altLang="ko-KR" sz="2800" dirty="0" smtClean="0">
                <a:solidFill>
                  <a:srgbClr val="0070C0"/>
                </a:solidFill>
                <a:latin typeface="+mn-ea"/>
                <a:ea typeface="+mn-ea"/>
              </a:rPr>
              <a:t>(</a:t>
            </a:r>
            <a:r>
              <a:rPr lang="ko-KR" altLang="en-US" sz="2800" dirty="0" smtClean="0">
                <a:solidFill>
                  <a:srgbClr val="0070C0"/>
                </a:solidFill>
                <a:latin typeface="+mn-ea"/>
                <a:ea typeface="+mn-ea"/>
              </a:rPr>
              <a:t>보관</a:t>
            </a:r>
            <a:r>
              <a:rPr lang="en-US" altLang="ko-KR" sz="2800" dirty="0" smtClean="0">
                <a:solidFill>
                  <a:srgbClr val="0070C0"/>
                </a:solidFill>
                <a:latin typeface="+mn-ea"/>
                <a:ea typeface="+mn-ea"/>
              </a:rPr>
              <a:t>)</a:t>
            </a:r>
            <a:endParaRPr lang="ko-KR" altLang="en-US" sz="2800" dirty="0">
              <a:solidFill>
                <a:srgbClr val="0070C0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53983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4"/>
</p:tagLst>
</file>

<file path=ppt/theme/theme1.xml><?xml version="1.0" encoding="utf-8"?>
<a:theme xmlns:a="http://schemas.openxmlformats.org/drawingml/2006/main" name="한우사양표준 2015 전산 실습">
  <a:themeElements>
    <a:clrScheme name="Custom 252">
      <a:dk1>
        <a:srgbClr val="000000"/>
      </a:dk1>
      <a:lt1>
        <a:srgbClr val="FFFFFF"/>
      </a:lt1>
      <a:dk2>
        <a:srgbClr val="19756C"/>
      </a:dk2>
      <a:lt2>
        <a:srgbClr val="EEEEDE"/>
      </a:lt2>
      <a:accent1>
        <a:srgbClr val="8BB44E"/>
      </a:accent1>
      <a:accent2>
        <a:srgbClr val="F09234"/>
      </a:accent2>
      <a:accent3>
        <a:srgbClr val="46ABCA"/>
      </a:accent3>
      <a:accent4>
        <a:srgbClr val="0D8797"/>
      </a:accent4>
      <a:accent5>
        <a:srgbClr val="5BB971"/>
      </a:accent5>
      <a:accent6>
        <a:srgbClr val="BAB248"/>
      </a:accent6>
      <a:hlink>
        <a:srgbClr val="FF3300"/>
      </a:hlink>
      <a:folHlink>
        <a:srgbClr val="0080FF"/>
      </a:folHlink>
    </a:clrScheme>
    <a:fontScheme name="300TGp">
      <a:majorFont>
        <a:latin typeface="Candara"/>
        <a:ea typeface=""/>
        <a:cs typeface=""/>
        <a:font script="Grek" typeface="Calibri"/>
        <a:font script="Cyrl" typeface="Calibri"/>
        <a:font script="Jpan" typeface="HGPｺﾞｼｯｸE"/>
        <a:font script="Hang" typeface="맑은 고딕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libri"/>
        <a:ea typeface=""/>
        <a:cs typeface=""/>
        <a:font script="Grek" typeface="Calibri"/>
        <a:font script="Cyrl" typeface="Calibri"/>
        <a:font script="Jpan" typeface="HGPｺﾞｼｯｸE"/>
        <a:font script="Hang" typeface="맑은 고딕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0000"/>
              </a:schemeClr>
            </a:gs>
            <a:gs pos="60000">
              <a:schemeClr val="phClr">
                <a:tint val="100000"/>
                <a:shade val="100000"/>
                <a:satMod val="100000"/>
              </a:schemeClr>
            </a:gs>
            <a:gs pos="100000">
              <a:schemeClr val="phClr">
                <a:shade val="60000"/>
                <a:satMod val="15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hade val="100000"/>
                <a:satMod val="250000"/>
              </a:schemeClr>
            </a:gs>
            <a:gs pos="100000">
              <a:schemeClr val="phClr">
                <a:shade val="40000"/>
                <a:satMod val="15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한우사양표준 2015 전산 실습</Template>
  <TotalTime>1488</TotalTime>
  <Words>6189</Words>
  <Application>Microsoft Office PowerPoint</Application>
  <PresentationFormat>화면 슬라이드 쇼(4:3)</PresentationFormat>
  <Paragraphs>1545</Paragraphs>
  <Slides>112</Slides>
  <Notes>46</Notes>
  <HiddenSlides>0</HiddenSlides>
  <MMClips>0</MMClips>
  <ScaleCrop>false</ScaleCrop>
  <HeadingPairs>
    <vt:vector size="6" baseType="variant">
      <vt:variant>
        <vt:lpstr>테마</vt:lpstr>
      </vt:variant>
      <vt:variant>
        <vt:i4>1</vt:i4>
      </vt:variant>
      <vt:variant>
        <vt:lpstr>포함된 OLE 서버</vt:lpstr>
      </vt:variant>
      <vt:variant>
        <vt:i4>2</vt:i4>
      </vt:variant>
      <vt:variant>
        <vt:lpstr>슬라이드 제목</vt:lpstr>
      </vt:variant>
      <vt:variant>
        <vt:i4>112</vt:i4>
      </vt:variant>
    </vt:vector>
  </HeadingPairs>
  <TitlesOfParts>
    <vt:vector size="115" baseType="lpstr">
      <vt:lpstr>한우사양표준 2015 전산 실습</vt:lpstr>
      <vt:lpstr>워크시트</vt:lpstr>
      <vt:lpstr>Microsoft Excel 차트</vt:lpstr>
      <vt:lpstr>한우 TMR 사양관리</vt:lpstr>
      <vt:lpstr>PowerPoint 프레젠테이션</vt:lpstr>
      <vt:lpstr>한우 = 식구(生口)</vt:lpstr>
      <vt:lpstr>PowerPoint 프레젠테이션</vt:lpstr>
      <vt:lpstr>PowerPoint 프레젠테이션</vt:lpstr>
      <vt:lpstr>PowerPoint 프레젠테이션</vt:lpstr>
      <vt:lpstr>  </vt:lpstr>
      <vt:lpstr>PowerPoint 프레젠테이션</vt:lpstr>
      <vt:lpstr>2) TMR 사양의 장단점</vt:lpstr>
      <vt:lpstr>PowerPoint 프레젠테이션</vt:lpstr>
      <vt:lpstr>PowerPoint 프레젠테이션</vt:lpstr>
      <vt:lpstr>PowerPoint 프레젠테이션</vt:lpstr>
      <vt:lpstr>PowerPoint 프레젠테이션</vt:lpstr>
      <vt:lpstr>  3) TMR의 분류</vt:lpstr>
      <vt:lpstr>PowerPoint 프레젠테이션</vt:lpstr>
      <vt:lpstr>  4) TMR의 전제조건 4가지</vt:lpstr>
      <vt:lpstr>  5) TMR 제조시 유의사항</vt:lpstr>
      <vt:lpstr>  6) TMR 제조시 원료 혼합순서</vt:lpstr>
      <vt:lpstr>  7) 혼합의 중요성과 혼합시간</vt:lpstr>
      <vt:lpstr>PowerPoint 프레젠테이션</vt:lpstr>
      <vt:lpstr>  8) TMR의 수분함량의 중요성</vt:lpstr>
      <vt:lpstr>PowerPoint 프레젠테이션</vt:lpstr>
      <vt:lpstr>  9) TMR 제조시 조사료의 중요성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  1) 단미사료의 분류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3오거식</vt:lpstr>
      <vt:lpstr>4오거식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1.  대산농장 현황</vt:lpstr>
      <vt:lpstr>참고.  2009년  사료배합원료</vt:lpstr>
      <vt:lpstr>2. 단계별 TMR배합비(육성, 번식우) </vt:lpstr>
      <vt:lpstr>급여 프로그램(번식우, 육성우)</vt:lpstr>
      <vt:lpstr>3. 단계별 TMR배합비(전기, 후기) </vt:lpstr>
      <vt:lpstr>급여 프로그램(전기,후기)</vt:lpstr>
      <vt:lpstr>4. 발효사료 제조과정(베이스)</vt:lpstr>
      <vt:lpstr> 발효사료 제조과정(본 배합)</vt:lpstr>
      <vt:lpstr> 발효사료 제조과정(보관)</vt:lpstr>
      <vt:lpstr>5. 발효사료 적용의 장점 </vt:lpstr>
      <vt:lpstr>6. 육질분석(총 출하 두: 101두)</vt:lpstr>
      <vt:lpstr>7. 육량분석(총 출하 두: 101두)</vt:lpstr>
      <vt:lpstr>8. 경제성분석(기초원가/두)</vt:lpstr>
      <vt:lpstr>9. 경제성분석(수익/두/월)</vt:lpstr>
      <vt:lpstr>※대산농장 의 노하우</vt:lpstr>
      <vt:lpstr>※대산농장 의 노하우</vt:lpstr>
      <vt:lpstr>※대산농장 의 노하우</vt:lpstr>
      <vt:lpstr>주먹구구식으로 사료를 급여하면?</vt:lpstr>
      <vt:lpstr>배합비 활용 농가(27개월 비육) </vt:lpstr>
      <vt:lpstr>배합비프로그램 활용 농가의 사료비 절감 액 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한우사양표준 2015 전산 실습</dc:title>
  <dc:creator>USER</dc:creator>
  <cp:lastModifiedBy>user</cp:lastModifiedBy>
  <cp:revision>48</cp:revision>
  <cp:lastPrinted>2017-04-04T03:50:01Z</cp:lastPrinted>
  <dcterms:created xsi:type="dcterms:W3CDTF">2016-08-28T10:26:15Z</dcterms:created>
  <dcterms:modified xsi:type="dcterms:W3CDTF">2017-09-13T04:51:53Z</dcterms:modified>
</cp:coreProperties>
</file>