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97" r:id="rId2"/>
    <p:sldId id="343" r:id="rId3"/>
    <p:sldId id="301" r:id="rId4"/>
    <p:sldId id="299" r:id="rId5"/>
    <p:sldId id="259" r:id="rId6"/>
    <p:sldId id="309" r:id="rId7"/>
    <p:sldId id="308" r:id="rId8"/>
    <p:sldId id="260" r:id="rId9"/>
    <p:sldId id="317" r:id="rId10"/>
    <p:sldId id="318" r:id="rId11"/>
    <p:sldId id="319" r:id="rId12"/>
    <p:sldId id="303" r:id="rId13"/>
    <p:sldId id="263" r:id="rId14"/>
    <p:sldId id="329" r:id="rId15"/>
    <p:sldId id="327" r:id="rId16"/>
    <p:sldId id="265" r:id="rId17"/>
    <p:sldId id="288" r:id="rId18"/>
    <p:sldId id="320" r:id="rId19"/>
    <p:sldId id="333" r:id="rId20"/>
    <p:sldId id="328" r:id="rId21"/>
    <p:sldId id="331" r:id="rId22"/>
    <p:sldId id="332" r:id="rId23"/>
    <p:sldId id="271" r:id="rId24"/>
    <p:sldId id="334" r:id="rId25"/>
    <p:sldId id="321" r:id="rId26"/>
    <p:sldId id="322" r:id="rId27"/>
    <p:sldId id="323" r:id="rId28"/>
    <p:sldId id="324" r:id="rId29"/>
    <p:sldId id="335" r:id="rId30"/>
    <p:sldId id="310" r:id="rId31"/>
    <p:sldId id="311" r:id="rId32"/>
    <p:sldId id="313" r:id="rId33"/>
    <p:sldId id="314" r:id="rId34"/>
    <p:sldId id="336" r:id="rId35"/>
    <p:sldId id="337" r:id="rId36"/>
    <p:sldId id="340" r:id="rId37"/>
    <p:sldId id="338" r:id="rId38"/>
    <p:sldId id="286" r:id="rId39"/>
    <p:sldId id="341" r:id="rId40"/>
    <p:sldId id="287" r:id="rId41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51088;&#47308;&#51221;&#47532;(15.6.18)\&#50980;&#50689;&#44428;\2016\&#49548;&#44592;&#51456;\&#44284;&#51109;&#45784;&#51116;&#48372;&#44256;(10.28)\&#44536;&#47000;&#54532;1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50672;&#44396;&#44060;&#48156;&#54016;&#50629;&#47924;\&#44053;&#49464;&#51452;140301\&#49548;&#46321;&#44553;&#44592;&#51456;\20170321(&#44592;&#51316;&#44032;&#44277;&#51088;&#47308;&#49688;&#51221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Sheet2!$B$28</c:f>
              <c:strCache>
                <c:ptCount val="1"/>
                <c:pt idx="0">
                  <c:v>BMS</c:v>
                </c:pt>
              </c:strCache>
            </c:strRef>
          </c:tx>
          <c:spPr>
            <a:ln w="53975"/>
          </c:spPr>
          <c:marker>
            <c:symbol val="none"/>
          </c:marker>
          <c:cat>
            <c:numRef>
              <c:f>Sheet2!$A$29:$A$41</c:f>
              <c:numCache>
                <c:formatCode>General</c:formatCode>
                <c:ptCount val="13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  <c:pt idx="7">
                  <c:v>31</c:v>
                </c:pt>
                <c:pt idx="8">
                  <c:v>32</c:v>
                </c:pt>
                <c:pt idx="9">
                  <c:v>33</c:v>
                </c:pt>
                <c:pt idx="10">
                  <c:v>34</c:v>
                </c:pt>
                <c:pt idx="11">
                  <c:v>35</c:v>
                </c:pt>
                <c:pt idx="12">
                  <c:v>36</c:v>
                </c:pt>
              </c:numCache>
            </c:numRef>
          </c:cat>
          <c:val>
            <c:numRef>
              <c:f>Sheet2!$B$29:$B$41</c:f>
              <c:numCache>
                <c:formatCode>0.0_ </c:formatCode>
                <c:ptCount val="13"/>
                <c:pt idx="0">
                  <c:v>4.3599999999999985</c:v>
                </c:pt>
                <c:pt idx="1">
                  <c:v>4.68</c:v>
                </c:pt>
                <c:pt idx="2">
                  <c:v>4.9800000000000004</c:v>
                </c:pt>
                <c:pt idx="3">
                  <c:v>5.23</c:v>
                </c:pt>
                <c:pt idx="4">
                  <c:v>5.37</c:v>
                </c:pt>
                <c:pt idx="5">
                  <c:v>5.5</c:v>
                </c:pt>
                <c:pt idx="6">
                  <c:v>5.58</c:v>
                </c:pt>
                <c:pt idx="7">
                  <c:v>5.6599999999999975</c:v>
                </c:pt>
                <c:pt idx="8">
                  <c:v>5.71</c:v>
                </c:pt>
                <c:pt idx="9">
                  <c:v>5.74</c:v>
                </c:pt>
                <c:pt idx="10">
                  <c:v>5.75</c:v>
                </c:pt>
                <c:pt idx="11">
                  <c:v>5.73</c:v>
                </c:pt>
                <c:pt idx="12">
                  <c:v>5.6899999999999995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223760336"/>
        <c:axId val="225308984"/>
      </c:lineChart>
      <c:lineChart>
        <c:grouping val="standard"/>
        <c:varyColors val="0"/>
        <c:ser>
          <c:idx val="2"/>
          <c:order val="1"/>
          <c:tx>
            <c:strRef>
              <c:f>Sheet2!$C$28</c:f>
              <c:strCache>
                <c:ptCount val="1"/>
                <c:pt idx="0">
                  <c:v>A출현율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numRef>
              <c:f>Sheet2!$A$29:$A$41</c:f>
              <c:numCache>
                <c:formatCode>General</c:formatCode>
                <c:ptCount val="13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  <c:pt idx="7">
                  <c:v>31</c:v>
                </c:pt>
                <c:pt idx="8">
                  <c:v>32</c:v>
                </c:pt>
                <c:pt idx="9">
                  <c:v>33</c:v>
                </c:pt>
                <c:pt idx="10">
                  <c:v>34</c:v>
                </c:pt>
                <c:pt idx="11">
                  <c:v>35</c:v>
                </c:pt>
                <c:pt idx="12">
                  <c:v>36</c:v>
                </c:pt>
              </c:numCache>
            </c:numRef>
          </c:cat>
          <c:val>
            <c:numRef>
              <c:f>Sheet2!$C$29:$C$41</c:f>
              <c:numCache>
                <c:formatCode>General</c:formatCode>
                <c:ptCount val="13"/>
                <c:pt idx="0">
                  <c:v>39.1</c:v>
                </c:pt>
                <c:pt idx="1">
                  <c:v>34.74</c:v>
                </c:pt>
                <c:pt idx="2">
                  <c:v>30.77</c:v>
                </c:pt>
                <c:pt idx="3">
                  <c:v>27.52</c:v>
                </c:pt>
                <c:pt idx="4">
                  <c:v>25.04</c:v>
                </c:pt>
                <c:pt idx="5">
                  <c:v>22.9</c:v>
                </c:pt>
                <c:pt idx="6">
                  <c:v>21.810000000000031</c:v>
                </c:pt>
                <c:pt idx="7">
                  <c:v>20.9</c:v>
                </c:pt>
                <c:pt idx="8">
                  <c:v>20.309999999999999</c:v>
                </c:pt>
                <c:pt idx="9">
                  <c:v>19.95</c:v>
                </c:pt>
                <c:pt idx="10">
                  <c:v>20.07</c:v>
                </c:pt>
                <c:pt idx="11">
                  <c:v>20.56</c:v>
                </c:pt>
                <c:pt idx="12">
                  <c:v>21.02</c:v>
                </c:pt>
              </c:numCache>
            </c:numRef>
          </c:val>
          <c:smooth val="1"/>
        </c:ser>
        <c:ser>
          <c:idx val="3"/>
          <c:order val="2"/>
          <c:tx>
            <c:strRef>
              <c:f>Sheet2!$D$28</c:f>
              <c:strCache>
                <c:ptCount val="1"/>
                <c:pt idx="0">
                  <c:v>C출현율</c:v>
                </c:pt>
              </c:strCache>
            </c:strRef>
          </c:tx>
          <c:spPr>
            <a:ln w="60325"/>
          </c:spPr>
          <c:marker>
            <c:symbol val="none"/>
          </c:marker>
          <c:cat>
            <c:numRef>
              <c:f>Sheet2!$A$29:$A$41</c:f>
              <c:numCache>
                <c:formatCode>General</c:formatCode>
                <c:ptCount val="13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  <c:pt idx="7">
                  <c:v>31</c:v>
                </c:pt>
                <c:pt idx="8">
                  <c:v>32</c:v>
                </c:pt>
                <c:pt idx="9">
                  <c:v>33</c:v>
                </c:pt>
                <c:pt idx="10">
                  <c:v>34</c:v>
                </c:pt>
                <c:pt idx="11">
                  <c:v>35</c:v>
                </c:pt>
                <c:pt idx="12">
                  <c:v>36</c:v>
                </c:pt>
              </c:numCache>
            </c:numRef>
          </c:cat>
          <c:val>
            <c:numRef>
              <c:f>Sheet2!$D$29:$D$41</c:f>
              <c:numCache>
                <c:formatCode>General</c:formatCode>
                <c:ptCount val="13"/>
                <c:pt idx="0">
                  <c:v>14.98</c:v>
                </c:pt>
                <c:pt idx="1">
                  <c:v>18.47</c:v>
                </c:pt>
                <c:pt idx="2">
                  <c:v>21.04</c:v>
                </c:pt>
                <c:pt idx="3">
                  <c:v>23.959999999999987</c:v>
                </c:pt>
                <c:pt idx="4">
                  <c:v>26.88</c:v>
                </c:pt>
                <c:pt idx="5">
                  <c:v>29.17</c:v>
                </c:pt>
                <c:pt idx="6">
                  <c:v>31.110000000000031</c:v>
                </c:pt>
                <c:pt idx="7">
                  <c:v>32.690000000000012</c:v>
                </c:pt>
                <c:pt idx="8">
                  <c:v>33.910000000000004</c:v>
                </c:pt>
                <c:pt idx="9">
                  <c:v>34.370000000000005</c:v>
                </c:pt>
                <c:pt idx="10">
                  <c:v>34.71</c:v>
                </c:pt>
                <c:pt idx="11">
                  <c:v>34.18</c:v>
                </c:pt>
                <c:pt idx="12">
                  <c:v>33.910000000000004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225313848"/>
        <c:axId val="225313464"/>
      </c:lineChart>
      <c:catAx>
        <c:axId val="22376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5308984"/>
        <c:crosses val="autoZero"/>
        <c:auto val="1"/>
        <c:lblAlgn val="ctr"/>
        <c:lblOffset val="100"/>
        <c:noMultiLvlLbl val="0"/>
      </c:catAx>
      <c:valAx>
        <c:axId val="225308984"/>
        <c:scaling>
          <c:orientation val="minMax"/>
          <c:max val="6"/>
          <c:min val="3"/>
        </c:scaling>
        <c:delete val="0"/>
        <c:axPos val="l"/>
        <c:majorGridlines/>
        <c:numFmt formatCode="0.0_ " sourceLinked="1"/>
        <c:majorTickMark val="out"/>
        <c:minorTickMark val="none"/>
        <c:tickLblPos val="nextTo"/>
        <c:crossAx val="223760336"/>
        <c:crosses val="autoZero"/>
        <c:crossBetween val="between"/>
        <c:majorUnit val="1"/>
      </c:valAx>
      <c:valAx>
        <c:axId val="225313464"/>
        <c:scaling>
          <c:orientation val="minMax"/>
          <c:max val="50"/>
          <c:min val="10"/>
        </c:scaling>
        <c:delete val="0"/>
        <c:axPos val="r"/>
        <c:numFmt formatCode="General" sourceLinked="1"/>
        <c:majorTickMark val="out"/>
        <c:minorTickMark val="none"/>
        <c:tickLblPos val="nextTo"/>
        <c:crossAx val="225313848"/>
        <c:crosses val="max"/>
        <c:crossBetween val="between"/>
      </c:valAx>
      <c:catAx>
        <c:axId val="225313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531346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237448195082037E-2"/>
          <c:y val="9.3124577525257352E-2"/>
          <c:w val="0.87509335669324628"/>
          <c:h val="0.74112136214991753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그래프!$E$62</c:f>
              <c:strCache>
                <c:ptCount val="1"/>
                <c:pt idx="0">
                  <c:v>실정육율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c:spPr>
          <c:invertIfNegative val="0"/>
          <c:cat>
            <c:strRef>
              <c:f>그래프!$B$63:$B$79</c:f>
              <c:strCache>
                <c:ptCount val="17"/>
                <c:pt idx="0">
                  <c:v>170-180</c:v>
                </c:pt>
                <c:pt idx="1">
                  <c:v>180-190</c:v>
                </c:pt>
                <c:pt idx="2">
                  <c:v>190-200</c:v>
                </c:pt>
                <c:pt idx="3">
                  <c:v>200-210</c:v>
                </c:pt>
                <c:pt idx="4">
                  <c:v>210-220</c:v>
                </c:pt>
                <c:pt idx="5">
                  <c:v>220-230</c:v>
                </c:pt>
                <c:pt idx="6">
                  <c:v>230-240</c:v>
                </c:pt>
                <c:pt idx="7">
                  <c:v>240-250</c:v>
                </c:pt>
                <c:pt idx="8">
                  <c:v>250-260</c:v>
                </c:pt>
                <c:pt idx="9">
                  <c:v>260-270</c:v>
                </c:pt>
                <c:pt idx="10">
                  <c:v>270-280</c:v>
                </c:pt>
                <c:pt idx="11">
                  <c:v>280-290</c:v>
                </c:pt>
                <c:pt idx="12">
                  <c:v>290-300</c:v>
                </c:pt>
                <c:pt idx="13">
                  <c:v>300-310</c:v>
                </c:pt>
                <c:pt idx="14">
                  <c:v>310-320</c:v>
                </c:pt>
                <c:pt idx="15">
                  <c:v>320-330</c:v>
                </c:pt>
                <c:pt idx="16">
                  <c:v>330-340</c:v>
                </c:pt>
              </c:strCache>
            </c:strRef>
          </c:cat>
          <c:val>
            <c:numRef>
              <c:f>그래프!$E$63:$E$79</c:f>
              <c:numCache>
                <c:formatCode>_-* #,##0.00_-;\-* #,##0.00_-;_-* "-"_-;_-@_-</c:formatCode>
                <c:ptCount val="17"/>
                <c:pt idx="0">
                  <c:v>65.319148936170208</c:v>
                </c:pt>
                <c:pt idx="1">
                  <c:v>64.002601603012721</c:v>
                </c:pt>
                <c:pt idx="2">
                  <c:v>63.096885802020331</c:v>
                </c:pt>
                <c:pt idx="3">
                  <c:v>63.402783205018643</c:v>
                </c:pt>
                <c:pt idx="4">
                  <c:v>62.864126369590835</c:v>
                </c:pt>
                <c:pt idx="5">
                  <c:v>62.034137804196625</c:v>
                </c:pt>
                <c:pt idx="6">
                  <c:v>61.847752871966442</c:v>
                </c:pt>
                <c:pt idx="7">
                  <c:v>61.400685774107608</c:v>
                </c:pt>
                <c:pt idx="8">
                  <c:v>61.290166964079461</c:v>
                </c:pt>
                <c:pt idx="9">
                  <c:v>61.016564191690385</c:v>
                </c:pt>
                <c:pt idx="10">
                  <c:v>61.156545507691753</c:v>
                </c:pt>
                <c:pt idx="11">
                  <c:v>61.007067800308583</c:v>
                </c:pt>
                <c:pt idx="12">
                  <c:v>61.098859516344831</c:v>
                </c:pt>
                <c:pt idx="13">
                  <c:v>61.126020621745752</c:v>
                </c:pt>
                <c:pt idx="14">
                  <c:v>61.073525008676377</c:v>
                </c:pt>
                <c:pt idx="15">
                  <c:v>62.17984452244108</c:v>
                </c:pt>
                <c:pt idx="16">
                  <c:v>60.555405841485218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834176"/>
        <c:axId val="277834560"/>
      </c:barChart>
      <c:lineChart>
        <c:grouping val="standard"/>
        <c:varyColors val="0"/>
        <c:ser>
          <c:idx val="0"/>
          <c:order val="0"/>
          <c:tx>
            <c:strRef>
              <c:f>그래프!$C$62</c:f>
              <c:strCache>
                <c:ptCount val="1"/>
                <c:pt idx="0">
                  <c:v>신정육율</c:v>
                </c:pt>
              </c:strCache>
            </c:strRef>
          </c:tx>
          <c:spPr>
            <a:ln>
              <a:solidFill>
                <a:schemeClr val="tx2"/>
              </a:solidFill>
              <a:prstDash val="sysDot"/>
            </a:ln>
          </c:spPr>
          <c:marker>
            <c:symbol val="diamond"/>
            <c:size val="5"/>
            <c:spPr>
              <a:solidFill>
                <a:schemeClr val="tx2"/>
              </a:solidFill>
            </c:spPr>
          </c:marker>
          <c:cat>
            <c:strRef>
              <c:f>그래프!$B$63:$B$79</c:f>
              <c:strCache>
                <c:ptCount val="17"/>
                <c:pt idx="0">
                  <c:v>170-180</c:v>
                </c:pt>
                <c:pt idx="1">
                  <c:v>180-190</c:v>
                </c:pt>
                <c:pt idx="2">
                  <c:v>190-200</c:v>
                </c:pt>
                <c:pt idx="3">
                  <c:v>200-210</c:v>
                </c:pt>
                <c:pt idx="4">
                  <c:v>210-220</c:v>
                </c:pt>
                <c:pt idx="5">
                  <c:v>220-230</c:v>
                </c:pt>
                <c:pt idx="6">
                  <c:v>230-240</c:v>
                </c:pt>
                <c:pt idx="7">
                  <c:v>240-250</c:v>
                </c:pt>
                <c:pt idx="8">
                  <c:v>250-260</c:v>
                </c:pt>
                <c:pt idx="9">
                  <c:v>260-270</c:v>
                </c:pt>
                <c:pt idx="10">
                  <c:v>270-280</c:v>
                </c:pt>
                <c:pt idx="11">
                  <c:v>280-290</c:v>
                </c:pt>
                <c:pt idx="12">
                  <c:v>290-300</c:v>
                </c:pt>
                <c:pt idx="13">
                  <c:v>300-310</c:v>
                </c:pt>
                <c:pt idx="14">
                  <c:v>310-320</c:v>
                </c:pt>
                <c:pt idx="15">
                  <c:v>320-330</c:v>
                </c:pt>
                <c:pt idx="16">
                  <c:v>330-340</c:v>
                </c:pt>
              </c:strCache>
            </c:strRef>
          </c:cat>
          <c:val>
            <c:numRef>
              <c:f>그래프!$C$63:$C$79</c:f>
              <c:numCache>
                <c:formatCode>_-* #,##0.00_-;\-* #,##0.00_-;_-* "-"_-;_-@_-</c:formatCode>
                <c:ptCount val="17"/>
                <c:pt idx="0">
                  <c:v>62.992198581560288</c:v>
                </c:pt>
                <c:pt idx="1">
                  <c:v>61.39095182168937</c:v>
                </c:pt>
                <c:pt idx="2">
                  <c:v>60.887950188273955</c:v>
                </c:pt>
                <c:pt idx="3">
                  <c:v>61.041929053748852</c:v>
                </c:pt>
                <c:pt idx="4">
                  <c:v>60.618045109712874</c:v>
                </c:pt>
                <c:pt idx="5">
                  <c:v>60.001841484309764</c:v>
                </c:pt>
                <c:pt idx="6">
                  <c:v>59.736465944729623</c:v>
                </c:pt>
                <c:pt idx="7">
                  <c:v>59.3290291608755</c:v>
                </c:pt>
                <c:pt idx="8">
                  <c:v>59.02313115042589</c:v>
                </c:pt>
                <c:pt idx="9">
                  <c:v>58.788510012625338</c:v>
                </c:pt>
                <c:pt idx="10">
                  <c:v>58.837129137803053</c:v>
                </c:pt>
                <c:pt idx="11">
                  <c:v>58.540592629811592</c:v>
                </c:pt>
                <c:pt idx="12">
                  <c:v>58.542102482476835</c:v>
                </c:pt>
                <c:pt idx="13">
                  <c:v>58.595047713212409</c:v>
                </c:pt>
                <c:pt idx="14">
                  <c:v>58.380427695854841</c:v>
                </c:pt>
                <c:pt idx="15">
                  <c:v>58.400120014254988</c:v>
                </c:pt>
                <c:pt idx="16">
                  <c:v>58.007238968379738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그래프!$D$62</c:f>
              <c:strCache>
                <c:ptCount val="1"/>
                <c:pt idx="0">
                  <c:v>육량지수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accent6">
                  <a:lumMod val="75000"/>
                </a:schemeClr>
              </a:solidFill>
            </c:spPr>
          </c:marker>
          <c:cat>
            <c:strRef>
              <c:f>그래프!$B$63:$B$79</c:f>
              <c:strCache>
                <c:ptCount val="17"/>
                <c:pt idx="0">
                  <c:v>170-180</c:v>
                </c:pt>
                <c:pt idx="1">
                  <c:v>180-190</c:v>
                </c:pt>
                <c:pt idx="2">
                  <c:v>190-200</c:v>
                </c:pt>
                <c:pt idx="3">
                  <c:v>200-210</c:v>
                </c:pt>
                <c:pt idx="4">
                  <c:v>210-220</c:v>
                </c:pt>
                <c:pt idx="5">
                  <c:v>220-230</c:v>
                </c:pt>
                <c:pt idx="6">
                  <c:v>230-240</c:v>
                </c:pt>
                <c:pt idx="7">
                  <c:v>240-250</c:v>
                </c:pt>
                <c:pt idx="8">
                  <c:v>250-260</c:v>
                </c:pt>
                <c:pt idx="9">
                  <c:v>260-270</c:v>
                </c:pt>
                <c:pt idx="10">
                  <c:v>270-280</c:v>
                </c:pt>
                <c:pt idx="11">
                  <c:v>280-290</c:v>
                </c:pt>
                <c:pt idx="12">
                  <c:v>290-300</c:v>
                </c:pt>
                <c:pt idx="13">
                  <c:v>300-310</c:v>
                </c:pt>
                <c:pt idx="14">
                  <c:v>310-320</c:v>
                </c:pt>
                <c:pt idx="15">
                  <c:v>320-330</c:v>
                </c:pt>
                <c:pt idx="16">
                  <c:v>330-340</c:v>
                </c:pt>
              </c:strCache>
            </c:strRef>
          </c:cat>
          <c:val>
            <c:numRef>
              <c:f>그래프!$D$63:$D$79</c:f>
              <c:numCache>
                <c:formatCode>_-* #,##0.00_-;\-* #,##0.00_-;_-* "-"_-;_-@_-</c:formatCode>
                <c:ptCount val="17"/>
                <c:pt idx="0">
                  <c:v>67.099999999999994</c:v>
                </c:pt>
                <c:pt idx="1">
                  <c:v>65.773749999999978</c:v>
                </c:pt>
                <c:pt idx="2">
                  <c:v>65.159696969696952</c:v>
                </c:pt>
                <c:pt idx="3">
                  <c:v>65.701166666666694</c:v>
                </c:pt>
                <c:pt idx="4">
                  <c:v>65.397888198757741</c:v>
                </c:pt>
                <c:pt idx="5">
                  <c:v>64.662229508196674</c:v>
                </c:pt>
                <c:pt idx="6">
                  <c:v>64.521247165532884</c:v>
                </c:pt>
                <c:pt idx="7">
                  <c:v>64.016341463414619</c:v>
                </c:pt>
                <c:pt idx="8">
                  <c:v>63.63889543446237</c:v>
                </c:pt>
                <c:pt idx="9">
                  <c:v>63.405617088607571</c:v>
                </c:pt>
                <c:pt idx="10">
                  <c:v>63.539590163934392</c:v>
                </c:pt>
                <c:pt idx="11">
                  <c:v>63.171264044943804</c:v>
                </c:pt>
                <c:pt idx="12">
                  <c:v>63.290174672489115</c:v>
                </c:pt>
                <c:pt idx="13">
                  <c:v>63.353769230769224</c:v>
                </c:pt>
                <c:pt idx="14">
                  <c:v>63.149770114942505</c:v>
                </c:pt>
                <c:pt idx="15">
                  <c:v>63.188409090909111</c:v>
                </c:pt>
                <c:pt idx="16">
                  <c:v>62.946666666666637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834176"/>
        <c:axId val="277834560"/>
      </c:lineChart>
      <c:catAx>
        <c:axId val="277834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7834560"/>
        <c:crosses val="autoZero"/>
        <c:auto val="1"/>
        <c:lblAlgn val="ctr"/>
        <c:lblOffset val="100"/>
        <c:noMultiLvlLbl val="0"/>
      </c:catAx>
      <c:valAx>
        <c:axId val="2778345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majorGridlines>
        <c:numFmt formatCode="_-* #,##0.00_-;\-* #,##0.00_-;_-* &quot;-&quot;_-;_-@_-" sourceLinked="1"/>
        <c:majorTickMark val="out"/>
        <c:minorTickMark val="none"/>
        <c:tickLblPos val="nextTo"/>
        <c:crossAx val="277834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898019384744977"/>
          <c:y val="8.5075421256797665E-2"/>
          <c:w val="0.40033712600084281"/>
          <c:h val="9.048334155446352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0.4008</cdr:x>
      <cdr:y>0.13541</cdr:y>
    </cdr:from>
    <cdr:to>
      <cdr:x>0.44773</cdr:x>
      <cdr:y>0.19012</cdr:y>
    </cdr:to>
    <cdr:sp macro="" textlink="">
      <cdr:nvSpPr>
        <cdr:cNvPr id="2" name="TextBox 18"/>
        <cdr:cNvSpPr txBox="1"/>
      </cdr:nvSpPr>
      <cdr:spPr>
        <a:xfrm xmlns:a="http://schemas.openxmlformats.org/drawingml/2006/main">
          <a:off x="3357586" y="642942"/>
          <a:ext cx="393154" cy="2598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1pPr>
          <a:lvl2pPr marL="4572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2pPr>
          <a:lvl3pPr marL="9144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3pPr>
          <a:lvl4pPr marL="13716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4pPr>
          <a:lvl5pPr marL="18288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5pPr>
          <a:lvl6pPr marL="22860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6pPr>
          <a:lvl7pPr marL="27432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7pPr>
          <a:lvl8pPr marL="32004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8pPr>
          <a:lvl9pPr marL="36576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9pPr>
        </a:lstStyle>
        <a:p xmlns:a="http://schemas.openxmlformats.org/drawingml/2006/main">
          <a:pPr algn="ctr"/>
          <a:r>
            <a:rPr lang="en-US" altLang="ko-KR" sz="1050" b="1" dirty="0" smtClean="0">
              <a:solidFill>
                <a:srgbClr val="F79646">
                  <a:lumMod val="75000"/>
                </a:srgbClr>
              </a:solidFill>
            </a:rPr>
            <a:t>5.5</a:t>
          </a:r>
          <a:endParaRPr lang="ko-KR" altLang="en-US" sz="1050" b="1" dirty="0">
            <a:solidFill>
              <a:srgbClr val="F79646">
                <a:lumMod val="75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0.8954</cdr:x>
      <cdr:y>0.07523</cdr:y>
    </cdr:from>
    <cdr:to>
      <cdr:x>0.94233</cdr:x>
      <cdr:y>0.12994</cdr:y>
    </cdr:to>
    <cdr:sp macro="" textlink="">
      <cdr:nvSpPr>
        <cdr:cNvPr id="3" name="TextBox 18"/>
        <cdr:cNvSpPr txBox="1"/>
      </cdr:nvSpPr>
      <cdr:spPr>
        <a:xfrm xmlns:a="http://schemas.openxmlformats.org/drawingml/2006/main">
          <a:off x="7500990" y="357190"/>
          <a:ext cx="393154" cy="2598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맑은 고딕"/>
            </a:defRPr>
          </a:lvl1pPr>
          <a:lvl2pPr marL="457200" indent="0">
            <a:defRPr sz="1100">
              <a:latin typeface="맑은 고딕"/>
            </a:defRPr>
          </a:lvl2pPr>
          <a:lvl3pPr marL="914400" indent="0">
            <a:defRPr sz="1100">
              <a:latin typeface="맑은 고딕"/>
            </a:defRPr>
          </a:lvl3pPr>
          <a:lvl4pPr marL="1371600" indent="0">
            <a:defRPr sz="1100">
              <a:latin typeface="맑은 고딕"/>
            </a:defRPr>
          </a:lvl4pPr>
          <a:lvl5pPr marL="1828800" indent="0">
            <a:defRPr sz="1100">
              <a:latin typeface="맑은 고딕"/>
            </a:defRPr>
          </a:lvl5pPr>
          <a:lvl6pPr marL="2286000" indent="0">
            <a:defRPr sz="1100">
              <a:latin typeface="맑은 고딕"/>
            </a:defRPr>
          </a:lvl6pPr>
          <a:lvl7pPr marL="2743200" indent="0">
            <a:defRPr sz="1100">
              <a:latin typeface="맑은 고딕"/>
            </a:defRPr>
          </a:lvl7pPr>
          <a:lvl8pPr marL="3200400" indent="0">
            <a:defRPr sz="1100">
              <a:latin typeface="맑은 고딕"/>
            </a:defRPr>
          </a:lvl8pPr>
          <a:lvl9pPr marL="3657600" indent="0">
            <a:defRPr sz="1100">
              <a:latin typeface="맑은 고딕"/>
            </a:defRPr>
          </a:lvl9pPr>
        </a:lstStyle>
        <a:p xmlns:a="http://schemas.openxmlformats.org/drawingml/2006/main">
          <a:pPr algn="ctr"/>
          <a:r>
            <a:rPr lang="en-US" altLang="ko-KR" sz="1050" b="1" dirty="0" smtClean="0">
              <a:solidFill>
                <a:srgbClr val="F79646">
                  <a:lumMod val="75000"/>
                </a:srgbClr>
              </a:solidFill>
            </a:rPr>
            <a:t>5.7</a:t>
          </a:r>
          <a:endParaRPr lang="ko-KR" altLang="en-US" sz="1050" b="1" dirty="0">
            <a:solidFill>
              <a:srgbClr val="F79646">
                <a:lumMod val="75000"/>
              </a:srgb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BF82F-D3BA-49F6-9E3E-95B78ACC8729}" type="datetimeFigureOut">
              <a:rPr lang="ko-KR" altLang="en-US" smtClean="0"/>
              <a:pPr/>
              <a:t>2017-11-08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3B782-955E-4863-818E-B91EB6DB50C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77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EC4C8-F97E-4D7E-A4AD-F0367B24563D}" type="datetimeFigureOut">
              <a:rPr lang="ko-KR" altLang="en-US" smtClean="0"/>
              <a:pPr/>
              <a:t>2017-11-08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6627B-AD08-40AD-90F1-C63FD143D7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413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05C6B8-438E-47F7-8C97-B22377FFAD40}" type="slidenum">
              <a:rPr lang="en-US" altLang="ko-KR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ko-KR">
              <a:latin typeface="Arial" charset="0"/>
            </a:endParaRPr>
          </a:p>
        </p:txBody>
      </p:sp>
      <p:sp>
        <p:nvSpPr>
          <p:cNvPr id="14339" name="슬라이드 이미지 개체 틀 5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슬라이드 노트 개체 틀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387322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06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DCE24AD-7EE2-419E-ACFD-91F1104A6CF3}" type="slidenum">
              <a:rPr lang="ko-KR" altLang="en-US" smtClean="0"/>
              <a:pPr eaLnBrk="1" hangingPunct="1">
                <a:defRPr/>
              </a:pPr>
              <a:t>10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908380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06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DCE24AD-7EE2-419E-ACFD-91F1104A6CF3}" type="slidenum">
              <a:rPr lang="ko-KR" altLang="en-US" smtClean="0"/>
              <a:pPr eaLnBrk="1" hangingPunct="1">
                <a:defRPr/>
              </a:pPr>
              <a:t>11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36434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373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2F2F5AD-8B7B-4855-9500-E48950527EA0}" type="slidenum">
              <a:rPr lang="ko-KR" altLang="en-US" smtClean="0"/>
              <a:pPr eaLnBrk="1" hangingPunct="1">
                <a:defRPr/>
              </a:pPr>
              <a:t>12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16413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367743-0F40-4A44-875D-2AC288A3608E}" type="slidenum">
              <a:rPr lang="ko-KR" altLang="en-US" smtClean="0"/>
              <a:pPr eaLnBrk="1" hangingPunct="1">
                <a:defRPr/>
              </a:pPr>
              <a:t>13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85070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367743-0F40-4A44-875D-2AC288A3608E}" type="slidenum">
              <a:rPr lang="ko-KR" altLang="en-US" smtClean="0"/>
              <a:pPr eaLnBrk="1" hangingPunct="1">
                <a:defRPr/>
              </a:pPr>
              <a:t>14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431710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367743-0F40-4A44-875D-2AC288A3608E}" type="slidenum">
              <a:rPr lang="ko-KR" altLang="en-US" smtClean="0"/>
              <a:pPr eaLnBrk="1" hangingPunct="1">
                <a:defRPr/>
              </a:pPr>
              <a:t>15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989371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367743-0F40-4A44-875D-2AC288A3608E}" type="slidenum">
              <a:rPr lang="ko-KR" altLang="en-US" smtClean="0"/>
              <a:pPr eaLnBrk="1" hangingPunct="1">
                <a:defRPr/>
              </a:pPr>
              <a:t>16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33636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367743-0F40-4A44-875D-2AC288A3608E}" type="slidenum">
              <a:rPr lang="ko-KR" altLang="en-US" smtClean="0"/>
              <a:pPr eaLnBrk="1" hangingPunct="1">
                <a:defRPr/>
              </a:pPr>
              <a:t>17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281735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367743-0F40-4A44-875D-2AC288A3608E}" type="slidenum">
              <a:rPr lang="ko-KR" altLang="en-US" smtClean="0"/>
              <a:pPr eaLnBrk="1" hangingPunct="1">
                <a:defRPr/>
              </a:pPr>
              <a:t>18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40226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367743-0F40-4A44-875D-2AC288A3608E}" type="slidenum">
              <a:rPr lang="ko-KR" altLang="en-US" smtClean="0"/>
              <a:pPr eaLnBrk="1" hangingPunct="1">
                <a:defRPr/>
              </a:pPr>
              <a:t>19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79729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367743-0F40-4A44-875D-2AC288A3608E}" type="slidenum">
              <a:rPr lang="ko-KR" altLang="en-US" smtClean="0"/>
              <a:pPr eaLnBrk="1" hangingPunct="1">
                <a:defRPr/>
              </a:pPr>
              <a:t>2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26889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367743-0F40-4A44-875D-2AC288A3608E}" type="slidenum">
              <a:rPr lang="ko-KR" altLang="en-US" smtClean="0"/>
              <a:pPr eaLnBrk="1" hangingPunct="1">
                <a:defRPr/>
              </a:pPr>
              <a:t>20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789780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367743-0F40-4A44-875D-2AC288A3608E}" type="slidenum">
              <a:rPr lang="ko-KR" altLang="en-US" smtClean="0"/>
              <a:pPr eaLnBrk="1" hangingPunct="1">
                <a:defRPr/>
              </a:pPr>
              <a:t>21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471374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367743-0F40-4A44-875D-2AC288A3608E}" type="slidenum">
              <a:rPr lang="ko-KR" altLang="en-US" smtClean="0"/>
              <a:pPr eaLnBrk="1" hangingPunct="1">
                <a:defRPr/>
              </a:pPr>
              <a:t>22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734037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367743-0F40-4A44-875D-2AC288A3608E}" type="slidenum">
              <a:rPr lang="ko-KR" altLang="en-US" smtClean="0"/>
              <a:pPr eaLnBrk="1" hangingPunct="1">
                <a:defRPr/>
              </a:pPr>
              <a:t>23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962003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367743-0F40-4A44-875D-2AC288A3608E}" type="slidenum">
              <a:rPr lang="ko-KR" altLang="en-US" smtClean="0"/>
              <a:pPr eaLnBrk="1" hangingPunct="1">
                <a:defRPr/>
              </a:pPr>
              <a:t>24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658250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367743-0F40-4A44-875D-2AC288A3608E}" type="slidenum">
              <a:rPr lang="ko-KR" altLang="en-US" smtClean="0"/>
              <a:pPr eaLnBrk="1" hangingPunct="1">
                <a:defRPr/>
              </a:pPr>
              <a:t>25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0730093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367743-0F40-4A44-875D-2AC288A3608E}" type="slidenum">
              <a:rPr lang="ko-KR" altLang="en-US" smtClean="0"/>
              <a:pPr eaLnBrk="1" hangingPunct="1">
                <a:defRPr/>
              </a:pPr>
              <a:t>26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390304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367743-0F40-4A44-875D-2AC288A3608E}" type="slidenum">
              <a:rPr lang="ko-KR" altLang="en-US" smtClean="0"/>
              <a:pPr eaLnBrk="1" hangingPunct="1">
                <a:defRPr/>
              </a:pPr>
              <a:t>27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3034670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B15B75-9222-4D58-A2A4-498140A3ABCC}" type="slidenum">
              <a:rPr lang="ko-KR" altLang="en-US" smtClean="0"/>
              <a:pPr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39602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367743-0F40-4A44-875D-2AC288A3608E}" type="slidenum">
              <a:rPr lang="ko-KR" altLang="en-US" smtClean="0"/>
              <a:pPr eaLnBrk="1" hangingPunct="1">
                <a:defRPr/>
              </a:pPr>
              <a:t>29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8641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373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2F2F5AD-8B7B-4855-9500-E48950527EA0}" type="slidenum">
              <a:rPr lang="ko-KR" altLang="en-US" smtClean="0"/>
              <a:pPr eaLnBrk="1" hangingPunct="1">
                <a:defRPr/>
              </a:pPr>
              <a:t>3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5053238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373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2F2F5AD-8B7B-4855-9500-E48950527EA0}" type="slidenum">
              <a:rPr lang="ko-KR" altLang="en-US" smtClean="0"/>
              <a:pPr eaLnBrk="1" hangingPunct="1">
                <a:defRPr/>
              </a:pPr>
              <a:t>30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952232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819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3BCF593-AEBF-4CB5-8D07-4EEF44ACCC99}" type="slidenum">
              <a:rPr lang="ko-KR" altLang="en-US" smtClean="0"/>
              <a:pPr eaLnBrk="1" hangingPunct="1">
                <a:defRPr/>
              </a:pPr>
              <a:t>31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2836627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819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3BCF593-AEBF-4CB5-8D07-4EEF44ACCC99}" type="slidenum">
              <a:rPr lang="ko-KR" altLang="en-US" smtClean="0"/>
              <a:pPr eaLnBrk="1" hangingPunct="1">
                <a:defRPr/>
              </a:pPr>
              <a:t>32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9373053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819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3BCF593-AEBF-4CB5-8D07-4EEF44ACCC99}" type="slidenum">
              <a:rPr lang="ko-KR" altLang="en-US" smtClean="0"/>
              <a:pPr eaLnBrk="1" hangingPunct="1">
                <a:defRPr/>
              </a:pPr>
              <a:t>33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2645667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373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2F2F5AD-8B7B-4855-9500-E48950527EA0}" type="slidenum">
              <a:rPr lang="ko-KR" altLang="en-US" smtClean="0"/>
              <a:pPr eaLnBrk="1" hangingPunct="1">
                <a:defRPr/>
              </a:pPr>
              <a:t>34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5980188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819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3BCF593-AEBF-4CB5-8D07-4EEF44ACCC99}" type="slidenum">
              <a:rPr lang="ko-KR" altLang="en-US" smtClean="0"/>
              <a:pPr eaLnBrk="1" hangingPunct="1">
                <a:defRPr/>
              </a:pPr>
              <a:t>35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958835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367743-0F40-4A44-875D-2AC288A3608E}" type="slidenum">
              <a:rPr lang="ko-KR" altLang="en-US" smtClean="0"/>
              <a:pPr eaLnBrk="1" hangingPunct="1">
                <a:defRPr/>
              </a:pPr>
              <a:t>36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785446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819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3BCF593-AEBF-4CB5-8D07-4EEF44ACCC99}" type="slidenum">
              <a:rPr lang="ko-KR" altLang="en-US" smtClean="0"/>
              <a:pPr eaLnBrk="1" hangingPunct="1">
                <a:defRPr/>
              </a:pPr>
              <a:t>37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650434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819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3BCF593-AEBF-4CB5-8D07-4EEF44ACCC99}" type="slidenum">
              <a:rPr lang="ko-KR" altLang="en-US" smtClean="0"/>
              <a:pPr eaLnBrk="1" hangingPunct="1">
                <a:defRPr/>
              </a:pPr>
              <a:t>39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372962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367743-0F40-4A44-875D-2AC288A3608E}" type="slidenum">
              <a:rPr lang="ko-KR" altLang="en-US" smtClean="0"/>
              <a:pPr eaLnBrk="1" hangingPunct="1">
                <a:defRPr/>
              </a:pPr>
              <a:t>4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230640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06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DCE24AD-7EE2-419E-ACFD-91F1104A6CF3}" type="slidenum">
              <a:rPr lang="ko-KR" altLang="en-US" smtClean="0"/>
              <a:pPr eaLnBrk="1" hangingPunct="1">
                <a:defRPr/>
              </a:pPr>
              <a:t>5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508938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06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DCE24AD-7EE2-419E-ACFD-91F1104A6CF3}" type="slidenum">
              <a:rPr lang="ko-KR" altLang="en-US" smtClean="0"/>
              <a:pPr eaLnBrk="1" hangingPunct="1">
                <a:defRPr/>
              </a:pPr>
              <a:t>6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07061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06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DCE24AD-7EE2-419E-ACFD-91F1104A6CF3}" type="slidenum">
              <a:rPr lang="ko-KR" altLang="en-US" smtClean="0"/>
              <a:pPr eaLnBrk="1" hangingPunct="1">
                <a:defRPr/>
              </a:pPr>
              <a:t>7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4506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06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DCE24AD-7EE2-419E-ACFD-91F1104A6CF3}" type="slidenum">
              <a:rPr lang="ko-KR" altLang="en-US" smtClean="0"/>
              <a:pPr eaLnBrk="1" hangingPunct="1">
                <a:defRPr/>
              </a:pPr>
              <a:t>8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168836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06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DCE24AD-7EE2-419E-ACFD-91F1104A6CF3}" type="slidenum">
              <a:rPr lang="ko-KR" altLang="en-US" smtClean="0"/>
              <a:pPr eaLnBrk="1" hangingPunct="1">
                <a:defRPr/>
              </a:pPr>
              <a:t>9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32516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DF63-4D84-45A3-A409-0E3DF781AAB9}" type="datetimeFigureOut">
              <a:rPr lang="ko-KR" altLang="en-US" smtClean="0"/>
              <a:pPr/>
              <a:t>2017-11-08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8D1F-2F64-46B3-8B81-DD45F9352B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74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DF63-4D84-45A3-A409-0E3DF781AAB9}" type="datetimeFigureOut">
              <a:rPr lang="ko-KR" altLang="en-US" smtClean="0"/>
              <a:pPr/>
              <a:t>2017-11-08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8D1F-2F64-46B3-8B81-DD45F9352B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629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DF63-4D84-45A3-A409-0E3DF781AAB9}" type="datetimeFigureOut">
              <a:rPr lang="ko-KR" altLang="en-US" smtClean="0"/>
              <a:pPr/>
              <a:t>2017-11-08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8D1F-2F64-46B3-8B81-DD45F9352B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887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023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04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DF63-4D84-45A3-A409-0E3DF781AAB9}" type="datetimeFigureOut">
              <a:rPr lang="ko-KR" altLang="en-US" smtClean="0"/>
              <a:pPr/>
              <a:t>2017-11-08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8D1F-2F64-46B3-8B81-DD45F9352B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64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DF63-4D84-45A3-A409-0E3DF781AAB9}" type="datetimeFigureOut">
              <a:rPr lang="ko-KR" altLang="en-US" smtClean="0"/>
              <a:pPr/>
              <a:t>2017-11-08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8D1F-2F64-46B3-8B81-DD45F9352B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772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DF63-4D84-45A3-A409-0E3DF781AAB9}" type="datetimeFigureOut">
              <a:rPr lang="ko-KR" altLang="en-US" smtClean="0"/>
              <a:pPr/>
              <a:t>2017-11-08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8D1F-2F64-46B3-8B81-DD45F9352B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76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DF63-4D84-45A3-A409-0E3DF781AAB9}" type="datetimeFigureOut">
              <a:rPr lang="ko-KR" altLang="en-US" smtClean="0"/>
              <a:pPr/>
              <a:t>2017-11-08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8D1F-2F64-46B3-8B81-DD45F9352B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069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DF63-4D84-45A3-A409-0E3DF781AAB9}" type="datetimeFigureOut">
              <a:rPr lang="ko-KR" altLang="en-US" smtClean="0"/>
              <a:pPr/>
              <a:t>2017-11-08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8D1F-2F64-46B3-8B81-DD45F9352B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782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DF63-4D84-45A3-A409-0E3DF781AAB9}" type="datetimeFigureOut">
              <a:rPr lang="ko-KR" altLang="en-US" smtClean="0"/>
              <a:pPr/>
              <a:t>2017-11-08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8D1F-2F64-46B3-8B81-DD45F9352B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86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DF63-4D84-45A3-A409-0E3DF781AAB9}" type="datetimeFigureOut">
              <a:rPr lang="ko-KR" altLang="en-US" smtClean="0"/>
              <a:pPr/>
              <a:t>2017-11-08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8D1F-2F64-46B3-8B81-DD45F9352B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74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DF63-4D84-45A3-A409-0E3DF781AAB9}" type="datetimeFigureOut">
              <a:rPr lang="ko-KR" altLang="en-US" smtClean="0"/>
              <a:pPr/>
              <a:t>2017-11-08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8D1F-2F64-46B3-8B81-DD45F9352B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862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EDF63-4D84-45A3-A409-0E3DF781AAB9}" type="datetimeFigureOut">
              <a:rPr lang="ko-KR" altLang="en-US" smtClean="0"/>
              <a:pPr/>
              <a:t>2017-11-08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E8D1F-2F64-46B3-8B81-DD45F9352B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47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ChangeArrowheads="1"/>
          </p:cNvSpPr>
          <p:nvPr/>
        </p:nvSpPr>
        <p:spPr bwMode="auto">
          <a:xfrm>
            <a:off x="0" y="1071563"/>
            <a:ext cx="9158288" cy="2286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ko-KR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 idx="4294967295"/>
          </p:nvPr>
        </p:nvSpPr>
        <p:spPr>
          <a:xfrm>
            <a:off x="387320" y="1292836"/>
            <a:ext cx="8286808" cy="1896450"/>
          </a:xfrm>
          <a:extLst/>
        </p:spPr>
        <p:txBody>
          <a:bodyPr rtlCol="0">
            <a:normAutofit/>
          </a:bodyPr>
          <a:lstStyle/>
          <a:p>
            <a:pPr fontAlgn="auto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defRPr/>
            </a:pPr>
            <a:r>
              <a:rPr lang="ko-KR" altLang="en-US" sz="3600" b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소도체</a:t>
            </a:r>
            <a:r>
              <a:rPr lang="ko-KR" altLang="en-US" sz="3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등급기준 보완</a:t>
            </a:r>
            <a:r>
              <a:rPr lang="en-US" altLang="ko-KR" sz="3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3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안</a:t>
            </a:r>
            <a:r>
              <a:rPr lang="en-US" altLang="ko-KR" sz="3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3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을</a:t>
            </a:r>
            <a:r>
              <a:rPr lang="en-US" altLang="ko-KR" sz="3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3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통해 보는 </a:t>
            </a:r>
            <a:r>
              <a:rPr lang="ko-KR" altLang="en-US" sz="5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한우산업 발전 방향</a:t>
            </a:r>
            <a:endParaRPr lang="ko-KR" altLang="en-US" sz="3500" b="1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054350" y="4073525"/>
            <a:ext cx="2706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/>
            <a:r>
              <a:rPr kumimoji="0" lang="en-US" altLang="ko-KR" sz="2800" dirty="0" smtClean="0">
                <a:latin typeface="HY견고딕" pitchFamily="18" charset="-127"/>
                <a:ea typeface="HY견고딕" pitchFamily="18" charset="-127"/>
              </a:rPr>
              <a:t>2017.  11. 20.</a:t>
            </a:r>
            <a:endParaRPr kumimoji="0"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" name="그룹 120"/>
          <p:cNvGrpSpPr>
            <a:grpSpLocks/>
          </p:cNvGrpSpPr>
          <p:nvPr/>
        </p:nvGrpSpPr>
        <p:grpSpPr bwMode="auto">
          <a:xfrm>
            <a:off x="2057400" y="5105400"/>
            <a:ext cx="4954588" cy="646113"/>
            <a:chOff x="683568" y="5000188"/>
            <a:chExt cx="4848846" cy="907118"/>
          </a:xfrm>
        </p:grpSpPr>
        <p:sp>
          <p:nvSpPr>
            <p:cNvPr id="4103" name="Rectangle 3"/>
            <p:cNvSpPr>
              <a:spLocks noChangeArrowheads="1"/>
            </p:cNvSpPr>
            <p:nvPr/>
          </p:nvSpPr>
          <p:spPr bwMode="auto">
            <a:xfrm>
              <a:off x="1500164" y="5000188"/>
              <a:ext cx="4032250" cy="907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0"/>
              <a:r>
                <a:rPr kumimoji="0" lang="ko-KR" altLang="en-US" sz="3600">
                  <a:solidFill>
                    <a:srgbClr val="000000"/>
                  </a:solidFill>
                  <a:latin typeface="휴먼옛체" pitchFamily="18" charset="-127"/>
                  <a:ea typeface="휴먼옛체" pitchFamily="18" charset="-127"/>
                </a:rPr>
                <a:t>축산물품질평가원</a:t>
              </a:r>
              <a:endParaRPr kumimoji="0" lang="en-US" altLang="ko-KR" sz="3600">
                <a:solidFill>
                  <a:srgbClr val="000000"/>
                </a:solidFill>
                <a:latin typeface="휴먼옛체" pitchFamily="18" charset="-127"/>
                <a:ea typeface="휴먼옛체" pitchFamily="18" charset="-127"/>
              </a:endParaRPr>
            </a:p>
          </p:txBody>
        </p:sp>
        <p:pic>
          <p:nvPicPr>
            <p:cNvPr id="4104" name="Picture 5" descr="로고(투명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3568" y="5013176"/>
              <a:ext cx="720725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01063" y="64928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 latinLnBrk="1">
              <a:spcBef>
                <a:spcPct val="0"/>
              </a:spcBef>
              <a:spcAft>
                <a:spcPct val="0"/>
              </a:spcAft>
              <a:defRPr/>
            </a:pPr>
            <a:fld id="{0634EFE6-801D-41F2-B5C0-40A5A27BDD2D}" type="slidenum">
              <a:rPr lang="ko-KR" altLang="en-US" sz="1800" smtClean="0">
                <a:solidFill>
                  <a:schemeClr val="tx1"/>
                </a:solidFill>
              </a:rPr>
              <a:pPr algn="l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214282" y="357166"/>
            <a:ext cx="8572530" cy="857256"/>
          </a:xfrm>
          <a:prstGeom prst="round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0">
              <a:lnSpc>
                <a:spcPct val="120000"/>
              </a:lnSpc>
              <a:defRPr/>
            </a:pPr>
            <a:r>
              <a:rPr lang="ko-KR" altLang="en-US" sz="2000" b="1" dirty="0" smtClean="0"/>
              <a:t>◈ 최근 조사에서는 </a:t>
            </a:r>
            <a:r>
              <a:rPr lang="en-US" altLang="ko-KR" sz="2000" b="1" dirty="0" smtClean="0"/>
              <a:t>1</a:t>
            </a:r>
            <a:r>
              <a:rPr lang="en-US" altLang="ko-KR" sz="2000" b="1" baseline="30000" dirty="0" smtClean="0"/>
              <a:t>+</a:t>
            </a:r>
            <a:r>
              <a:rPr lang="ko-KR" altLang="en-US" sz="2000" b="1" dirty="0" smtClean="0"/>
              <a:t>등급 이하 쇠고기의 구매 선호도 증가 전망</a:t>
            </a:r>
            <a:endParaRPr lang="en-US" altLang="ko-KR" sz="2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8143932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029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01063" y="64928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 latinLnBrk="1">
              <a:spcBef>
                <a:spcPct val="0"/>
              </a:spcBef>
              <a:spcAft>
                <a:spcPct val="0"/>
              </a:spcAft>
              <a:defRPr/>
            </a:pPr>
            <a:fld id="{0634EFE6-801D-41F2-B5C0-40A5A27BDD2D}" type="slidenum">
              <a:rPr lang="ko-KR" altLang="en-US" sz="1800" smtClean="0">
                <a:solidFill>
                  <a:schemeClr val="tx1"/>
                </a:solidFill>
              </a:rPr>
              <a:pPr algn="l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214282" y="428604"/>
            <a:ext cx="8572530" cy="662886"/>
          </a:xfrm>
          <a:prstGeom prst="round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0">
              <a:lnSpc>
                <a:spcPct val="120000"/>
              </a:lnSpc>
              <a:defRPr/>
            </a:pPr>
            <a:r>
              <a:rPr lang="ko-KR" altLang="en-US" sz="2000" b="1" dirty="0" smtClean="0"/>
              <a:t>◈ </a:t>
            </a:r>
            <a:r>
              <a:rPr lang="en-US" altLang="ko-KR" sz="2000" b="1" dirty="0" smtClean="0"/>
              <a:t>2017</a:t>
            </a:r>
            <a:r>
              <a:rPr lang="ko-KR" altLang="en-US" sz="2000" b="1" dirty="0" smtClean="0"/>
              <a:t>년 소비트렌드 전망 </a:t>
            </a:r>
            <a:r>
              <a:rPr lang="en-US" altLang="ko-KR" sz="2000" b="1" dirty="0" smtClean="0"/>
              <a:t>: B</a:t>
            </a:r>
            <a:r>
              <a:rPr lang="en-US" altLang="ko-KR" sz="2000" b="1" baseline="30000" dirty="0" smtClean="0"/>
              <a:t>+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프리미엄</a:t>
            </a:r>
            <a:r>
              <a:rPr lang="en-US" altLang="ko-KR" sz="2000" b="1" dirty="0" smtClean="0"/>
              <a:t> (</a:t>
            </a:r>
            <a:r>
              <a:rPr lang="ko-KR" altLang="en-US" sz="2000" b="1" dirty="0" smtClean="0"/>
              <a:t>서울대 김난도 교수</a:t>
            </a:r>
            <a:r>
              <a:rPr lang="en-US" altLang="ko-KR" sz="2000" b="1" dirty="0" smtClean="0"/>
              <a:t>)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571472" y="3407424"/>
          <a:ext cx="7858180" cy="2307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0"/>
                <a:gridCol w="3929090"/>
              </a:tblGrid>
              <a:tr h="6508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/>
                        <a:t>가성비</a:t>
                      </a:r>
                      <a:r>
                        <a:rPr lang="ko-KR" altLang="en-US" sz="2000" dirty="0" smtClean="0"/>
                        <a:t> 추구</a:t>
                      </a:r>
                      <a:r>
                        <a:rPr lang="en-US" altLang="ko-KR" sz="2000" dirty="0" smtClean="0"/>
                        <a:t>(</a:t>
                      </a:r>
                      <a:r>
                        <a:rPr lang="ko-KR" altLang="en-US" sz="2000" dirty="0" smtClean="0"/>
                        <a:t>기존</a:t>
                      </a:r>
                      <a:r>
                        <a:rPr lang="en-US" altLang="ko-KR" sz="2000" dirty="0" smtClean="0"/>
                        <a:t>)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B+ </a:t>
                      </a:r>
                      <a:r>
                        <a:rPr lang="ko-KR" altLang="en-US" sz="2000" dirty="0" smtClean="0"/>
                        <a:t>프리미엄</a:t>
                      </a:r>
                      <a:r>
                        <a:rPr lang="en-US" altLang="ko-KR" sz="2000" dirty="0" smtClean="0"/>
                        <a:t>(</a:t>
                      </a:r>
                      <a:r>
                        <a:rPr lang="ko-KR" altLang="en-US" sz="2000" dirty="0" smtClean="0"/>
                        <a:t>전망</a:t>
                      </a:r>
                      <a:r>
                        <a:rPr lang="en-US" altLang="ko-KR" sz="2000" dirty="0" smtClean="0"/>
                        <a:t>)</a:t>
                      </a:r>
                      <a:endParaRPr lang="ko-KR" altLang="en-US" sz="2000" dirty="0"/>
                    </a:p>
                  </a:txBody>
                  <a:tcPr anchor="ctr"/>
                </a:tc>
              </a:tr>
              <a:tr h="65087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000" dirty="0" smtClean="0"/>
                        <a:t>성능</a:t>
                      </a:r>
                      <a:endParaRPr lang="en-US" altLang="ko-KR" sz="2000" dirty="0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000" dirty="0" smtClean="0"/>
                        <a:t>가격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000" dirty="0" smtClean="0"/>
                        <a:t>성능</a:t>
                      </a:r>
                      <a:endParaRPr lang="en-US" altLang="ko-KR" sz="2000" dirty="0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000" dirty="0" smtClean="0"/>
                        <a:t>가격</a:t>
                      </a:r>
                    </a:p>
                  </a:txBody>
                  <a:tcPr anchor="ctr"/>
                </a:tc>
              </a:tr>
              <a:tr h="6508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저가격</a:t>
                      </a:r>
                      <a:r>
                        <a:rPr lang="en-US" altLang="ko-KR" sz="2000" dirty="0" smtClean="0"/>
                        <a:t>, </a:t>
                      </a:r>
                      <a:r>
                        <a:rPr lang="ko-KR" altLang="en-US" sz="2000" dirty="0" smtClean="0"/>
                        <a:t>대중성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합리성</a:t>
                      </a:r>
                      <a:r>
                        <a:rPr lang="en-US" altLang="ko-KR" sz="2000" dirty="0" smtClean="0"/>
                        <a:t>, </a:t>
                      </a:r>
                      <a:r>
                        <a:rPr lang="ko-KR" altLang="en-US" sz="2000" dirty="0" smtClean="0"/>
                        <a:t>실용성</a:t>
                      </a:r>
                      <a:endParaRPr lang="ko-KR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8" name="직선 연결선 7"/>
          <p:cNvCxnSpPr/>
          <p:nvPr/>
        </p:nvCxnSpPr>
        <p:spPr>
          <a:xfrm>
            <a:off x="2143108" y="4621870"/>
            <a:ext cx="756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6072198" y="4621870"/>
            <a:ext cx="756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아래쪽 화살표 10"/>
          <p:cNvSpPr/>
          <p:nvPr/>
        </p:nvSpPr>
        <p:spPr>
          <a:xfrm>
            <a:off x="3000364" y="4550432"/>
            <a:ext cx="285752" cy="4286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아래쪽 화살표 11"/>
          <p:cNvSpPr/>
          <p:nvPr/>
        </p:nvSpPr>
        <p:spPr>
          <a:xfrm flipV="1">
            <a:off x="6858016" y="4193242"/>
            <a:ext cx="285752" cy="4286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20"/>
          <p:cNvSpPr txBox="1">
            <a:spLocks noChangeArrowheads="1"/>
          </p:cNvSpPr>
          <p:nvPr/>
        </p:nvSpPr>
        <p:spPr bwMode="auto">
          <a:xfrm>
            <a:off x="285720" y="1478598"/>
            <a:ext cx="8858280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lvl="1" latinLnBrk="0">
              <a:lnSpc>
                <a:spcPts val="26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ko-KR" sz="2000" dirty="0">
                <a:latin typeface="맑은 고딕" pitchFamily="50" charset="-127"/>
                <a:ea typeface="HY헤드라인M" pitchFamily="18" charset="-127"/>
              </a:rPr>
              <a:t> </a:t>
            </a:r>
            <a:r>
              <a:rPr lang="ko-KR" altLang="en-US" sz="2000" dirty="0">
                <a:latin typeface="맑은 고딕" pitchFamily="50" charset="-127"/>
                <a:ea typeface="HY헤드라인M" pitchFamily="18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저성장 경제상황에서 소비구조 변화 심화 전망</a:t>
            </a:r>
            <a:endParaRPr lang="en-US" altLang="ko-KR" sz="2000" dirty="0" smtClean="0">
              <a:latin typeface="맑은 고딕" pitchFamily="50" charset="-127"/>
              <a:ea typeface="HY헤드라인M" pitchFamily="18" charset="-127"/>
            </a:endParaRPr>
          </a:p>
          <a:p>
            <a:pPr marL="179388" lvl="1" latinLnBrk="0">
              <a:lnSpc>
                <a:spcPts val="2600"/>
              </a:lnSpc>
              <a:spcBef>
                <a:spcPct val="20000"/>
              </a:spcBef>
            </a:pPr>
            <a:r>
              <a:rPr lang="ko-KR" altLang="en-US" sz="2000" dirty="0" smtClean="0">
                <a:latin typeface="+mj-ea"/>
              </a:rPr>
              <a:t>  * 아무리 뛰어난 제품을 만들어도 수요가 없으면 무의미</a:t>
            </a:r>
            <a:endParaRPr lang="en-US" altLang="ko-KR" sz="2000" dirty="0" smtClean="0">
              <a:latin typeface="+mj-ea"/>
            </a:endParaRPr>
          </a:p>
          <a:p>
            <a:pPr marL="179388" lvl="1" latinLnBrk="0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altLang="ko-KR" sz="2000" dirty="0" smtClean="0">
                <a:solidFill>
                  <a:prstClr val="black"/>
                </a:solidFill>
                <a:latin typeface="맑은 고딕" pitchFamily="50" charset="-127"/>
                <a:ea typeface="HY헤드라인M" pitchFamily="18" charset="-127"/>
              </a:rPr>
              <a:t>  </a:t>
            </a:r>
            <a:r>
              <a:rPr lang="ko-KR" altLang="en-US" sz="2000" dirty="0" err="1" smtClean="0">
                <a:solidFill>
                  <a:prstClr val="black"/>
                </a:solidFill>
                <a:latin typeface="맑은 고딕" pitchFamily="50" charset="-127"/>
                <a:ea typeface="HY헤드라인M" pitchFamily="18" charset="-127"/>
              </a:rPr>
              <a:t>가성비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itchFamily="50" charset="-127"/>
                <a:ea typeface="HY헤드라인M" pitchFamily="18" charset="-127"/>
              </a:rPr>
              <a:t> 시대에서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itchFamily="50" charset="-127"/>
                <a:ea typeface="HY헤드라인M" pitchFamily="18" charset="-127"/>
              </a:rPr>
              <a:t>B+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itchFamily="50" charset="-127"/>
                <a:ea typeface="HY헤드라인M" pitchFamily="18" charset="-127"/>
              </a:rPr>
              <a:t>프리미엄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itchFamily="50" charset="-127"/>
                <a:ea typeface="HY헤드라인M" pitchFamily="18" charset="-127"/>
              </a:rPr>
              <a:t>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itchFamily="50" charset="-127"/>
                <a:ea typeface="HY헤드라인M" pitchFamily="18" charset="-127"/>
              </a:rPr>
              <a:t>전략으로 소비촉진 전략 필요</a:t>
            </a:r>
            <a:endParaRPr lang="en-US" altLang="ko-KR" sz="2000" dirty="0" smtClean="0">
              <a:solidFill>
                <a:prstClr val="black"/>
              </a:solidFill>
              <a:latin typeface="맑은 고딕" pitchFamily="50" charset="-127"/>
              <a:ea typeface="HY헤드라인M" pitchFamily="18" charset="-127"/>
            </a:endParaRPr>
          </a:p>
          <a:p>
            <a:pPr marL="179388" lvl="1" latinLnBrk="0">
              <a:lnSpc>
                <a:spcPts val="2600"/>
              </a:lnSpc>
              <a:spcBef>
                <a:spcPct val="20000"/>
              </a:spcBef>
            </a:pPr>
            <a:endParaRPr lang="en-US" altLang="ko-KR" sz="2000" dirty="0" smtClean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029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>
            <a:spLocks noChangeArrowheads="1"/>
          </p:cNvSpPr>
          <p:nvPr/>
        </p:nvSpPr>
        <p:spPr bwMode="auto">
          <a:xfrm rot="5400000">
            <a:off x="4040981" y="-1961356"/>
            <a:ext cx="1062038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57158" y="2247836"/>
            <a:ext cx="814393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 latinLnBrk="0">
              <a:defRPr/>
            </a:pPr>
            <a:r>
              <a:rPr kumimoji="0" lang="en-US" altLang="ko-KR" sz="3800" b="1" spc="150" dirty="0" smtClean="0">
                <a:ln w="11430">
                  <a:solidFill>
                    <a:prstClr val="white"/>
                  </a:solidFill>
                </a:ln>
                <a:solidFill>
                  <a:schemeClr val="bg1"/>
                </a:solidFill>
                <a:latin typeface="맑은 고딕"/>
                <a:ea typeface="맑은 고딕"/>
              </a:rPr>
              <a:t>Ⅱ. </a:t>
            </a:r>
            <a:r>
              <a:rPr kumimoji="0" lang="ko-KR" altLang="en-US" sz="3800" b="1" spc="150" dirty="0" smtClean="0">
                <a:ln w="11430">
                  <a:solidFill>
                    <a:prstClr val="white"/>
                  </a:solidFill>
                </a:ln>
                <a:solidFill>
                  <a:schemeClr val="bg1"/>
                </a:solidFill>
                <a:ea typeface="+mn-ea"/>
              </a:rPr>
              <a:t>보완 방안 </a:t>
            </a:r>
            <a:endParaRPr kumimoji="0" lang="ko-KR" altLang="en-US" sz="3800" b="1" spc="150" dirty="0">
              <a:ln w="11430">
                <a:solidFill>
                  <a:prstClr val="white"/>
                </a:solidFill>
              </a:ln>
              <a:solidFill>
                <a:schemeClr val="bg1"/>
              </a:solidFill>
              <a:ea typeface="+mn-ea"/>
            </a:endParaRPr>
          </a:p>
        </p:txBody>
      </p:sp>
      <p:sp>
        <p:nvSpPr>
          <p:cNvPr id="6" name="슬라이드 번호 개체 틀 40"/>
          <p:cNvSpPr txBox="1">
            <a:spLocks/>
          </p:cNvSpPr>
          <p:nvPr/>
        </p:nvSpPr>
        <p:spPr bwMode="auto">
          <a:xfrm>
            <a:off x="8786813" y="6492875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71C1591-AC2A-4DE8-9CEC-D494C772621B}" type="slidenum">
              <a:rPr kumimoji="0" lang="ko-KR" altLang="en-US">
                <a:latin typeface="+mn-lt"/>
                <a:ea typeface="+mn-ea"/>
              </a:rPr>
              <a:pPr>
                <a:defRPr/>
              </a:pPr>
              <a:t>12</a:t>
            </a:fld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28794" y="3505200"/>
            <a:ext cx="60103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latinLnBrk="0">
              <a:lnSpc>
                <a:spcPct val="150000"/>
              </a:lnSpc>
              <a:defRPr/>
            </a:pPr>
            <a:r>
              <a:rPr kumimoji="0" lang="en-US" altLang="ko-KR" sz="2400" b="1" spc="150" dirty="0">
                <a:ln w="11430">
                  <a:solidFill>
                    <a:prstClr val="white"/>
                  </a:solidFill>
                </a:ln>
                <a:latin typeface="HY견고딕" pitchFamily="18" charset="-127"/>
                <a:ea typeface="HY견고딕" pitchFamily="18" charset="-127"/>
              </a:rPr>
              <a:t>1. </a:t>
            </a:r>
            <a:r>
              <a:rPr kumimoji="0" lang="ko-KR" altLang="en-US" sz="2400" b="1" spc="150" dirty="0" smtClean="0">
                <a:ln w="11430">
                  <a:solidFill>
                    <a:prstClr val="white"/>
                  </a:solidFill>
                </a:ln>
                <a:latin typeface="HY견고딕" pitchFamily="18" charset="-127"/>
                <a:ea typeface="HY견고딕" pitchFamily="18" charset="-127"/>
              </a:rPr>
              <a:t>육량등급 개선</a:t>
            </a:r>
            <a:endParaRPr kumimoji="0" lang="ko-KR" altLang="en-US" sz="2400" b="1" spc="150" dirty="0">
              <a:ln w="11430">
                <a:solidFill>
                  <a:prstClr val="white"/>
                </a:solidFill>
              </a:ln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lnSpc>
                <a:spcPct val="150000"/>
              </a:lnSpc>
              <a:defRPr/>
            </a:pPr>
            <a:r>
              <a:rPr kumimoji="0" lang="en-US" altLang="ko-KR" sz="2400" b="1" spc="150" dirty="0">
                <a:ln w="11430">
                  <a:solidFill>
                    <a:prstClr val="white"/>
                  </a:solidFill>
                </a:ln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2400" b="1" spc="150" dirty="0" smtClean="0">
                <a:ln w="11430">
                  <a:solidFill>
                    <a:prstClr val="white"/>
                  </a:solidFill>
                </a:ln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육질등급 보완</a:t>
            </a:r>
            <a:endParaRPr kumimoji="0" lang="en-US" altLang="ko-KR" sz="2400" b="1" spc="150" dirty="0">
              <a:ln w="11430">
                <a:solidFill>
                  <a:prstClr val="white"/>
                </a:solidFill>
              </a:ln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lnSpc>
                <a:spcPct val="150000"/>
              </a:lnSpc>
              <a:defRPr/>
            </a:pPr>
            <a:r>
              <a:rPr kumimoji="0" lang="en-US" altLang="ko-KR" sz="2400" b="1" spc="150" dirty="0">
                <a:ln w="11430">
                  <a:solidFill>
                    <a:prstClr val="white"/>
                  </a:solidFill>
                </a:ln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3. </a:t>
            </a:r>
            <a:r>
              <a:rPr kumimoji="0" lang="ko-KR" altLang="en-US" sz="2400" b="1" spc="150" dirty="0">
                <a:ln w="11430">
                  <a:solidFill>
                    <a:prstClr val="white"/>
                  </a:solidFill>
                </a:ln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등급명칭 보완</a:t>
            </a:r>
            <a:endParaRPr kumimoji="0" lang="en-US" altLang="ko-KR" sz="2400" b="1" spc="150" dirty="0">
              <a:ln w="11430">
                <a:solidFill>
                  <a:prstClr val="white"/>
                </a:solidFill>
              </a:ln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lnSpc>
                <a:spcPct val="150000"/>
              </a:lnSpc>
              <a:defRPr/>
            </a:pPr>
            <a:r>
              <a:rPr kumimoji="0" lang="en-US" altLang="ko-KR" sz="2400" b="1" spc="150" dirty="0">
                <a:ln w="11430">
                  <a:solidFill>
                    <a:prstClr val="white"/>
                  </a:solidFill>
                </a:ln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4. </a:t>
            </a:r>
            <a:r>
              <a:rPr kumimoji="0" lang="ko-KR" altLang="en-US" sz="2400" b="1" spc="150" dirty="0" smtClean="0">
                <a:ln w="11430">
                  <a:solidFill>
                    <a:prstClr val="white"/>
                  </a:solidFill>
                </a:ln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식육정보 제공 개선</a:t>
            </a:r>
            <a:endParaRPr kumimoji="0" lang="en-US" altLang="ko-KR" sz="2400" b="1" spc="150" dirty="0">
              <a:ln w="11430">
                <a:solidFill>
                  <a:prstClr val="white"/>
                </a:solidFill>
              </a:ln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5325" y="6546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EA5DB-7F97-49D5-BE59-B4704ED11B98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357158" y="2000240"/>
            <a:ext cx="8548718" cy="4500594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53254" name="Rectangle 10"/>
          <p:cNvSpPr>
            <a:spLocks noChangeArrowheads="1"/>
          </p:cNvSpPr>
          <p:nvPr/>
        </p:nvSpPr>
        <p:spPr bwMode="auto">
          <a:xfrm rot="5400000">
            <a:off x="4302125" y="-3860800"/>
            <a:ext cx="539750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357188" y="1086644"/>
            <a:ext cx="8558212" cy="770720"/>
          </a:xfrm>
          <a:prstGeom prst="round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0">
              <a:lnSpc>
                <a:spcPct val="120000"/>
              </a:lnSpc>
              <a:defRPr/>
            </a:pPr>
            <a:r>
              <a:rPr lang="ko-KR" altLang="en-US" sz="2000" dirty="0" smtClean="0"/>
              <a:t>◈ </a:t>
            </a:r>
            <a:r>
              <a:rPr lang="ko-KR" altLang="en-US" sz="2000" b="1" dirty="0" smtClean="0"/>
              <a:t>도체중량이 크면서 정육량과 </a:t>
            </a:r>
            <a:r>
              <a:rPr lang="ko-KR" altLang="en-US" sz="2000" b="1" dirty="0" err="1" smtClean="0"/>
              <a:t>정육율이</a:t>
            </a:r>
            <a:r>
              <a:rPr lang="ko-KR" altLang="en-US" sz="2000" b="1" dirty="0" smtClean="0"/>
              <a:t> 우수한 소의 변별력 강화</a:t>
            </a:r>
            <a:endParaRPr lang="en-US" altLang="ko-KR" sz="2000" b="1" dirty="0" smtClean="0"/>
          </a:p>
          <a:p>
            <a:pPr latinLnBrk="0">
              <a:lnSpc>
                <a:spcPct val="120000"/>
              </a:lnSpc>
              <a:defRPr/>
            </a:pPr>
            <a:r>
              <a:rPr lang="ko-KR" altLang="en-US" sz="2000" dirty="0" smtClean="0"/>
              <a:t>✧ </a:t>
            </a:r>
            <a:r>
              <a:rPr lang="ko-KR" altLang="en-US" b="1" dirty="0" smtClean="0"/>
              <a:t>예측 정육량 정보를 별도로 제공하여 한우 고기 생산성 향상 유도</a:t>
            </a:r>
            <a:endParaRPr lang="ko-KR" altLang="en-US" dirty="0" smtClean="0"/>
          </a:p>
        </p:txBody>
      </p:sp>
      <p:sp>
        <p:nvSpPr>
          <p:cNvPr id="10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육량등급 개선</a:t>
            </a:r>
            <a:endParaRPr kumimoji="0" lang="ko-KR" altLang="en-US" sz="2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r="885" b="49091"/>
          <a:stretch>
            <a:fillRect/>
          </a:stretch>
        </p:blipFill>
        <p:spPr bwMode="auto">
          <a:xfrm>
            <a:off x="714348" y="2085968"/>
            <a:ext cx="7715304" cy="191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696" y="4000504"/>
            <a:ext cx="828680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0800" dir="5820000" algn="ctr" rotWithShape="0">
              <a:schemeClr val="accent6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89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5325" y="6546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EA5DB-7F97-49D5-BE59-B4704ED11B98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10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ko-KR" sz="28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1. </a:t>
            </a:r>
            <a:r>
              <a:rPr kumimoji="0" lang="ko-KR" altLang="en-US" sz="28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육량등급 개선</a:t>
            </a:r>
            <a:endParaRPr kumimoji="0" lang="ko-KR" altLang="en-US" sz="2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357188" y="529960"/>
            <a:ext cx="8572530" cy="470148"/>
          </a:xfrm>
          <a:prstGeom prst="round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0">
              <a:lnSpc>
                <a:spcPct val="120000"/>
              </a:lnSpc>
              <a:defRPr/>
            </a:pPr>
            <a:r>
              <a:rPr lang="ko-KR" altLang="en-US" sz="2000" b="1" dirty="0" smtClean="0"/>
              <a:t>◈ 연도별 한우 </a:t>
            </a:r>
            <a:r>
              <a:rPr lang="ko-KR" altLang="en-US" sz="2000" b="1" dirty="0" err="1" smtClean="0"/>
              <a:t>거세우</a:t>
            </a:r>
            <a:r>
              <a:rPr lang="ko-KR" altLang="en-US" sz="2000" b="1" dirty="0" smtClean="0"/>
              <a:t> 특성 추이</a:t>
            </a:r>
            <a:endParaRPr lang="en-US" altLang="ko-KR" sz="2000" b="1" dirty="0" smtClean="0"/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214279" y="1282684"/>
          <a:ext cx="8786877" cy="2786084"/>
        </p:xfrm>
        <a:graphic>
          <a:graphicData uri="http://schemas.openxmlformats.org/drawingml/2006/table">
            <a:tbl>
              <a:tblPr/>
              <a:tblGrid>
                <a:gridCol w="714383"/>
                <a:gridCol w="509881"/>
                <a:gridCol w="550398"/>
                <a:gridCol w="540117"/>
                <a:gridCol w="542744"/>
                <a:gridCol w="537490"/>
                <a:gridCol w="540117"/>
                <a:gridCol w="540117"/>
                <a:gridCol w="540117"/>
                <a:gridCol w="540117"/>
                <a:gridCol w="540117"/>
                <a:gridCol w="540117"/>
                <a:gridCol w="617276"/>
                <a:gridCol w="748068"/>
                <a:gridCol w="785818"/>
              </a:tblGrid>
              <a:tr h="6965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구 분</a:t>
                      </a:r>
                      <a:endParaRPr lang="ko-KR" altLang="en-US" sz="13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’05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(A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’06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’07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’08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’09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’10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’11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’12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’13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’14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’15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’16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B)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증감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B-A)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spc="-150" dirty="0">
                          <a:solidFill>
                            <a:srgbClr val="000000"/>
                          </a:solidFill>
                          <a:latin typeface="+mn-lt"/>
                        </a:rPr>
                        <a:t>증감률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965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spc="0" dirty="0" err="1">
                          <a:solidFill>
                            <a:srgbClr val="000000"/>
                          </a:solidFill>
                          <a:latin typeface="+mn-lt"/>
                        </a:rPr>
                        <a:t>등지방</a:t>
                      </a:r>
                      <a:endParaRPr lang="ko-KR" altLang="en-US" sz="1300" b="1" spc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(㎜)</a:t>
                      </a:r>
                      <a:endParaRPr lang="ko-KR" altLang="en-US" sz="13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11.3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11.7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11.9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12.6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12.5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12.9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13.2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13.1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12.7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12.9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13.5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13.8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2.5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22.1%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965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latin typeface="+mn-lt"/>
                        </a:rPr>
                        <a:t>단면적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(㎠)</a:t>
                      </a:r>
                      <a:endParaRPr lang="ko-KR" altLang="en-US" sz="13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82.2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83.4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84.2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86.2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87.8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88.5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89.4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89.5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89.5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89.8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91.2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91.6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9.4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11.4%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965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latin typeface="+mn-lt"/>
                        </a:rPr>
                        <a:t>도체중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(㎏)</a:t>
                      </a:r>
                      <a:endParaRPr lang="ko-KR" altLang="en-US" sz="13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381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388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395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405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413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418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422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416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420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425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430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435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54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14.2%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285720" y="4402447"/>
            <a:ext cx="7572428" cy="21698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sz="2000" b="1" dirty="0" smtClean="0">
                <a:latin typeface="+mn-ea"/>
                <a:ea typeface="+mn-ea"/>
              </a:rPr>
              <a:t> 육량 </a:t>
            </a:r>
            <a:r>
              <a:rPr lang="en-US" altLang="ko-KR" sz="2000" b="1" dirty="0" smtClean="0">
                <a:latin typeface="+mn-ea"/>
                <a:ea typeface="+mn-ea"/>
              </a:rPr>
              <a:t>C</a:t>
            </a:r>
            <a:r>
              <a:rPr lang="ko-KR" altLang="en-US" sz="2000" b="1" dirty="0" smtClean="0">
                <a:latin typeface="+mn-ea"/>
                <a:ea typeface="+mn-ea"/>
              </a:rPr>
              <a:t>등급 증가 요인</a:t>
            </a:r>
            <a:endParaRPr lang="en-US" altLang="ko-KR" sz="2000" b="1" dirty="0" smtClean="0">
              <a:latin typeface="+mn-ea"/>
              <a:ea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b="1" dirty="0" smtClean="0">
                <a:latin typeface="+mn-ea"/>
                <a:ea typeface="+mn-ea"/>
              </a:rPr>
              <a:t>   </a:t>
            </a:r>
            <a:r>
              <a:rPr lang="ko-KR" altLang="en-US" sz="1800" b="1" dirty="0" smtClean="0">
                <a:solidFill>
                  <a:srgbClr val="FF0000"/>
                </a:solidFill>
                <a:latin typeface="+mn-ea"/>
                <a:ea typeface="+mn-ea"/>
              </a:rPr>
              <a:t>거세우</a:t>
            </a:r>
            <a:r>
              <a:rPr lang="ko-KR" altLang="en-US" sz="1800" b="1" dirty="0" smtClean="0">
                <a:latin typeface="+mn-ea"/>
                <a:ea typeface="+mn-ea"/>
              </a:rPr>
              <a:t>의 육량 </a:t>
            </a:r>
            <a:r>
              <a:rPr lang="en-US" altLang="ko-KR" sz="1800" b="1" dirty="0" smtClean="0">
                <a:latin typeface="+mn-ea"/>
                <a:ea typeface="+mn-ea"/>
              </a:rPr>
              <a:t>C</a:t>
            </a:r>
            <a:r>
              <a:rPr lang="ko-KR" altLang="en-US" sz="1800" b="1" dirty="0" smtClean="0">
                <a:latin typeface="+mn-ea"/>
                <a:ea typeface="+mn-ea"/>
              </a:rPr>
              <a:t>등급 출현율  증가는 도체중 증가에 따른 등심단면적    </a:t>
            </a:r>
            <a:endParaRPr lang="en-US" altLang="ko-KR" sz="1800" b="1" dirty="0" smtClean="0">
              <a:latin typeface="+mn-ea"/>
              <a:ea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800" b="1" dirty="0" smtClean="0">
                <a:latin typeface="+mn-ea"/>
                <a:ea typeface="+mn-ea"/>
              </a:rPr>
              <a:t>   </a:t>
            </a:r>
            <a:r>
              <a:rPr lang="ko-KR" altLang="en-US" sz="1800" b="1" dirty="0" smtClean="0">
                <a:latin typeface="+mn-ea"/>
                <a:ea typeface="+mn-ea"/>
              </a:rPr>
              <a:t>크기 증가보다</a:t>
            </a:r>
            <a:r>
              <a:rPr lang="en-US" altLang="ko-KR" sz="1800" b="1" dirty="0" smtClean="0">
                <a:latin typeface="+mn-ea"/>
                <a:ea typeface="+mn-ea"/>
              </a:rPr>
              <a:t>,</a:t>
            </a:r>
            <a:r>
              <a:rPr lang="ko-KR" altLang="en-US" sz="1800" b="1" dirty="0" smtClean="0">
                <a:latin typeface="+mn-ea"/>
                <a:ea typeface="+mn-ea"/>
              </a:rPr>
              <a:t> 상대적으로 </a:t>
            </a:r>
            <a:r>
              <a:rPr lang="ko-KR" altLang="en-US" sz="1800" b="1" dirty="0" smtClean="0">
                <a:solidFill>
                  <a:srgbClr val="FF0000"/>
                </a:solidFill>
                <a:latin typeface="+mn-ea"/>
                <a:ea typeface="+mn-ea"/>
              </a:rPr>
              <a:t>등지방두께</a:t>
            </a:r>
            <a:r>
              <a:rPr lang="ko-KR" altLang="en-US" sz="1800" b="1" dirty="0" smtClean="0">
                <a:latin typeface="+mn-ea"/>
                <a:ea typeface="+mn-ea"/>
              </a:rPr>
              <a:t>가 더 많이 증가한 것으로 </a:t>
            </a:r>
            <a:endParaRPr lang="en-US" altLang="ko-KR" sz="1800" b="1" dirty="0" smtClean="0">
              <a:latin typeface="+mn-ea"/>
              <a:ea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800" b="1" dirty="0" smtClean="0">
                <a:latin typeface="+mn-ea"/>
                <a:ea typeface="+mn-ea"/>
              </a:rPr>
              <a:t>   </a:t>
            </a:r>
            <a:r>
              <a:rPr lang="ko-KR" altLang="en-US" sz="1800" b="1" dirty="0" smtClean="0">
                <a:latin typeface="+mn-ea"/>
                <a:ea typeface="+mn-ea"/>
              </a:rPr>
              <a:t>나타나</a:t>
            </a:r>
            <a:r>
              <a:rPr lang="en-US" altLang="ko-KR" sz="1800" b="1" dirty="0" smtClean="0">
                <a:latin typeface="+mn-ea"/>
                <a:ea typeface="+mn-ea"/>
              </a:rPr>
              <a:t>,</a:t>
            </a:r>
            <a:r>
              <a:rPr lang="ko-KR" altLang="en-US" sz="1800" b="1" dirty="0" smtClean="0">
                <a:latin typeface="+mn-ea"/>
                <a:ea typeface="+mn-ea"/>
              </a:rPr>
              <a:t>  </a:t>
            </a:r>
            <a:r>
              <a:rPr lang="ko-KR" altLang="en-US" sz="1800" b="1" dirty="0" smtClean="0">
                <a:solidFill>
                  <a:srgbClr val="FF0000"/>
                </a:solidFill>
                <a:latin typeface="+mn-ea"/>
                <a:ea typeface="+mn-ea"/>
              </a:rPr>
              <a:t>육량 </a:t>
            </a:r>
            <a:r>
              <a:rPr lang="en-US" altLang="ko-KR" sz="1800" b="1" dirty="0" smtClean="0">
                <a:solidFill>
                  <a:srgbClr val="FF0000"/>
                </a:solidFill>
                <a:latin typeface="+mn-ea"/>
                <a:ea typeface="+mn-ea"/>
              </a:rPr>
              <a:t>C</a:t>
            </a:r>
            <a:r>
              <a:rPr lang="ko-KR" altLang="en-US" sz="1800" b="1" dirty="0" smtClean="0">
                <a:solidFill>
                  <a:srgbClr val="FF0000"/>
                </a:solidFill>
                <a:latin typeface="+mn-ea"/>
                <a:ea typeface="+mn-ea"/>
              </a:rPr>
              <a:t>등급 출현율</a:t>
            </a:r>
            <a:r>
              <a:rPr lang="ko-KR" altLang="en-US" sz="1800" b="1" dirty="0" smtClean="0">
                <a:latin typeface="+mn-ea"/>
                <a:ea typeface="+mn-ea"/>
              </a:rPr>
              <a:t>에 기여하는 것으로 나타남</a:t>
            </a:r>
            <a:r>
              <a:rPr lang="en-US" altLang="ko-KR" sz="1800" b="1" dirty="0" smtClean="0">
                <a:latin typeface="+mn-ea"/>
                <a:ea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800" b="1" dirty="0" smtClean="0">
                <a:latin typeface="+mn-ea"/>
                <a:ea typeface="+mn-ea"/>
              </a:rPr>
              <a:t>     </a:t>
            </a:r>
            <a:r>
              <a:rPr lang="en-US" altLang="ko-KR" sz="800" b="1" dirty="0" smtClean="0">
                <a:solidFill>
                  <a:srgbClr val="FF0000"/>
                </a:solidFill>
                <a:latin typeface="+mn-ea"/>
                <a:ea typeface="+mn-ea"/>
              </a:rPr>
              <a:t>  </a:t>
            </a:r>
            <a:r>
              <a:rPr lang="en-US" altLang="ko-KR" sz="1400" b="1" dirty="0" smtClean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  <a:ea typeface="+mn-ea"/>
              </a:rPr>
              <a:t>도체중 증가분은 정육이 아닌 지방량이다</a:t>
            </a:r>
            <a:r>
              <a:rPr lang="en-US" altLang="ko-KR" sz="1400" b="1" dirty="0" smtClean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endParaRPr lang="ko-KR" altLang="en-US" sz="1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8072462" y="4272222"/>
            <a:ext cx="500066" cy="1299918"/>
            <a:chOff x="7897476" y="4071942"/>
            <a:chExt cx="500066" cy="1299918"/>
          </a:xfrm>
        </p:grpSpPr>
        <p:cxnSp>
          <p:nvCxnSpPr>
            <p:cNvPr id="14" name="직선 연결선 13"/>
            <p:cNvCxnSpPr/>
            <p:nvPr/>
          </p:nvCxnSpPr>
          <p:spPr>
            <a:xfrm rot="5400000">
              <a:off x="7714478" y="4714884"/>
              <a:ext cx="1286678" cy="794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/>
            <p:cNvCxnSpPr/>
            <p:nvPr/>
          </p:nvCxnSpPr>
          <p:spPr>
            <a:xfrm rot="10800000">
              <a:off x="7897476" y="5370272"/>
              <a:ext cx="500066" cy="158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160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_x136873032" descr="DRW000012c021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97012"/>
            <a:ext cx="8513377" cy="4786346"/>
          </a:xfrm>
          <a:prstGeom prst="rect">
            <a:avLst/>
          </a:prstGeom>
          <a:noFill/>
        </p:spPr>
      </p:pic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5325" y="6546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EA5DB-7F97-49D5-BE59-B4704ED11B98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357158" y="1571612"/>
            <a:ext cx="8548718" cy="4857784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357188" y="561956"/>
            <a:ext cx="8558212" cy="770720"/>
          </a:xfrm>
          <a:prstGeom prst="round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0">
              <a:lnSpc>
                <a:spcPct val="120000"/>
              </a:lnSpc>
              <a:defRPr/>
            </a:pPr>
            <a:r>
              <a:rPr lang="ko-KR" altLang="en-US" sz="2000" dirty="0" smtClean="0"/>
              <a:t>◈ </a:t>
            </a:r>
            <a:r>
              <a:rPr lang="ko-KR" altLang="en-US" sz="2000" b="1" dirty="0" smtClean="0"/>
              <a:t>소의 품종과 성별에 따른 성장특성을 반영한 육량등급 구간 설정</a:t>
            </a:r>
            <a:endParaRPr lang="en-US" altLang="ko-KR" sz="2000" b="1" dirty="0" smtClean="0"/>
          </a:p>
          <a:p>
            <a:pPr latinLnBrk="0">
              <a:lnSpc>
                <a:spcPct val="120000"/>
              </a:lnSpc>
              <a:defRPr/>
            </a:pPr>
            <a:r>
              <a:rPr lang="ko-KR" altLang="en-US" sz="2000" dirty="0" smtClean="0"/>
              <a:t>✧ </a:t>
            </a:r>
            <a:r>
              <a:rPr lang="ko-KR" altLang="en-US" b="1" dirty="0" smtClean="0"/>
              <a:t>획일적인 </a:t>
            </a:r>
            <a:r>
              <a:rPr lang="ko-KR" altLang="en-US" b="1" dirty="0" err="1" smtClean="0"/>
              <a:t>정육율</a:t>
            </a:r>
            <a:r>
              <a:rPr lang="ko-KR" altLang="en-US" b="1" dirty="0" smtClean="0"/>
              <a:t> 또는 동일 품종과 성별 내에서 상대적 평가방법 중 선택</a:t>
            </a:r>
            <a:endParaRPr lang="ko-KR" altLang="en-US" dirty="0" smtClean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89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5325" y="6546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EA5DB-7F97-49D5-BE59-B4704ED11B98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381000" y="2071678"/>
            <a:ext cx="8548718" cy="4572032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53254" name="Rectangle 10"/>
          <p:cNvSpPr>
            <a:spLocks noChangeArrowheads="1"/>
          </p:cNvSpPr>
          <p:nvPr/>
        </p:nvSpPr>
        <p:spPr bwMode="auto">
          <a:xfrm rot="5400000">
            <a:off x="4302125" y="-3860800"/>
            <a:ext cx="539750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10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육량등급 개선</a:t>
            </a:r>
            <a:endParaRPr kumimoji="0" lang="ko-KR" altLang="en-US" sz="2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357188" y="1086644"/>
            <a:ext cx="8558212" cy="842158"/>
          </a:xfrm>
          <a:prstGeom prst="round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0">
              <a:lnSpc>
                <a:spcPct val="120000"/>
              </a:lnSpc>
              <a:defRPr/>
            </a:pPr>
            <a:r>
              <a:rPr lang="ko-KR" altLang="en-US" sz="2000" dirty="0" smtClean="0"/>
              <a:t>◈ </a:t>
            </a:r>
            <a:r>
              <a:rPr lang="ko-KR" altLang="en-US" sz="2000" b="1" dirty="0" smtClean="0"/>
              <a:t>예측 </a:t>
            </a:r>
            <a:r>
              <a:rPr lang="ko-KR" altLang="en-US" sz="2000" b="1" dirty="0" err="1" smtClean="0"/>
              <a:t>정육량</a:t>
            </a:r>
            <a:r>
              <a:rPr lang="ko-KR" altLang="en-US" sz="2000" b="1" dirty="0" smtClean="0"/>
              <a:t> 정보를 별도로 제공하여 한우 고기 생산성 향상 유도</a:t>
            </a:r>
            <a:endParaRPr lang="en-US" altLang="ko-KR" sz="2000" b="1" dirty="0" smtClean="0"/>
          </a:p>
          <a:p>
            <a:pPr latinLnBrk="0">
              <a:lnSpc>
                <a:spcPct val="120000"/>
              </a:lnSpc>
              <a:defRPr/>
            </a:pPr>
            <a:r>
              <a:rPr lang="en-US" altLang="ko-KR" sz="2000" dirty="0" smtClean="0"/>
              <a:t> </a:t>
            </a:r>
            <a:r>
              <a:rPr lang="ko-KR" altLang="en-US" sz="2000" dirty="0" smtClean="0"/>
              <a:t>✧ </a:t>
            </a:r>
            <a:r>
              <a:rPr lang="ko-KR" altLang="en-US" dirty="0" smtClean="0"/>
              <a:t>도매시장 경매 전광판</a:t>
            </a:r>
            <a:r>
              <a:rPr lang="en-US" altLang="ko-KR" dirty="0" smtClean="0"/>
              <a:t>, </a:t>
            </a:r>
            <a:r>
              <a:rPr lang="ko-KR" altLang="en-US" dirty="0" smtClean="0"/>
              <a:t>등급 판정 확인서 조회 서비스 등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49153" t="-296"/>
          <a:stretch>
            <a:fillRect/>
          </a:stretch>
        </p:blipFill>
        <p:spPr bwMode="auto">
          <a:xfrm>
            <a:off x="4572000" y="2214554"/>
            <a:ext cx="4286280" cy="429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 t="50000"/>
          <a:stretch>
            <a:fillRect/>
          </a:stretch>
        </p:blipFill>
        <p:spPr bwMode="auto">
          <a:xfrm>
            <a:off x="428596" y="2157406"/>
            <a:ext cx="406264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702052"/>
            <a:ext cx="3649062" cy="271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0800" dir="5400000" algn="ctr" rotWithShape="0">
              <a:srgbClr val="C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40887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5325" y="6546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EA5DB-7F97-49D5-BE59-B4704ED11B98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53254" name="Rectangle 10"/>
          <p:cNvSpPr>
            <a:spLocks noChangeArrowheads="1"/>
          </p:cNvSpPr>
          <p:nvPr/>
        </p:nvSpPr>
        <p:spPr bwMode="auto">
          <a:xfrm rot="5400000">
            <a:off x="4302125" y="-3860800"/>
            <a:ext cx="539750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10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2. </a:t>
            </a:r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육질등급 보완</a:t>
            </a:r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(1) </a:t>
            </a:r>
            <a:endParaRPr lang="ko-KR" altLang="en-US" sz="2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-77903" y="1714488"/>
            <a:ext cx="9221903" cy="4748226"/>
            <a:chOff x="-214346" y="1357298"/>
            <a:chExt cx="9221903" cy="4748226"/>
          </a:xfrm>
        </p:grpSpPr>
        <p:graphicFrame>
          <p:nvGraphicFramePr>
            <p:cNvPr id="31" name="차트 30"/>
            <p:cNvGraphicFramePr/>
            <p:nvPr/>
          </p:nvGraphicFramePr>
          <p:xfrm>
            <a:off x="285720" y="1357298"/>
            <a:ext cx="8377264" cy="4748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1142976" y="5000636"/>
              <a:ext cx="902161" cy="336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rgbClr val="FF0000"/>
                  </a:solidFill>
                </a:rPr>
                <a:t>C</a:t>
              </a:r>
              <a:r>
                <a:rPr lang="ko-KR" altLang="en-US" sz="1400" b="1" dirty="0" smtClean="0">
                  <a:solidFill>
                    <a:srgbClr val="FF0000"/>
                  </a:solidFill>
                </a:rPr>
                <a:t>등급</a:t>
              </a:r>
              <a:endParaRPr lang="ko-KR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00892" y="2000240"/>
              <a:ext cx="1143008" cy="314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rgbClr val="FF0000"/>
                  </a:solidFill>
                </a:rPr>
                <a:t>근내지방도</a:t>
              </a:r>
              <a:endParaRPr lang="ko-KR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28662" y="2285992"/>
              <a:ext cx="797754" cy="336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FF0000"/>
                  </a:solidFill>
                </a:rPr>
                <a:t>A</a:t>
              </a:r>
              <a:r>
                <a:rPr lang="ko-KR" altLang="en-US" sz="1400" b="1" dirty="0" smtClean="0">
                  <a:solidFill>
                    <a:srgbClr val="FF0000"/>
                  </a:solidFill>
                </a:rPr>
                <a:t>등급</a:t>
              </a:r>
              <a:endParaRPr lang="ko-KR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-214346" y="1643050"/>
              <a:ext cx="12144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/>
                <a:t>근내지방도</a:t>
              </a:r>
              <a:endParaRPr lang="ko-KR" altLang="en-US" sz="12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86776" y="1643050"/>
              <a:ext cx="720781" cy="336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/>
                <a:t>출현</a:t>
              </a:r>
              <a:r>
                <a:rPr lang="ko-KR" altLang="en-US" sz="1400" b="1" dirty="0"/>
                <a:t>율</a:t>
              </a: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3214678" y="2000240"/>
              <a:ext cx="785818" cy="359645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72462" y="5715016"/>
              <a:ext cx="720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 smtClean="0"/>
                <a:t>월령</a:t>
              </a:r>
              <a:endParaRPr lang="ko-KR" altLang="en-US" sz="1400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28728" y="1428736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&lt; </a:t>
            </a:r>
            <a:r>
              <a:rPr lang="ko-KR" altLang="en-US" b="1" dirty="0" smtClean="0"/>
              <a:t>한우 거세우 출하월령별 특성</a:t>
            </a:r>
            <a:r>
              <a:rPr lang="en-US" altLang="ko-KR" b="1" dirty="0" smtClean="0"/>
              <a:t>(‘15.1-’16.9) &gt;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16448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5325" y="6546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EA5DB-7F97-49D5-BE59-B4704ED11B98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381000" y="2071678"/>
            <a:ext cx="8548718" cy="4572032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53254" name="Rectangle 10"/>
          <p:cNvSpPr>
            <a:spLocks noChangeArrowheads="1"/>
          </p:cNvSpPr>
          <p:nvPr/>
        </p:nvSpPr>
        <p:spPr bwMode="auto">
          <a:xfrm rot="5400000">
            <a:off x="4302125" y="-3860800"/>
            <a:ext cx="539750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10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2. </a:t>
            </a:r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육질등급 보완</a:t>
            </a:r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(1) </a:t>
            </a:r>
            <a:endParaRPr lang="ko-KR" altLang="en-US" sz="2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357188" y="1086644"/>
            <a:ext cx="8558212" cy="842158"/>
          </a:xfrm>
          <a:prstGeom prst="round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0">
              <a:lnSpc>
                <a:spcPct val="120000"/>
              </a:lnSpc>
              <a:defRPr/>
            </a:pPr>
            <a:r>
              <a:rPr lang="ko-KR" altLang="en-US" sz="2000" dirty="0" smtClean="0"/>
              <a:t>◈ </a:t>
            </a:r>
            <a:r>
              <a:rPr lang="ko-KR" altLang="en-US" sz="2000" b="1" dirty="0" smtClean="0"/>
              <a:t>현 유전자원과 사양기술로 가격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품질 경쟁력을 높일 수 있는 </a:t>
            </a:r>
            <a:r>
              <a:rPr lang="en-US" altLang="ko-KR" sz="2000" b="1" dirty="0" smtClean="0"/>
              <a:t>29</a:t>
            </a:r>
            <a:r>
              <a:rPr lang="ko-KR" altLang="en-US" sz="2000" b="1" dirty="0" smtClean="0"/>
              <a:t>개월령</a:t>
            </a:r>
            <a:endParaRPr lang="en-US" altLang="ko-KR" sz="2000" b="1" dirty="0" smtClean="0"/>
          </a:p>
          <a:p>
            <a:pPr latinLnBrk="0">
              <a:lnSpc>
                <a:spcPct val="120000"/>
              </a:lnSpc>
              <a:defRPr/>
            </a:pPr>
            <a:r>
              <a:rPr lang="en-US" altLang="ko-KR" sz="2000" b="1" dirty="0" smtClean="0"/>
              <a:t>    </a:t>
            </a:r>
            <a:r>
              <a:rPr lang="ko-KR" altLang="en-US" sz="2000" b="1" dirty="0" smtClean="0"/>
              <a:t>한우거세우 집단을 모델로 근내지방도 기준 범위를 조정</a:t>
            </a:r>
            <a:endParaRPr lang="en-US" altLang="ko-KR" sz="2000" b="1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3116"/>
            <a:ext cx="824865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87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428596" y="4643446"/>
          <a:ext cx="8429685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00132"/>
                <a:gridCol w="889280"/>
                <a:gridCol w="799367"/>
                <a:gridCol w="872036"/>
                <a:gridCol w="799367"/>
                <a:gridCol w="872036"/>
                <a:gridCol w="799367"/>
                <a:gridCol w="872036"/>
                <a:gridCol w="799367"/>
                <a:gridCol w="726697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수취가격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6,901</a:t>
                      </a:r>
                      <a:r>
                        <a:rPr lang="ko-KR" altLang="en-US" sz="1200" dirty="0" smtClean="0"/>
                        <a:t>천원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7,250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7,516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7,753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7,929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8,092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8,217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8,292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8,450</a:t>
                      </a:r>
                      <a:endParaRPr lang="ko-KR" alt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생  산  비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5,834</a:t>
                      </a:r>
                      <a:r>
                        <a:rPr lang="ko-KR" altLang="en-US" sz="1200" dirty="0" smtClean="0"/>
                        <a:t>천원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6,068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6,300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6,534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6,768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7,001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7,234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7,468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7,934</a:t>
                      </a:r>
                      <a:endParaRPr lang="ko-KR" alt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경  영  비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5,070</a:t>
                      </a:r>
                      <a:r>
                        <a:rPr lang="ko-KR" altLang="en-US" sz="1200" dirty="0" smtClean="0"/>
                        <a:t>천원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5,273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5,476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5,678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5,881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6,084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6,287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6,490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6,895</a:t>
                      </a:r>
                      <a:endParaRPr lang="ko-KR" alt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/>
                        <a:t>도체중</a:t>
                      </a:r>
                      <a:r>
                        <a:rPr lang="ko-KR" altLang="en-US" sz="1200" b="1" dirty="0" smtClean="0"/>
                        <a:t> 증가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14.3</a:t>
                      </a:r>
                      <a:r>
                        <a:rPr lang="ko-KR" altLang="en-US" sz="1200" dirty="0" smtClean="0"/>
                        <a:t>㎏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11.9</a:t>
                      </a:r>
                      <a:r>
                        <a:rPr lang="ko-KR" altLang="en-US" sz="1200" dirty="0" smtClean="0"/>
                        <a:t>㎏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9.2</a:t>
                      </a:r>
                      <a:r>
                        <a:rPr lang="ko-KR" altLang="en-US" sz="1200" dirty="0" smtClean="0"/>
                        <a:t>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8.2</a:t>
                      </a:r>
                      <a:r>
                        <a:rPr lang="ko-KR" altLang="en-US" sz="1200" dirty="0" smtClean="0"/>
                        <a:t>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7.4</a:t>
                      </a:r>
                      <a:r>
                        <a:rPr lang="ko-KR" altLang="en-US" sz="1200" dirty="0" smtClean="0"/>
                        <a:t>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5.4</a:t>
                      </a:r>
                      <a:r>
                        <a:rPr lang="ko-KR" altLang="en-US" sz="1200" dirty="0" smtClean="0"/>
                        <a:t>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4.3</a:t>
                      </a:r>
                      <a:r>
                        <a:rPr lang="ko-KR" altLang="en-US" sz="1200" dirty="0" smtClean="0"/>
                        <a:t>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4.0</a:t>
                      </a:r>
                      <a:r>
                        <a:rPr lang="ko-KR" altLang="en-US" sz="1200" dirty="0" smtClean="0"/>
                        <a:t>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2.9</a:t>
                      </a:r>
                      <a:r>
                        <a:rPr lang="ko-KR" altLang="en-US" sz="1200" dirty="0" smtClean="0"/>
                        <a:t>㎏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/>
                        <a:t>근내지방도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4.3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4.6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5.0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5.2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5.5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5.6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5.7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5.8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5.9</a:t>
                      </a:r>
                      <a:endParaRPr lang="ko-KR" alt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5325" y="6546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EA5DB-7F97-49D5-BE59-B4704ED11B98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381000" y="1500174"/>
            <a:ext cx="8548718" cy="5072098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10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2. </a:t>
            </a:r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육질등급 보완</a:t>
            </a:r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(1) </a:t>
            </a:r>
            <a:endParaRPr lang="ko-KR" altLang="en-US" sz="2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357188" y="616744"/>
            <a:ext cx="8558212" cy="597678"/>
          </a:xfrm>
          <a:prstGeom prst="round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0">
              <a:lnSpc>
                <a:spcPct val="120000"/>
              </a:lnSpc>
              <a:defRPr/>
            </a:pPr>
            <a:r>
              <a:rPr lang="ko-KR" altLang="en-US" sz="2000" dirty="0" smtClean="0"/>
              <a:t>◈ 한우거세 사육기간별 수익성 비교</a:t>
            </a:r>
            <a:endParaRPr lang="en-US" altLang="ko-KR" sz="2000" b="1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12874"/>
            <a:ext cx="8223308" cy="320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 pitchFamily="18" charset="2"/>
                <a:cs typeface="굴림" pitchFamily="50" charset="-127"/>
              </a:rPr>
              <a:t> </a:t>
            </a: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한컴바탕" pitchFamily="18" charset="2"/>
                <a:cs typeface="굴림" pitchFamily="50" charset="-127"/>
              </a:rPr>
              <a:t> </a:t>
            </a: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87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5325" y="6546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EA5DB-7F97-49D5-BE59-B4704ED11B98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381000" y="2428868"/>
            <a:ext cx="8548718" cy="3819532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53254" name="Rectangle 10"/>
          <p:cNvSpPr>
            <a:spLocks noChangeArrowheads="1"/>
          </p:cNvSpPr>
          <p:nvPr/>
        </p:nvSpPr>
        <p:spPr bwMode="auto">
          <a:xfrm rot="5400000">
            <a:off x="4302125" y="-3860800"/>
            <a:ext cx="539750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357188" y="1226344"/>
            <a:ext cx="8558212" cy="1059648"/>
          </a:xfrm>
          <a:prstGeom prst="round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ko-KR" altLang="en-US" sz="2400" dirty="0" smtClean="0"/>
              <a:t>◈ </a:t>
            </a:r>
            <a:r>
              <a:rPr lang="ko-KR" altLang="en-US" sz="2800" b="1" dirty="0" smtClean="0">
                <a:latin typeface="HY강B" pitchFamily="18" charset="-127"/>
                <a:ea typeface="HY강B" pitchFamily="18" charset="-127"/>
              </a:rPr>
              <a:t>축산물품질평가원 </a:t>
            </a:r>
            <a:r>
              <a:rPr lang="en-US" altLang="ko-KR" sz="2800" b="1" dirty="0" smtClean="0">
                <a:latin typeface="HY강B" pitchFamily="18" charset="-127"/>
                <a:ea typeface="HY강B" pitchFamily="18" charset="-127"/>
              </a:rPr>
              <a:t>R&amp;BD</a:t>
            </a:r>
            <a:r>
              <a:rPr lang="ko-KR" altLang="en-US" sz="2800" b="1" dirty="0" smtClean="0">
                <a:latin typeface="HY강B" pitchFamily="18" charset="-127"/>
                <a:ea typeface="HY강B" pitchFamily="18" charset="-127"/>
              </a:rPr>
              <a:t>본부 근무</a:t>
            </a:r>
            <a:endParaRPr lang="en-US" altLang="ko-KR" sz="2800" b="1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   연구개발처장</a:t>
            </a:r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(2014.03. ~ 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현재</a:t>
            </a:r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) </a:t>
            </a:r>
            <a:endParaRPr kumimoji="0" lang="en-US" altLang="ko-KR" sz="2400" b="1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강사 소개</a:t>
            </a:r>
            <a:endParaRPr kumimoji="0" lang="ko-KR" altLang="en-US" sz="2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14282" y="2149468"/>
            <a:ext cx="9109075" cy="377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pc="-150" dirty="0" smtClean="0">
                <a:latin typeface="+mj-ea"/>
                <a:ea typeface="+mj-ea"/>
              </a:rPr>
              <a:t> </a:t>
            </a:r>
            <a:endParaRPr lang="en-US" altLang="ko-KR" sz="2800" b="1" dirty="0" smtClean="0">
              <a:solidFill>
                <a:srgbClr val="7030A0"/>
              </a:solidFill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endParaRPr lang="en-US" altLang="ko-KR" spc="-150" dirty="0" smtClean="0">
              <a:latin typeface="+mj-ea"/>
              <a:ea typeface="+mj-ea"/>
            </a:endParaRPr>
          </a:p>
          <a:p>
            <a:pPr marL="179388" lvl="1" latinLnBrk="0">
              <a:spcBef>
                <a:spcPct val="20000"/>
              </a:spcBef>
              <a:buFont typeface="Wingdings" pitchFamily="2" charset="2"/>
              <a:buChar char="l"/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b="1" dirty="0" smtClean="0">
                <a:latin typeface="HY강B" pitchFamily="18" charset="-127"/>
                <a:ea typeface="HY강B" pitchFamily="18" charset="-127"/>
              </a:rPr>
              <a:t>강세주</a:t>
            </a:r>
            <a:r>
              <a:rPr lang="en-US" altLang="ko-KR" sz="3200" b="1" dirty="0" smtClean="0">
                <a:latin typeface="HY강B" pitchFamily="18" charset="-127"/>
                <a:ea typeface="HY강B" pitchFamily="18" charset="-127"/>
              </a:rPr>
              <a:t> (</a:t>
            </a:r>
            <a:r>
              <a:rPr lang="ko-KR" altLang="en-US" sz="3200" b="1" dirty="0" smtClean="0">
                <a:latin typeface="HY강B" pitchFamily="18" charset="-127"/>
                <a:ea typeface="HY강B" pitchFamily="18" charset="-127"/>
              </a:rPr>
              <a:t>姜世柱</a:t>
            </a:r>
            <a:r>
              <a:rPr lang="en-US" altLang="ko-KR" sz="3200" b="1" dirty="0" smtClean="0">
                <a:latin typeface="HY강B" pitchFamily="18" charset="-127"/>
                <a:ea typeface="HY강B" pitchFamily="18" charset="-127"/>
              </a:rPr>
              <a:t>)</a:t>
            </a:r>
          </a:p>
          <a:p>
            <a:pPr marL="179388" lvl="1" latinLnBrk="0">
              <a:spcBef>
                <a:spcPct val="20000"/>
              </a:spcBef>
            </a:pPr>
            <a:r>
              <a:rPr lang="en-US" altLang="ko-KR" sz="2800" b="1" dirty="0" smtClean="0">
                <a:latin typeface="HY강B" pitchFamily="18" charset="-127"/>
                <a:ea typeface="HY강B" pitchFamily="18" charset="-127"/>
              </a:rPr>
              <a:t> - </a:t>
            </a:r>
            <a:r>
              <a:rPr lang="ko-KR" altLang="en-US" sz="2800" b="1" dirty="0" err="1" smtClean="0">
                <a:latin typeface="HY강B" pitchFamily="18" charset="-127"/>
                <a:ea typeface="HY강B" pitchFamily="18" charset="-127"/>
              </a:rPr>
              <a:t>丁未生</a:t>
            </a:r>
            <a:endParaRPr lang="en-US" altLang="ko-KR" sz="2800" b="1" dirty="0" smtClean="0">
              <a:latin typeface="HY강B" pitchFamily="18" charset="-127"/>
              <a:ea typeface="HY강B" pitchFamily="18" charset="-127"/>
            </a:endParaRPr>
          </a:p>
          <a:p>
            <a:pPr marL="179388" lvl="1" latinLnBrk="0">
              <a:spcBef>
                <a:spcPct val="20000"/>
              </a:spcBef>
              <a:buFont typeface="Wingdings" pitchFamily="2" charset="2"/>
              <a:buChar char="l"/>
            </a:pPr>
            <a:r>
              <a:rPr lang="en-US" altLang="ko-KR" sz="3200" b="1" spc="-15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b="1" dirty="0" smtClean="0">
                <a:latin typeface="HY강B" pitchFamily="18" charset="-127"/>
                <a:ea typeface="HY강B" pitchFamily="18" charset="-127"/>
              </a:rPr>
              <a:t>경력</a:t>
            </a:r>
            <a:endParaRPr lang="en-US" altLang="ko-KR" sz="3200" b="1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축산물 품질평가사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(1992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년 입사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)</a:t>
            </a:r>
          </a:p>
          <a:p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 -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축산기술사 취득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(1999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년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)</a:t>
            </a:r>
          </a:p>
          <a:p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 -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식품공학 박사 졸업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(2003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년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)</a:t>
            </a:r>
            <a:endParaRPr lang="ko-KR" altLang="en-US" sz="2800" spc="-150" dirty="0" smtClean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084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8572560" cy="505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5325" y="6546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EA5DB-7F97-49D5-BE59-B4704ED11B98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381000" y="1500174"/>
            <a:ext cx="8548718" cy="5072098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10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2. </a:t>
            </a:r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육질등급 보완</a:t>
            </a:r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(1) </a:t>
            </a:r>
            <a:endParaRPr lang="ko-KR" altLang="en-US" sz="2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357188" y="616744"/>
            <a:ext cx="8558212" cy="597678"/>
          </a:xfrm>
          <a:prstGeom prst="round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0">
              <a:lnSpc>
                <a:spcPct val="120000"/>
              </a:lnSpc>
              <a:defRPr/>
            </a:pPr>
            <a:r>
              <a:rPr lang="ko-KR" altLang="en-US" sz="2000" dirty="0" smtClean="0"/>
              <a:t>◈ </a:t>
            </a:r>
            <a:r>
              <a:rPr lang="ko-KR" altLang="en-US" sz="2000" b="1" dirty="0" err="1" smtClean="0"/>
              <a:t>소도체</a:t>
            </a:r>
            <a:r>
              <a:rPr lang="ko-KR" altLang="en-US" sz="2000" b="1" dirty="0" smtClean="0"/>
              <a:t> 등급판정 항목과 사육기간에 다른 변화 추이</a:t>
            </a:r>
            <a:r>
              <a:rPr lang="en-US" altLang="ko-KR" sz="2000" b="1" dirty="0" smtClean="0"/>
              <a:t>(2016. 3.~5.)</a:t>
            </a:r>
            <a:r>
              <a:rPr lang="ko-KR" altLang="en-US" sz="2000" b="1" dirty="0" smtClean="0"/>
              <a:t> </a:t>
            </a:r>
            <a:endParaRPr lang="en-US" altLang="ko-KR" sz="2000" b="1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87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_x162132192" descr="EMB0000176034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45240"/>
            <a:ext cx="8429684" cy="4938103"/>
          </a:xfrm>
          <a:prstGeom prst="rect">
            <a:avLst/>
          </a:prstGeom>
          <a:noFill/>
        </p:spPr>
      </p:pic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5325" y="6546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EA5DB-7F97-49D5-BE59-B4704ED11B98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381000" y="1500174"/>
            <a:ext cx="8548718" cy="5072098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10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2. </a:t>
            </a:r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육질등급 보완</a:t>
            </a:r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(1) </a:t>
            </a:r>
            <a:endParaRPr lang="ko-KR" altLang="en-US" sz="2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357188" y="616744"/>
            <a:ext cx="8558212" cy="597678"/>
          </a:xfrm>
          <a:prstGeom prst="round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0">
              <a:lnSpc>
                <a:spcPct val="120000"/>
              </a:lnSpc>
              <a:defRPr/>
            </a:pPr>
            <a:r>
              <a:rPr lang="ko-KR" altLang="en-US" sz="2000" dirty="0" smtClean="0"/>
              <a:t>◈ </a:t>
            </a:r>
            <a:r>
              <a:rPr lang="ko-KR" altLang="en-US" sz="2000" b="1" dirty="0" smtClean="0"/>
              <a:t>소 성장곡선을 이용한 경제성 파악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성장 </a:t>
            </a:r>
            <a:r>
              <a:rPr lang="ko-KR" altLang="en-US" sz="2000" b="1" dirty="0" err="1" smtClean="0"/>
              <a:t>둔하점</a:t>
            </a:r>
            <a:r>
              <a:rPr lang="ko-KR" altLang="en-US" sz="2000" b="1" dirty="0" smtClean="0"/>
              <a:t> 이하에서 출하</a:t>
            </a:r>
            <a:r>
              <a:rPr lang="en-US" altLang="ko-KR" sz="2000" b="1" dirty="0" smtClean="0"/>
              <a:t>)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87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_x162131472" descr="EMB00001760343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85728"/>
            <a:ext cx="7143800" cy="6215082"/>
          </a:xfrm>
          <a:prstGeom prst="rect">
            <a:avLst/>
          </a:prstGeom>
          <a:noFill/>
        </p:spPr>
      </p:pic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5325" y="6546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EA5DB-7F97-49D5-BE59-B4704ED11B98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330200" y="214290"/>
            <a:ext cx="8548718" cy="6357982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572000" y="4643446"/>
            <a:ext cx="1428760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20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5325" y="6546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EA5DB-7F97-49D5-BE59-B4704ED11B98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381000" y="1857364"/>
            <a:ext cx="8548718" cy="4714908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pic>
        <p:nvPicPr>
          <p:cNvPr id="30721" name="_x343787024" descr="DRW000015c402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00240"/>
            <a:ext cx="7643866" cy="4429156"/>
          </a:xfrm>
          <a:prstGeom prst="rect">
            <a:avLst/>
          </a:prstGeom>
          <a:noFill/>
        </p:spPr>
      </p:pic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357158" y="571480"/>
            <a:ext cx="8558212" cy="842158"/>
          </a:xfrm>
          <a:prstGeom prst="round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0">
              <a:lnSpc>
                <a:spcPct val="120000"/>
              </a:lnSpc>
              <a:defRPr/>
            </a:pPr>
            <a:r>
              <a:rPr lang="ko-KR" altLang="en-US" sz="2000" b="1" dirty="0" smtClean="0"/>
              <a:t>◈ 등급별 근내지방도 기준 범위 조정</a:t>
            </a:r>
            <a:endParaRPr lang="en-US" altLang="ko-KR" sz="2000" b="1" dirty="0" smtClean="0"/>
          </a:p>
          <a:p>
            <a:pPr latinLnBrk="0">
              <a:lnSpc>
                <a:spcPct val="120000"/>
              </a:lnSpc>
              <a:defRPr/>
            </a:pPr>
            <a:r>
              <a:rPr lang="en-US" altLang="ko-KR" sz="1600" b="1" dirty="0" smtClean="0"/>
              <a:t>    </a:t>
            </a:r>
            <a:r>
              <a:rPr lang="en-US" altLang="ko-KR" sz="1600" b="1" dirty="0" smtClean="0">
                <a:latin typeface="맑은 고딕"/>
                <a:ea typeface="맑은 고딕"/>
              </a:rPr>
              <a:t>≫ 1++</a:t>
            </a:r>
            <a:r>
              <a:rPr lang="ko-KR" altLang="en-US" sz="1600" b="1" dirty="0" smtClean="0">
                <a:latin typeface="맑은 고딕"/>
                <a:ea typeface="맑은 고딕"/>
              </a:rPr>
              <a:t>등급 기준은 하향하되</a:t>
            </a:r>
            <a:r>
              <a:rPr lang="en-US" altLang="ko-KR" sz="1600" b="1" dirty="0" smtClean="0">
                <a:latin typeface="맑은 고딕"/>
                <a:ea typeface="맑은 고딕"/>
              </a:rPr>
              <a:t>, </a:t>
            </a:r>
            <a:r>
              <a:rPr lang="ko-KR" altLang="en-US" sz="1600" b="1" dirty="0" smtClean="0">
                <a:latin typeface="맑은 고딕"/>
                <a:ea typeface="맑은 고딕"/>
              </a:rPr>
              <a:t>대외 경쟁력 유지를 위해 </a:t>
            </a:r>
            <a:r>
              <a:rPr lang="en-US" altLang="ko-KR" sz="1600" b="1" dirty="0" smtClean="0">
                <a:latin typeface="맑은 고딕"/>
                <a:ea typeface="맑은 고딕"/>
              </a:rPr>
              <a:t>1</a:t>
            </a:r>
            <a:r>
              <a:rPr lang="ko-KR" altLang="en-US" sz="1600" b="1" dirty="0" smtClean="0">
                <a:latin typeface="맑은 고딕"/>
                <a:ea typeface="맑은 고딕"/>
              </a:rPr>
              <a:t>등급 이하는 현행유지</a:t>
            </a:r>
            <a:endParaRPr lang="en-US" altLang="ko-KR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7576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5325" y="6546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EA5DB-7F97-49D5-BE59-B4704ED11B98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381000" y="1857364"/>
            <a:ext cx="8548718" cy="4714908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357158" y="571480"/>
            <a:ext cx="8558212" cy="842158"/>
          </a:xfrm>
          <a:prstGeom prst="round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0">
              <a:lnSpc>
                <a:spcPct val="120000"/>
              </a:lnSpc>
              <a:defRPr/>
            </a:pPr>
            <a:r>
              <a:rPr lang="ko-KR" altLang="en-US" sz="2000" b="1" dirty="0" smtClean="0"/>
              <a:t>◈ 경영비 절감에 따른 소비자 가격편익 효과 분석</a:t>
            </a:r>
            <a:endParaRPr lang="en-US" altLang="ko-KR" sz="2000" b="1" dirty="0" smtClean="0"/>
          </a:p>
          <a:p>
            <a:pPr latinLnBrk="0">
              <a:lnSpc>
                <a:spcPct val="120000"/>
              </a:lnSpc>
              <a:defRPr/>
            </a:pPr>
            <a:r>
              <a:rPr lang="en-US" altLang="ko-KR" sz="1600" b="1" dirty="0" smtClean="0"/>
              <a:t>    </a:t>
            </a:r>
            <a:r>
              <a:rPr lang="en-US" altLang="ko-KR" sz="1600" b="1" dirty="0" smtClean="0">
                <a:latin typeface="맑은 고딕"/>
                <a:ea typeface="맑은 고딕"/>
              </a:rPr>
              <a:t>≫ </a:t>
            </a:r>
            <a:r>
              <a:rPr lang="ko-KR" altLang="en-US" sz="1600" b="1" dirty="0" err="1" smtClean="0">
                <a:latin typeface="맑은 고딕"/>
                <a:ea typeface="맑은 고딕"/>
              </a:rPr>
              <a:t>절감액</a:t>
            </a:r>
            <a:r>
              <a:rPr lang="ko-KR" altLang="en-US" sz="1600" b="1" dirty="0" smtClean="0">
                <a:latin typeface="맑은 고딕"/>
                <a:ea typeface="맑은 고딕"/>
              </a:rPr>
              <a:t> </a:t>
            </a:r>
            <a:r>
              <a:rPr lang="en-US" altLang="ko-KR" sz="1600" b="1" dirty="0" smtClean="0">
                <a:latin typeface="맑은 고딕"/>
                <a:ea typeface="맑은 고딕"/>
              </a:rPr>
              <a:t>446</a:t>
            </a:r>
            <a:r>
              <a:rPr lang="ko-KR" altLang="en-US" sz="1600" b="1" dirty="0" smtClean="0">
                <a:latin typeface="맑은 고딕"/>
                <a:ea typeface="맑은 고딕"/>
              </a:rPr>
              <a:t>천원</a:t>
            </a:r>
            <a:r>
              <a:rPr lang="en-US" altLang="ko-KR" sz="1600" b="1" dirty="0" smtClean="0">
                <a:latin typeface="맑은 고딕"/>
                <a:ea typeface="맑은 고딕"/>
              </a:rPr>
              <a:t>/</a:t>
            </a:r>
            <a:r>
              <a:rPr lang="ko-KR" altLang="en-US" sz="1600" b="1" dirty="0" smtClean="0">
                <a:latin typeface="맑은 고딕"/>
                <a:ea typeface="맑은 고딕"/>
              </a:rPr>
              <a:t>㎏중 </a:t>
            </a:r>
            <a:r>
              <a:rPr lang="en-US" altLang="ko-KR" sz="1600" b="1" dirty="0" smtClean="0">
                <a:latin typeface="맑은 고딕"/>
                <a:ea typeface="맑은 고딕"/>
              </a:rPr>
              <a:t>184</a:t>
            </a:r>
            <a:r>
              <a:rPr lang="ko-KR" altLang="en-US" sz="1600" b="1" dirty="0" smtClean="0">
                <a:latin typeface="맑은 고딕"/>
                <a:ea typeface="맑은 고딕"/>
              </a:rPr>
              <a:t>천원</a:t>
            </a:r>
            <a:r>
              <a:rPr lang="en-US" altLang="ko-KR" sz="1600" b="1" dirty="0" smtClean="0">
                <a:latin typeface="맑은 고딕"/>
                <a:ea typeface="맑은 고딕"/>
              </a:rPr>
              <a:t>/</a:t>
            </a:r>
            <a:r>
              <a:rPr lang="ko-KR" altLang="en-US" sz="1600" b="1" dirty="0" smtClean="0">
                <a:latin typeface="맑은 고딕"/>
                <a:ea typeface="맑은 고딕"/>
              </a:rPr>
              <a:t>㎏이 소비자 가격 인하로 이어지면 </a:t>
            </a:r>
            <a:r>
              <a:rPr lang="en-US" altLang="ko-KR" sz="1600" b="1" dirty="0" smtClean="0">
                <a:latin typeface="맑은 고딕"/>
                <a:ea typeface="맑은 고딕"/>
              </a:rPr>
              <a:t>733</a:t>
            </a:r>
            <a:r>
              <a:rPr lang="ko-KR" altLang="en-US" sz="1600" b="1" dirty="0" smtClean="0">
                <a:latin typeface="맑은 고딕"/>
                <a:ea typeface="맑은 고딕"/>
              </a:rPr>
              <a:t>원</a:t>
            </a:r>
            <a:r>
              <a:rPr lang="en-US" altLang="ko-KR" sz="1600" b="1" dirty="0" smtClean="0">
                <a:latin typeface="맑은 고딕"/>
                <a:ea typeface="맑은 고딕"/>
              </a:rPr>
              <a:t>/</a:t>
            </a:r>
            <a:r>
              <a:rPr lang="ko-KR" altLang="en-US" sz="1600" b="1" dirty="0" smtClean="0">
                <a:latin typeface="맑은 고딕"/>
                <a:ea typeface="맑은 고딕"/>
              </a:rPr>
              <a:t>㎏ 혜택</a:t>
            </a:r>
            <a:endParaRPr lang="en-US" altLang="ko-KR" sz="1600" b="1" dirty="0" smtClean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33372" y="2041516"/>
          <a:ext cx="8286810" cy="4306828"/>
        </p:xfrm>
        <a:graphic>
          <a:graphicData uri="http://schemas.openxmlformats.org/drawingml/2006/table">
            <a:tbl>
              <a:tblPr/>
              <a:tblGrid>
                <a:gridCol w="1181108"/>
                <a:gridCol w="2214578"/>
                <a:gridCol w="2428892"/>
                <a:gridCol w="2462232"/>
              </a:tblGrid>
              <a:tr h="4084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휴먼명조"/>
                        </a:rPr>
                        <a:t>구 분</a:t>
                      </a:r>
                    </a:p>
                  </a:txBody>
                  <a:tcPr marL="57169" marR="57169" marT="15806" marB="158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생산단계</a:t>
                      </a:r>
                    </a:p>
                  </a:txBody>
                  <a:tcPr marL="57169" marR="57169" marT="15806" marB="158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휴먼명조"/>
                        </a:rPr>
                        <a:t>도축단계</a:t>
                      </a:r>
                    </a:p>
                  </a:txBody>
                  <a:tcPr marL="57169" marR="57169" marT="15806" marB="158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소매단계</a:t>
                      </a:r>
                    </a:p>
                  </a:txBody>
                  <a:tcPr marL="57169" marR="57169" marT="15806" marB="158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856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휴먼명조"/>
                        </a:rPr>
                        <a:t>현행</a:t>
                      </a:r>
                    </a:p>
                  </a:txBody>
                  <a:tcPr marL="57169" marR="57169" marT="15806" marB="158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사육개월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: 31.2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개월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생체중량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: 731㎏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경 영 비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: 6,327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천원</a:t>
                      </a:r>
                    </a:p>
                  </a:txBody>
                  <a:tcPr marL="57169" marR="57169" marT="15806" marB="158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도체중량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: 432.4㎏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휴먼명조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경매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가격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: 8,190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천원 </a:t>
                      </a:r>
                    </a:p>
                  </a:txBody>
                  <a:tcPr marL="57169" marR="57169" marT="15806" marB="158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고기생산량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: 255.6㎏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소매가격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: 32,042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원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/㎏</a:t>
                      </a:r>
                    </a:p>
                  </a:txBody>
                  <a:tcPr marL="57169" marR="57169" marT="15806" marB="158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한양중고딕"/>
                        </a:rPr>
                        <a:t>도체중량 감소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한양중고딕"/>
                        </a:rPr>
                        <a:t>: 11.5㎏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한양중고딕"/>
                        </a:rPr>
                        <a:t>경매가격 감소 </a:t>
                      </a:r>
                      <a:r>
                        <a:rPr lang="en-US" altLang="ko-KR" sz="14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한양중고딕"/>
                        </a:rPr>
                        <a:t>: 262</a:t>
                      </a:r>
                      <a:r>
                        <a:rPr lang="ko-KR" altLang="en-US" sz="14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한양중고딕"/>
                        </a:rPr>
                        <a:t>천원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한양중고딕"/>
                      </a:endParaRPr>
                    </a:p>
                  </a:txBody>
                  <a:tcPr marL="57169" marR="57169" marT="15806" marB="1580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한양중고딕"/>
                        </a:rPr>
                        <a:t>고기량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한양중고딕"/>
                        </a:rPr>
                        <a:t> 감소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한양중고딕"/>
                        </a:rPr>
                        <a:t>: 4.7㎏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한양중고딕"/>
                        </a:rPr>
                        <a:t>소매가격 차이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한양중고딕"/>
                        </a:rPr>
                        <a:t>: 443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한양중고딕"/>
                        </a:rPr>
                        <a:t>원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한양중고딕"/>
                        </a:rPr>
                        <a:t>/㎏</a:t>
                      </a:r>
                    </a:p>
                  </a:txBody>
                  <a:tcPr marL="57169" marR="57169" marT="15806" marB="1580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71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휴먼명조"/>
                        </a:rPr>
                        <a:t>개선</a:t>
                      </a:r>
                    </a:p>
                  </a:txBody>
                  <a:tcPr marL="57169" marR="57169" marT="15806" marB="158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사육개월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: 29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개월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생체중량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: 706㎏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경 영 비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: 5,881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천원</a:t>
                      </a:r>
                    </a:p>
                  </a:txBody>
                  <a:tcPr marL="57169" marR="57169" marT="15806" marB="158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086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도체중량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: 420.9㎏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휴먼명조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경매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가격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: 7,928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천원</a:t>
                      </a:r>
                    </a:p>
                  </a:txBody>
                  <a:tcPr marL="57169" marR="57169" marT="15806" marB="158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고기생산량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: 250.9㎏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소매가격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: 31,598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원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휴먼명조"/>
                        </a:rPr>
                        <a:t>/㎏</a:t>
                      </a:r>
                    </a:p>
                  </a:txBody>
                  <a:tcPr marL="57169" marR="57169" marT="15806" marB="158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398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휴먼명조"/>
                        </a:rPr>
                        <a:t>편익효과</a:t>
                      </a:r>
                    </a:p>
                  </a:txBody>
                  <a:tcPr marL="57169" marR="57169" marT="15806" marB="158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휴먼명조"/>
                        </a:rPr>
                        <a:t>기간단축 </a:t>
                      </a: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휴먼명조"/>
                        </a:rPr>
                        <a:t>: 2.2</a:t>
                      </a: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휴먼명조"/>
                        </a:rPr>
                        <a:t>개월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휴먼명조"/>
                        </a:rPr>
                        <a:t>경영비 절감 </a:t>
                      </a:r>
                      <a:r>
                        <a:rPr lang="en-US" altLang="ko-KR" sz="16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휴먼명조"/>
                        </a:rPr>
                        <a:t>: 446</a:t>
                      </a:r>
                      <a:r>
                        <a:rPr lang="ko-KR" altLang="en-US" sz="16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휴먼명조"/>
                        </a:rPr>
                        <a:t>천원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57169" marR="57169" marT="15806" marB="158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휴먼명조"/>
                        </a:rPr>
                        <a:t>절감액 나머지 </a:t>
                      </a: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휴먼명조"/>
                        </a:rPr>
                        <a:t>: 184</a:t>
                      </a: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휴먼명조"/>
                        </a:rPr>
                        <a:t>천원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한양중고딕"/>
                        </a:rPr>
                        <a:t>․446</a:t>
                      </a: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휴먼명조"/>
                        </a:rPr>
                        <a:t>천원 </a:t>
                      </a: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휴먼명조"/>
                        </a:rPr>
                        <a:t>- 262</a:t>
                      </a: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휴먼명조"/>
                        </a:rPr>
                        <a:t>천원</a:t>
                      </a:r>
                    </a:p>
                  </a:txBody>
                  <a:tcPr marL="57169" marR="57169" marT="15806" marB="158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소비가 인하 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휴먼명조"/>
                        </a:rPr>
                        <a:t>: 733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원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휴먼명조"/>
                        </a:rPr>
                        <a:t>/㎏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․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184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천원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÷ 250.9㎏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57169" marR="57169" marT="15806" marB="158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76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5325" y="6546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EA5DB-7F97-49D5-BE59-B4704ED11B98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317500" y="1928802"/>
            <a:ext cx="8548718" cy="4643470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53254" name="Rectangle 10"/>
          <p:cNvSpPr>
            <a:spLocks noChangeArrowheads="1"/>
          </p:cNvSpPr>
          <p:nvPr/>
        </p:nvSpPr>
        <p:spPr bwMode="auto">
          <a:xfrm rot="5400000">
            <a:off x="4302125" y="-3860800"/>
            <a:ext cx="539750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7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육질등급 보완</a:t>
            </a:r>
            <a:r>
              <a:rPr kumimoji="0" lang="en-US" altLang="ko-KR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등급별 </a:t>
            </a:r>
            <a:r>
              <a:rPr kumimoji="0" lang="ko-KR" altLang="en-US" sz="22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근내지방도</a:t>
            </a:r>
            <a:r>
              <a:rPr kumimoji="0" lang="ko-KR" altLang="en-US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범위 조정</a:t>
            </a:r>
            <a:r>
              <a:rPr kumimoji="0" lang="en-US" altLang="ko-KR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2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28596" y="1285860"/>
            <a:ext cx="1785949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latinLnBrk="0">
              <a:defRPr sz="13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ko-KR" altLang="en-US" sz="2400" b="1" dirty="0" smtClean="0">
                <a:solidFill>
                  <a:schemeClr val="bg1"/>
                </a:solidFill>
                <a:latin typeface="+mn-lt"/>
                <a:ea typeface="+mn-ea"/>
              </a:rPr>
              <a:t>기대효과</a:t>
            </a:r>
            <a:endParaRPr kumimoji="0" lang="ko-KR" altLang="ko-KR" sz="24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34" y="2214554"/>
            <a:ext cx="818767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490906" y="2771356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(29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개월령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→ 사료비 절감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)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5264066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쇠고기 시장의 다양성 확보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sz="1600" b="1" dirty="0" smtClean="0">
                <a:latin typeface="+mj-ea"/>
                <a:ea typeface="+mj-ea"/>
              </a:rPr>
              <a:t>투</a:t>
            </a:r>
            <a:r>
              <a:rPr lang="en-US" altLang="ko-KR" sz="1600" b="1" dirty="0" smtClean="0"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latin typeface="+mj-ea"/>
                <a:ea typeface="+mj-ea"/>
              </a:rPr>
              <a:t>트랙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ko-KR" altLang="en-US" sz="16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145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5325" y="6546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EA5DB-7F97-49D5-BE59-B4704ED11B98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381000" y="2500306"/>
            <a:ext cx="8548718" cy="4143404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53254" name="Rectangle 10"/>
          <p:cNvSpPr>
            <a:spLocks noChangeArrowheads="1"/>
          </p:cNvSpPr>
          <p:nvPr/>
        </p:nvSpPr>
        <p:spPr bwMode="auto">
          <a:xfrm rot="5400000">
            <a:off x="4302125" y="-3860800"/>
            <a:ext cx="539750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53255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육질등급 보완</a:t>
            </a:r>
            <a:r>
              <a:rPr kumimoji="0" lang="en-US" altLang="ko-KR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2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근내지방</a:t>
            </a:r>
            <a:r>
              <a:rPr kumimoji="0" lang="ko-KR" altLang="en-US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함량 이외 평가요소 기준 강화</a:t>
            </a:r>
            <a:r>
              <a:rPr kumimoji="0" lang="en-US" altLang="ko-KR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2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357188" y="1327944"/>
            <a:ext cx="8558212" cy="1059648"/>
          </a:xfrm>
          <a:prstGeom prst="round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0">
              <a:lnSpc>
                <a:spcPct val="120000"/>
              </a:lnSpc>
              <a:defRPr/>
            </a:pPr>
            <a:r>
              <a:rPr lang="ko-KR" altLang="en-US" sz="2000" dirty="0" smtClean="0"/>
              <a:t>◈ </a:t>
            </a:r>
            <a:r>
              <a:rPr kumimoji="0" lang="ko-KR" altLang="en-US" sz="2000" b="1" dirty="0" err="1" smtClean="0"/>
              <a:t>근내지방</a:t>
            </a:r>
            <a:r>
              <a:rPr kumimoji="0" lang="ko-KR" altLang="en-US" sz="2000" b="1" dirty="0" smtClean="0"/>
              <a:t> 형태</a:t>
            </a:r>
            <a:r>
              <a:rPr kumimoji="0" lang="en-US" altLang="ko-KR" sz="2000" b="1" dirty="0" smtClean="0"/>
              <a:t>(</a:t>
            </a:r>
            <a:r>
              <a:rPr kumimoji="0" lang="ko-KR" altLang="en-US" sz="2000" b="1" dirty="0" smtClean="0"/>
              <a:t>크기</a:t>
            </a:r>
            <a:r>
              <a:rPr kumimoji="0" lang="en-US" altLang="ko-KR" sz="2000" b="1" dirty="0" smtClean="0"/>
              <a:t>, </a:t>
            </a:r>
            <a:r>
              <a:rPr kumimoji="0" lang="ko-KR" altLang="en-US" sz="2000" b="1" dirty="0" smtClean="0"/>
              <a:t>분포 등</a:t>
            </a:r>
            <a:r>
              <a:rPr kumimoji="0" lang="en-US" altLang="ko-KR" sz="2000" b="1" dirty="0" smtClean="0"/>
              <a:t>) </a:t>
            </a:r>
            <a:r>
              <a:rPr kumimoji="0" lang="ko-KR" altLang="en-US" sz="2000" b="1" dirty="0" smtClean="0"/>
              <a:t>평가항목 신규도입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 latinLnBrk="0">
              <a:lnSpc>
                <a:spcPct val="120000"/>
              </a:lnSpc>
              <a:defRPr/>
            </a:pPr>
            <a:r>
              <a:rPr lang="ko-KR" altLang="en-US" sz="2000" dirty="0" smtClean="0"/>
              <a:t>◈ </a:t>
            </a:r>
            <a:r>
              <a:rPr kumimoji="0" lang="ko-KR" altLang="en-US" sz="2000" b="1" dirty="0" err="1" smtClean="0"/>
              <a:t>근내지방</a:t>
            </a:r>
            <a:r>
              <a:rPr kumimoji="0" lang="ko-KR" altLang="en-US" sz="2000" b="1" dirty="0" smtClean="0"/>
              <a:t>  이외의 타 평가항목의 비중을 높여 종합적인 품질 향상 유도</a:t>
            </a:r>
            <a:endParaRPr kumimoji="0" lang="en-US" altLang="ko-KR" sz="2000" b="1" dirty="0" smtClean="0"/>
          </a:p>
        </p:txBody>
      </p:sp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14620"/>
            <a:ext cx="792961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57818" y="100010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축산과학원과 공동 연구과제 수행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5325" y="6546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EA5DB-7F97-49D5-BE59-B4704ED11B98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381000" y="2571744"/>
            <a:ext cx="8477280" cy="4071966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53254" name="Rectangle 10"/>
          <p:cNvSpPr>
            <a:spLocks noChangeArrowheads="1"/>
          </p:cNvSpPr>
          <p:nvPr/>
        </p:nvSpPr>
        <p:spPr bwMode="auto">
          <a:xfrm rot="5400000">
            <a:off x="4302125" y="-3860800"/>
            <a:ext cx="539750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53255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육질등급 보완</a:t>
            </a:r>
            <a:r>
              <a:rPr kumimoji="0" lang="en-US" altLang="ko-KR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근내지방도 외 평가요소 기준 강화</a:t>
            </a:r>
            <a:r>
              <a:rPr kumimoji="0" lang="en-US" altLang="ko-KR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2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407988" y="1226344"/>
            <a:ext cx="8429654" cy="1273962"/>
          </a:xfrm>
          <a:prstGeom prst="round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0">
              <a:lnSpc>
                <a:spcPct val="120000"/>
              </a:lnSpc>
              <a:defRPr/>
            </a:pPr>
            <a:r>
              <a:rPr lang="ko-KR" altLang="en-US" sz="2000" b="1" dirty="0" smtClean="0"/>
              <a:t>◈ </a:t>
            </a:r>
            <a:r>
              <a:rPr lang="ko-KR" altLang="en-US" sz="2000" b="1" dirty="0" err="1" smtClean="0"/>
              <a:t>근내지방</a:t>
            </a:r>
            <a:r>
              <a:rPr lang="ko-KR" altLang="en-US" sz="2000" b="1" dirty="0" smtClean="0"/>
              <a:t> 함량이 높아도 타 </a:t>
            </a:r>
            <a:r>
              <a:rPr lang="ko-KR" altLang="en-US" sz="2000" b="1" spc="-150" dirty="0" smtClean="0"/>
              <a:t>평가항목의 판정결과가 우수하지 </a:t>
            </a:r>
            <a:r>
              <a:rPr lang="ko-KR" altLang="en-US" sz="2000" b="1" dirty="0" smtClean="0"/>
              <a:t>않은 경우</a:t>
            </a:r>
            <a:r>
              <a:rPr lang="en-US" altLang="ko-KR" sz="2000" b="1" dirty="0" smtClean="0"/>
              <a:t>,</a:t>
            </a:r>
          </a:p>
          <a:p>
            <a:pPr latinLnBrk="0">
              <a:lnSpc>
                <a:spcPct val="120000"/>
              </a:lnSpc>
              <a:defRPr/>
            </a:pPr>
            <a:r>
              <a:rPr lang="en-US" altLang="ko-KR" sz="2000" b="1" dirty="0" smtClean="0"/>
              <a:t>    </a:t>
            </a:r>
            <a:r>
              <a:rPr lang="ko-KR" altLang="en-US" sz="2000" b="1" dirty="0" smtClean="0"/>
              <a:t>낮은 등급으로 부여</a:t>
            </a:r>
            <a:endParaRPr lang="en-US" altLang="ko-KR" sz="2000" b="1" dirty="0" smtClean="0"/>
          </a:p>
          <a:p>
            <a:pPr latinLnBrk="0">
              <a:lnSpc>
                <a:spcPct val="120000"/>
              </a:lnSpc>
              <a:defRPr/>
            </a:pPr>
            <a:r>
              <a:rPr lang="en-US" altLang="ko-KR" b="1" dirty="0" smtClean="0"/>
              <a:t>   * </a:t>
            </a:r>
            <a:r>
              <a:rPr lang="ko-KR" altLang="en-US" b="1" dirty="0" smtClean="0"/>
              <a:t>평가항목별로 각각 판정하고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항목 중 가장 낮은 등급을 최종등급으로 판정</a:t>
            </a:r>
            <a:r>
              <a:rPr lang="en-US" altLang="ko-KR" b="1" dirty="0" smtClean="0"/>
              <a:t> </a:t>
            </a:r>
            <a:endParaRPr lang="ko-KR" altLang="en-US" b="1" dirty="0" smtClean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649" name="_x254368896" descr="EMB00001718020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143248"/>
            <a:ext cx="3786214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42910" y="2643182"/>
            <a:ext cx="139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mtClean="0"/>
              <a:t>《 </a:t>
            </a:r>
            <a:r>
              <a:rPr lang="ko-KR" altLang="en-US" smtClean="0"/>
              <a:t>현 기준 </a:t>
            </a:r>
            <a:r>
              <a:rPr lang="en-US" altLang="ko-KR" smtClean="0"/>
              <a:t>》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4572000" y="2714620"/>
            <a:ext cx="200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dirty="0" smtClean="0"/>
              <a:t>《 </a:t>
            </a:r>
            <a:r>
              <a:rPr lang="ko-KR" altLang="en-US" dirty="0" smtClean="0"/>
              <a:t>비중조정 예시</a:t>
            </a:r>
            <a:r>
              <a:rPr lang="en-US" altLang="ko-KR" dirty="0" smtClean="0"/>
              <a:t>》</a:t>
            </a:r>
            <a:endParaRPr lang="ko-KR" altLang="en-US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079748"/>
            <a:ext cx="4367242" cy="313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43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제목 160"/>
          <p:cNvSpPr>
            <a:spLocks noGrp="1"/>
          </p:cNvSpPr>
          <p:nvPr>
            <p:ph type="title"/>
          </p:nvPr>
        </p:nvSpPr>
        <p:spPr>
          <a:xfrm>
            <a:off x="128588" y="122462"/>
            <a:ext cx="8229600" cy="1143000"/>
          </a:xfrm>
        </p:spPr>
        <p:txBody>
          <a:bodyPr/>
          <a:lstStyle/>
          <a:p>
            <a:pPr algn="l"/>
            <a:r>
              <a:rPr lang="ko-KR" altLang="en-US" sz="2800" dirty="0" smtClean="0">
                <a:solidFill>
                  <a:schemeClr val="bg1"/>
                </a:solidFill>
              </a:rPr>
              <a:t>횡성한우 </a:t>
            </a:r>
            <a:r>
              <a:rPr lang="ko-KR" altLang="en-US" sz="2800" dirty="0">
                <a:solidFill>
                  <a:schemeClr val="bg1"/>
                </a:solidFill>
              </a:rPr>
              <a:t>마블링 형태 측정 및 계량화</a:t>
            </a:r>
            <a:endParaRPr lang="ko-KR" altLang="en-US" sz="2800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8125465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65963" y="65309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E445D-1973-46E5-9ACD-C8C19D42456B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5325" y="6546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EA5DB-7F97-49D5-BE59-B4704ED11B98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381000" y="2571744"/>
            <a:ext cx="8477280" cy="4071966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53254" name="Rectangle 10"/>
          <p:cNvSpPr>
            <a:spLocks noChangeArrowheads="1"/>
          </p:cNvSpPr>
          <p:nvPr/>
        </p:nvSpPr>
        <p:spPr bwMode="auto">
          <a:xfrm rot="5400000">
            <a:off x="4302125" y="-3860800"/>
            <a:ext cx="539750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53255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소비자 관심 정보제공 강화</a:t>
            </a:r>
            <a:r>
              <a:rPr kumimoji="0" lang="en-US" altLang="ko-KR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등급정보와 연계하여 제공</a:t>
            </a:r>
            <a:r>
              <a:rPr kumimoji="0" lang="en-US" altLang="ko-KR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2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407988" y="1226344"/>
            <a:ext cx="8429654" cy="1273962"/>
          </a:xfrm>
          <a:prstGeom prst="round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0">
              <a:lnSpc>
                <a:spcPct val="120000"/>
              </a:lnSpc>
              <a:defRPr/>
            </a:pPr>
            <a:r>
              <a:rPr lang="ko-KR" altLang="en-US" sz="2000" b="1" dirty="0" smtClean="0"/>
              <a:t>◈ 소고기의 생산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유통 및 영양 관련 정보를 수집하여 제공</a:t>
            </a:r>
            <a:endParaRPr lang="en-US" altLang="ko-KR" sz="2000" b="1" dirty="0" smtClean="0"/>
          </a:p>
          <a:p>
            <a:pPr latinLnBrk="0">
              <a:lnSpc>
                <a:spcPct val="120000"/>
              </a:lnSpc>
              <a:defRPr/>
            </a:pPr>
            <a:r>
              <a:rPr lang="en-US" altLang="ko-KR" sz="2000" b="1" dirty="0" smtClean="0"/>
              <a:t> </a:t>
            </a:r>
            <a:r>
              <a:rPr lang="en-US" altLang="ko-KR" b="1" dirty="0" smtClean="0"/>
              <a:t>* </a:t>
            </a:r>
            <a:r>
              <a:rPr lang="ko-KR" altLang="en-US" b="1" dirty="0" smtClean="0"/>
              <a:t>인터넷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스마트폰</a:t>
            </a:r>
            <a:r>
              <a:rPr lang="ko-KR" altLang="en-US" b="1" dirty="0" smtClean="0"/>
              <a:t> 등으로 </a:t>
            </a:r>
            <a:r>
              <a:rPr lang="ko-KR" altLang="en-US" b="1" dirty="0" err="1" smtClean="0"/>
              <a:t>무항생제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유기축산물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동물복지 등을 등급정보와 </a:t>
            </a:r>
            <a:endParaRPr lang="en-US" altLang="ko-KR" b="1" dirty="0" smtClean="0"/>
          </a:p>
          <a:p>
            <a:pPr latinLnBrk="0">
              <a:lnSpc>
                <a:spcPct val="120000"/>
              </a:lnSpc>
              <a:defRPr/>
            </a:pPr>
            <a:r>
              <a:rPr lang="en-US" altLang="ko-KR" b="1" dirty="0" smtClean="0"/>
              <a:t>    </a:t>
            </a:r>
            <a:r>
              <a:rPr lang="ko-KR" altLang="en-US" b="1" dirty="0" smtClean="0"/>
              <a:t>연계하여 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제공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42910" y="2643182"/>
            <a:ext cx="2090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dirty="0" smtClean="0"/>
              <a:t>《 </a:t>
            </a:r>
            <a:r>
              <a:rPr lang="ko-KR" altLang="en-US" dirty="0" smtClean="0"/>
              <a:t>정보제고 예시 </a:t>
            </a:r>
            <a:r>
              <a:rPr lang="en-US" altLang="ko-KR" dirty="0" smtClean="0"/>
              <a:t>》</a:t>
            </a:r>
            <a:endParaRPr lang="ko-KR" altLang="en-US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90861"/>
            <a:ext cx="2714644" cy="296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1967" y="3084510"/>
            <a:ext cx="2827355" cy="296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135310"/>
            <a:ext cx="2763554" cy="286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직사각형 17"/>
          <p:cNvSpPr/>
          <p:nvPr/>
        </p:nvSpPr>
        <p:spPr>
          <a:xfrm>
            <a:off x="642910" y="6072206"/>
            <a:ext cx="2425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dirty="0" err="1" smtClean="0"/>
              <a:t>스마트폰</a:t>
            </a:r>
            <a:r>
              <a:rPr lang="ko-KR" altLang="en-US" dirty="0" smtClean="0"/>
              <a:t> 등 정보제공</a:t>
            </a: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3143240" y="6072206"/>
            <a:ext cx="2969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dirty="0" smtClean="0"/>
              <a:t>인증정보 및 영양정보 제공</a:t>
            </a:r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6410453" y="6072206"/>
            <a:ext cx="219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dirty="0" smtClean="0"/>
              <a:t>최적 숙성기간 정보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43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>
            <a:spLocks noChangeArrowheads="1"/>
          </p:cNvSpPr>
          <p:nvPr/>
        </p:nvSpPr>
        <p:spPr bwMode="auto">
          <a:xfrm rot="5400000">
            <a:off x="4040981" y="-1961356"/>
            <a:ext cx="1062038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57158" y="2247836"/>
            <a:ext cx="814393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 latinLnBrk="0">
              <a:defRPr/>
            </a:pPr>
            <a:r>
              <a:rPr kumimoji="0" lang="en-US" altLang="ko-KR" sz="3800" b="1" spc="150" dirty="0" smtClean="0">
                <a:ln w="11430">
                  <a:solidFill>
                    <a:prstClr val="white"/>
                  </a:solidFill>
                </a:ln>
                <a:solidFill>
                  <a:schemeClr val="bg1"/>
                </a:solidFill>
                <a:latin typeface="맑은 고딕"/>
                <a:ea typeface="맑은 고딕"/>
              </a:rPr>
              <a:t>Ⅰ. </a:t>
            </a:r>
            <a:r>
              <a:rPr kumimoji="0" lang="ko-KR" altLang="en-US" sz="3800" b="1" spc="150" dirty="0" smtClean="0">
                <a:ln w="11430">
                  <a:solidFill>
                    <a:prstClr val="white"/>
                  </a:solidFill>
                </a:ln>
                <a:solidFill>
                  <a:schemeClr val="bg1"/>
                </a:solidFill>
                <a:latin typeface="맑은 고딕"/>
                <a:ea typeface="맑은 고딕"/>
              </a:rPr>
              <a:t>추진 배경</a:t>
            </a:r>
            <a:endParaRPr kumimoji="0" lang="ko-KR" altLang="en-US" sz="3800" b="1" spc="150" dirty="0">
              <a:ln w="11430">
                <a:solidFill>
                  <a:prstClr val="white"/>
                </a:solidFill>
              </a:ln>
              <a:solidFill>
                <a:schemeClr val="bg1"/>
              </a:solidFill>
              <a:ea typeface="+mn-ea"/>
            </a:endParaRPr>
          </a:p>
        </p:txBody>
      </p:sp>
      <p:sp>
        <p:nvSpPr>
          <p:cNvPr id="6" name="슬라이드 번호 개체 틀 40"/>
          <p:cNvSpPr txBox="1">
            <a:spLocks/>
          </p:cNvSpPr>
          <p:nvPr/>
        </p:nvSpPr>
        <p:spPr bwMode="auto">
          <a:xfrm>
            <a:off x="8786813" y="6492875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71C1591-AC2A-4DE8-9CEC-D494C772621B}" type="slidenum">
              <a:rPr kumimoji="0" lang="ko-KR" altLang="en-US">
                <a:latin typeface="+mn-lt"/>
                <a:ea typeface="+mn-ea"/>
              </a:rPr>
              <a:pPr>
                <a:defRPr/>
              </a:pPr>
              <a:t>3</a:t>
            </a:fld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28794" y="3505200"/>
            <a:ext cx="6010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latinLnBrk="0">
              <a:lnSpc>
                <a:spcPct val="150000"/>
              </a:lnSpc>
              <a:defRPr/>
            </a:pPr>
            <a:r>
              <a:rPr kumimoji="0" lang="en-US" altLang="ko-KR" sz="2400" b="1" spc="150" dirty="0">
                <a:ln w="11430">
                  <a:solidFill>
                    <a:prstClr val="white"/>
                  </a:solidFill>
                </a:ln>
                <a:latin typeface="HY견고딕" pitchFamily="18" charset="-127"/>
                <a:ea typeface="HY견고딕" pitchFamily="18" charset="-127"/>
              </a:rPr>
              <a:t>1. </a:t>
            </a:r>
            <a:r>
              <a:rPr kumimoji="0" lang="ko-KR" altLang="en-US" sz="2400" b="1" spc="150" dirty="0" smtClean="0">
                <a:ln w="11430">
                  <a:solidFill>
                    <a:prstClr val="white"/>
                  </a:solidFill>
                </a:ln>
                <a:latin typeface="HY견고딕" pitchFamily="18" charset="-127"/>
                <a:ea typeface="HY견고딕" pitchFamily="18" charset="-127"/>
              </a:rPr>
              <a:t>추진 현황</a:t>
            </a:r>
            <a:endParaRPr kumimoji="0" lang="ko-KR" altLang="en-US" sz="2400" b="1" spc="150" dirty="0">
              <a:ln w="11430">
                <a:solidFill>
                  <a:prstClr val="white"/>
                </a:solidFill>
              </a:ln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lnSpc>
                <a:spcPct val="150000"/>
              </a:lnSpc>
              <a:defRPr/>
            </a:pPr>
            <a:r>
              <a:rPr kumimoji="0" lang="en-US" altLang="ko-KR" sz="2400" b="1" spc="150" dirty="0">
                <a:ln w="11430">
                  <a:solidFill>
                    <a:prstClr val="white"/>
                  </a:solidFill>
                </a:ln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2. </a:t>
            </a:r>
            <a:r>
              <a:rPr kumimoji="0" lang="ko-KR" altLang="en-US" sz="2400" b="1" spc="150" dirty="0" err="1" smtClean="0">
                <a:ln w="11430">
                  <a:solidFill>
                    <a:prstClr val="white"/>
                  </a:solidFill>
                </a:ln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소도체</a:t>
            </a:r>
            <a:r>
              <a:rPr kumimoji="0" lang="ko-KR" altLang="en-US" sz="2400" b="1" spc="150" dirty="0" smtClean="0">
                <a:ln w="11430">
                  <a:solidFill>
                    <a:prstClr val="white"/>
                  </a:solidFill>
                </a:ln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 등급기준 보완 필요성</a:t>
            </a:r>
            <a:endParaRPr kumimoji="0" lang="en-US" altLang="ko-KR" sz="2400" b="1" spc="150" dirty="0">
              <a:ln w="11430">
                <a:solidFill>
                  <a:prstClr val="white"/>
                </a:solidFill>
              </a:ln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>
            <a:spLocks noChangeArrowheads="1"/>
          </p:cNvSpPr>
          <p:nvPr/>
        </p:nvSpPr>
        <p:spPr bwMode="auto">
          <a:xfrm rot="5400000">
            <a:off x="4040981" y="-1961356"/>
            <a:ext cx="1062038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57158" y="2247836"/>
            <a:ext cx="814393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 latinLnBrk="0">
              <a:defRPr/>
            </a:pPr>
            <a:r>
              <a:rPr kumimoji="0" lang="en-US" altLang="ko-KR" sz="3800" b="1" spc="150" dirty="0" smtClean="0">
                <a:ln w="11430">
                  <a:solidFill>
                    <a:prstClr val="white"/>
                  </a:solidFill>
                </a:ln>
                <a:solidFill>
                  <a:schemeClr val="bg1"/>
                </a:solidFill>
                <a:latin typeface="맑은 고딕"/>
                <a:ea typeface="맑은 고딕"/>
              </a:rPr>
              <a:t>Ⅲ. </a:t>
            </a:r>
            <a:r>
              <a:rPr lang="ko-KR" altLang="en-US" sz="3800" b="1" spc="150" dirty="0" smtClean="0">
                <a:ln w="11430">
                  <a:solidFill>
                    <a:prstClr val="white"/>
                  </a:solidFill>
                </a:ln>
                <a:solidFill>
                  <a:schemeClr val="bg1"/>
                </a:solidFill>
                <a:latin typeface="+mn-ea"/>
              </a:rPr>
              <a:t>대국민 의견조사 결과</a:t>
            </a:r>
            <a:endParaRPr kumimoji="0" lang="ko-KR" altLang="en-US" sz="3800" b="1" spc="150" dirty="0">
              <a:ln w="11430">
                <a:solidFill>
                  <a:prstClr val="white"/>
                </a:solidFill>
              </a:ln>
              <a:solidFill>
                <a:schemeClr val="bg1"/>
              </a:solidFill>
              <a:ea typeface="+mn-ea"/>
            </a:endParaRPr>
          </a:p>
        </p:txBody>
      </p:sp>
      <p:sp>
        <p:nvSpPr>
          <p:cNvPr id="6" name="슬라이드 번호 개체 틀 40"/>
          <p:cNvSpPr txBox="1">
            <a:spLocks/>
          </p:cNvSpPr>
          <p:nvPr/>
        </p:nvSpPr>
        <p:spPr bwMode="auto">
          <a:xfrm>
            <a:off x="8786813" y="6492875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71C1591-AC2A-4DE8-9CEC-D494C772621B}" type="slidenum">
              <a:rPr kumimoji="0" lang="ko-KR" altLang="en-US">
                <a:latin typeface="+mn-lt"/>
                <a:ea typeface="+mn-ea"/>
              </a:rPr>
              <a:pPr>
                <a:defRPr/>
              </a:pPr>
              <a:t>30</a:t>
            </a:fld>
            <a:endParaRPr kumimoji="0" lang="ko-KR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65963" y="65309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E445D-1973-46E5-9ACD-C8C19D42456B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214282" y="2214554"/>
            <a:ext cx="8784976" cy="4105596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63495" name="Rectangle 2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214282" y="1223946"/>
            <a:ext cx="8715436" cy="604854"/>
          </a:xfrm>
          <a:prstGeom prst="round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0">
              <a:lnSpc>
                <a:spcPct val="120000"/>
              </a:lnSpc>
              <a:buFont typeface="Wingdings" pitchFamily="2" charset="2"/>
              <a:buChar char="u"/>
              <a:defRPr/>
            </a:pPr>
            <a:r>
              <a:rPr kumimoji="0" lang="ko-KR" altLang="en-US" sz="20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a typeface="+mn-ea"/>
              </a:rPr>
              <a:t> 쇠고기 등급기준 보완</a:t>
            </a:r>
            <a:r>
              <a:rPr kumimoji="0" lang="en-US" altLang="ko-KR" sz="20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a typeface="+mn-ea"/>
              </a:rPr>
              <a:t>(</a:t>
            </a:r>
            <a:r>
              <a:rPr kumimoji="0" lang="ko-KR" altLang="en-US" sz="20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a typeface="+mn-ea"/>
              </a:rPr>
              <a:t>안</a:t>
            </a:r>
            <a:r>
              <a:rPr kumimoji="0" lang="en-US" altLang="ko-KR" sz="20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a typeface="+mn-ea"/>
              </a:rPr>
              <a:t>)</a:t>
            </a:r>
            <a:r>
              <a:rPr kumimoji="0" lang="ko-KR" altLang="en-US" sz="20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a typeface="+mn-ea"/>
              </a:rPr>
              <a:t>에 대한 의견조사</a:t>
            </a:r>
            <a:endParaRPr kumimoji="0" lang="ko-KR" altLang="en-US" sz="2000" dirty="0">
              <a:ln>
                <a:solidFill>
                  <a:prstClr val="black"/>
                </a:solidFill>
              </a:ln>
              <a:solidFill>
                <a:prstClr val="black"/>
              </a:solidFill>
              <a:ea typeface="+mn-ea"/>
            </a:endParaRPr>
          </a:p>
        </p:txBody>
      </p:sp>
      <p:sp>
        <p:nvSpPr>
          <p:cNvPr id="63497" name="Rectangle 7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498" name="Rectangle 11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499" name="Rectangle 4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500" name="Rectangle 1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굴림" pitchFamily="50" charset="-127"/>
            </a:endParaRPr>
          </a:p>
        </p:txBody>
      </p:sp>
      <p:sp>
        <p:nvSpPr>
          <p:cNvPr id="63501" name="Rectangle 3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502" name="Rectangle 10"/>
          <p:cNvSpPr>
            <a:spLocks noChangeArrowheads="1"/>
          </p:cNvSpPr>
          <p:nvPr/>
        </p:nvSpPr>
        <p:spPr bwMode="auto">
          <a:xfrm rot="5400000">
            <a:off x="4302125" y="-3860800"/>
            <a:ext cx="539750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63503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조사개요</a:t>
            </a:r>
            <a:endParaRPr kumimoji="0"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428868"/>
            <a:ext cx="792961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03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65963" y="65309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E445D-1973-46E5-9ACD-C8C19D42456B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214282" y="1071546"/>
            <a:ext cx="8784976" cy="5248604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63495" name="Rectangle 2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497" name="Rectangle 7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498" name="Rectangle 11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499" name="Rectangle 4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500" name="Rectangle 1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굴림" pitchFamily="50" charset="-127"/>
            </a:endParaRPr>
          </a:p>
        </p:txBody>
      </p:sp>
      <p:sp>
        <p:nvSpPr>
          <p:cNvPr id="63501" name="Rectangle 3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502" name="Rectangle 10"/>
          <p:cNvSpPr>
            <a:spLocks noChangeArrowheads="1"/>
          </p:cNvSpPr>
          <p:nvPr/>
        </p:nvSpPr>
        <p:spPr bwMode="auto">
          <a:xfrm rot="5400000">
            <a:off x="4302125" y="-3860800"/>
            <a:ext cx="539750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63503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쇠고기 등급기준 보완</a:t>
            </a:r>
            <a:r>
              <a:rPr kumimoji="0"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안</a:t>
            </a:r>
            <a:r>
              <a:rPr kumimoji="0"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에 대한 의견</a:t>
            </a:r>
            <a:endParaRPr kumimoji="0"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828680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03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65963" y="65309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E445D-1973-46E5-9ACD-C8C19D42456B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214282" y="1071546"/>
            <a:ext cx="8784976" cy="5248604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63495" name="Rectangle 2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497" name="Rectangle 7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498" name="Rectangle 11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499" name="Rectangle 4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500" name="Rectangle 1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굴림" pitchFamily="50" charset="-127"/>
            </a:endParaRPr>
          </a:p>
        </p:txBody>
      </p:sp>
      <p:sp>
        <p:nvSpPr>
          <p:cNvPr id="63501" name="Rectangle 3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502" name="Rectangle 10"/>
          <p:cNvSpPr>
            <a:spLocks noChangeArrowheads="1"/>
          </p:cNvSpPr>
          <p:nvPr/>
        </p:nvSpPr>
        <p:spPr bwMode="auto">
          <a:xfrm rot="5400000">
            <a:off x="4302125" y="-3860800"/>
            <a:ext cx="539750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63503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등급명칭 개선 필요성 및 개선 방식</a:t>
            </a:r>
            <a:endParaRPr kumimoji="0"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85860"/>
            <a:ext cx="807249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03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>
            <a:spLocks noChangeArrowheads="1"/>
          </p:cNvSpPr>
          <p:nvPr/>
        </p:nvSpPr>
        <p:spPr bwMode="auto">
          <a:xfrm rot="5400000">
            <a:off x="4040981" y="-1969303"/>
            <a:ext cx="1062038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57158" y="2247836"/>
            <a:ext cx="81439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 latinLnBrk="0">
              <a:defRPr/>
            </a:pPr>
            <a:r>
              <a:rPr lang="en-US" altLang="ko-KR" sz="4000" b="1" dirty="0" smtClean="0">
                <a:solidFill>
                  <a:schemeClr val="bg1"/>
                </a:solidFill>
              </a:rPr>
              <a:t>Ⅳ. </a:t>
            </a:r>
            <a:r>
              <a:rPr lang="ko-KR" altLang="en-US" sz="3800" b="1" spc="150" dirty="0" smtClean="0">
                <a:ln w="11430">
                  <a:solidFill>
                    <a:prstClr val="white"/>
                  </a:solidFill>
                </a:ln>
                <a:solidFill>
                  <a:schemeClr val="bg1"/>
                </a:solidFill>
                <a:latin typeface="+mn-ea"/>
              </a:rPr>
              <a:t>기준 보완에 대응한 발전 방향 </a:t>
            </a:r>
            <a:endParaRPr kumimoji="0" lang="ko-KR" altLang="en-US" sz="3800" b="1" spc="150" dirty="0">
              <a:ln w="11430">
                <a:solidFill>
                  <a:prstClr val="white"/>
                </a:solidFill>
              </a:ln>
              <a:solidFill>
                <a:schemeClr val="bg1"/>
              </a:solidFill>
              <a:ea typeface="+mn-ea"/>
            </a:endParaRPr>
          </a:p>
        </p:txBody>
      </p:sp>
      <p:sp>
        <p:nvSpPr>
          <p:cNvPr id="6" name="슬라이드 번호 개체 틀 40"/>
          <p:cNvSpPr txBox="1">
            <a:spLocks/>
          </p:cNvSpPr>
          <p:nvPr/>
        </p:nvSpPr>
        <p:spPr bwMode="auto">
          <a:xfrm>
            <a:off x="8786813" y="6492875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71C1591-AC2A-4DE8-9CEC-D494C772621B}" type="slidenum">
              <a:rPr kumimoji="0" lang="ko-KR" altLang="en-US">
                <a:latin typeface="+mn-lt"/>
                <a:ea typeface="+mn-ea"/>
              </a:rPr>
              <a:pPr>
                <a:defRPr/>
              </a:pPr>
              <a:t>34</a:t>
            </a:fld>
            <a:endParaRPr kumimoji="0" lang="ko-KR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_x139367416" descr="EMB000012c0216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982" y="2247892"/>
            <a:ext cx="8702736" cy="4000528"/>
          </a:xfrm>
          <a:prstGeom prst="rect">
            <a:avLst/>
          </a:prstGeom>
          <a:noFill/>
        </p:spPr>
      </p:pic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65963" y="65309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E445D-1973-46E5-9ACD-C8C19D42456B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214282" y="2214554"/>
            <a:ext cx="8784976" cy="4105596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63495" name="Rectangle 2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214282" y="1223946"/>
            <a:ext cx="8715436" cy="604854"/>
          </a:xfrm>
          <a:prstGeom prst="round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0">
              <a:lnSpc>
                <a:spcPct val="120000"/>
              </a:lnSpc>
              <a:buFont typeface="Wingdings" pitchFamily="2" charset="2"/>
              <a:buChar char="u"/>
              <a:defRPr/>
            </a:pPr>
            <a:r>
              <a:rPr kumimoji="0" lang="ko-KR" altLang="en-US" sz="20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a typeface="+mn-ea"/>
              </a:rPr>
              <a:t> 도체중량 증가와 비례하여 살코기 양도 증가하는 사양기술 개발  </a:t>
            </a:r>
            <a:endParaRPr kumimoji="0" lang="ko-KR" altLang="en-US" sz="2000" dirty="0">
              <a:ln>
                <a:solidFill>
                  <a:prstClr val="black"/>
                </a:solidFill>
              </a:ln>
              <a:solidFill>
                <a:prstClr val="black"/>
              </a:solidFill>
              <a:ea typeface="+mn-ea"/>
            </a:endParaRPr>
          </a:p>
        </p:txBody>
      </p:sp>
      <p:sp>
        <p:nvSpPr>
          <p:cNvPr id="63497" name="Rectangle 7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498" name="Rectangle 11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499" name="Rectangle 4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500" name="Rectangle 1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굴림" pitchFamily="50" charset="-127"/>
            </a:endParaRPr>
          </a:p>
        </p:txBody>
      </p:sp>
      <p:sp>
        <p:nvSpPr>
          <p:cNvPr id="63501" name="Rectangle 3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502" name="Rectangle 10"/>
          <p:cNvSpPr>
            <a:spLocks noChangeArrowheads="1"/>
          </p:cNvSpPr>
          <p:nvPr/>
        </p:nvSpPr>
        <p:spPr bwMode="auto">
          <a:xfrm rot="5400000">
            <a:off x="4302125" y="-3860800"/>
            <a:ext cx="539750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63503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육량등급</a:t>
            </a:r>
            <a:endParaRPr kumimoji="0"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03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5325" y="6546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EA5DB-7F97-49D5-BE59-B4704ED11B98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381000" y="1857364"/>
            <a:ext cx="8548718" cy="4714908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357158" y="571480"/>
            <a:ext cx="8558212" cy="842158"/>
          </a:xfrm>
          <a:prstGeom prst="round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0">
              <a:lnSpc>
                <a:spcPct val="120000"/>
              </a:lnSpc>
              <a:defRPr/>
            </a:pPr>
            <a:r>
              <a:rPr lang="ko-KR" altLang="en-US" sz="2000" b="1" dirty="0" smtClean="0"/>
              <a:t>◈ 한우 거세의 도체중량 증가에 따른 </a:t>
            </a:r>
            <a:r>
              <a:rPr lang="ko-KR" altLang="en-US" sz="2000" b="1" dirty="0" err="1" smtClean="0"/>
              <a:t>정육율</a:t>
            </a:r>
            <a:r>
              <a:rPr lang="ko-KR" altLang="en-US" sz="2000" b="1" dirty="0" smtClean="0"/>
              <a:t> 변화 추이 </a:t>
            </a:r>
            <a:endParaRPr lang="en-US" altLang="ko-KR" sz="2000" b="1" dirty="0" smtClean="0"/>
          </a:p>
          <a:p>
            <a:pPr latinLnBrk="0">
              <a:lnSpc>
                <a:spcPct val="120000"/>
              </a:lnSpc>
              <a:defRPr/>
            </a:pPr>
            <a:r>
              <a:rPr lang="en-US" altLang="ko-KR" sz="1600" b="1" dirty="0" smtClean="0"/>
              <a:t>    </a:t>
            </a:r>
            <a:r>
              <a:rPr lang="en-US" altLang="ko-KR" sz="1600" b="1" dirty="0" smtClean="0">
                <a:latin typeface="맑은 고딕"/>
                <a:ea typeface="맑은 고딕"/>
              </a:rPr>
              <a:t>≫ </a:t>
            </a:r>
            <a:r>
              <a:rPr lang="ko-KR" altLang="en-US" sz="1600" b="1" dirty="0" smtClean="0">
                <a:latin typeface="맑은 고딕"/>
                <a:ea typeface="맑은 고딕"/>
              </a:rPr>
              <a:t>도체중량이 증가함에 따라 지방 생산량이 살코기 생산량의 절반 수준까지 도달 </a:t>
            </a:r>
            <a:endParaRPr lang="en-US" altLang="ko-KR" sz="1600" b="1" dirty="0" smtClean="0"/>
          </a:p>
        </p:txBody>
      </p:sp>
      <p:graphicFrame>
        <p:nvGraphicFramePr>
          <p:cNvPr id="6" name="차트 5"/>
          <p:cNvGraphicFramePr/>
          <p:nvPr/>
        </p:nvGraphicFramePr>
        <p:xfrm>
          <a:off x="500034" y="1928802"/>
          <a:ext cx="8286808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76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65963" y="65309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E445D-1973-46E5-9ACD-C8C19D42456B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214282" y="1285860"/>
            <a:ext cx="8784976" cy="5034290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63495" name="Rectangle 2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497" name="Rectangle 7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498" name="Rectangle 11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499" name="Rectangle 4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500" name="Rectangle 1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굴림" pitchFamily="50" charset="-127"/>
            </a:endParaRPr>
          </a:p>
        </p:txBody>
      </p:sp>
      <p:sp>
        <p:nvSpPr>
          <p:cNvPr id="63501" name="Rectangle 3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502" name="Rectangle 10"/>
          <p:cNvSpPr>
            <a:spLocks noChangeArrowheads="1"/>
          </p:cNvSpPr>
          <p:nvPr/>
        </p:nvSpPr>
        <p:spPr bwMode="auto">
          <a:xfrm rot="5400000">
            <a:off x="4302125" y="-3860800"/>
            <a:ext cx="539750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63503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철저한 사양프로그램 준수 </a:t>
            </a:r>
            <a:endParaRPr kumimoji="0"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722554"/>
            <a:ext cx="4286279" cy="334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직사각형 16"/>
          <p:cNvSpPr/>
          <p:nvPr/>
        </p:nvSpPr>
        <p:spPr>
          <a:xfrm>
            <a:off x="246034" y="2227250"/>
            <a:ext cx="8055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dirty="0" smtClean="0"/>
              <a:t>《 </a:t>
            </a:r>
            <a:r>
              <a:rPr lang="ko-KR" altLang="en-US" dirty="0" smtClean="0"/>
              <a:t>비육중기 이후의 조사료 급여량에 따른 </a:t>
            </a:r>
            <a:r>
              <a:rPr lang="ko-KR" altLang="en-US" dirty="0" err="1" smtClean="0"/>
              <a:t>근간지방량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sz="2000" b="1" dirty="0" err="1" smtClean="0">
                <a:solidFill>
                  <a:srgbClr val="FF0000"/>
                </a:solidFill>
              </a:rPr>
              <a:t>근내지방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 섬세화 </a:t>
            </a:r>
            <a:r>
              <a:rPr lang="en-US" altLang="ko-KR" dirty="0" smtClean="0"/>
              <a:t>》</a:t>
            </a:r>
            <a:endParaRPr lang="ko-KR" alt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2162" y="2722554"/>
            <a:ext cx="430826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428596" y="1500174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송아지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성장율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관리      거세시기 준수      송아지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경매월령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준수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육성기 시작점 단축     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비육기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비타민 제한     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소득율이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높은 시점 출하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오른쪽 화살표 20"/>
          <p:cNvSpPr/>
          <p:nvPr/>
        </p:nvSpPr>
        <p:spPr>
          <a:xfrm>
            <a:off x="4714876" y="1689088"/>
            <a:ext cx="21431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>
            <a:off x="2787636" y="1676388"/>
            <a:ext cx="21431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>
            <a:off x="2786050" y="1928802"/>
            <a:ext cx="21431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5268918" y="1928802"/>
            <a:ext cx="21431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03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한컴바탕"/>
                <a:ea typeface="한컴바탕" pitchFamily="18" charset="2"/>
                <a:cs typeface="굴림" pitchFamily="50" charset="-127"/>
              </a:rPr>
              <a:t> </a:t>
            </a: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한컴바탕" pitchFamily="18" charset="2"/>
                <a:cs typeface="굴림" pitchFamily="50" charset="-127"/>
              </a:rPr>
              <a:t> </a:t>
            </a: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1155"/>
            <a:ext cx="7929618" cy="429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직선 연결선 12"/>
          <p:cNvCxnSpPr/>
          <p:nvPr/>
        </p:nvCxnSpPr>
        <p:spPr>
          <a:xfrm rot="5400000">
            <a:off x="3159513" y="3209526"/>
            <a:ext cx="2856726" cy="11114"/>
          </a:xfrm>
          <a:prstGeom prst="line">
            <a:avLst/>
          </a:prstGeom>
          <a:ln w="31750">
            <a:solidFill>
              <a:srgbClr val="FF0000"/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14348" y="4714884"/>
            <a:ext cx="7715272" cy="197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굴림" pitchFamily="50" charset="-127"/>
              </a:rPr>
              <a:t>① </a:t>
            </a:r>
            <a:r>
              <a:rPr kumimoji="1" lang="ko-K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굴림" pitchFamily="50" charset="-127"/>
              </a:rPr>
              <a:t>장기비육 억제를 통한 경영비 절감</a:t>
            </a:r>
            <a:endParaRPr kumimoji="1" 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굴림" pitchFamily="50" charset="-127"/>
              </a:rPr>
              <a:t>② 출하시기 적정화 방안</a:t>
            </a:r>
            <a:endParaRPr kumimoji="1" 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굴림" pitchFamily="50" charset="-127"/>
              </a:rPr>
              <a:t>  - </a:t>
            </a:r>
            <a:r>
              <a:rPr kumimoji="1" lang="ko-KR" altLang="en-US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굴림" pitchFamily="50" charset="-127"/>
              </a:rPr>
              <a:t>장기</a:t>
            </a:r>
            <a:r>
              <a:rPr kumimoji="1" lang="ko-KR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굴림" pitchFamily="50" charset="-127"/>
              </a:rPr>
              <a:t> </a:t>
            </a:r>
            <a:r>
              <a:rPr kumimoji="1" lang="en-US" altLang="ko-KR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굴림" pitchFamily="50" charset="-127"/>
              </a:rPr>
              <a:t>: </a:t>
            </a:r>
            <a:r>
              <a:rPr kumimoji="1" lang="ko-KR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굴림" pitchFamily="50" charset="-127"/>
              </a:rPr>
              <a:t>개량을 통한 우수 유전자 보유 소 발굴 및 보급</a:t>
            </a:r>
            <a:endParaRPr kumimoji="1" lang="ko-K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굴림" pitchFamily="50" charset="-127"/>
              </a:rPr>
              <a:t>  - </a:t>
            </a:r>
            <a:r>
              <a:rPr kumimoji="1" lang="ko-KR" altLang="en-US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굴림" pitchFamily="50" charset="-127"/>
              </a:rPr>
              <a:t>단기</a:t>
            </a:r>
            <a:r>
              <a:rPr kumimoji="1" lang="ko-KR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굴림" pitchFamily="50" charset="-127"/>
              </a:rPr>
              <a:t> </a:t>
            </a:r>
            <a:r>
              <a:rPr kumimoji="1" lang="en-US" altLang="ko-KR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굴림" pitchFamily="50" charset="-127"/>
              </a:rPr>
              <a:t>: </a:t>
            </a:r>
            <a:r>
              <a:rPr kumimoji="1" lang="ko-KR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굴림" pitchFamily="50" charset="-127"/>
              </a:rPr>
              <a:t>소 사육 사양프로그램 개발</a:t>
            </a:r>
            <a:r>
              <a:rPr kumimoji="1" lang="en-US" altLang="ko-KR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굴림" pitchFamily="50" charset="-127"/>
              </a:rPr>
              <a:t>(29</a:t>
            </a:r>
            <a:r>
              <a:rPr kumimoji="1" lang="ko-KR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굴림" pitchFamily="50" charset="-127"/>
              </a:rPr>
              <a:t>개월 </a:t>
            </a:r>
            <a:r>
              <a:rPr kumimoji="1" lang="ko-KR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굴림" pitchFamily="50" charset="-127"/>
              </a:rPr>
              <a:t>출하형</a:t>
            </a:r>
            <a:r>
              <a:rPr kumimoji="1" lang="en-US" altLang="ko-KR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굴림" pitchFamily="50" charset="-127"/>
              </a:rPr>
              <a:t>)</a:t>
            </a:r>
            <a:r>
              <a:rPr kumimoji="1" lang="ko-KR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굴림" pitchFamily="50" charset="-127"/>
              </a:rPr>
              <a:t>과 사양기술이 뒤처지는 농가의    </a:t>
            </a:r>
            <a:endParaRPr kumimoji="1" lang="en-US" altLang="ko-KR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ea"/>
              <a:ea typeface="+mj-ea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500" dirty="0" smtClean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              </a:t>
            </a:r>
            <a:r>
              <a:rPr kumimoji="1" lang="ko-KR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굴림" pitchFamily="50" charset="-127"/>
              </a:rPr>
              <a:t>사양기술 수준 향상을 위한 집중 교육</a:t>
            </a:r>
            <a:r>
              <a:rPr kumimoji="1" lang="en-US" altLang="ko-KR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굴림" pitchFamily="50" charset="-127"/>
              </a:rPr>
              <a:t>(</a:t>
            </a:r>
            <a:r>
              <a:rPr kumimoji="1" lang="ko-KR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굴림" pitchFamily="50" charset="-127"/>
              </a:rPr>
              <a:t>거세시기</a:t>
            </a:r>
            <a:r>
              <a:rPr kumimoji="1" lang="en-US" altLang="ko-KR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굴림" pitchFamily="50" charset="-127"/>
              </a:rPr>
              <a:t>, </a:t>
            </a:r>
            <a:r>
              <a:rPr kumimoji="1" lang="ko-KR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굴림" pitchFamily="50" charset="-127"/>
              </a:rPr>
              <a:t>육성기</a:t>
            </a:r>
            <a:r>
              <a:rPr kumimoji="1" lang="en-US" altLang="ko-KR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굴림" pitchFamily="50" charset="-127"/>
              </a:rPr>
              <a:t>, </a:t>
            </a:r>
            <a:r>
              <a:rPr kumimoji="1" lang="ko-KR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굴림" pitchFamily="50" charset="-127"/>
              </a:rPr>
              <a:t>비육후기 등</a:t>
            </a:r>
            <a:r>
              <a:rPr kumimoji="1" lang="en-US" altLang="ko-KR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굴림" pitchFamily="50" charset="-127"/>
              </a:rPr>
              <a:t>)</a:t>
            </a:r>
            <a:endParaRPr kumimoji="1" lang="ko-K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굴림" pitchFamily="50" charset="-127"/>
              </a:rPr>
              <a:t>③ 주요 제안자 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굴림" pitchFamily="50" charset="-127"/>
              </a:rPr>
              <a:t>: </a:t>
            </a:r>
            <a:r>
              <a:rPr kumimoji="1" lang="ko-KR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굴림" pitchFamily="50" charset="-127"/>
              </a:rPr>
              <a:t>사양학 교수 및 선도 농가 </a:t>
            </a:r>
            <a:endParaRPr kumimoji="1" lang="ko-K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굴림" pitchFamily="50" charset="-127"/>
              </a:rPr>
              <a:t>  - 27~28</a:t>
            </a:r>
            <a:r>
              <a:rPr kumimoji="1" lang="ko-KR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굴림" pitchFamily="50" charset="-127"/>
              </a:rPr>
              <a:t>개월령에도 육질과 육량이 우수한 소 생산과 출하가 가능하다는 의견 임</a:t>
            </a:r>
            <a:r>
              <a:rPr kumimoji="1" lang="ko-KR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  <a:cs typeface="굴림" pitchFamily="50" charset="-127"/>
              </a:rPr>
              <a:t>  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216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65963" y="65309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E445D-1973-46E5-9ACD-C8C19D42456B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214282" y="1285860"/>
            <a:ext cx="8784976" cy="5034290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63495" name="Rectangle 2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497" name="Rectangle 7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498" name="Rectangle 11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499" name="Rectangle 4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500" name="Rectangle 1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굴림" pitchFamily="50" charset="-127"/>
            </a:endParaRPr>
          </a:p>
        </p:txBody>
      </p:sp>
      <p:sp>
        <p:nvSpPr>
          <p:cNvPr id="63501" name="Rectangle 3"/>
          <p:cNvSpPr>
            <a:spLocks noChangeArrowheads="1"/>
          </p:cNvSpPr>
          <p:nvPr/>
        </p:nvSpPr>
        <p:spPr bwMode="auto">
          <a:xfrm>
            <a:off x="-8589963" y="4351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63502" name="Rectangle 10"/>
          <p:cNvSpPr>
            <a:spLocks noChangeArrowheads="1"/>
          </p:cNvSpPr>
          <p:nvPr/>
        </p:nvSpPr>
        <p:spPr bwMode="auto">
          <a:xfrm rot="5400000">
            <a:off x="4302125" y="-3860800"/>
            <a:ext cx="539750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63503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도축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에서 가공까지 품질관리체계 구축  </a:t>
            </a:r>
            <a:endParaRPr kumimoji="0"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296" y="1242999"/>
            <a:ext cx="85011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dirty="0" smtClean="0"/>
              <a:t>적정한 계류</a:t>
            </a:r>
            <a:endParaRPr lang="en-US" altLang="ko-KR" sz="24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dirty="0" smtClean="0"/>
              <a:t>생체중량 측정</a:t>
            </a:r>
            <a:endParaRPr lang="en-US" altLang="ko-KR" sz="24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dirty="0" err="1" smtClean="0"/>
              <a:t>방혈</a:t>
            </a:r>
            <a:r>
              <a:rPr lang="ko-KR" altLang="en-US" sz="2400" dirty="0" smtClean="0"/>
              <a:t> 방법 및 소요시간 준수</a:t>
            </a:r>
            <a:endParaRPr lang="en-US" altLang="ko-KR" sz="24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dirty="0" smtClean="0"/>
              <a:t>도체 해체방법 통일화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박피상태 및 </a:t>
            </a:r>
            <a:r>
              <a:rPr lang="ko-KR" altLang="en-US" sz="2400" dirty="0" err="1" smtClean="0"/>
              <a:t>신지방</a:t>
            </a:r>
            <a:r>
              <a:rPr lang="ko-KR" altLang="en-US" sz="2400" dirty="0" smtClean="0"/>
              <a:t> 등의 부착 정도</a:t>
            </a:r>
            <a:r>
              <a:rPr lang="en-US" altLang="ko-KR" sz="2400" dirty="0" smtClean="0"/>
              <a:t>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dirty="0" smtClean="0"/>
              <a:t>냉장고 관리방법 고도화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냉장감량 및 육질저하 억제</a:t>
            </a:r>
            <a:r>
              <a:rPr lang="en-US" altLang="ko-KR" sz="2400" dirty="0" smtClean="0"/>
              <a:t>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dirty="0" smtClean="0"/>
              <a:t>도체중량 측정방법 통일화</a:t>
            </a:r>
            <a:endParaRPr lang="en-US" altLang="ko-KR" sz="2400" dirty="0" smtClean="0"/>
          </a:p>
          <a:p>
            <a:pPr marL="342900" indent="-342900">
              <a:lnSpc>
                <a:spcPct val="150000"/>
              </a:lnSpc>
            </a:pPr>
            <a:r>
              <a:rPr lang="en-US" altLang="ko-KR" sz="2400" dirty="0" smtClean="0"/>
              <a:t>  - </a:t>
            </a:r>
            <a:r>
              <a:rPr lang="ko-KR" altLang="en-US" sz="2400" dirty="0" err="1" smtClean="0"/>
              <a:t>냉도체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2, </a:t>
            </a:r>
            <a:r>
              <a:rPr lang="ko-KR" altLang="en-US" sz="2400" dirty="0" smtClean="0"/>
              <a:t>온도체중 감량 </a:t>
            </a:r>
            <a:r>
              <a:rPr lang="en-US" altLang="ko-KR" sz="2400" dirty="0" smtClean="0"/>
              <a:t>19, </a:t>
            </a:r>
            <a:r>
              <a:rPr lang="ko-KR" altLang="en-US" sz="2400" dirty="0" smtClean="0"/>
              <a:t>온도체중 </a:t>
            </a:r>
            <a:r>
              <a:rPr lang="en-US" altLang="ko-KR" sz="2400" dirty="0" smtClean="0"/>
              <a:t>49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2400" dirty="0" smtClean="0"/>
              <a:t>  - </a:t>
            </a:r>
            <a:r>
              <a:rPr lang="ko-KR" altLang="en-US" sz="2400" dirty="0" smtClean="0"/>
              <a:t>온도체중 감량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정량 </a:t>
            </a:r>
            <a:r>
              <a:rPr lang="en-US" altLang="ko-KR" sz="2000" dirty="0" smtClean="0"/>
              <a:t>: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7.0</a:t>
            </a:r>
            <a:r>
              <a:rPr lang="ko-KR" altLang="en-US" sz="2000" dirty="0" smtClean="0"/>
              <a:t>㎏</a:t>
            </a:r>
            <a:r>
              <a:rPr lang="en-US" altLang="ko-KR" sz="2000" dirty="0" smtClean="0"/>
              <a:t>, 4.8</a:t>
            </a:r>
            <a:r>
              <a:rPr lang="ko-KR" altLang="en-US" sz="2000" dirty="0" smtClean="0"/>
              <a:t>㎏</a:t>
            </a:r>
            <a:r>
              <a:rPr lang="en-US" altLang="ko-KR" sz="2000" dirty="0" smtClean="0"/>
              <a:t>, 4.5</a:t>
            </a:r>
            <a:r>
              <a:rPr lang="ko-KR" altLang="en-US" sz="2000" dirty="0" smtClean="0"/>
              <a:t>㎏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정율 </a:t>
            </a:r>
            <a:r>
              <a:rPr lang="en-US" altLang="ko-KR" sz="2000" dirty="0" smtClean="0"/>
              <a:t>: 2.0%, 1.8%, 1.5%)</a:t>
            </a:r>
            <a:endParaRPr lang="en-US" altLang="ko-KR" sz="2400" dirty="0" smtClean="0"/>
          </a:p>
          <a:p>
            <a:pPr marL="342900" indent="-342900">
              <a:lnSpc>
                <a:spcPct val="150000"/>
              </a:lnSpc>
            </a:pPr>
            <a:r>
              <a:rPr lang="en-US" altLang="ko-KR" sz="2400" dirty="0" smtClean="0"/>
              <a:t>7. </a:t>
            </a:r>
            <a:r>
              <a:rPr lang="ko-KR" altLang="en-US" sz="2400" dirty="0" smtClean="0"/>
              <a:t>도체 의 위생적 취급 및 가공 포장</a:t>
            </a:r>
            <a:r>
              <a:rPr lang="en-US" altLang="ko-KR" sz="2400" dirty="0" smtClean="0"/>
              <a:t>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903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5325" y="6546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EA5DB-7F97-49D5-BE59-B4704ED11B98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381000" y="2428868"/>
            <a:ext cx="8548718" cy="3819532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53254" name="Rectangle 10"/>
          <p:cNvSpPr>
            <a:spLocks noChangeArrowheads="1"/>
          </p:cNvSpPr>
          <p:nvPr/>
        </p:nvSpPr>
        <p:spPr bwMode="auto">
          <a:xfrm rot="5400000">
            <a:off x="4302125" y="-3860800"/>
            <a:ext cx="539750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357188" y="1226344"/>
            <a:ext cx="8558212" cy="916772"/>
          </a:xfrm>
          <a:prstGeom prst="round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0">
              <a:lnSpc>
                <a:spcPct val="150000"/>
              </a:lnSpc>
              <a:defRPr/>
            </a:pPr>
            <a:r>
              <a:rPr lang="ko-KR" altLang="en-US" sz="2000" dirty="0" smtClean="0"/>
              <a:t>◈ </a:t>
            </a:r>
            <a:r>
              <a:rPr kumimoji="0" lang="ko-KR" altLang="en-US" sz="2000" b="1" dirty="0" err="1" smtClean="0"/>
              <a:t>소도체</a:t>
            </a:r>
            <a:r>
              <a:rPr kumimoji="0" lang="ko-KR" altLang="en-US" sz="2000" b="1" dirty="0" smtClean="0"/>
              <a:t> 등급판정제도는 수입개방 대비</a:t>
            </a:r>
            <a:r>
              <a:rPr kumimoji="0" lang="en-US" altLang="ko-KR" sz="2000" b="1" dirty="0" smtClean="0"/>
              <a:t>, </a:t>
            </a:r>
            <a:r>
              <a:rPr lang="ko-KR" altLang="en-US" sz="2000" b="1" dirty="0" err="1" smtClean="0"/>
              <a:t>소산업의</a:t>
            </a:r>
            <a:r>
              <a:rPr kumimoji="0" lang="ko-KR" altLang="en-US" sz="2000" b="1" dirty="0" smtClean="0"/>
              <a:t> 경쟁력 제고를 위해 </a:t>
            </a:r>
            <a:endParaRPr kumimoji="0" lang="en-US" altLang="ko-KR" sz="2000" b="1" dirty="0" smtClean="0"/>
          </a:p>
          <a:p>
            <a:pPr latinLnBrk="0">
              <a:lnSpc>
                <a:spcPct val="150000"/>
              </a:lnSpc>
              <a:defRPr/>
            </a:pPr>
            <a:r>
              <a:rPr kumimoji="0" lang="en-US" altLang="ko-KR" sz="2000" b="1" dirty="0" smtClean="0"/>
              <a:t>    </a:t>
            </a:r>
            <a:r>
              <a:rPr kumimoji="0" lang="ko-KR" altLang="en-US" sz="2000" b="1" dirty="0" smtClean="0"/>
              <a:t>도입 및 시행</a:t>
            </a:r>
            <a:endParaRPr kumimoji="0" lang="en-US" altLang="ko-KR" sz="2000" b="1" dirty="0" smtClean="0"/>
          </a:p>
        </p:txBody>
      </p:sp>
      <p:sp>
        <p:nvSpPr>
          <p:cNvPr id="10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추진</a:t>
            </a:r>
            <a:r>
              <a:rPr kumimoji="0"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현황</a:t>
            </a:r>
            <a:endParaRPr kumimoji="0" lang="ko-KR" altLang="en-US" sz="2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14282" y="2428868"/>
            <a:ext cx="9109075" cy="373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lvl="1" latinLnBrk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 한우 개량 촉진</a:t>
            </a:r>
            <a:r>
              <a:rPr lang="en-US" altLang="ko-KR" sz="2000" dirty="0" smtClean="0">
                <a:latin typeface="맑은 고딕" pitchFamily="50" charset="-127"/>
                <a:ea typeface="HY헤드라인M" pitchFamily="18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경쟁력 제고</a:t>
            </a:r>
            <a:r>
              <a:rPr lang="en-US" altLang="ko-KR" sz="2000" dirty="0" smtClean="0">
                <a:latin typeface="맑은 고딕" pitchFamily="50" charset="-127"/>
                <a:ea typeface="HY헤드라인M" pitchFamily="18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공정거래 및 유통투명성 확보에 기여</a:t>
            </a:r>
            <a:endParaRPr lang="en-US" altLang="ko-KR" sz="2000" dirty="0" smtClean="0">
              <a:latin typeface="맑은 고딕" pitchFamily="50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   * 한우 </a:t>
            </a:r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ko-KR" altLang="en-US" dirty="0" smtClean="0">
                <a:latin typeface="+mj-ea"/>
                <a:ea typeface="+mj-ea"/>
              </a:rPr>
              <a:t>등급 이상 출현율 </a:t>
            </a:r>
            <a:r>
              <a:rPr lang="en-US" altLang="ko-KR" dirty="0" smtClean="0">
                <a:latin typeface="+mj-ea"/>
                <a:ea typeface="+mj-ea"/>
              </a:rPr>
              <a:t>: (’94) 12.7% </a:t>
            </a:r>
            <a:r>
              <a:rPr lang="ko-KR" altLang="en-US" dirty="0" smtClean="0">
                <a:latin typeface="+mj-ea"/>
                <a:ea typeface="+mj-ea"/>
              </a:rPr>
              <a:t>→ </a:t>
            </a:r>
            <a:r>
              <a:rPr lang="en-US" altLang="ko-KR" dirty="0" smtClean="0">
                <a:latin typeface="+mj-ea"/>
                <a:ea typeface="+mj-ea"/>
              </a:rPr>
              <a:t>(’04) 35.9 </a:t>
            </a:r>
            <a:r>
              <a:rPr lang="ko-KR" altLang="en-US" dirty="0" smtClean="0">
                <a:latin typeface="+mj-ea"/>
                <a:ea typeface="+mj-ea"/>
              </a:rPr>
              <a:t>→ </a:t>
            </a:r>
            <a:r>
              <a:rPr lang="en-US" altLang="ko-KR" dirty="0" smtClean="0">
                <a:latin typeface="+mj-ea"/>
                <a:ea typeface="+mj-ea"/>
              </a:rPr>
              <a:t>(’15) 67.9 </a:t>
            </a:r>
            <a:endParaRPr lang="ko-KR" altLang="en-US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   * 등급별 평균 경락가격</a:t>
            </a:r>
            <a:r>
              <a:rPr lang="en-US" altLang="ko-KR" dirty="0" smtClean="0">
                <a:latin typeface="+mj-ea"/>
                <a:ea typeface="+mj-ea"/>
              </a:rPr>
              <a:t>(‘15</a:t>
            </a:r>
            <a:r>
              <a:rPr lang="ko-KR" altLang="en-US" dirty="0" smtClean="0">
                <a:latin typeface="+mj-ea"/>
                <a:ea typeface="+mj-ea"/>
              </a:rPr>
              <a:t>년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원</a:t>
            </a:r>
            <a:r>
              <a:rPr lang="en-US" altLang="ko-KR" dirty="0" smtClean="0">
                <a:latin typeface="+mj-ea"/>
                <a:ea typeface="+mj-ea"/>
              </a:rPr>
              <a:t>/kg) : </a:t>
            </a:r>
            <a:r>
              <a:rPr lang="en-US" altLang="ko-KR" spc="-150" dirty="0" smtClean="0">
                <a:latin typeface="+mj-ea"/>
                <a:ea typeface="+mj-ea"/>
              </a:rPr>
              <a:t>1</a:t>
            </a:r>
            <a:r>
              <a:rPr lang="en-US" altLang="ko-KR" spc="-150" baseline="30000" dirty="0" smtClean="0">
                <a:latin typeface="+mj-ea"/>
                <a:ea typeface="+mj-ea"/>
              </a:rPr>
              <a:t>++</a:t>
            </a:r>
            <a:r>
              <a:rPr lang="ko-KR" altLang="en-US" spc="-150" dirty="0" smtClean="0">
                <a:solidFill>
                  <a:prstClr val="black"/>
                </a:solidFill>
                <a:latin typeface="맑은 고딕"/>
                <a:ea typeface="맑은 고딕"/>
              </a:rPr>
              <a:t>등급</a:t>
            </a:r>
            <a:r>
              <a:rPr lang="en-US" altLang="ko-KR" spc="-150" dirty="0" smtClean="0">
                <a:latin typeface="+mj-ea"/>
                <a:ea typeface="+mj-ea"/>
              </a:rPr>
              <a:t>(19,121)   1</a:t>
            </a:r>
            <a:r>
              <a:rPr lang="en-US" altLang="ko-KR" spc="-150" baseline="30000" dirty="0" smtClean="0">
                <a:latin typeface="+mj-ea"/>
                <a:ea typeface="+mj-ea"/>
              </a:rPr>
              <a:t>+</a:t>
            </a:r>
            <a:r>
              <a:rPr lang="ko-KR" altLang="en-US" spc="-150" dirty="0" smtClean="0">
                <a:solidFill>
                  <a:prstClr val="black"/>
                </a:solidFill>
                <a:latin typeface="맑은 고딕"/>
                <a:ea typeface="맑은 고딕"/>
              </a:rPr>
              <a:t>등급</a:t>
            </a:r>
            <a:r>
              <a:rPr lang="en-US" altLang="ko-KR" spc="-150" dirty="0" smtClean="0">
                <a:latin typeface="+mj-ea"/>
                <a:ea typeface="+mj-ea"/>
              </a:rPr>
              <a:t>(17,649)   1</a:t>
            </a:r>
            <a:r>
              <a:rPr lang="ko-KR" altLang="en-US" spc="-150" dirty="0" smtClean="0">
                <a:latin typeface="+mj-ea"/>
                <a:ea typeface="+mj-ea"/>
              </a:rPr>
              <a:t>등급</a:t>
            </a:r>
            <a:r>
              <a:rPr lang="en-US" altLang="ko-KR" spc="-150" dirty="0" smtClean="0">
                <a:latin typeface="+mj-ea"/>
                <a:ea typeface="+mj-ea"/>
              </a:rPr>
              <a:t>(16,301)</a:t>
            </a: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latin typeface="+mj-ea"/>
                <a:ea typeface="+mj-ea"/>
              </a:rPr>
              <a:t>                                                                       2</a:t>
            </a:r>
            <a:r>
              <a:rPr lang="ko-KR" altLang="en-US" spc="-150" dirty="0" smtClean="0">
                <a:solidFill>
                  <a:prstClr val="black"/>
                </a:solidFill>
                <a:latin typeface="맑은 고딕"/>
                <a:ea typeface="맑은 고딕"/>
              </a:rPr>
              <a:t> 등급</a:t>
            </a:r>
            <a:r>
              <a:rPr lang="en-US" altLang="ko-KR" spc="-150" dirty="0" smtClean="0">
                <a:latin typeface="+mj-ea"/>
                <a:ea typeface="+mj-ea"/>
              </a:rPr>
              <a:t>(14,392)     3</a:t>
            </a:r>
            <a:r>
              <a:rPr lang="ko-KR" altLang="en-US" spc="-150" dirty="0" smtClean="0">
                <a:solidFill>
                  <a:prstClr val="black"/>
                </a:solidFill>
                <a:latin typeface="맑은 고딕"/>
                <a:ea typeface="맑은 고딕"/>
              </a:rPr>
              <a:t> 등급</a:t>
            </a:r>
            <a:r>
              <a:rPr lang="en-US" altLang="ko-KR" spc="-150" dirty="0" smtClean="0">
                <a:latin typeface="+mj-ea"/>
                <a:ea typeface="+mj-ea"/>
              </a:rPr>
              <a:t>(12,653) </a:t>
            </a:r>
          </a:p>
          <a:p>
            <a:pPr marL="179388" lvl="1" latinLnBrk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 초기에는 </a:t>
            </a:r>
            <a:r>
              <a:rPr lang="en-US" altLang="ko-KR" sz="2000" dirty="0" smtClean="0">
                <a:latin typeface="맑은 고딕" pitchFamily="50" charset="-127"/>
                <a:ea typeface="HY헤드라인M" pitchFamily="18" charset="-127"/>
              </a:rPr>
              <a:t>1</a:t>
            </a: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등급을 미국 </a:t>
            </a:r>
            <a:r>
              <a:rPr lang="en-US" altLang="ko-KR" sz="2000" dirty="0" smtClean="0">
                <a:latin typeface="맑은 고딕" pitchFamily="50" charset="-127"/>
                <a:ea typeface="HY헤드라인M" pitchFamily="18" charset="-127"/>
              </a:rPr>
              <a:t>Prime </a:t>
            </a: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등급보다</a:t>
            </a:r>
            <a:r>
              <a:rPr lang="en-US" altLang="ko-KR" sz="2000" dirty="0" smtClean="0">
                <a:latin typeface="맑은 고딕" pitchFamily="50" charset="-127"/>
                <a:ea typeface="HY헤드라인M" pitchFamily="18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약간 높은 수준으로</a:t>
            </a:r>
            <a:r>
              <a:rPr lang="en-US" altLang="ko-KR" sz="2000" dirty="0" smtClean="0">
                <a:latin typeface="맑은 고딕" pitchFamily="50" charset="-127"/>
                <a:ea typeface="HY헤드라인M" pitchFamily="18" charset="-127"/>
              </a:rPr>
              <a:t>, 2</a:t>
            </a: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등급은</a:t>
            </a:r>
            <a:endParaRPr lang="en-US" altLang="ko-KR" sz="2000" dirty="0" smtClean="0">
              <a:latin typeface="맑은 고딕" pitchFamily="50" charset="-127"/>
              <a:ea typeface="HY헤드라인M" pitchFamily="18" charset="-127"/>
            </a:endParaRPr>
          </a:p>
          <a:p>
            <a:pPr marL="179388" lvl="1" latinLnBrk="0">
              <a:lnSpc>
                <a:spcPct val="150000"/>
              </a:lnSpc>
              <a:spcBef>
                <a:spcPct val="20000"/>
              </a:spcBef>
            </a:pP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   </a:t>
            </a:r>
            <a:r>
              <a:rPr lang="en-US" altLang="ko-KR" sz="2000" dirty="0" smtClean="0">
                <a:latin typeface="맑은 고딕" pitchFamily="50" charset="-127"/>
                <a:ea typeface="HY헤드라인M" pitchFamily="18" charset="-127"/>
              </a:rPr>
              <a:t>Choice </a:t>
            </a: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등급과 대응할 수 있도록 설정</a:t>
            </a:r>
            <a:r>
              <a:rPr lang="en-US" altLang="ko-KR" sz="2000" dirty="0" smtClean="0">
                <a:latin typeface="맑은 고딕" pitchFamily="50" charset="-127"/>
                <a:ea typeface="HY헤드라인M" pitchFamily="18" charset="-127"/>
              </a:rPr>
              <a:t> </a:t>
            </a:r>
          </a:p>
          <a:p>
            <a:pPr marL="179388" lvl="1" latinLnBrk="0">
              <a:lnSpc>
                <a:spcPct val="150000"/>
              </a:lnSpc>
              <a:spcBef>
                <a:spcPct val="20000"/>
              </a:spcBef>
            </a:pPr>
            <a:r>
              <a:rPr lang="ko-KR" altLang="en-US" dirty="0" smtClean="0">
                <a:latin typeface="+mj-ea"/>
              </a:rPr>
              <a:t> * 이후 </a:t>
            </a:r>
            <a:r>
              <a:rPr lang="en-US" altLang="ko-KR" dirty="0" smtClean="0">
                <a:latin typeface="+mj-ea"/>
              </a:rPr>
              <a:t>1</a:t>
            </a:r>
            <a:r>
              <a:rPr lang="en-US" altLang="ko-KR" baseline="30000" dirty="0" smtClean="0">
                <a:latin typeface="+mj-ea"/>
              </a:rPr>
              <a:t>+</a:t>
            </a:r>
            <a:r>
              <a:rPr lang="en-US" altLang="ko-KR" dirty="0" smtClean="0">
                <a:latin typeface="+mj-ea"/>
              </a:rPr>
              <a:t>, 1</a:t>
            </a:r>
            <a:r>
              <a:rPr lang="en-US" altLang="ko-KR" baseline="30000" dirty="0" smtClean="0">
                <a:latin typeface="+mj-ea"/>
              </a:rPr>
              <a:t>++</a:t>
            </a:r>
            <a:r>
              <a:rPr lang="ko-KR" altLang="en-US" dirty="0" smtClean="0">
                <a:latin typeface="+mj-ea"/>
              </a:rPr>
              <a:t>등급까지 신설하여 국내 시장방어 및 차별화를 꾀하여 왔음</a:t>
            </a:r>
            <a:endParaRPr lang="en-US" altLang="ko-KR" spc="-15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ko-KR" altLang="en-US" spc="-15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0084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203325" y="1536625"/>
            <a:ext cx="6696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spc="150" dirty="0">
                <a:ln w="11430">
                  <a:solidFill>
                    <a:schemeClr val="bg1"/>
                  </a:solidFill>
                </a:ln>
                <a:latin typeface="맑은 고딕" pitchFamily="50" charset="-127"/>
                <a:ea typeface="+mn-ea"/>
              </a:rPr>
              <a:t>감사합니다</a:t>
            </a:r>
          </a:p>
        </p:txBody>
      </p:sp>
      <p:sp>
        <p:nvSpPr>
          <p:cNvPr id="26627" name="슬라이드 번호 개체 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27863" y="6546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30D100-997A-4412-958B-3C081EE1EC45}" type="slidenum">
              <a:rPr lang="en-US" altLang="ko-KR" smtClean="0">
                <a:solidFill>
                  <a:schemeClr val="tx1">
                    <a:tint val="7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altLang="ko-KR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67588" name="그림 3" descr="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2900" y="2708275"/>
            <a:ext cx="579596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2" descr="C:\Users\본부\Desktop\본부장님 회의\Fullname_JPG.jpg"/>
          <p:cNvPicPr>
            <a:picLocks noChangeAspect="1" noChangeArrowheads="1"/>
          </p:cNvPicPr>
          <p:nvPr/>
        </p:nvPicPr>
        <p:blipFill>
          <a:blip r:embed="rId3"/>
          <a:srcRect l="31187" t="23753" r="13942" b="69160"/>
          <a:stretch>
            <a:fillRect/>
          </a:stretch>
        </p:blipFill>
        <p:spPr bwMode="auto">
          <a:xfrm>
            <a:off x="7451725" y="6548438"/>
            <a:ext cx="169227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900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5" name="Rectangle 10"/>
          <p:cNvSpPr>
            <a:spLocks noChangeArrowheads="1"/>
          </p:cNvSpPr>
          <p:nvPr/>
        </p:nvSpPr>
        <p:spPr bwMode="auto">
          <a:xfrm rot="5400000">
            <a:off x="4302125" y="-3860800"/>
            <a:ext cx="539750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 dirty="0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45076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보완 필요성</a:t>
            </a:r>
            <a:endParaRPr lang="ko-KR" altLang="en-US" sz="2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86842" y="64928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 latinLnBrk="1">
              <a:spcBef>
                <a:spcPct val="0"/>
              </a:spcBef>
              <a:spcAft>
                <a:spcPct val="0"/>
              </a:spcAft>
              <a:defRPr/>
            </a:pPr>
            <a:fld id="{0634EFE6-801D-41F2-B5C0-40A5A27BDD2D}" type="slidenum">
              <a:rPr lang="ko-KR" altLang="en-US" sz="1800" smtClean="0">
                <a:solidFill>
                  <a:schemeClr val="tx1"/>
                </a:solidFill>
              </a:rPr>
              <a:pPr algn="l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145212" y="2509754"/>
            <a:ext cx="8819276" cy="4133956"/>
          </a:xfrm>
          <a:prstGeom prst="roundRect">
            <a:avLst>
              <a:gd name="adj" fmla="val 423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latinLnBrk="0">
              <a:defRPr/>
            </a:pPr>
            <a:endParaRPr kumimoji="0" lang="ko-KR" altLang="en-US" sz="2000" dirty="0">
              <a:solidFill>
                <a:srgbClr val="FFFFFF"/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 rot="5400000">
            <a:off x="2275683" y="135722"/>
            <a:ext cx="431800" cy="4875216"/>
          </a:xfrm>
          <a:prstGeom prst="flowChartManualInput">
            <a:avLst/>
          </a:prstGeom>
          <a:solidFill>
            <a:srgbClr val="3C6EC8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latinLnBrk="0">
              <a:spcBef>
                <a:spcPct val="50000"/>
              </a:spcBef>
              <a:defRPr/>
            </a:pPr>
            <a:r>
              <a:rPr kumimoji="0" lang="ko-KR" altLang="en-US" sz="2000" b="1" dirty="0">
                <a:solidFill>
                  <a:srgbClr val="FFFFFF"/>
                </a:solidFill>
                <a:latin typeface="+mj-lt"/>
                <a:ea typeface="HY견고딕" pitchFamily="18" charset="-127"/>
              </a:rPr>
              <a:t>  </a:t>
            </a:r>
            <a:r>
              <a:rPr kumimoji="0" lang="ko-KR" altLang="en-US" sz="2000" b="1" dirty="0" smtClean="0">
                <a:solidFill>
                  <a:srgbClr val="FFFFFF"/>
                </a:solidFill>
                <a:latin typeface="+mj-lt"/>
                <a:ea typeface="HY견고딕" pitchFamily="18" charset="-127"/>
              </a:rPr>
              <a:t>생산 측면</a:t>
            </a:r>
            <a:endParaRPr kumimoji="0" lang="en-US" altLang="ko-KR" sz="2000" b="1" dirty="0">
              <a:solidFill>
                <a:srgbClr val="FFFFFF"/>
              </a:solidFill>
              <a:latin typeface="+mj-lt"/>
              <a:ea typeface="HY견고딕" pitchFamily="18" charset="-127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34925" y="2857496"/>
            <a:ext cx="9109075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lvl="1" latinLnBrk="0">
              <a:lnSpc>
                <a:spcPct val="150000"/>
              </a:lnSpc>
              <a:spcBef>
                <a:spcPct val="20000"/>
              </a:spcBef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◈ 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현 사양기술과 유전자원을 가지고 최적의 품질 수준을 유지하면서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179388" lvl="1" latinLnBrk="0">
              <a:spcBef>
                <a:spcPct val="20000"/>
              </a:spcBef>
            </a:pP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  경쟁력을 높이는 방안 강구 필요  </a:t>
            </a:r>
            <a:r>
              <a:rPr lang="ko-KR" altLang="en-US" sz="2000" dirty="0" smtClean="0">
                <a:solidFill>
                  <a:srgbClr val="2B5298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000" dirty="0" smtClean="0">
              <a:solidFill>
                <a:srgbClr val="2B5298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79388" lvl="1" latinLnBrk="0">
              <a:lnSpc>
                <a:spcPct val="20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 출하체중 증가에 따른 </a:t>
            </a:r>
            <a:r>
              <a:rPr lang="ko-KR" altLang="en-US" sz="2000" dirty="0" err="1" smtClean="0">
                <a:latin typeface="맑은 고딕" pitchFamily="50" charset="-127"/>
                <a:ea typeface="HY헤드라인M" pitchFamily="18" charset="-127"/>
              </a:rPr>
              <a:t>정육율이</a:t>
            </a: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 낮은 </a:t>
            </a:r>
            <a:r>
              <a:rPr lang="en-US" altLang="ko-KR" sz="2000" dirty="0" smtClean="0">
                <a:latin typeface="맑은 고딕" pitchFamily="50" charset="-127"/>
                <a:ea typeface="HY헤드라인M" pitchFamily="18" charset="-127"/>
              </a:rPr>
              <a:t>C</a:t>
            </a: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등급 출현율 상승</a:t>
            </a:r>
            <a:endParaRPr lang="en-US" altLang="ko-KR" sz="2000" dirty="0" smtClean="0">
              <a:latin typeface="맑은 고딕" pitchFamily="50" charset="-127"/>
              <a:ea typeface="HY헤드라인M" pitchFamily="18" charset="-127"/>
            </a:endParaRPr>
          </a:p>
          <a:p>
            <a:r>
              <a:rPr lang="ko-KR" altLang="en-US" dirty="0" smtClean="0">
                <a:latin typeface="+mj-ea"/>
              </a:rPr>
              <a:t>     * 한우 거세우 </a:t>
            </a:r>
            <a:r>
              <a:rPr lang="ko-KR" altLang="en-US" dirty="0" err="1" smtClean="0">
                <a:latin typeface="+mj-ea"/>
              </a:rPr>
              <a:t>도체중</a:t>
            </a:r>
            <a:r>
              <a:rPr lang="ko-KR" altLang="en-US" dirty="0" smtClean="0">
                <a:latin typeface="+mj-ea"/>
              </a:rPr>
              <a:t> </a:t>
            </a:r>
            <a:r>
              <a:rPr lang="en-US" altLang="ko-KR" dirty="0" smtClean="0">
                <a:latin typeface="+mj-ea"/>
              </a:rPr>
              <a:t>: (’05) 380.8</a:t>
            </a:r>
            <a:r>
              <a:rPr lang="ko-KR" altLang="en-US" dirty="0" smtClean="0">
                <a:latin typeface="+mj-ea"/>
              </a:rPr>
              <a:t>㎏ → </a:t>
            </a:r>
            <a:r>
              <a:rPr lang="en-US" altLang="ko-KR" dirty="0" smtClean="0">
                <a:latin typeface="+mj-ea"/>
              </a:rPr>
              <a:t>(’10) 418.3 </a:t>
            </a:r>
            <a:r>
              <a:rPr lang="ko-KR" altLang="en-US" dirty="0" smtClean="0">
                <a:latin typeface="+mj-ea"/>
              </a:rPr>
              <a:t>→ </a:t>
            </a:r>
            <a:r>
              <a:rPr lang="en-US" altLang="ko-KR" dirty="0" smtClean="0">
                <a:latin typeface="+mj-ea"/>
              </a:rPr>
              <a:t>(’15) 429.5</a:t>
            </a:r>
          </a:p>
          <a:p>
            <a:r>
              <a:rPr lang="ko-KR" altLang="en-US" dirty="0" smtClean="0">
                <a:latin typeface="+mj-ea"/>
              </a:rPr>
              <a:t>     * 한우 거세우 </a:t>
            </a:r>
            <a:r>
              <a:rPr lang="en-US" altLang="ko-KR" dirty="0" smtClean="0">
                <a:latin typeface="+mj-ea"/>
              </a:rPr>
              <a:t>C</a:t>
            </a:r>
            <a:r>
              <a:rPr lang="ko-KR" altLang="en-US" dirty="0" smtClean="0">
                <a:latin typeface="+mj-ea"/>
              </a:rPr>
              <a:t>등급 출현율 </a:t>
            </a:r>
            <a:r>
              <a:rPr lang="en-US" altLang="ko-KR" dirty="0" smtClean="0">
                <a:latin typeface="+mj-ea"/>
              </a:rPr>
              <a:t>: (’05) 13.3 % </a:t>
            </a:r>
            <a:r>
              <a:rPr lang="ko-KR" altLang="en-US" dirty="0" smtClean="0">
                <a:latin typeface="+mj-ea"/>
              </a:rPr>
              <a:t>→ </a:t>
            </a:r>
            <a:r>
              <a:rPr lang="en-US" altLang="ko-KR" dirty="0" smtClean="0">
                <a:latin typeface="+mj-ea"/>
              </a:rPr>
              <a:t>(’11) 22.2 </a:t>
            </a:r>
            <a:r>
              <a:rPr lang="ko-KR" altLang="en-US" dirty="0" smtClean="0">
                <a:latin typeface="+mj-ea"/>
              </a:rPr>
              <a:t>→ </a:t>
            </a:r>
            <a:r>
              <a:rPr lang="en-US" altLang="ko-KR" dirty="0" smtClean="0">
                <a:latin typeface="+mj-ea"/>
              </a:rPr>
              <a:t>(’15) 30.8</a:t>
            </a:r>
          </a:p>
          <a:p>
            <a:pPr marL="179388" lvl="1" latinLnBrk="0">
              <a:lnSpc>
                <a:spcPct val="20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ko-KR" sz="2000" dirty="0" smtClean="0">
                <a:latin typeface="맑은 고딕" pitchFamily="50" charset="-127"/>
                <a:ea typeface="HY헤드라인M" pitchFamily="18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지나친 육질중심의 비육으로 생산성 저하</a:t>
            </a:r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HY헤드라인M" pitchFamily="18" charset="-127"/>
              </a:rPr>
              <a:t>(</a:t>
            </a:r>
            <a:r>
              <a:rPr lang="ko-KR" altLang="en-US" sz="1600" dirty="0" smtClean="0">
                <a:solidFill>
                  <a:srgbClr val="FF0000"/>
                </a:solidFill>
                <a:latin typeface="맑은 고딕" pitchFamily="50" charset="-127"/>
                <a:ea typeface="HY헤드라인M" pitchFamily="18" charset="-127"/>
              </a:rPr>
              <a:t>장기비육</a:t>
            </a:r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HY헤드라인M" pitchFamily="18" charset="-127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맑은 고딕" pitchFamily="50" charset="-127"/>
                <a:ea typeface="HY헤드라인M" pitchFamily="18" charset="-127"/>
              </a:rPr>
              <a:t>불가식지방</a:t>
            </a:r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HY헤드라인M" pitchFamily="18" charset="-127"/>
              </a:rPr>
              <a:t> </a:t>
            </a:r>
            <a:r>
              <a:rPr lang="ko-KR" altLang="en-US" sz="1600" dirty="0" smtClean="0">
                <a:solidFill>
                  <a:srgbClr val="FF0000"/>
                </a:solidFill>
                <a:latin typeface="맑은 고딕" pitchFamily="50" charset="-127"/>
                <a:ea typeface="HY헤드라인M" pitchFamily="18" charset="-127"/>
              </a:rPr>
              <a:t>증가</a:t>
            </a:r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HY헤드라인M" pitchFamily="18" charset="-127"/>
              </a:rPr>
              <a:t>)</a:t>
            </a:r>
          </a:p>
          <a:p>
            <a:r>
              <a:rPr lang="ko-KR" altLang="en-US" dirty="0" smtClean="0"/>
              <a:t>     </a:t>
            </a:r>
            <a:r>
              <a:rPr lang="ko-KR" altLang="en-US" dirty="0" smtClean="0">
                <a:latin typeface="+mj-ea"/>
              </a:rPr>
              <a:t>* 한우 거세우 </a:t>
            </a:r>
            <a:r>
              <a:rPr lang="ko-KR" altLang="en-US" dirty="0" err="1" smtClean="0">
                <a:latin typeface="+mj-ea"/>
              </a:rPr>
              <a:t>출하월령</a:t>
            </a:r>
            <a:r>
              <a:rPr lang="ko-KR" altLang="en-US" dirty="0" smtClean="0">
                <a:latin typeface="+mj-ea"/>
              </a:rPr>
              <a:t> </a:t>
            </a:r>
            <a:r>
              <a:rPr lang="en-US" altLang="ko-KR" dirty="0" smtClean="0">
                <a:latin typeface="+mj-ea"/>
              </a:rPr>
              <a:t>: (‘07) 29.5</a:t>
            </a:r>
            <a:r>
              <a:rPr lang="ko-KR" altLang="en-US" dirty="0" smtClean="0">
                <a:latin typeface="+mj-ea"/>
              </a:rPr>
              <a:t>개월 → </a:t>
            </a:r>
            <a:r>
              <a:rPr lang="en-US" altLang="ko-KR" dirty="0" smtClean="0">
                <a:latin typeface="+mj-ea"/>
              </a:rPr>
              <a:t>(’10) 30.9 </a:t>
            </a:r>
            <a:r>
              <a:rPr lang="ko-KR" altLang="en-US" dirty="0" smtClean="0">
                <a:latin typeface="+mj-ea"/>
              </a:rPr>
              <a:t>→ </a:t>
            </a:r>
            <a:r>
              <a:rPr lang="en-US" altLang="ko-KR" dirty="0" smtClean="0">
                <a:latin typeface="+mj-ea"/>
              </a:rPr>
              <a:t>(‘15) 31.1</a:t>
            </a:r>
          </a:p>
          <a:p>
            <a:r>
              <a:rPr lang="ko-KR" altLang="en-US" dirty="0" smtClean="0">
                <a:latin typeface="+mj-ea"/>
              </a:rPr>
              <a:t>     * 한우 거세우 지방 생산량 </a:t>
            </a:r>
            <a:r>
              <a:rPr lang="en-US" altLang="ko-KR" dirty="0" smtClean="0">
                <a:latin typeface="+mj-ea"/>
              </a:rPr>
              <a:t>: : (‘07) 100kg </a:t>
            </a:r>
            <a:r>
              <a:rPr lang="ko-KR" altLang="en-US" dirty="0" smtClean="0">
                <a:latin typeface="+mj-ea"/>
              </a:rPr>
              <a:t>→ </a:t>
            </a:r>
            <a:r>
              <a:rPr lang="en-US" altLang="ko-KR" dirty="0" smtClean="0">
                <a:latin typeface="+mj-ea"/>
              </a:rPr>
              <a:t>(’10) 108 </a:t>
            </a:r>
            <a:r>
              <a:rPr lang="ko-KR" altLang="en-US" dirty="0" smtClean="0">
                <a:latin typeface="+mj-ea"/>
              </a:rPr>
              <a:t>→ </a:t>
            </a:r>
            <a:r>
              <a:rPr lang="en-US" altLang="ko-KR" dirty="0" smtClean="0">
                <a:latin typeface="+mj-ea"/>
              </a:rPr>
              <a:t>(‘15) 112</a:t>
            </a:r>
            <a:endParaRPr lang="ko-KR" altLang="en-US" spc="-150" dirty="0" smtClean="0">
              <a:latin typeface="+mj-ea"/>
              <a:ea typeface="+mj-ea"/>
            </a:endParaRP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214282" y="1142984"/>
            <a:ext cx="8558212" cy="1056472"/>
          </a:xfrm>
          <a:prstGeom prst="round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0">
              <a:lnSpc>
                <a:spcPct val="120000"/>
              </a:lnSpc>
              <a:defRPr/>
            </a:pPr>
            <a:r>
              <a:rPr lang="ko-KR" altLang="en-US" sz="2000" dirty="0" smtClean="0"/>
              <a:t>◈ </a:t>
            </a:r>
            <a:r>
              <a:rPr lang="ko-KR" altLang="en-US" sz="2000" b="1" dirty="0" smtClean="0"/>
              <a:t>한우산업의 경쟁력을 강화하면서 생산자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소비자 모두에게 이익이 되는 </a:t>
            </a:r>
            <a:endParaRPr lang="en-US" altLang="ko-KR" sz="2000" b="1" dirty="0" smtClean="0"/>
          </a:p>
          <a:p>
            <a:pPr latinLnBrk="0">
              <a:lnSpc>
                <a:spcPct val="120000"/>
              </a:lnSpc>
              <a:defRPr/>
            </a:pPr>
            <a:r>
              <a:rPr lang="en-US" altLang="ko-KR" sz="2000" b="1" dirty="0" smtClean="0"/>
              <a:t>    </a:t>
            </a:r>
            <a:r>
              <a:rPr lang="ko-KR" altLang="en-US" sz="2000" b="1" dirty="0" smtClean="0"/>
              <a:t>등급기준으로 보완필요</a:t>
            </a:r>
            <a:endParaRPr lang="en-US" altLang="ko-K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6170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01063" y="64928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 latinLnBrk="1">
              <a:spcBef>
                <a:spcPct val="0"/>
              </a:spcBef>
              <a:spcAft>
                <a:spcPct val="0"/>
              </a:spcAft>
              <a:defRPr/>
            </a:pPr>
            <a:fld id="{0634EFE6-801D-41F2-B5C0-40A5A27BDD2D}" type="slidenum">
              <a:rPr lang="ko-KR" altLang="en-US" sz="1800" smtClean="0">
                <a:solidFill>
                  <a:schemeClr val="tx1"/>
                </a:solidFill>
              </a:rPr>
              <a:pPr algn="l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3929090" cy="2405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071546"/>
            <a:ext cx="3786214" cy="23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714752"/>
            <a:ext cx="392400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714752"/>
            <a:ext cx="3786214" cy="2486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214282" y="357166"/>
            <a:ext cx="8572530" cy="470148"/>
          </a:xfrm>
          <a:prstGeom prst="round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0">
              <a:lnSpc>
                <a:spcPct val="120000"/>
              </a:lnSpc>
              <a:defRPr/>
            </a:pPr>
            <a:r>
              <a:rPr lang="ko-KR" altLang="en-US" sz="2000" b="1" dirty="0" smtClean="0"/>
              <a:t>◈ 한우 거세우 </a:t>
            </a:r>
            <a:r>
              <a:rPr lang="ko-KR" altLang="en-US" sz="2000" b="1" dirty="0" err="1" smtClean="0"/>
              <a:t>출하월령별</a:t>
            </a:r>
            <a:r>
              <a:rPr lang="ko-KR" altLang="en-US" sz="2000" b="1" dirty="0" smtClean="0"/>
              <a:t> 도체특성 비교</a:t>
            </a:r>
            <a:r>
              <a:rPr lang="en-US" altLang="ko-KR" sz="2000" b="1" dirty="0" smtClean="0"/>
              <a:t>(2014</a:t>
            </a:r>
            <a:r>
              <a:rPr lang="ko-KR" altLang="en-US" sz="2000" b="1" dirty="0" smtClean="0"/>
              <a:t>년 축산과학원</a:t>
            </a:r>
            <a:r>
              <a:rPr lang="en-US" altLang="ko-KR" sz="20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029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01063" y="64928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 latinLnBrk="1">
              <a:spcBef>
                <a:spcPct val="0"/>
              </a:spcBef>
              <a:spcAft>
                <a:spcPct val="0"/>
              </a:spcAft>
              <a:defRPr/>
            </a:pPr>
            <a:fld id="{0634EFE6-801D-41F2-B5C0-40A5A27BDD2D}" type="slidenum">
              <a:rPr lang="ko-KR" altLang="en-US" sz="1800" smtClean="0">
                <a:solidFill>
                  <a:schemeClr val="tx1"/>
                </a:solidFill>
              </a:rPr>
              <a:pPr algn="l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785794"/>
            <a:ext cx="8143931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29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모서리가 둥근 직사각형 23"/>
          <p:cNvSpPr/>
          <p:nvPr/>
        </p:nvSpPr>
        <p:spPr bwMode="auto">
          <a:xfrm>
            <a:off x="285688" y="357166"/>
            <a:ext cx="8644030" cy="4373593"/>
          </a:xfrm>
          <a:prstGeom prst="roundRect">
            <a:avLst>
              <a:gd name="adj" fmla="val 423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latinLnBrk="0">
              <a:defRPr/>
            </a:pPr>
            <a:endParaRPr kumimoji="0" lang="ko-KR" altLang="en-US" sz="2000">
              <a:solidFill>
                <a:srgbClr val="FFFFFF"/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 rot="5400000">
            <a:off x="2683430" y="-2389763"/>
            <a:ext cx="562463" cy="5929324"/>
          </a:xfrm>
          <a:prstGeom prst="flowChartManualInput">
            <a:avLst/>
          </a:prstGeom>
          <a:solidFill>
            <a:srgbClr val="3C6EC8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latinLnBrk="0">
              <a:spcBef>
                <a:spcPct val="50000"/>
              </a:spcBef>
              <a:defRPr/>
            </a:pPr>
            <a:r>
              <a:rPr kumimoji="0" lang="ko-KR" altLang="en-US" sz="2000" b="1" dirty="0">
                <a:solidFill>
                  <a:srgbClr val="FFFFFF"/>
                </a:solidFill>
                <a:latin typeface="+mj-lt"/>
                <a:ea typeface="HY견고딕" pitchFamily="18" charset="-127"/>
              </a:rPr>
              <a:t> </a:t>
            </a:r>
            <a:r>
              <a:rPr kumimoji="0" lang="ko-KR" altLang="en-US" sz="2000" b="1" dirty="0" smtClean="0">
                <a:solidFill>
                  <a:srgbClr val="FFFFFF"/>
                </a:solidFill>
                <a:latin typeface="+mj-lt"/>
                <a:ea typeface="HY견고딕" pitchFamily="18" charset="-127"/>
              </a:rPr>
              <a:t> 소비 측면</a:t>
            </a:r>
            <a:endParaRPr kumimoji="0" lang="en-US" altLang="ko-KR" sz="2000" b="1" dirty="0">
              <a:solidFill>
                <a:srgbClr val="FFFFFF"/>
              </a:solidFill>
              <a:latin typeface="+mj-lt"/>
              <a:ea typeface="HY견고딕" pitchFamily="18" charset="-127"/>
            </a:endParaRPr>
          </a:p>
        </p:txBody>
      </p:sp>
      <p:sp>
        <p:nvSpPr>
          <p:cNvPr id="26" name="TextBox 20"/>
          <p:cNvSpPr txBox="1">
            <a:spLocks noChangeArrowheads="1"/>
          </p:cNvSpPr>
          <p:nvPr/>
        </p:nvSpPr>
        <p:spPr bwMode="auto">
          <a:xfrm>
            <a:off x="0" y="910603"/>
            <a:ext cx="8858280" cy="391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lvl="1" latinLnBrk="0">
              <a:lnSpc>
                <a:spcPts val="26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ko-KR" sz="2000" dirty="0">
                <a:latin typeface="맑은 고딕" pitchFamily="50" charset="-127"/>
                <a:ea typeface="HY헤드라인M" pitchFamily="18" charset="-127"/>
              </a:rPr>
              <a:t> </a:t>
            </a:r>
            <a:r>
              <a:rPr lang="ko-KR" altLang="en-US" sz="2000" dirty="0">
                <a:latin typeface="맑은 고딕" pitchFamily="50" charset="-127"/>
                <a:ea typeface="HY헤드라인M" pitchFamily="18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현행 </a:t>
            </a:r>
            <a:r>
              <a:rPr lang="ko-KR" altLang="en-US" sz="2000" dirty="0" err="1" smtClean="0">
                <a:latin typeface="맑은 고딕" pitchFamily="50" charset="-127"/>
                <a:ea typeface="HY헤드라인M" pitchFamily="18" charset="-127"/>
              </a:rPr>
              <a:t>소도체</a:t>
            </a: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 등급기준이 생산 및 소비 여건 변화 반영에 미흡</a:t>
            </a:r>
            <a:r>
              <a:rPr lang="ko-KR" altLang="en-US" sz="2000" dirty="0" smtClean="0">
                <a:latin typeface="+mj-ea"/>
              </a:rPr>
              <a:t>  </a:t>
            </a:r>
            <a:endParaRPr lang="en-US" altLang="ko-KR" sz="2000" dirty="0" smtClean="0">
              <a:latin typeface="맑은 고딕" pitchFamily="50" charset="-127"/>
              <a:ea typeface="HY헤드라인M" pitchFamily="18" charset="-127"/>
            </a:endParaRPr>
          </a:p>
          <a:p>
            <a:pPr marL="179388" lvl="1" latinLnBrk="0">
              <a:lnSpc>
                <a:spcPts val="2600"/>
              </a:lnSpc>
              <a:spcBef>
                <a:spcPct val="20000"/>
              </a:spcBef>
            </a:pPr>
            <a:r>
              <a:rPr lang="ko-KR" altLang="en-US" sz="2000" dirty="0" smtClean="0">
                <a:latin typeface="+mj-ea"/>
              </a:rPr>
              <a:t>  * </a:t>
            </a:r>
            <a:r>
              <a:rPr lang="ko-KR" altLang="en-US" dirty="0" smtClean="0">
                <a:latin typeface="+mj-ea"/>
                <a:ea typeface="+mj-ea"/>
              </a:rPr>
              <a:t>등급제도의 긍정적 기능에도 불구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현재 평가 기준이 </a:t>
            </a:r>
            <a:r>
              <a:rPr lang="ko-KR" altLang="en-US" spc="-150" dirty="0" smtClean="0">
                <a:latin typeface="+mj-ea"/>
                <a:ea typeface="+mj-ea"/>
              </a:rPr>
              <a:t>축산물의 소비 및 생산 여건 </a:t>
            </a:r>
            <a:endParaRPr lang="en-US" altLang="ko-KR" spc="-150" dirty="0" smtClean="0">
              <a:latin typeface="+mj-ea"/>
              <a:ea typeface="+mj-ea"/>
            </a:endParaRPr>
          </a:p>
          <a:p>
            <a:pPr marL="179388" lvl="1" latinLnBrk="0">
              <a:lnSpc>
                <a:spcPts val="2600"/>
              </a:lnSpc>
              <a:spcBef>
                <a:spcPct val="20000"/>
              </a:spcBef>
            </a:pPr>
            <a:r>
              <a:rPr lang="en-US" altLang="ko-KR" dirty="0" smtClean="0">
                <a:latin typeface="+mj-ea"/>
                <a:ea typeface="+mj-ea"/>
              </a:rPr>
              <a:t>     </a:t>
            </a:r>
            <a:r>
              <a:rPr lang="ko-KR" altLang="en-US" dirty="0" smtClean="0">
                <a:latin typeface="+mj-ea"/>
                <a:ea typeface="+mj-ea"/>
              </a:rPr>
              <a:t>변화를 제대로 반영하지 못한다는 비판 제기</a:t>
            </a:r>
            <a:endParaRPr lang="en-US" altLang="ko-KR" dirty="0">
              <a:latin typeface="+mj-ea"/>
              <a:ea typeface="+mj-ea"/>
            </a:endParaRPr>
          </a:p>
          <a:p>
            <a:pPr marL="179388" lvl="1" latinLnBrk="0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ko-KR" sz="2000" dirty="0">
                <a:latin typeface="맑은 고딕" pitchFamily="50" charset="-127"/>
                <a:ea typeface="HY헤드라인M" pitchFamily="18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쇠고기 구입시 가격과 품질을 동시에 고려하는 경향 증가</a:t>
            </a:r>
            <a:endParaRPr lang="en-US" altLang="ko-KR" sz="2000" dirty="0" smtClean="0">
              <a:latin typeface="맑은 고딕" pitchFamily="50" charset="-127"/>
              <a:ea typeface="HY헤드라인M" pitchFamily="18" charset="-127"/>
            </a:endParaRPr>
          </a:p>
          <a:p>
            <a:pPr>
              <a:lnSpc>
                <a:spcPts val="2600"/>
              </a:lnSpc>
            </a:pPr>
            <a:r>
              <a:rPr lang="ko-KR" altLang="en-US" dirty="0" smtClean="0">
                <a:latin typeface="+mj-ea"/>
                <a:ea typeface="+mj-ea"/>
              </a:rPr>
              <a:t>     * 쇠고기 구입시 고려요인 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smtClean="0">
                <a:latin typeface="+mj-ea"/>
                <a:ea typeface="+mj-ea"/>
              </a:rPr>
              <a:t>품질</a:t>
            </a:r>
            <a:r>
              <a:rPr lang="en-US" altLang="ko-KR" dirty="0" smtClean="0">
                <a:latin typeface="+mj-ea"/>
                <a:ea typeface="+mj-ea"/>
              </a:rPr>
              <a:t>(29.3%), </a:t>
            </a:r>
            <a:r>
              <a:rPr lang="ko-KR" altLang="en-US" dirty="0" smtClean="0">
                <a:latin typeface="+mj-ea"/>
                <a:ea typeface="+mj-ea"/>
              </a:rPr>
              <a:t>가격</a:t>
            </a:r>
            <a:r>
              <a:rPr lang="en-US" altLang="ko-KR" dirty="0" smtClean="0">
                <a:latin typeface="+mj-ea"/>
                <a:ea typeface="+mj-ea"/>
              </a:rPr>
              <a:t>(28.1%), </a:t>
            </a:r>
            <a:r>
              <a:rPr lang="ko-KR" altLang="en-US" dirty="0" smtClean="0">
                <a:latin typeface="+mj-ea"/>
                <a:ea typeface="+mj-ea"/>
              </a:rPr>
              <a:t>안전성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원산지 순     </a:t>
            </a:r>
            <a:endParaRPr lang="en-US" altLang="ko-KR" dirty="0" smtClean="0">
              <a:latin typeface="+mj-ea"/>
              <a:ea typeface="+mj-ea"/>
            </a:endParaRPr>
          </a:p>
          <a:p>
            <a:pPr marL="179388" lvl="1" latinLnBrk="0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ko-KR" sz="2000" dirty="0" smtClean="0">
                <a:latin typeface="맑은 고딕" pitchFamily="50" charset="-127"/>
                <a:ea typeface="HY헤드라인M" pitchFamily="18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쇠고기 구매 선호도는 </a:t>
            </a:r>
            <a:r>
              <a:rPr lang="en-US" altLang="ko-KR" sz="2000" dirty="0" smtClean="0">
                <a:latin typeface="맑은 고딕" pitchFamily="50" charset="-127"/>
                <a:ea typeface="HY헤드라인M" pitchFamily="18" charset="-127"/>
              </a:rPr>
              <a:t>1+</a:t>
            </a: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등급이 증가할 것으로 전망</a:t>
            </a:r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HY헤드라인M" pitchFamily="18" charset="-127"/>
              </a:rPr>
              <a:t>(</a:t>
            </a:r>
            <a:r>
              <a:rPr lang="ko-KR" altLang="en-US" sz="1600" dirty="0" smtClean="0">
                <a:solidFill>
                  <a:srgbClr val="FF0000"/>
                </a:solidFill>
                <a:latin typeface="맑은 고딕" pitchFamily="50" charset="-127"/>
                <a:ea typeface="HY헤드라인M" pitchFamily="18" charset="-127"/>
              </a:rPr>
              <a:t>가격 영향</a:t>
            </a:r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HY헤드라인M" pitchFamily="18" charset="-127"/>
              </a:rPr>
              <a:t>)</a:t>
            </a:r>
          </a:p>
          <a:p>
            <a:pPr>
              <a:lnSpc>
                <a:spcPts val="2600"/>
              </a:lnSpc>
            </a:pPr>
            <a:r>
              <a:rPr lang="ko-KR" altLang="en-US" dirty="0" smtClean="0"/>
              <a:t>     </a:t>
            </a:r>
            <a:r>
              <a:rPr lang="ko-KR" altLang="en-US" dirty="0" smtClean="0">
                <a:latin typeface="+mj-ea"/>
                <a:ea typeface="+mj-ea"/>
              </a:rPr>
              <a:t>* 구매 선호도 </a:t>
            </a:r>
            <a:r>
              <a:rPr lang="en-US" altLang="ko-KR" dirty="0" smtClean="0">
                <a:latin typeface="+mj-ea"/>
                <a:ea typeface="+mj-ea"/>
              </a:rPr>
              <a:t>: 1+</a:t>
            </a:r>
            <a:r>
              <a:rPr lang="ko-KR" altLang="en-US" dirty="0" smtClean="0">
                <a:latin typeface="+mj-ea"/>
                <a:ea typeface="+mj-ea"/>
              </a:rPr>
              <a:t>등급</a:t>
            </a:r>
            <a:r>
              <a:rPr lang="en-US" altLang="ko-KR" dirty="0" smtClean="0">
                <a:latin typeface="+mj-ea"/>
                <a:ea typeface="+mj-ea"/>
              </a:rPr>
              <a:t>(51%), 1</a:t>
            </a:r>
            <a:r>
              <a:rPr lang="ko-KR" altLang="en-US" dirty="0" smtClean="0">
                <a:latin typeface="+mj-ea"/>
                <a:ea typeface="+mj-ea"/>
              </a:rPr>
              <a:t>등급</a:t>
            </a:r>
            <a:r>
              <a:rPr lang="en-US" altLang="ko-KR" dirty="0" smtClean="0">
                <a:latin typeface="+mj-ea"/>
                <a:ea typeface="+mj-ea"/>
              </a:rPr>
              <a:t>(27), 1++(18) </a:t>
            </a:r>
            <a:r>
              <a:rPr lang="ko-KR" altLang="en-US" dirty="0" smtClean="0">
                <a:latin typeface="+mj-ea"/>
                <a:ea typeface="+mj-ea"/>
              </a:rPr>
              <a:t>순</a:t>
            </a:r>
            <a:endParaRPr lang="en-US" altLang="ko-KR" dirty="0" smtClean="0">
              <a:latin typeface="+mj-ea"/>
              <a:ea typeface="+mj-ea"/>
            </a:endParaRPr>
          </a:p>
          <a:p>
            <a:pPr marL="179388" lvl="1" latinLnBrk="0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altLang="ko-KR" sz="2000" dirty="0" smtClean="0">
                <a:solidFill>
                  <a:prstClr val="black"/>
                </a:solidFill>
                <a:latin typeface="맑은 고딕" pitchFamily="50" charset="-127"/>
                <a:ea typeface="HY헤드라인M" pitchFamily="18" charset="-127"/>
              </a:rPr>
              <a:t> </a:t>
            </a:r>
            <a:r>
              <a:rPr lang="ko-KR" altLang="en-US" sz="2000" dirty="0" err="1" smtClean="0">
                <a:solidFill>
                  <a:prstClr val="black"/>
                </a:solidFill>
                <a:latin typeface="맑은 고딕" pitchFamily="50" charset="-127"/>
                <a:ea typeface="HY헤드라인M" pitchFamily="18" charset="-127"/>
              </a:rPr>
              <a:t>마블링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itchFamily="50" charset="-127"/>
                <a:ea typeface="HY헤드라인M" pitchFamily="18" charset="-127"/>
              </a:rPr>
              <a:t> 중심의 현행 등급에 대한 개선 필요성 제기</a:t>
            </a:r>
            <a:endParaRPr lang="en-US" altLang="ko-KR" sz="2000" dirty="0" smtClean="0">
              <a:solidFill>
                <a:prstClr val="black"/>
              </a:solidFill>
              <a:latin typeface="맑은 고딕" pitchFamily="50" charset="-127"/>
              <a:ea typeface="HY헤드라인M" pitchFamily="18" charset="-127"/>
            </a:endParaRPr>
          </a:p>
          <a:p>
            <a:pPr marL="179388" lvl="1" latinLnBrk="0">
              <a:lnSpc>
                <a:spcPct val="150000"/>
              </a:lnSpc>
              <a:spcBef>
                <a:spcPct val="20000"/>
              </a:spcBef>
            </a:pPr>
            <a:r>
              <a:rPr lang="ko-KR" altLang="en-US" sz="1600" dirty="0" smtClean="0"/>
              <a:t>  </a:t>
            </a:r>
            <a:r>
              <a:rPr lang="ko-KR" altLang="en-US" sz="1600" dirty="0" smtClean="0">
                <a:latin typeface="+mj-ea"/>
              </a:rPr>
              <a:t>* </a:t>
            </a:r>
            <a:r>
              <a:rPr lang="ko-KR" altLang="en-US" dirty="0" smtClean="0">
                <a:solidFill>
                  <a:srgbClr val="FF0000"/>
                </a:solidFill>
                <a:latin typeface="+mj-ea"/>
              </a:rPr>
              <a:t>국민인수위원회 국민정책제안 국정과제 반영</a:t>
            </a:r>
            <a:r>
              <a:rPr lang="en-US" altLang="ko-KR" dirty="0" smtClean="0">
                <a:solidFill>
                  <a:srgbClr val="FF0000"/>
                </a:solidFill>
                <a:latin typeface="+mj-ea"/>
              </a:rPr>
              <a:t>(22/99)</a:t>
            </a:r>
            <a:endParaRPr lang="en-US" altLang="ko-KR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285720" y="5072074"/>
            <a:ext cx="8643998" cy="1627198"/>
          </a:xfrm>
          <a:prstGeom prst="roundRect">
            <a:avLst>
              <a:gd name="adj" fmla="val 423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latinLnBrk="0">
              <a:defRPr/>
            </a:pPr>
            <a:endParaRPr kumimoji="0" lang="ko-KR" altLang="en-US" sz="2000">
              <a:solidFill>
                <a:srgbClr val="FFFFFF"/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 rot="5400000">
            <a:off x="2028031" y="3028171"/>
            <a:ext cx="431800" cy="4370386"/>
          </a:xfrm>
          <a:prstGeom prst="flowChartManualInput">
            <a:avLst/>
          </a:prstGeom>
          <a:solidFill>
            <a:srgbClr val="3C6EC8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latinLnBrk="0">
              <a:spcBef>
                <a:spcPct val="50000"/>
              </a:spcBef>
              <a:defRPr/>
            </a:pPr>
            <a:r>
              <a:rPr kumimoji="0" lang="ko-KR" altLang="en-US" sz="2000" b="1" dirty="0">
                <a:solidFill>
                  <a:srgbClr val="FFFFFF"/>
                </a:solidFill>
                <a:latin typeface="+mj-lt"/>
                <a:ea typeface="HY견고딕" pitchFamily="18" charset="-127"/>
              </a:rPr>
              <a:t>  </a:t>
            </a:r>
            <a:r>
              <a:rPr kumimoji="0" lang="ko-KR" altLang="en-US" sz="2000" b="1" dirty="0" smtClean="0">
                <a:solidFill>
                  <a:srgbClr val="FFFFFF"/>
                </a:solidFill>
                <a:latin typeface="+mj-lt"/>
                <a:ea typeface="HY견고딕" pitchFamily="18" charset="-127"/>
              </a:rPr>
              <a:t>소도체 </a:t>
            </a:r>
            <a:r>
              <a:rPr kumimoji="0" lang="ko-KR" altLang="en-US" sz="2000" b="1" dirty="0">
                <a:solidFill>
                  <a:srgbClr val="FFFFFF"/>
                </a:solidFill>
                <a:latin typeface="+mj-lt"/>
                <a:ea typeface="HY견고딕" pitchFamily="18" charset="-127"/>
              </a:rPr>
              <a:t>등급기준 개선 요구</a:t>
            </a:r>
            <a:endParaRPr kumimoji="0" lang="en-US" altLang="ko-KR" sz="2000" b="1" dirty="0">
              <a:solidFill>
                <a:srgbClr val="FFFFFF"/>
              </a:solidFill>
              <a:latin typeface="+mj-lt"/>
              <a:ea typeface="HY견고딕" pitchFamily="18" charset="-127"/>
            </a:endParaRPr>
          </a:p>
        </p:txBody>
      </p:sp>
      <p:sp>
        <p:nvSpPr>
          <p:cNvPr id="13" name="TextBox 20"/>
          <p:cNvSpPr txBox="1">
            <a:spLocks noChangeArrowheads="1"/>
          </p:cNvSpPr>
          <p:nvPr/>
        </p:nvSpPr>
        <p:spPr bwMode="auto">
          <a:xfrm>
            <a:off x="71406" y="5387982"/>
            <a:ext cx="8915400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lvl="1" latinLnBrk="0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ko-KR" sz="2000" dirty="0">
                <a:latin typeface="맑은 고딕" pitchFamily="50" charset="-127"/>
                <a:ea typeface="HY헤드라인M" pitchFamily="18" charset="-127"/>
              </a:rPr>
              <a:t> </a:t>
            </a:r>
            <a:r>
              <a:rPr lang="ko-KR" altLang="en-US" sz="2000" dirty="0">
                <a:latin typeface="맑은 고딕" pitchFamily="50" charset="-127"/>
                <a:ea typeface="HY헤드라인M" pitchFamily="18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국정감사에서 </a:t>
            </a:r>
            <a:r>
              <a:rPr lang="ko-KR" altLang="en-US" sz="2000" dirty="0">
                <a:latin typeface="맑은 고딕" pitchFamily="50" charset="-127"/>
                <a:ea typeface="HY헤드라인M" pitchFamily="18" charset="-127"/>
              </a:rPr>
              <a:t>등급기준 개선 필요성 지적</a:t>
            </a:r>
            <a:r>
              <a:rPr lang="en-US" altLang="ko-KR" sz="1600" b="1" spc="-150" dirty="0">
                <a:latin typeface="맑은 고딕" pitchFamily="50" charset="-127"/>
                <a:ea typeface="HY헤드라인M" pitchFamily="18" charset="-127"/>
              </a:rPr>
              <a:t>(’14 </a:t>
            </a:r>
            <a:r>
              <a:rPr lang="ko-KR" altLang="en-US" sz="1600" b="1" spc="-150" dirty="0">
                <a:latin typeface="맑은 고딕" pitchFamily="50" charset="-127"/>
                <a:ea typeface="HY헤드라인M" pitchFamily="18" charset="-127"/>
              </a:rPr>
              <a:t>축산물품질평가원</a:t>
            </a:r>
            <a:r>
              <a:rPr lang="en-US" altLang="ko-KR" sz="1600" b="1" spc="-150" dirty="0">
                <a:latin typeface="맑은 고딕" pitchFamily="50" charset="-127"/>
                <a:ea typeface="HY헤드라인M" pitchFamily="18" charset="-127"/>
              </a:rPr>
              <a:t>, ’15 </a:t>
            </a:r>
            <a:r>
              <a:rPr lang="ko-KR" altLang="en-US" sz="1600" b="1" spc="-150" dirty="0">
                <a:latin typeface="맑은 고딕" pitchFamily="50" charset="-127"/>
                <a:ea typeface="HY헤드라인M" pitchFamily="18" charset="-127"/>
              </a:rPr>
              <a:t>식약처 </a:t>
            </a:r>
            <a:r>
              <a:rPr lang="ko-KR" altLang="en-US" sz="1600" b="1" spc="-150" dirty="0" smtClean="0">
                <a:latin typeface="맑은 고딕" pitchFamily="50" charset="-127"/>
                <a:ea typeface="HY헤드라인M" pitchFamily="18" charset="-127"/>
              </a:rPr>
              <a:t>국감</a:t>
            </a:r>
            <a:r>
              <a:rPr lang="en-US" altLang="ko-KR" sz="1600" b="1" spc="-150" dirty="0" smtClean="0">
                <a:latin typeface="맑은 고딕" pitchFamily="50" charset="-127"/>
                <a:ea typeface="HY헤드라인M" pitchFamily="18" charset="-127"/>
              </a:rPr>
              <a:t>)</a:t>
            </a:r>
          </a:p>
          <a:p>
            <a:pPr marL="179388" lvl="1" latinLnBrk="0">
              <a:spcBef>
                <a:spcPct val="20000"/>
              </a:spcBef>
            </a:pP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  </a:t>
            </a:r>
            <a:r>
              <a:rPr lang="en-US" altLang="ko-KR" dirty="0" smtClean="0">
                <a:latin typeface="+mj-ea"/>
                <a:ea typeface="+mj-ea"/>
              </a:rPr>
              <a:t>- </a:t>
            </a:r>
            <a:r>
              <a:rPr lang="ko-KR" altLang="en-US" dirty="0" smtClean="0">
                <a:latin typeface="+mj-ea"/>
                <a:ea typeface="+mj-ea"/>
              </a:rPr>
              <a:t>마블링 </a:t>
            </a:r>
            <a:r>
              <a:rPr lang="ko-KR" altLang="en-US" dirty="0">
                <a:latin typeface="+mj-ea"/>
                <a:ea typeface="+mj-ea"/>
              </a:rPr>
              <a:t>이외의 평가요소 발굴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현행 등급표시 외에 성분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지방함량</a:t>
            </a:r>
            <a:r>
              <a:rPr lang="en-US" altLang="ko-KR" dirty="0">
                <a:latin typeface="+mj-ea"/>
                <a:ea typeface="+mj-ea"/>
              </a:rPr>
              <a:t>) </a:t>
            </a:r>
            <a:r>
              <a:rPr lang="ko-KR" altLang="en-US" dirty="0">
                <a:latin typeface="+mj-ea"/>
                <a:ea typeface="+mj-ea"/>
              </a:rPr>
              <a:t>및 도축일자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</a:p>
          <a:p>
            <a:pPr marL="179388" lvl="1" latinLnBrk="0">
              <a:spcBef>
                <a:spcPct val="20000"/>
              </a:spcBef>
            </a:pPr>
            <a:r>
              <a:rPr lang="en-US" altLang="ko-KR" dirty="0" smtClean="0">
                <a:latin typeface="+mj-ea"/>
                <a:ea typeface="+mj-ea"/>
              </a:rPr>
              <a:t>    </a:t>
            </a:r>
            <a:r>
              <a:rPr lang="ko-KR" altLang="en-US" dirty="0" smtClean="0">
                <a:latin typeface="+mj-ea"/>
                <a:ea typeface="+mj-ea"/>
              </a:rPr>
              <a:t>표시 </a:t>
            </a:r>
            <a:r>
              <a:rPr lang="ko-KR" altLang="en-US" dirty="0">
                <a:latin typeface="+mj-ea"/>
                <a:ea typeface="+mj-ea"/>
              </a:rPr>
              <a:t>등 </a:t>
            </a:r>
            <a:r>
              <a:rPr lang="ko-KR" altLang="en-US" dirty="0" smtClean="0">
                <a:latin typeface="+mj-ea"/>
                <a:ea typeface="+mj-ea"/>
              </a:rPr>
              <a:t>개선 </a:t>
            </a:r>
            <a:r>
              <a:rPr lang="ko-KR" altLang="en-US" dirty="0">
                <a:latin typeface="+mj-ea"/>
                <a:ea typeface="+mj-ea"/>
              </a:rPr>
              <a:t>필요성 제기</a:t>
            </a: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20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01063" y="64928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 latinLnBrk="1">
              <a:spcBef>
                <a:spcPct val="0"/>
              </a:spcBef>
              <a:spcAft>
                <a:spcPct val="0"/>
              </a:spcAft>
              <a:defRPr/>
            </a:pPr>
            <a:fld id="{0634EFE6-801D-41F2-B5C0-40A5A27BDD2D}" type="slidenum">
              <a:rPr lang="ko-KR" altLang="en-US" sz="1800" smtClean="0">
                <a:solidFill>
                  <a:schemeClr val="tx1"/>
                </a:solidFill>
              </a:rPr>
              <a:pPr algn="l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01063" y="64928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 latinLnBrk="1">
              <a:spcBef>
                <a:spcPct val="0"/>
              </a:spcBef>
              <a:spcAft>
                <a:spcPct val="0"/>
              </a:spcAft>
              <a:defRPr/>
            </a:pPr>
            <a:fld id="{0634EFE6-801D-41F2-B5C0-40A5A27BDD2D}" type="slidenum">
              <a:rPr lang="ko-KR" altLang="en-US" sz="1800" smtClean="0">
                <a:solidFill>
                  <a:schemeClr val="tx1"/>
                </a:solidFill>
              </a:rPr>
              <a:pPr algn="l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909" t="7595"/>
          <a:stretch>
            <a:fillRect/>
          </a:stretch>
        </p:blipFill>
        <p:spPr bwMode="auto">
          <a:xfrm>
            <a:off x="500034" y="1142984"/>
            <a:ext cx="778674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214282" y="357166"/>
            <a:ext cx="8572530" cy="470148"/>
          </a:xfrm>
          <a:prstGeom prst="round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0">
              <a:lnSpc>
                <a:spcPct val="120000"/>
              </a:lnSpc>
              <a:defRPr/>
            </a:pPr>
            <a:r>
              <a:rPr lang="ko-KR" altLang="en-US" sz="2000" b="1" dirty="0" smtClean="0"/>
              <a:t>◈ 가격과 품질</a:t>
            </a:r>
            <a:r>
              <a:rPr lang="en-US" altLang="ko-KR" sz="2000" b="1" dirty="0" smtClean="0"/>
              <a:t>(</a:t>
            </a:r>
            <a:r>
              <a:rPr lang="ko-KR" altLang="en-US" sz="2000" b="1" dirty="0" err="1" smtClean="0"/>
              <a:t>가품비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을 동시에 고려하는 트렌드 증가</a:t>
            </a:r>
            <a:endParaRPr lang="en-US" altLang="ko-K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7029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1728</Words>
  <Application>Microsoft Office PowerPoint</Application>
  <PresentationFormat>화면 슬라이드 쇼(4:3)</PresentationFormat>
  <Paragraphs>391</Paragraphs>
  <Slides>40</Slides>
  <Notes>38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54" baseType="lpstr">
      <vt:lpstr>HCI Poppy</vt:lpstr>
      <vt:lpstr>HY강B</vt:lpstr>
      <vt:lpstr>HY견고딕</vt:lpstr>
      <vt:lpstr>HY나무M</vt:lpstr>
      <vt:lpstr>HY헤드라인M</vt:lpstr>
      <vt:lpstr>굴림</vt:lpstr>
      <vt:lpstr>맑은 고딕</vt:lpstr>
      <vt:lpstr>한양중고딕</vt:lpstr>
      <vt:lpstr>한컴바탕</vt:lpstr>
      <vt:lpstr>휴먼명조</vt:lpstr>
      <vt:lpstr>휴먼옛체</vt:lpstr>
      <vt:lpstr>Arial</vt:lpstr>
      <vt:lpstr>Wingdings</vt:lpstr>
      <vt:lpstr>Office 테마</vt:lpstr>
      <vt:lpstr>소도체 등급기준 보완(안)을 통해 보는 한우산업 발전 방향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횡성한우 마블링 형태 측정 및 계량화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소도체 등급기준 보완  (검토자료)</dc:title>
  <dc:creator>본부</dc:creator>
  <cp:lastModifiedBy>USER</cp:lastModifiedBy>
  <cp:revision>144</cp:revision>
  <dcterms:created xsi:type="dcterms:W3CDTF">2016-10-25T07:13:54Z</dcterms:created>
  <dcterms:modified xsi:type="dcterms:W3CDTF">2017-11-08T04:34:29Z</dcterms:modified>
</cp:coreProperties>
</file>