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sldIdLst>
    <p:sldId id="256" r:id="rId2"/>
    <p:sldId id="257" r:id="rId3"/>
    <p:sldId id="261" r:id="rId4"/>
    <p:sldId id="262" r:id="rId5"/>
    <p:sldId id="259" r:id="rId6"/>
    <p:sldId id="260" r:id="rId7"/>
    <p:sldId id="258" r:id="rId8"/>
    <p:sldId id="286" r:id="rId9"/>
    <p:sldId id="263" r:id="rId10"/>
    <p:sldId id="264" r:id="rId11"/>
    <p:sldId id="276" r:id="rId12"/>
    <p:sldId id="277" r:id="rId13"/>
    <p:sldId id="275" r:id="rId14"/>
    <p:sldId id="278" r:id="rId15"/>
    <p:sldId id="279" r:id="rId16"/>
    <p:sldId id="265" r:id="rId17"/>
    <p:sldId id="266" r:id="rId18"/>
    <p:sldId id="267" r:id="rId19"/>
    <p:sldId id="274" r:id="rId20"/>
    <p:sldId id="268" r:id="rId21"/>
    <p:sldId id="269" r:id="rId22"/>
    <p:sldId id="270" r:id="rId23"/>
    <p:sldId id="271" r:id="rId24"/>
    <p:sldId id="272" r:id="rId25"/>
    <p:sldId id="273" r:id="rId26"/>
    <p:sldId id="283" r:id="rId27"/>
    <p:sldId id="280" r:id="rId28"/>
    <p:sldId id="281" r:id="rId29"/>
    <p:sldId id="285" r:id="rId3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E3251-541A-459B-AD0E-80800815F80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E4B86-D580-4345-B8E3-B978B72E0F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600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D6F62-C286-4E3E-BD55-A79F6242CD0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1931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D6F62-C286-4E3E-BD55-A79F6242CD0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57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>
            <a:off x="6820592" y="428628"/>
            <a:ext cx="2323440" cy="6000768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35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409446"/>
            <a:ext cx="77724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23248" y="3886200"/>
            <a:ext cx="5414978" cy="1042998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58082" y="274639"/>
            <a:ext cx="1328718" cy="5851525"/>
          </a:xfrm>
        </p:spPr>
        <p:txBody>
          <a:bodyPr vert="eaVert" anchor="b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28672"/>
            <a:ext cx="6900882" cy="519749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제목, 내용 2개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A18EA-078F-44C2-8891-9F84D743A66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771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6EB14-66F5-48BE-B9A2-6570A076C95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97565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tint val="8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tint val="8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500702"/>
            <a:ext cx="4040188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5001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5500702"/>
            <a:ext cx="4041775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8219505" cy="59387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868" y="1590620"/>
            <a:ext cx="8218935" cy="45355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866111"/>
            <a:ext cx="8237260" cy="6877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3422654" cy="781052"/>
          </a:xfrm>
        </p:spPr>
        <p:txBody>
          <a:bodyPr anchor="b"/>
          <a:lstStyle>
            <a:lvl1pPr algn="r">
              <a:defRPr sz="24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28596" y="2566978"/>
            <a:ext cx="3422654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1"/>
          </p:nvPr>
        </p:nvSpPr>
        <p:spPr>
          <a:xfrm>
            <a:off x="4000496" y="928670"/>
            <a:ext cx="4500594" cy="4500570"/>
          </a:xfrm>
          <a:prstGeom prst="roundRect">
            <a:avLst>
              <a:gd name="adj" fmla="val 8501"/>
            </a:avLst>
          </a:prstGeom>
          <a:noFill/>
          <a:ln w="165100" cap="rnd" cmpd="sng">
            <a:gradFill flip="none" rotWithShape="1">
              <a:gsLst>
                <a:gs pos="0">
                  <a:schemeClr val="accent2">
                    <a:tint val="20000"/>
                  </a:schemeClr>
                </a:gs>
                <a:gs pos="100000">
                  <a:schemeClr val="accent2">
                    <a:tint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balanced" dir="t"/>
          </a:scene3d>
          <a:sp3d extrusionH="76200" prstMaterial="matte">
            <a:bevelT h="38100"/>
            <a:bevelB h="38100"/>
            <a:extrusionClr>
              <a:schemeClr val="bg2">
                <a:shade val="75000"/>
              </a:schemeClr>
            </a:extrusionClr>
          </a:sp3d>
        </p:spPr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 flipH="1">
            <a:off x="-32" y="500042"/>
            <a:ext cx="2268129" cy="5929354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62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2D227-6BC6-4E3E-BFD0-E1A7398525FF}" type="datetimeFigureOut">
              <a:rPr lang="ko-KR" altLang="en-US" smtClean="0"/>
              <a:t>2017-11-07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97229-9211-46BC-8866-72BC3CE5F1C1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mtClean="0">
          <a:ln w="11430">
            <a:solidFill>
              <a:schemeClr val="tx2">
                <a:shade val="25000"/>
                <a:alpha val="75000"/>
              </a:schemeClr>
            </a:solidFill>
          </a:ln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tx2">
                  <a:shade val="90000"/>
                </a:schemeClr>
              </a:gs>
            </a:gsLst>
            <a:lin ang="5400000" scaled="0"/>
          </a:gradFill>
          <a:effectLst>
            <a:outerShdw blurRad="50800" dist="25400" dir="5460000" algn="tl" rotWithShape="0">
              <a:srgbClr val="000000">
                <a:alpha val="27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tx2"/>
        </a:buClr>
        <a:buSzPct val="70000"/>
        <a:buFont typeface="Wingdings"/>
        <a:buChar char="p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3"/>
        </a:buClr>
        <a:buSzPct val="140000"/>
        <a:buFont typeface="Wingdings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4"/>
        </a:buClr>
        <a:buSzPct val="12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5"/>
        </a:buClr>
        <a:buSzPct val="110000"/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6"/>
        </a:buClr>
        <a:buSzPct val="9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ko-KR" altLang="en-US" sz="5400" dirty="0" smtClean="0">
                <a:latin typeface="HY견명조" pitchFamily="18" charset="-127"/>
                <a:ea typeface="HY견명조" pitchFamily="18" charset="-127"/>
              </a:rPr>
              <a:t>한우 송아지 설사 </a:t>
            </a:r>
            <a:r>
              <a:rPr lang="en-US" altLang="ko-KR" sz="5400" dirty="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sz="5400" dirty="0" smtClean="0">
                <a:latin typeface="HY견명조" pitchFamily="18" charset="-127"/>
                <a:ea typeface="HY견명조" pitchFamily="18" charset="-127"/>
              </a:rPr>
            </a:br>
            <a:r>
              <a:rPr lang="ko-KR" altLang="en-US" sz="5400" dirty="0" smtClean="0">
                <a:latin typeface="HY견명조" pitchFamily="18" charset="-127"/>
                <a:ea typeface="HY견명조" pitchFamily="18" charset="-127"/>
              </a:rPr>
              <a:t>예방 및 치료</a:t>
            </a:r>
            <a:endParaRPr lang="ko-KR" altLang="en-US" sz="5400" dirty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958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배꼽 소독과 송아지 설사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5536" y="4293096"/>
            <a:ext cx="4040188" cy="1143818"/>
          </a:xfrm>
          <a:solidFill>
            <a:schemeClr val="bg2">
              <a:alpha val="55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급성 제요도염 발병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위 식체로 인한 기력 저하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생후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일 령 </a:t>
            </a:r>
            <a:endParaRPr lang="ko-KR" altLang="en-US" dirty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039985" cy="2273531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4008" y="4293096"/>
            <a:ext cx="4041775" cy="1143818"/>
          </a:xfrm>
          <a:solidFill>
            <a:schemeClr val="bg2">
              <a:alpha val="55000"/>
            </a:schemeClr>
          </a:solidFill>
        </p:spPr>
        <p:txBody>
          <a:bodyPr/>
          <a:lstStyle/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배꼽 염증 및 배꼽 배뇨</a:t>
            </a:r>
            <a:endParaRPr lang="en-US" altLang="ko-KR" dirty="0" smtClean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영양상태 불량</a:t>
            </a:r>
            <a:endParaRPr lang="ko-KR" altLang="en-US" dirty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4" t="16929" r="11713" b="25054"/>
          <a:stretch/>
        </p:blipFill>
        <p:spPr>
          <a:xfrm>
            <a:off x="4644008" y="1844824"/>
            <a:ext cx="3661363" cy="2304256"/>
          </a:xfrm>
        </p:spPr>
      </p:pic>
    </p:spTree>
    <p:extLst>
      <p:ext uri="{BB962C8B-B14F-4D97-AF65-F5344CB8AC3E}">
        <p14:creationId xmlns:p14="http://schemas.microsoft.com/office/powerpoint/2010/main" val="361918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이식증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(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이물섭취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으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로 인한 설사</a:t>
            </a:r>
            <a:endParaRPr lang="ko-KR" altLang="en-US" sz="3200" b="1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7544" y="5589240"/>
            <a:ext cx="4040188" cy="639762"/>
          </a:xfrm>
          <a:solidFill>
            <a:schemeClr val="bg2">
              <a:alpha val="55000"/>
            </a:schemeClr>
          </a:solidFill>
        </p:spPr>
        <p:txBody>
          <a:bodyPr>
            <a:normAutofit fontScale="70000" lnSpcReduction="20000"/>
          </a:bodyPr>
          <a:lstStyle/>
          <a:p>
            <a:endParaRPr lang="en-US" altLang="ko-KR" dirty="0" smtClean="0">
              <a:solidFill>
                <a:srgbClr val="002060"/>
              </a:solidFill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  <a:p>
            <a:r>
              <a:rPr lang="ko-KR" altLang="en-US" sz="3100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거친 조사료 섭취</a:t>
            </a:r>
            <a:r>
              <a:rPr lang="en-US" altLang="ko-KR" sz="3100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</a:t>
            </a:r>
            <a:r>
              <a:rPr lang="ko-KR" altLang="en-US" sz="3100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방지턱 설치</a:t>
            </a:r>
            <a:endParaRPr lang="en-US" altLang="ko-KR" sz="3100" dirty="0" smtClean="0">
              <a:solidFill>
                <a:srgbClr val="002060"/>
              </a:solidFill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343" y="1674307"/>
            <a:ext cx="4035902" cy="360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716016" y="5589240"/>
            <a:ext cx="4286280" cy="639762"/>
          </a:xfrm>
          <a:solidFill>
            <a:schemeClr val="bg2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ko-KR" altLang="en-US" dirty="0" smtClean="0">
                <a:latin typeface="한컴바탕" pitchFamily="18" charset="2"/>
                <a:ea typeface="한컴바탕" pitchFamily="18" charset="2"/>
                <a:cs typeface="한컴바탕" pitchFamily="18" charset="2"/>
              </a:rPr>
              <a:t> </a:t>
            </a:r>
            <a:r>
              <a:rPr lang="ko-KR" altLang="en-US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유문부 폐색</a:t>
            </a:r>
            <a:r>
              <a:rPr lang="en-US" altLang="ko-KR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,  </a:t>
            </a:r>
            <a:r>
              <a:rPr lang="ko-KR" altLang="en-US" dirty="0" smtClean="0">
                <a:solidFill>
                  <a:srgbClr val="002060"/>
                </a:solidFill>
                <a:latin typeface="한컴바탕" pitchFamily="18" charset="2"/>
                <a:ea typeface="한컴바탕" pitchFamily="18" charset="2"/>
                <a:cs typeface="한컴바탕" pitchFamily="18" charset="2"/>
              </a:rPr>
              <a:t>식체 유발 </a:t>
            </a:r>
            <a:endParaRPr lang="ko-KR" altLang="en-US" dirty="0">
              <a:solidFill>
                <a:srgbClr val="002060"/>
              </a:solidFill>
              <a:latin typeface="한컴바탕" pitchFamily="18" charset="2"/>
              <a:ea typeface="한컴바탕" pitchFamily="18" charset="2"/>
              <a:cs typeface="한컴바탕" pitchFamily="18" charset="2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1057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위 내 이물의 대표적인 예 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(4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위 분석증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)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62743" cy="24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816424" cy="246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7544" y="4293096"/>
            <a:ext cx="7920880" cy="2187575"/>
          </a:xfrm>
          <a:solidFill>
            <a:schemeClr val="bg2"/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ko-KR" dirty="0"/>
              <a:t>4</a:t>
            </a:r>
            <a:r>
              <a:rPr lang="ko-KR" altLang="en-US" dirty="0"/>
              <a:t>위 </a:t>
            </a:r>
            <a:r>
              <a:rPr lang="ko-KR" altLang="en-US" dirty="0" smtClean="0"/>
              <a:t>털</a:t>
            </a:r>
            <a:r>
              <a:rPr lang="en-US" altLang="ko-KR" dirty="0" smtClean="0"/>
              <a:t>, </a:t>
            </a:r>
            <a:r>
              <a:rPr lang="ko-KR" altLang="en-US" dirty="0" smtClean="0"/>
              <a:t>깔짚 등의 이물이 정체된 상태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r>
              <a:rPr lang="ko-KR" altLang="en-US" dirty="0"/>
              <a:t> 지속적인 설사</a:t>
            </a:r>
            <a:r>
              <a:rPr lang="en-US" altLang="ko-KR" dirty="0"/>
              <a:t>, </a:t>
            </a:r>
            <a:r>
              <a:rPr lang="ko-KR" altLang="en-US" dirty="0"/>
              <a:t>혈변 증세</a:t>
            </a:r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r>
              <a:rPr lang="ko-KR" altLang="en-US" dirty="0"/>
              <a:t> 활력 저하 및 탈수 증세</a:t>
            </a:r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r>
              <a:rPr lang="ko-KR" altLang="en-US" dirty="0"/>
              <a:t> 자가처치 신중히 판단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934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ko-KR" sz="3200" b="1" dirty="0" smtClean="0"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위 </a:t>
            </a:r>
            <a:r>
              <a:rPr lang="ko-KR" altLang="en-US" sz="3200" b="1" dirty="0" err="1" smtClean="0">
                <a:latin typeface="HY견명조" pitchFamily="18" charset="-127"/>
                <a:ea typeface="HY견명조" pitchFamily="18" charset="-127"/>
              </a:rPr>
              <a:t>분석증으로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 인한 다양한 설사 증상 </a:t>
            </a:r>
            <a:endParaRPr lang="ko-KR" altLang="en-US" sz="3200" b="1" dirty="0"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027503"/>
              </p:ext>
            </p:extLst>
          </p:nvPr>
        </p:nvGraphicFramePr>
        <p:xfrm>
          <a:off x="485775" y="1500188"/>
          <a:ext cx="8229600" cy="4925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24625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46257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지속적인 설사 및 </a:t>
                      </a:r>
                      <a:r>
                        <a:rPr lang="ko-KR" altLang="en-US" sz="1400" b="1" dirty="0" err="1" smtClean="0">
                          <a:latin typeface="HY견명조" pitchFamily="18" charset="-127"/>
                          <a:ea typeface="HY견명조" pitchFamily="18" charset="-127"/>
                        </a:rPr>
                        <a:t>혈변</a:t>
                      </a:r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활력 저하 밀 탈수 진행</a:t>
                      </a:r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대부분 장염</a:t>
                      </a:r>
                      <a:r>
                        <a:rPr lang="en-US" altLang="ko-KR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(</a:t>
                      </a:r>
                      <a:r>
                        <a:rPr lang="ko-KR" altLang="en-US" sz="1400" b="1" dirty="0" err="1" smtClean="0">
                          <a:latin typeface="HY견명조" pitchFamily="18" charset="-127"/>
                          <a:ea typeface="HY견명조" pitchFamily="18" charset="-127"/>
                        </a:rPr>
                        <a:t>콕시듐</a:t>
                      </a:r>
                      <a:r>
                        <a:rPr lang="en-US" altLang="ko-KR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?)</a:t>
                      </a:r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으로 판단</a:t>
                      </a:r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endParaRPr lang="en-US" altLang="ko-KR" sz="1400" b="1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항생제</a:t>
                      </a:r>
                      <a:r>
                        <a:rPr lang="en-US" altLang="ko-KR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, </a:t>
                      </a:r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지사제 주사</a:t>
                      </a:r>
                      <a:r>
                        <a:rPr lang="en-US" altLang="ko-KR" sz="1400" b="1" baseline="0" dirty="0" smtClean="0">
                          <a:latin typeface="HY견명조" pitchFamily="18" charset="-127"/>
                          <a:ea typeface="HY견명조" pitchFamily="18" charset="-127"/>
                        </a:rPr>
                        <a:t> (</a:t>
                      </a:r>
                      <a:r>
                        <a:rPr lang="ko-KR" altLang="en-US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경구투여</a:t>
                      </a:r>
                      <a:r>
                        <a:rPr lang="en-US" altLang="ko-KR" sz="1400" b="1" dirty="0" smtClean="0">
                          <a:latin typeface="HY견명조" pitchFamily="18" charset="-127"/>
                          <a:ea typeface="HY견명조" pitchFamily="18" charset="-127"/>
                        </a:rPr>
                        <a:t>)</a:t>
                      </a:r>
                      <a:endParaRPr lang="en-US" altLang="ko-KR" sz="1400" b="1" baseline="0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  <a:p>
                      <a:pPr latinLnBrk="1"/>
                      <a:endParaRPr lang="en-US" altLang="ko-KR" b="1" baseline="0" dirty="0" smtClean="0">
                        <a:latin typeface="HY견명조" pitchFamily="18" charset="-127"/>
                        <a:ea typeface="HY견명조" pitchFamily="18" charset="-127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7903"/>
            <a:ext cx="403542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5" y="4005064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내용 개체 틀 4" descr="장기 설사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643050"/>
            <a:ext cx="4038600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05800" cy="1143000"/>
          </a:xfrm>
        </p:spPr>
        <p:txBody>
          <a:bodyPr/>
          <a:lstStyle/>
          <a:p>
            <a:pPr algn="l"/>
            <a:r>
              <a:rPr lang="en-US" altLang="ko-KR" dirty="0" smtClean="0"/>
              <a:t> </a:t>
            </a:r>
            <a:r>
              <a:rPr lang="en-US" altLang="ko-KR" sz="3200" b="1" dirty="0" smtClean="0"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3200" b="1" dirty="0" smtClean="0">
                <a:latin typeface="HY견명조" pitchFamily="18" charset="-127"/>
                <a:ea typeface="HY견명조" pitchFamily="18" charset="-127"/>
              </a:rPr>
              <a:t>위내 이물 적출 수술 </a:t>
            </a:r>
            <a:endParaRPr lang="ko-KR" altLang="en-US" sz="3200" b="1" dirty="0">
              <a:latin typeface="HY견명조" pitchFamily="18" charset="-127"/>
              <a:ea typeface="HY견명조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963230"/>
              </p:ext>
            </p:extLst>
          </p:nvPr>
        </p:nvGraphicFramePr>
        <p:xfrm>
          <a:off x="571472" y="1643050"/>
          <a:ext cx="8001056" cy="4500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520"/>
                <a:gridCol w="4072536"/>
              </a:tblGrid>
              <a:tr h="225029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225029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약물 치료 불가능</a:t>
                      </a:r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외과적으로 이물 적출</a:t>
                      </a:r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신속한  판단이 중요</a:t>
                      </a:r>
                    </a:p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4" name="내용 개체 틀 5" descr="이물 수술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4038600" cy="2271713"/>
          </a:xfrm>
          <a:prstGeom prst="rect">
            <a:avLst/>
          </a:prstGeom>
        </p:spPr>
      </p:pic>
      <p:pic>
        <p:nvPicPr>
          <p:cNvPr id="5" name="내용 개체 틀 7" descr="4위 내용물 적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571612"/>
            <a:ext cx="4038600" cy="2272752"/>
          </a:xfrm>
          <a:prstGeom prst="rect">
            <a:avLst/>
          </a:prstGeom>
        </p:spPr>
      </p:pic>
      <p:pic>
        <p:nvPicPr>
          <p:cNvPr id="6" name="내용 개체 틀 6" descr="완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955" y="3844364"/>
            <a:ext cx="4040188" cy="22726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427168" cy="1162050"/>
          </a:xfrm>
        </p:spPr>
        <p:txBody>
          <a:bodyPr>
            <a:noAutofit/>
          </a:bodyPr>
          <a:lstStyle/>
          <a:p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송아지 사료 조기 급여의 필요성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</a:b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2006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95536" y="4653136"/>
            <a:ext cx="8237260" cy="1728192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ko-KR" altLang="en-US" sz="2000" dirty="0" smtClean="0"/>
              <a:t>입 붙이기 사료 생후 </a:t>
            </a:r>
            <a:r>
              <a:rPr lang="en-US" altLang="ko-KR" sz="2000" dirty="0" smtClean="0"/>
              <a:t>3~7</a:t>
            </a:r>
            <a:r>
              <a:rPr lang="ko-KR" altLang="en-US" sz="2000" dirty="0" smtClean="0"/>
              <a:t>일 령 급여 시작</a:t>
            </a:r>
            <a:endParaRPr lang="en-US" altLang="ko-KR" sz="2000" dirty="0" smtClean="0"/>
          </a:p>
          <a:p>
            <a:r>
              <a:rPr lang="ko-KR" altLang="en-US" sz="2000" dirty="0" smtClean="0"/>
              <a:t>모유량 부족 상황에 대비</a:t>
            </a:r>
            <a:endParaRPr lang="en-US" altLang="ko-KR" sz="2000" dirty="0" smtClean="0"/>
          </a:p>
          <a:p>
            <a:r>
              <a:rPr lang="ko-KR" altLang="en-US" sz="2000" dirty="0" smtClean="0"/>
              <a:t>이식증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이물 섭취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예방 </a:t>
            </a:r>
            <a:endParaRPr lang="en-US" altLang="ko-KR" sz="2000" dirty="0" smtClean="0"/>
          </a:p>
          <a:p>
            <a:r>
              <a:rPr lang="ko-KR" altLang="en-US" sz="2000" dirty="0" smtClean="0"/>
              <a:t>사료 적응 촉진</a:t>
            </a:r>
            <a:r>
              <a:rPr lang="en-US" altLang="ko-KR" sz="2000" dirty="0" smtClean="0"/>
              <a:t>.  </a:t>
            </a:r>
            <a:r>
              <a:rPr lang="ko-KR" altLang="en-US" sz="2000" dirty="0" smtClean="0"/>
              <a:t>조기 이유</a:t>
            </a:r>
            <a:endParaRPr lang="en-US" altLang="ko-KR" sz="2000" dirty="0" smtClean="0"/>
          </a:p>
          <a:p>
            <a:r>
              <a:rPr lang="ko-KR" altLang="en-US" sz="2000" dirty="0" smtClean="0"/>
              <a:t>어미소의 번식 효율 향상</a:t>
            </a:r>
            <a:endParaRPr lang="en-US" altLang="ko-KR" sz="2000" dirty="0" smtClean="0"/>
          </a:p>
          <a:p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7951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병원균으로 인한 송아지 설사 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1.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세균성    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대장균</a:t>
            </a: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                  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살모넬라</a:t>
            </a: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                 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클로스트리디움</a:t>
            </a: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2.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바이러스 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로타 바이러스</a:t>
            </a: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                 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코로나 바이러스</a:t>
            </a: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8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3.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원충       </a:t>
            </a: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: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콕시디움</a:t>
            </a:r>
            <a:endParaRPr lang="en-US" altLang="ko-KR" sz="2800" dirty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800" dirty="0" smtClean="0">
                <a:latin typeface="HY견명조" pitchFamily="18" charset="-127"/>
                <a:ea typeface="HY견명조" pitchFamily="18" charset="-127"/>
              </a:rPr>
              <a:t>                   </a:t>
            </a:r>
            <a:r>
              <a:rPr lang="ko-KR" altLang="en-US" sz="2800" dirty="0" smtClean="0">
                <a:latin typeface="HY견명조" pitchFamily="18" charset="-127"/>
                <a:ea typeface="HY견명조" pitchFamily="18" charset="-127"/>
              </a:rPr>
              <a:t>크립토스포리디움</a:t>
            </a:r>
            <a:endParaRPr lang="ko-KR" altLang="en-US" sz="2800" dirty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3395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세균성 설사의 특징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1.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장벽 상피세포를 파괴하지 않는다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2.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독소가 세포막의 전해질 조절 기능 저해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3.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체</a:t>
            </a:r>
            <a:r>
              <a:rPr lang="ko-KR" altLang="en-US" sz="2400" dirty="0">
                <a:latin typeface="HY견명조" pitchFamily="18" charset="-127"/>
                <a:ea typeface="HY견명조" pitchFamily="18" charset="-127"/>
              </a:rPr>
              <a:t>액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의 염소 이온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(Cl-)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장내로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배출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4.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체</a:t>
            </a:r>
            <a:r>
              <a:rPr lang="ko-KR" altLang="en-US" sz="2400" dirty="0">
                <a:latin typeface="HY견명조" pitchFamily="18" charset="-127"/>
                <a:ea typeface="HY견명조" pitchFamily="18" charset="-127"/>
              </a:rPr>
              <a:t>액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의 나트륨 이온</a:t>
            </a: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(Na+)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장내로 배출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5.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삼투압에 의해 물이 장내로 이동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6.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분비성 설사 발생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7. </a:t>
            </a:r>
            <a:r>
              <a:rPr lang="ko-KR" altLang="en-US" sz="2400" dirty="0" smtClean="0">
                <a:latin typeface="HY견명조" pitchFamily="18" charset="-127"/>
                <a:ea typeface="HY견명조" pitchFamily="18" charset="-127"/>
              </a:rPr>
              <a:t>탈수 및 체액 산성증 진행</a:t>
            </a: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sz="2400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sz="2400" b="1" dirty="0">
                <a:latin typeface="HY그래픽" pitchFamily="18" charset="-127"/>
                <a:ea typeface="HY그래픽" pitchFamily="18" charset="-127"/>
              </a:rPr>
              <a:t> </a:t>
            </a:r>
            <a:r>
              <a:rPr lang="ko-KR" altLang="en-US" sz="2400" b="1" dirty="0" smtClean="0">
                <a:latin typeface="HY그래픽" pitchFamily="18" charset="-127"/>
                <a:ea typeface="HY그래픽" pitchFamily="18" charset="-127"/>
              </a:rPr>
              <a:t>처치 </a:t>
            </a:r>
            <a:r>
              <a:rPr lang="en-US" altLang="ko-KR" sz="2400" b="1" dirty="0" smtClean="0">
                <a:latin typeface="HY그래픽" pitchFamily="18" charset="-127"/>
                <a:ea typeface="HY그래픽" pitchFamily="18" charset="-127"/>
              </a:rPr>
              <a:t>: </a:t>
            </a:r>
            <a:r>
              <a:rPr lang="ko-KR" altLang="en-US" sz="2400" b="1" dirty="0" smtClean="0">
                <a:latin typeface="HY그래픽" pitchFamily="18" charset="-127"/>
                <a:ea typeface="HY그래픽" pitchFamily="18" charset="-127"/>
              </a:rPr>
              <a:t>세균 독소가 설사 발생의 주원인 이므로 항생제만으로는 역부족</a:t>
            </a:r>
            <a:endParaRPr lang="en-US" altLang="ko-KR" sz="2400" b="1" dirty="0" smtClean="0">
              <a:latin typeface="HY그래픽" pitchFamily="18" charset="-127"/>
              <a:ea typeface="HY그래픽" pitchFamily="18" charset="-127"/>
            </a:endParaRPr>
          </a:p>
          <a:p>
            <a:pPr marL="0" indent="0">
              <a:buNone/>
            </a:pPr>
            <a:r>
              <a:rPr lang="en-US" altLang="ko-KR" sz="2400" b="1" dirty="0">
                <a:latin typeface="HY그래픽" pitchFamily="18" charset="-127"/>
                <a:ea typeface="HY그래픽" pitchFamily="18" charset="-127"/>
              </a:rPr>
              <a:t> </a:t>
            </a:r>
            <a:r>
              <a:rPr lang="en-US" altLang="ko-KR" sz="2400" b="1" dirty="0" smtClean="0">
                <a:latin typeface="HY그래픽" pitchFamily="18" charset="-127"/>
                <a:ea typeface="HY그래픽" pitchFamily="18" charset="-127"/>
              </a:rPr>
              <a:t>         </a:t>
            </a:r>
            <a:r>
              <a:rPr lang="ko-KR" altLang="en-US" sz="2400" b="1" dirty="0" smtClean="0">
                <a:latin typeface="HY그래픽" pitchFamily="18" charset="-127"/>
                <a:ea typeface="HY그래픽" pitchFamily="18" charset="-127"/>
              </a:rPr>
              <a:t>면역세포를 신속하게 활성화시키는 면역 활성화제 적용</a:t>
            </a:r>
            <a:r>
              <a:rPr lang="en-US" altLang="ko-KR" sz="2400" b="1" dirty="0">
                <a:latin typeface="HY그래픽" pitchFamily="18" charset="-127"/>
                <a:ea typeface="HY그래픽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액티브 아미</a:t>
            </a:r>
            <a:r>
              <a:rPr lang="en-US" altLang="ko-KR" sz="24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)</a:t>
            </a:r>
          </a:p>
          <a:p>
            <a:pPr marL="0" indent="0">
              <a:buNone/>
            </a:pPr>
            <a:r>
              <a:rPr lang="en-US" altLang="ko-KR" sz="2400" dirty="0" smtClean="0">
                <a:latin typeface="HY견명조" pitchFamily="18" charset="-127"/>
                <a:ea typeface="HY견명조" pitchFamily="18" charset="-127"/>
              </a:rPr>
              <a:t>         </a:t>
            </a:r>
            <a:endParaRPr lang="en-US" altLang="ko-KR" sz="2400" b="1" dirty="0">
              <a:solidFill>
                <a:srgbClr val="FF0000"/>
              </a:solidFill>
              <a:latin typeface="HY그래픽" pitchFamily="18" charset="-127"/>
              <a:ea typeface="HY그래픽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9867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바이러스성 설사 특징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1.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장벽 상피세포를 파괴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514350" indent="-514350">
              <a:buAutoNum type="arabicPeriod"/>
            </a:pP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2.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장벽 융모 상피세포 수분 흡수 기능 마비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514350" indent="-514350">
              <a:buAutoNum type="arabicPeriod"/>
            </a:pP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3.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체액 장내로 분비성 설사 진행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514350" indent="-514350">
              <a:buAutoNum type="arabicPeriod"/>
            </a:pP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en-US" altLang="ko-KR" dirty="0" smtClean="0">
                <a:latin typeface="HY견명조" pitchFamily="18" charset="-127"/>
                <a:ea typeface="HY견명조" pitchFamily="18" charset="-127"/>
              </a:rPr>
              <a:t>4. </a:t>
            </a:r>
            <a:r>
              <a:rPr lang="ko-KR" altLang="en-US" dirty="0" smtClean="0">
                <a:latin typeface="HY견명조" pitchFamily="18" charset="-127"/>
                <a:ea typeface="HY견명조" pitchFamily="18" charset="-127"/>
              </a:rPr>
              <a:t>탈수 및 체액 산성증 진행</a:t>
            </a: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r>
              <a:rPr lang="ko-KR" altLang="en-US" sz="2800" b="1" dirty="0" smtClean="0">
                <a:latin typeface="HY그래픽" pitchFamily="18" charset="-127"/>
                <a:ea typeface="HY그래픽" pitchFamily="18" charset="-127"/>
              </a:rPr>
              <a:t>처치 </a:t>
            </a:r>
            <a:r>
              <a:rPr lang="en-US" altLang="ko-KR" sz="2800" b="1" dirty="0" smtClean="0">
                <a:latin typeface="HY그래픽" pitchFamily="18" charset="-127"/>
                <a:ea typeface="HY그래픽" pitchFamily="18" charset="-127"/>
              </a:rPr>
              <a:t>: </a:t>
            </a:r>
            <a:r>
              <a:rPr lang="ko-KR" altLang="en-US" sz="2800" b="1" dirty="0" smtClean="0">
                <a:latin typeface="HY그래픽" pitchFamily="18" charset="-127"/>
                <a:ea typeface="HY그래픽" pitchFamily="18" charset="-127"/>
              </a:rPr>
              <a:t>바이러스를 흡착하고</a:t>
            </a:r>
            <a:r>
              <a:rPr lang="en-US" altLang="ko-KR" sz="2800" b="1" dirty="0">
                <a:latin typeface="HY그래픽" pitchFamily="18" charset="-127"/>
                <a:ea typeface="HY그래픽" pitchFamily="18" charset="-127"/>
              </a:rPr>
              <a:t> </a:t>
            </a:r>
            <a:r>
              <a:rPr lang="ko-KR" altLang="en-US" sz="2800" b="1" dirty="0" smtClean="0">
                <a:latin typeface="HY그래픽" pitchFamily="18" charset="-127"/>
                <a:ea typeface="HY그래픽" pitchFamily="18" charset="-127"/>
              </a:rPr>
              <a:t>면역 세포를 활성화시켜야 함</a:t>
            </a:r>
            <a:endParaRPr lang="en-US" altLang="ko-KR" sz="2800" b="1" dirty="0" smtClean="0">
              <a:latin typeface="HY그래픽" pitchFamily="18" charset="-127"/>
              <a:ea typeface="HY그래픽" pitchFamily="18" charset="-127"/>
            </a:endParaRPr>
          </a:p>
          <a:p>
            <a:pPr marL="0" indent="0">
              <a:buNone/>
            </a:pPr>
            <a:r>
              <a:rPr lang="ko-KR" altLang="en-US" sz="2800" b="1" dirty="0" smtClean="0">
                <a:latin typeface="HY그래픽" pitchFamily="18" charset="-127"/>
                <a:ea typeface="HY그래픽" pitchFamily="18" charset="-127"/>
              </a:rPr>
              <a:t>         </a:t>
            </a:r>
            <a:r>
              <a:rPr lang="en-US" altLang="ko-KR" sz="28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액티브 아미</a:t>
            </a:r>
            <a:r>
              <a:rPr lang="en-US" altLang="ko-KR" sz="2800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)</a:t>
            </a:r>
          </a:p>
          <a:p>
            <a:pPr marL="0" indent="0">
              <a:buNone/>
            </a:pPr>
            <a:endParaRPr lang="en-US" altLang="ko-KR" dirty="0">
              <a:latin typeface="HY견명조" pitchFamily="18" charset="-127"/>
              <a:ea typeface="HY견명조" pitchFamily="18" charset="-127"/>
            </a:endParaRPr>
          </a:p>
          <a:p>
            <a:pPr marL="0" indent="0">
              <a:buNone/>
            </a:pPr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pPr marL="514350" indent="-514350">
              <a:buAutoNum type="arabicPeriod"/>
            </a:pPr>
            <a:endParaRPr lang="en-US" altLang="ko-KR" dirty="0"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227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원충성 설사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ko-KR" dirty="0"/>
              <a:t>1. </a:t>
            </a:r>
            <a:r>
              <a:rPr lang="ko-KR" altLang="en-US" dirty="0" err="1"/>
              <a:t>콕시듐증</a:t>
            </a:r>
            <a:r>
              <a:rPr lang="en-US" altLang="ko-KR" dirty="0"/>
              <a:t>(</a:t>
            </a:r>
            <a:r>
              <a:rPr lang="ko-KR" altLang="en-US" dirty="0" err="1"/>
              <a:t>구포자충</a:t>
            </a:r>
            <a:r>
              <a:rPr lang="en-US" altLang="ko-KR" dirty="0"/>
              <a:t>, </a:t>
            </a:r>
            <a:r>
              <a:rPr lang="en-US" altLang="ko-KR" dirty="0" err="1"/>
              <a:t>Eimeria</a:t>
            </a:r>
            <a:r>
              <a:rPr lang="en-US" altLang="ko-KR" dirty="0"/>
              <a:t>)</a:t>
            </a:r>
          </a:p>
          <a:p>
            <a:pPr marL="0" indent="0">
              <a:buNone/>
            </a:pPr>
            <a:r>
              <a:rPr lang="en-US" altLang="ko-KR" dirty="0"/>
              <a:t>   : </a:t>
            </a:r>
            <a:r>
              <a:rPr lang="ko-KR" altLang="en-US" dirty="0" err="1"/>
              <a:t>수양성</a:t>
            </a:r>
            <a:r>
              <a:rPr lang="ko-KR" altLang="en-US" dirty="0"/>
              <a:t> 설사</a:t>
            </a:r>
            <a:r>
              <a:rPr lang="en-US" altLang="ko-KR" dirty="0"/>
              <a:t>, </a:t>
            </a:r>
            <a:r>
              <a:rPr lang="ko-KR" altLang="en-US" dirty="0"/>
              <a:t>혈변</a:t>
            </a:r>
          </a:p>
          <a:p>
            <a:pPr marL="0" indent="0">
              <a:buNone/>
            </a:pPr>
            <a:r>
              <a:rPr lang="ko-KR" altLang="en-US" dirty="0"/>
              <a:t>    설파제</a:t>
            </a:r>
            <a:r>
              <a:rPr lang="en-US" altLang="ko-KR" dirty="0"/>
              <a:t>, </a:t>
            </a:r>
            <a:r>
              <a:rPr lang="ko-KR" altLang="en-US" dirty="0" err="1"/>
              <a:t>암프로리움제</a:t>
            </a:r>
            <a:r>
              <a:rPr lang="en-US" altLang="ko-KR" dirty="0"/>
              <a:t>, </a:t>
            </a:r>
            <a:r>
              <a:rPr lang="ko-KR" altLang="en-US" dirty="0" err="1"/>
              <a:t>톨트라주릴제</a:t>
            </a: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endParaRPr lang="ko-KR" altLang="en-US" dirty="0"/>
          </a:p>
          <a:p>
            <a:pPr marL="0" indent="0">
              <a:buNone/>
            </a:pPr>
            <a:r>
              <a:rPr lang="en-US" altLang="ko-KR" dirty="0"/>
              <a:t>2. </a:t>
            </a:r>
            <a:r>
              <a:rPr lang="ko-KR" altLang="en-US" dirty="0" err="1"/>
              <a:t>크립토스포리디움</a:t>
            </a:r>
            <a:r>
              <a:rPr lang="en-US" altLang="ko-KR" dirty="0"/>
              <a:t>(</a:t>
            </a:r>
            <a:r>
              <a:rPr lang="ko-KR" altLang="en-US" dirty="0" err="1"/>
              <a:t>와포자충</a:t>
            </a:r>
            <a:r>
              <a:rPr lang="en-US" altLang="ko-KR" dirty="0"/>
              <a:t>, Cryptosporidium)</a:t>
            </a:r>
          </a:p>
          <a:p>
            <a:pPr marL="0" indent="0">
              <a:buNone/>
            </a:pPr>
            <a:r>
              <a:rPr lang="en-US" altLang="ko-KR" dirty="0"/>
              <a:t>   : 5% </a:t>
            </a:r>
            <a:r>
              <a:rPr lang="ko-KR" altLang="en-US" dirty="0"/>
              <a:t>정도로 추정</a:t>
            </a:r>
            <a:r>
              <a:rPr lang="en-US" altLang="ko-KR" dirty="0"/>
              <a:t>, </a:t>
            </a:r>
            <a:r>
              <a:rPr lang="ko-KR" altLang="en-US" dirty="0" err="1"/>
              <a:t>수양성</a:t>
            </a:r>
            <a:r>
              <a:rPr lang="ko-KR" altLang="en-US" dirty="0"/>
              <a:t> 설사</a:t>
            </a:r>
            <a:r>
              <a:rPr lang="en-US" altLang="ko-KR" dirty="0"/>
              <a:t>, </a:t>
            </a:r>
            <a:r>
              <a:rPr lang="ko-KR" altLang="en-US" dirty="0"/>
              <a:t>연변</a:t>
            </a:r>
          </a:p>
          <a:p>
            <a:pPr marL="0" indent="0">
              <a:buNone/>
            </a:pPr>
            <a:r>
              <a:rPr lang="ko-KR" altLang="en-US" dirty="0"/>
              <a:t>     치료제가 없음으로 축사 위생</a:t>
            </a:r>
            <a:r>
              <a:rPr lang="en-US" altLang="ko-KR" dirty="0"/>
              <a:t>, </a:t>
            </a:r>
            <a:r>
              <a:rPr lang="ko-KR" altLang="en-US" dirty="0"/>
              <a:t>소독 철저히</a:t>
            </a:r>
          </a:p>
          <a:p>
            <a:pPr marL="0" indent="0">
              <a:buNone/>
            </a:pPr>
            <a:r>
              <a:rPr lang="ko-KR" altLang="en-US" dirty="0"/>
              <a:t>     </a:t>
            </a:r>
          </a:p>
          <a:p>
            <a:pPr marL="0" indent="0">
              <a:buNone/>
            </a:pPr>
            <a:r>
              <a:rPr lang="ko-KR" altLang="en-US" dirty="0"/>
              <a:t>처치 </a:t>
            </a:r>
            <a:r>
              <a:rPr lang="en-US" altLang="ko-KR" dirty="0"/>
              <a:t>: </a:t>
            </a:r>
            <a:r>
              <a:rPr lang="ko-KR" altLang="en-US" dirty="0"/>
              <a:t>생체 면역을 활성화시키는 제재 급여</a:t>
            </a:r>
          </a:p>
          <a:p>
            <a:pPr marL="0" indent="0">
              <a:buNone/>
            </a:pPr>
            <a:r>
              <a:rPr lang="ko-KR" altLang="en-US" dirty="0"/>
              <a:t>        </a:t>
            </a:r>
            <a:r>
              <a:rPr lang="ko-KR" altLang="en-US" dirty="0" smtClean="0"/>
              <a:t>    </a:t>
            </a:r>
            <a:r>
              <a:rPr lang="en-US" altLang="ko-KR" dirty="0" smtClean="0">
                <a:solidFill>
                  <a:srgbClr val="FF0000"/>
                </a:solidFill>
              </a:rPr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dirty="0" smtClean="0">
                <a:solidFill>
                  <a:srgbClr val="FF0000"/>
                </a:solidFill>
              </a:rPr>
              <a:t>)</a:t>
            </a:r>
            <a:endParaRPr lang="en-US" altLang="ko-K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3485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사양관리와 송아지 설사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  <a:solidFill>
            <a:schemeClr val="bg2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1. </a:t>
            </a:r>
            <a:r>
              <a:rPr lang="ko-KR" altLang="en-US" dirty="0" smtClean="0"/>
              <a:t>임신 말기 어미소의 사양관리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2. </a:t>
            </a:r>
            <a:r>
              <a:rPr lang="ko-KR" altLang="en-US" dirty="0" smtClean="0"/>
              <a:t>어미소의 영양 불량과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3. </a:t>
            </a:r>
            <a:r>
              <a:rPr lang="ko-KR" altLang="en-US" dirty="0" smtClean="0"/>
              <a:t>어미소의 영양 과다와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4. </a:t>
            </a:r>
            <a:r>
              <a:rPr lang="ko-KR" altLang="en-US" dirty="0" smtClean="0"/>
              <a:t>곰팡이 오염 사료와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5. </a:t>
            </a:r>
            <a:r>
              <a:rPr lang="ko-KR" altLang="en-US" dirty="0" smtClean="0"/>
              <a:t>바닥 관리와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6. </a:t>
            </a:r>
            <a:r>
              <a:rPr lang="ko-KR" altLang="en-US" dirty="0" smtClean="0"/>
              <a:t>배꼽 관리와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7. </a:t>
            </a:r>
            <a:r>
              <a:rPr lang="ko-KR" altLang="en-US" dirty="0" err="1" smtClean="0"/>
              <a:t>이식증</a:t>
            </a:r>
            <a:r>
              <a:rPr lang="en-US" altLang="ko-KR" dirty="0" smtClean="0"/>
              <a:t>(</a:t>
            </a:r>
            <a:r>
              <a:rPr lang="ko-KR" altLang="en-US" dirty="0" smtClean="0"/>
              <a:t>이물 섭취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인한 송아지 설사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 8. </a:t>
            </a:r>
            <a:r>
              <a:rPr lang="ko-KR" altLang="en-US" dirty="0" smtClean="0"/>
              <a:t>병원성 균</a:t>
            </a:r>
            <a:r>
              <a:rPr lang="en-US" altLang="ko-KR" dirty="0" smtClean="0"/>
              <a:t>(</a:t>
            </a:r>
            <a:r>
              <a:rPr lang="ko-KR" altLang="en-US" dirty="0" smtClean="0"/>
              <a:t>세균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바이러스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원충</a:t>
            </a:r>
            <a:r>
              <a:rPr lang="en-US" altLang="ko-KR" dirty="0" smtClean="0"/>
              <a:t>)</a:t>
            </a:r>
            <a:r>
              <a:rPr lang="ko-KR" altLang="en-US" dirty="0" smtClean="0"/>
              <a:t>으로 인한 송아지 설사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141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생후 일 령 별 설사 유형</a:t>
            </a:r>
            <a:endParaRPr lang="ko-KR" altLang="en-US" sz="3200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533796"/>
              </p:ext>
            </p:extLst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608"/>
                <a:gridCol w="3099792"/>
                <a:gridCol w="27432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생후 </a:t>
                      </a:r>
                      <a:r>
                        <a:rPr lang="en-US" altLang="ko-KR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</a:t>
                      </a:r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일  이내</a:t>
                      </a:r>
                      <a:endParaRPr lang="ko-KR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대장균</a:t>
                      </a:r>
                      <a:endParaRPr lang="ko-KR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급성</a:t>
                      </a:r>
                      <a:r>
                        <a:rPr lang="en-US" altLang="ko-KR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 </a:t>
                      </a:r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폐사 위험</a:t>
                      </a:r>
                      <a:endParaRPr lang="en-US" altLang="ko-KR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초유 섭취 부족 </a:t>
                      </a:r>
                      <a:endParaRPr lang="en-US" altLang="ko-KR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latinLnBrk="1"/>
                      <a:r>
                        <a:rPr lang="ko-KR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면역력 약한 것이 원인</a:t>
                      </a:r>
                      <a:endParaRPr lang="en-US" altLang="ko-KR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생후 </a:t>
                      </a:r>
                      <a:r>
                        <a:rPr lang="en-US" altLang="ko-KR" dirty="0" smtClean="0"/>
                        <a:t>5~15</a:t>
                      </a:r>
                      <a:r>
                        <a:rPr lang="ko-KR" altLang="en-US" dirty="0" smtClean="0"/>
                        <a:t>일 이내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로타 바이러스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코로나 바이러스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클로스트리디움 퍼프린겐스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크립토스포리디움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복합 감염이 대부분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면역력 강화 처치가 필수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소독</a:t>
                      </a:r>
                      <a:r>
                        <a:rPr lang="en-US" altLang="ko-KR" dirty="0" smtClean="0"/>
                        <a:t>, </a:t>
                      </a:r>
                      <a:r>
                        <a:rPr lang="ko-KR" altLang="en-US" dirty="0" smtClean="0"/>
                        <a:t>환경 관리 철저히</a:t>
                      </a:r>
                      <a:endParaRPr lang="en-US" altLang="ko-KR" dirty="0" smtClean="0"/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생후 </a:t>
                      </a:r>
                      <a:r>
                        <a:rPr lang="en-US" altLang="ko-KR" dirty="0" smtClean="0"/>
                        <a:t>15~30 </a:t>
                      </a:r>
                      <a:r>
                        <a:rPr lang="ko-KR" altLang="en-US" dirty="0" smtClean="0"/>
                        <a:t>이내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클로스트리디움 퍼프린겐스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살모넬라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콕시디움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크립토스포리디움</a:t>
                      </a: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설사 진행 중 서서히 혈변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생후 </a:t>
                      </a:r>
                      <a:r>
                        <a:rPr lang="en-US" altLang="ko-KR" dirty="0" smtClean="0"/>
                        <a:t>30</a:t>
                      </a:r>
                      <a:r>
                        <a:rPr lang="ko-KR" altLang="en-US" dirty="0" smtClean="0"/>
                        <a:t>일 이후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 smtClean="0"/>
                        <a:t>클로스트리디움 퍼프린겐스</a:t>
                      </a:r>
                    </a:p>
                    <a:p>
                      <a:pPr latinLnBrk="1"/>
                      <a:r>
                        <a:rPr lang="ko-KR" altLang="en-US" dirty="0" smtClean="0"/>
                        <a:t>살모넬라</a:t>
                      </a:r>
                      <a:endParaRPr lang="en-US" altLang="ko-KR" dirty="0" smtClean="0"/>
                    </a:p>
                    <a:p>
                      <a:pPr latinLnBrk="1"/>
                      <a:r>
                        <a:rPr lang="ko-KR" altLang="en-US" dirty="0" smtClean="0"/>
                        <a:t>콕시디움</a:t>
                      </a:r>
                    </a:p>
                    <a:p>
                      <a:pPr latinLnBrk="1"/>
                      <a:r>
                        <a:rPr lang="en-US" altLang="ko-KR" dirty="0" smtClean="0"/>
                        <a:t>BVD </a:t>
                      </a:r>
                      <a:r>
                        <a:rPr lang="ko-KR" altLang="en-US" dirty="0" smtClean="0"/>
                        <a:t>바이러스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55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송아지 설사</a:t>
            </a:r>
            <a:r>
              <a:rPr lang="en-US" altLang="ko-KR" sz="3200" dirty="0" smtClean="0"/>
              <a:t> </a:t>
            </a:r>
            <a:r>
              <a:rPr lang="ko-KR" altLang="en-US" sz="3200" dirty="0"/>
              <a:t> </a:t>
            </a:r>
            <a:r>
              <a:rPr lang="ko-KR" altLang="en-US" sz="3200" dirty="0" smtClean="0"/>
              <a:t>발생시 초기 치료가  중요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송아지 설사 발생시 초기 </a:t>
            </a:r>
            <a:r>
              <a:rPr lang="ko-KR" altLang="en-US" dirty="0" err="1" smtClean="0"/>
              <a:t>처치시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독소를 분비하는 세균성 설사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바이러스성 설사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일부 </a:t>
            </a:r>
            <a:r>
              <a:rPr lang="ko-KR" altLang="en-US" dirty="0" err="1" smtClean="0"/>
              <a:t>원충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크립토스포리디움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r>
              <a:rPr lang="en-US" altLang="ko-KR" dirty="0" smtClean="0"/>
              <a:t>   </a:t>
            </a:r>
            <a:r>
              <a:rPr lang="ko-KR" altLang="en-US" dirty="0" smtClean="0"/>
              <a:t>성 설사는 항생제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지사제만으로는 역부족</a:t>
            </a:r>
            <a:r>
              <a:rPr lang="en-US" altLang="ko-KR" dirty="0" smtClean="0"/>
              <a:t>, </a:t>
            </a:r>
            <a:r>
              <a:rPr lang="ko-KR" altLang="en-US" dirty="0" smtClean="0"/>
              <a:t>반드시 면역 촉진제 병행 치료</a:t>
            </a:r>
            <a:r>
              <a:rPr lang="en-US" altLang="ko-KR" dirty="0" smtClean="0"/>
              <a:t>. 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</a:rPr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항생제</a:t>
            </a:r>
            <a:r>
              <a:rPr lang="en-US" altLang="ko-KR" dirty="0" smtClean="0"/>
              <a:t> (</a:t>
            </a:r>
            <a:r>
              <a:rPr lang="ko-KR" altLang="en-US" dirty="0" err="1" smtClean="0"/>
              <a:t>주사제</a:t>
            </a:r>
            <a:r>
              <a:rPr lang="en-US" altLang="ko-KR" dirty="0" smtClean="0"/>
              <a:t>) : </a:t>
            </a:r>
            <a:r>
              <a:rPr lang="ko-KR" altLang="en-US" dirty="0" smtClean="0"/>
              <a:t>병원균과 정상세포까지 영향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성장 장애 유발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   </a:t>
            </a:r>
            <a:r>
              <a:rPr lang="ko-KR" altLang="en-US" dirty="0" smtClean="0">
                <a:solidFill>
                  <a:srgbClr val="FF0000"/>
                </a:solidFill>
              </a:rPr>
              <a:t>지사제 </a:t>
            </a:r>
            <a:r>
              <a:rPr lang="en-US" altLang="ko-KR" dirty="0" smtClean="0"/>
              <a:t>(</a:t>
            </a:r>
            <a:r>
              <a:rPr lang="ko-KR" altLang="en-US" dirty="0" err="1"/>
              <a:t>주</a:t>
            </a:r>
            <a:r>
              <a:rPr lang="ko-KR" altLang="en-US" dirty="0" err="1" smtClean="0"/>
              <a:t>사제</a:t>
            </a:r>
            <a:r>
              <a:rPr lang="en-US" altLang="ko-KR" dirty="0" smtClean="0"/>
              <a:t>) : </a:t>
            </a:r>
            <a:r>
              <a:rPr lang="ko-KR" altLang="en-US" dirty="0" smtClean="0"/>
              <a:t>과도한 장 운동 억제 부작용 주의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>
                <a:solidFill>
                  <a:srgbClr val="FF0000"/>
                </a:solidFill>
              </a:rPr>
              <a:t>면역 치료제</a:t>
            </a:r>
            <a:r>
              <a:rPr lang="en-US" altLang="ko-KR" dirty="0" smtClean="0"/>
              <a:t> : </a:t>
            </a:r>
            <a:r>
              <a:rPr lang="ko-KR" altLang="en-US" dirty="0" smtClean="0"/>
              <a:t>가장 이상적인 치료제</a:t>
            </a:r>
            <a:r>
              <a:rPr lang="en-US" altLang="ko-KR" dirty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일정 시간 격리</a:t>
            </a:r>
            <a:r>
              <a:rPr lang="en-US" altLang="ko-KR" dirty="0"/>
              <a:t> </a:t>
            </a:r>
            <a:r>
              <a:rPr lang="ko-KR" altLang="en-US" dirty="0" smtClean="0"/>
              <a:t>치료 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물은 추가로 급여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전해질 제재 급여는 충분히 희석하여 급여</a:t>
            </a: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</a:t>
            </a:r>
            <a:r>
              <a:rPr lang="ko-KR" altLang="en-US" dirty="0" smtClean="0"/>
              <a:t>상황이 악화 될 경우 신속히 수의사에게 연락</a:t>
            </a:r>
            <a:r>
              <a:rPr lang="en-US" altLang="ko-KR" dirty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탈수 교정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산도 교정</a:t>
            </a:r>
            <a:r>
              <a:rPr lang="en-US" altLang="ko-KR" dirty="0" smtClean="0"/>
              <a:t>)</a:t>
            </a:r>
          </a:p>
          <a:p>
            <a:pPr marL="0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53348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액티브 아미 적용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 </a:t>
            </a:r>
            <a:b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</a:b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sz="3200" dirty="0" err="1" smtClean="0">
                <a:latin typeface="HY견명조" pitchFamily="18" charset="-127"/>
                <a:ea typeface="HY견명조" pitchFamily="18" charset="-127"/>
              </a:rPr>
              <a:t>일령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송아지 설사 치료 예</a:t>
            </a:r>
            <a:r>
              <a:rPr lang="en-US" altLang="ko-KR" sz="3200" dirty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1</a:t>
            </a:r>
            <a:endParaRPr lang="ko-KR" altLang="en-US" sz="2700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630" y="1600200"/>
            <a:ext cx="3885739" cy="2185988"/>
          </a:xfrm>
        </p:spPr>
      </p:pic>
      <p:pic>
        <p:nvPicPr>
          <p:cNvPr id="4" name="내용 개체 틀 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39252"/>
            <a:ext cx="3886200" cy="2186247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499992" y="1556792"/>
            <a:ext cx="4186808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1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첫 포유 중 병원균 섭취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2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대장균에 의한 급성 설사 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3. </a:t>
            </a:r>
            <a:r>
              <a:rPr lang="ko-KR" altLang="en-US" sz="2400" dirty="0" smtClean="0"/>
              <a:t>강한 독소를 분비하여 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</a:t>
            </a:r>
            <a:r>
              <a:rPr lang="ko-KR" altLang="en-US" sz="2400" dirty="0" smtClean="0"/>
              <a:t>상피세포 손상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4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항생제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지사제만으로는 역부족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5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속효성 면역 활성화제 병행 투여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</a:t>
            </a:r>
            <a:r>
              <a:rPr lang="ko-KR" altLang="en-US" sz="2400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sz="2400" dirty="0">
                <a:solidFill>
                  <a:srgbClr val="FF0000"/>
                </a:solidFill>
              </a:rPr>
              <a:t> (</a:t>
            </a:r>
            <a:r>
              <a:rPr lang="ko-KR" altLang="en-US" sz="2400" dirty="0" smtClean="0">
                <a:solidFill>
                  <a:srgbClr val="FF0000"/>
                </a:solidFill>
              </a:rPr>
              <a:t>독소 해독</a:t>
            </a:r>
            <a:r>
              <a:rPr lang="en-US" altLang="ko-KR" sz="2400" dirty="0" smtClean="0">
                <a:solidFill>
                  <a:srgbClr val="FF0000"/>
                </a:solidFill>
              </a:rPr>
              <a:t>)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40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액티브 아미 적용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 </a:t>
            </a:r>
            <a:b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</a:b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sz="3200" dirty="0" err="1" smtClean="0">
                <a:latin typeface="HY견명조" pitchFamily="18" charset="-127"/>
                <a:ea typeface="HY견명조" pitchFamily="18" charset="-127"/>
              </a:rPr>
              <a:t>주령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송아지 설사 치료 예</a:t>
            </a:r>
            <a:r>
              <a:rPr lang="en-US" altLang="ko-KR" sz="3200" dirty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 2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1433" r="2722"/>
          <a:stretch/>
        </p:blipFill>
        <p:spPr bwMode="auto">
          <a:xfrm>
            <a:off x="550258" y="1731695"/>
            <a:ext cx="3835625" cy="195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315" y="3938588"/>
            <a:ext cx="388837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499992" y="1600200"/>
            <a:ext cx="41868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400" dirty="0" smtClean="0"/>
              <a:t>1. </a:t>
            </a:r>
            <a:r>
              <a:rPr lang="ko-KR" altLang="en-US" sz="2400" dirty="0" smtClean="0"/>
              <a:t>병원균 복합 감염으로 인한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     설사 발생이 대부분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(</a:t>
            </a:r>
            <a:r>
              <a:rPr lang="ko-KR" altLang="en-US" sz="2000" dirty="0" smtClean="0"/>
              <a:t>세균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바이러스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원충</a:t>
            </a:r>
            <a:r>
              <a:rPr lang="en-US" altLang="ko-KR" sz="2000" dirty="0" smtClean="0"/>
              <a:t>)</a:t>
            </a:r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2. </a:t>
            </a:r>
            <a:r>
              <a:rPr lang="ko-KR" altLang="en-US" sz="2400" dirty="0" smtClean="0"/>
              <a:t>바이러스는 면역력으로 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  </a:t>
            </a:r>
            <a:r>
              <a:rPr lang="ko-KR" altLang="en-US" sz="2400" dirty="0" smtClean="0"/>
              <a:t>극복해야 함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3. </a:t>
            </a:r>
            <a:r>
              <a:rPr lang="ko-KR" altLang="en-US" sz="2400" dirty="0" smtClean="0"/>
              <a:t>항생제와 속효성 면역 촉진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  제 </a:t>
            </a:r>
            <a:r>
              <a:rPr lang="en-US" altLang="ko-KR" sz="2400" dirty="0" smtClean="0">
                <a:solidFill>
                  <a:srgbClr val="FF0000"/>
                </a:solidFill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sz="2400" dirty="0" smtClean="0">
                <a:solidFill>
                  <a:srgbClr val="FF0000"/>
                </a:solidFill>
              </a:rPr>
              <a:t>) </a:t>
            </a:r>
            <a:r>
              <a:rPr lang="ko-KR" altLang="en-US" sz="2400" dirty="0" smtClean="0"/>
              <a:t>병행 처치</a:t>
            </a:r>
            <a:endParaRPr lang="en-US" altLang="ko-KR" sz="2400" dirty="0" smtClean="0"/>
          </a:p>
          <a:p>
            <a:pPr marL="514350" indent="-514350">
              <a:buAutoNum type="arabicPeriod"/>
            </a:pPr>
            <a:endParaRPr lang="en-US" altLang="ko-KR" sz="2400" dirty="0" smtClean="0"/>
          </a:p>
        </p:txBody>
      </p:sp>
    </p:spTree>
    <p:extLst>
      <p:ext uri="{BB962C8B-B14F-4D97-AF65-F5344CB8AC3E}">
        <p14:creationId xmlns:p14="http://schemas.microsoft.com/office/powerpoint/2010/main" val="319529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액티브 아미 적용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</a:b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4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위 식체를 동반한 설사 치료 예</a:t>
            </a:r>
            <a:r>
              <a:rPr lang="en-US" altLang="ko-KR" sz="3200" dirty="0">
                <a:latin typeface="HY견명조" pitchFamily="18" charset="-127"/>
                <a:ea typeface="HY견명조" pitchFamily="18" charset="-127"/>
              </a:rPr>
              <a:t>)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 3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24" y="1600200"/>
            <a:ext cx="3834152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029" y="3938588"/>
            <a:ext cx="389294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ko-KR" sz="2400" dirty="0" smtClean="0"/>
              <a:t>1. </a:t>
            </a:r>
            <a:r>
              <a:rPr lang="ko-KR" altLang="en-US" sz="2400" dirty="0" smtClean="0"/>
              <a:t>소화 불량 및 식체 발생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2. </a:t>
            </a:r>
            <a:r>
              <a:rPr lang="ko-KR" altLang="en-US" sz="2400" dirty="0" smtClean="0"/>
              <a:t>포유력 약화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3. </a:t>
            </a:r>
            <a:r>
              <a:rPr lang="ko-KR" altLang="en-US" sz="2400" dirty="0" smtClean="0"/>
              <a:t>활력 급격히 저하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4. </a:t>
            </a:r>
            <a:r>
              <a:rPr lang="ko-KR" altLang="en-US" sz="2400" dirty="0" smtClean="0"/>
              <a:t>수액 처치 시행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5. </a:t>
            </a:r>
            <a:r>
              <a:rPr lang="ko-KR" altLang="en-US" sz="2400" dirty="0" smtClean="0"/>
              <a:t>일정시간 절식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6. </a:t>
            </a:r>
            <a:r>
              <a:rPr lang="ko-KR" altLang="en-US" sz="2400" dirty="0" smtClean="0"/>
              <a:t>항생제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소화제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 smtClean="0"/>
              <a:t>   </a:t>
            </a:r>
            <a:r>
              <a:rPr lang="ko-KR" altLang="en-US" sz="2400" dirty="0" smtClean="0"/>
              <a:t>면역 촉진제</a:t>
            </a:r>
            <a:r>
              <a:rPr lang="en-US" altLang="ko-KR" sz="2400" dirty="0" smtClean="0">
                <a:solidFill>
                  <a:srgbClr val="FF0000"/>
                </a:solidFill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sz="2400" dirty="0" smtClean="0">
                <a:solidFill>
                  <a:srgbClr val="FF0000"/>
                </a:solidFill>
              </a:rPr>
              <a:t>)</a:t>
            </a:r>
            <a:r>
              <a:rPr lang="ko-KR" altLang="en-US" sz="2400" dirty="0" smtClean="0">
                <a:solidFill>
                  <a:srgbClr val="FF0000"/>
                </a:solidFill>
              </a:rPr>
              <a:t>  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 </a:t>
            </a:r>
            <a:r>
              <a:rPr lang="ko-KR" altLang="en-US" sz="2400" dirty="0" smtClean="0"/>
              <a:t> 처치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794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액티브 아미 적용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</a:t>
            </a:r>
            <a:b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</a:br>
            <a:r>
              <a:rPr lang="ko-KR" altLang="en-US" sz="3200" dirty="0" err="1" smtClean="0">
                <a:latin typeface="HY견명조" pitchFamily="18" charset="-127"/>
                <a:ea typeface="HY견명조" pitchFamily="18" charset="-127"/>
              </a:rPr>
              <a:t>점액성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200" dirty="0" err="1" smtClean="0">
                <a:latin typeface="HY견명조" pitchFamily="18" charset="-127"/>
                <a:ea typeface="HY견명조" pitchFamily="18" charset="-127"/>
              </a:rPr>
              <a:t>혈변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설사 치료 예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) 4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42935"/>
            <a:ext cx="4038600" cy="190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89" y="3938588"/>
            <a:ext cx="389882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1. </a:t>
            </a:r>
            <a:r>
              <a:rPr lang="ko-KR" altLang="en-US" sz="2400" dirty="0" smtClean="0"/>
              <a:t>바이러스성 설사 발생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2. </a:t>
            </a:r>
            <a:r>
              <a:rPr lang="ko-KR" altLang="en-US" sz="2400" dirty="0" smtClean="0"/>
              <a:t>장벽 상피세포 손상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3. </a:t>
            </a:r>
            <a:r>
              <a:rPr lang="ko-KR" altLang="en-US" sz="2400" dirty="0" smtClean="0"/>
              <a:t>세균성 병원균 </a:t>
            </a:r>
            <a:r>
              <a:rPr lang="en-US" altLang="ko-KR" sz="2400" dirty="0" smtClean="0"/>
              <a:t>2</a:t>
            </a:r>
            <a:r>
              <a:rPr lang="ko-KR" altLang="en-US" sz="2400" dirty="0" smtClean="0"/>
              <a:t>차 감염 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 smtClean="0"/>
              <a:t>4. </a:t>
            </a:r>
            <a:r>
              <a:rPr lang="ko-KR" altLang="en-US" sz="2400" dirty="0" smtClean="0"/>
              <a:t>항생제</a:t>
            </a: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 smtClean="0"/>
              <a:t>   </a:t>
            </a:r>
            <a:r>
              <a:rPr lang="ko-KR" altLang="en-US" sz="2400" dirty="0" smtClean="0"/>
              <a:t>면역 촉진제</a:t>
            </a:r>
            <a:r>
              <a:rPr lang="en-US" altLang="ko-KR" sz="2400" dirty="0" smtClean="0">
                <a:solidFill>
                  <a:srgbClr val="FF0000"/>
                </a:solidFill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액티브 아미</a:t>
            </a:r>
            <a:r>
              <a:rPr lang="en-US" altLang="ko-KR" sz="24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ko-KR" altLang="en-US" sz="2400" dirty="0" smtClean="0"/>
              <a:t>   처치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701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액티브 아미</a:t>
            </a:r>
            <a:r>
              <a:rPr lang="en-US" altLang="ko-KR" sz="3200" dirty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3200" dirty="0">
                <a:latin typeface="HY견명조" pitchFamily="18" charset="-127"/>
                <a:ea typeface="HY견명조" pitchFamily="18" charset="-127"/>
              </a:rPr>
              <a:t>독소 중독  치료 예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설사 및 </a:t>
            </a:r>
            <a:r>
              <a:rPr lang="ko-KR" altLang="en-US" dirty="0" err="1" smtClean="0">
                <a:solidFill>
                  <a:schemeClr val="tx2">
                    <a:lumMod val="50000"/>
                  </a:schemeClr>
                </a:solidFill>
              </a:rPr>
              <a:t>혈변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 증세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2339066"/>
            <a:ext cx="4039985" cy="2273531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일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, 5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일 급여 후 완치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0" y="2339066"/>
            <a:ext cx="4039985" cy="2273531"/>
          </a:xfrm>
        </p:spPr>
      </p:pic>
    </p:spTree>
    <p:extLst>
      <p:ext uri="{BB962C8B-B14F-4D97-AF65-F5344CB8AC3E}">
        <p14:creationId xmlns:p14="http://schemas.microsoft.com/office/powerpoint/2010/main" val="389885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3200" dirty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액티브 </a:t>
            </a:r>
            <a:r>
              <a:rPr lang="ko-KR" altLang="en-US" sz="3200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아미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독소 중독 치료 예 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7544" y="4869160"/>
            <a:ext cx="4040188" cy="639762"/>
          </a:xfrm>
          <a:solidFill>
            <a:schemeClr val="bg2">
              <a:alpha val="5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곰팡이 오염 사료 섭취</a:t>
            </a:r>
            <a:endParaRPr lang="en-US" altLang="ko-KR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식욕 절폐</a:t>
            </a:r>
            <a:r>
              <a:rPr lang="en-US" altLang="ko-KR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복통</a:t>
            </a:r>
            <a:r>
              <a:rPr lang="en-US" altLang="ko-KR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endParaRPr lang="ko-KR" altLang="en-US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039985" cy="2273531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4008" y="4869160"/>
            <a:ext cx="4041775" cy="639762"/>
          </a:xfrm>
          <a:solidFill>
            <a:schemeClr val="bg2">
              <a:alpha val="55000"/>
            </a:schemeClr>
          </a:solidFill>
        </p:spPr>
        <p:txBody>
          <a:bodyPr>
            <a:normAutofit fontScale="92500"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액티브 아미 </a:t>
            </a:r>
            <a:r>
              <a:rPr lang="en-US" altLang="ko-KR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회 급여 후 회복</a:t>
            </a:r>
            <a:endParaRPr lang="ko-KR" altLang="en-US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039985" cy="2273531"/>
          </a:xfrm>
        </p:spPr>
      </p:pic>
    </p:spTree>
    <p:extLst>
      <p:ext uri="{BB962C8B-B14F-4D97-AF65-F5344CB8AC3E}">
        <p14:creationId xmlns:p14="http://schemas.microsoft.com/office/powerpoint/2010/main" val="392695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액티브 </a:t>
            </a:r>
            <a:r>
              <a:rPr lang="ko-KR" altLang="en-US" sz="3200" dirty="0" smtClean="0">
                <a:solidFill>
                  <a:srgbClr val="FF0000"/>
                </a:solidFill>
                <a:latin typeface="HY견명조" pitchFamily="18" charset="-127"/>
                <a:ea typeface="HY견명조" pitchFamily="18" charset="-127"/>
              </a:rPr>
              <a:t>아미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200" dirty="0">
                <a:latin typeface="HY견명조" pitchFamily="18" charset="-127"/>
                <a:ea typeface="HY견명조" pitchFamily="18" charset="-127"/>
              </a:rPr>
              <a:t>독소 중독  치료 예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08797" y="3861048"/>
            <a:ext cx="4112196" cy="2304256"/>
          </a:xfrm>
          <a:solidFill>
            <a:schemeClr val="bg2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곰팡이 오염 사료 섭취</a:t>
            </a:r>
            <a:endParaRPr lang="en-US" altLang="ko-KR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지속적인 선회</a:t>
            </a:r>
            <a:r>
              <a:rPr lang="en-US" altLang="ko-KR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두드러기</a:t>
            </a:r>
            <a:endParaRPr lang="en-US" altLang="ko-KR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돌진 행동</a:t>
            </a:r>
            <a:r>
              <a:rPr lang="en-US" altLang="ko-KR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복통</a:t>
            </a:r>
            <a:r>
              <a:rPr lang="en-US" altLang="ko-KR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흥분 </a:t>
            </a:r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상태</a:t>
            </a:r>
            <a:endParaRPr lang="en-US" altLang="ko-KR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액티브 아미 </a:t>
            </a:r>
            <a:r>
              <a:rPr lang="en-US" altLang="ko-KR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2</a:t>
            </a:r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회 급여 후 </a:t>
            </a:r>
            <a:endParaRPr lang="en-US" altLang="ko-KR" dirty="0" smtClean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안정</a:t>
            </a:r>
            <a:endParaRPr lang="ko-KR" altLang="en-US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6" y="1484784"/>
            <a:ext cx="4040188" cy="2272605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4008" y="1484784"/>
            <a:ext cx="4041775" cy="1872208"/>
          </a:xfrm>
        </p:spPr>
        <p:txBody>
          <a:bodyPr/>
          <a:lstStyle/>
          <a:p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3" y="3861048"/>
            <a:ext cx="4041775" cy="227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417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630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latin typeface="HY견명조" pitchFamily="18" charset="-127"/>
                <a:ea typeface="HY견명조" pitchFamily="18" charset="-127"/>
              </a:rPr>
              <a:t>장시간 경청해 주셔서 </a:t>
            </a:r>
            <a:r>
              <a:rPr lang="en-US" altLang="ko-KR" sz="3600" dirty="0" smtClean="0">
                <a:latin typeface="HY견명조" pitchFamily="18" charset="-127"/>
                <a:ea typeface="HY견명조" pitchFamily="18" charset="-127"/>
              </a:rPr>
              <a:t/>
            </a:r>
            <a:br>
              <a:rPr lang="en-US" altLang="ko-KR" sz="3600" dirty="0" smtClean="0">
                <a:latin typeface="HY견명조" pitchFamily="18" charset="-127"/>
                <a:ea typeface="HY견명조" pitchFamily="18" charset="-127"/>
              </a:rPr>
            </a:br>
            <a:r>
              <a:rPr lang="ko-KR" altLang="en-US" sz="3600" dirty="0" smtClean="0">
                <a:latin typeface="HY견명조" pitchFamily="18" charset="-127"/>
                <a:ea typeface="HY견명조" pitchFamily="18" charset="-127"/>
              </a:rPr>
              <a:t>감사합니다</a:t>
            </a:r>
            <a:r>
              <a:rPr lang="en-US" altLang="ko-KR" sz="3600" dirty="0" smtClean="0">
                <a:latin typeface="HY견명조" pitchFamily="18" charset="-127"/>
                <a:ea typeface="HY견명조" pitchFamily="18" charset="-127"/>
              </a:rPr>
              <a:t>.</a:t>
            </a:r>
            <a:endParaRPr lang="ko-KR" altLang="en-US" sz="36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/>
          <a:lstStyle/>
          <a:p>
            <a:r>
              <a:rPr lang="ko-KR" altLang="en-US" b="1" i="0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횡성</a:t>
            </a:r>
            <a:r>
              <a:rPr lang="en-US" altLang="ko-KR" b="1" i="0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, </a:t>
            </a:r>
            <a:r>
              <a:rPr lang="ko-KR" altLang="en-US" b="1" i="0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대한 가축 병원</a:t>
            </a:r>
            <a:endParaRPr lang="en-US" altLang="ko-KR" b="1" i="0" dirty="0" smtClean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b="1" i="0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수의사 이 인 영</a:t>
            </a:r>
            <a:endParaRPr lang="en-US" altLang="ko-KR" b="1" i="0" dirty="0" smtClean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en-US" altLang="ko-KR" b="1" i="0" dirty="0" smtClean="0">
                <a:solidFill>
                  <a:schemeClr val="tx2">
                    <a:lumMod val="50000"/>
                  </a:schemeClr>
                </a:solidFill>
                <a:latin typeface="HY견명조" pitchFamily="18" charset="-127"/>
                <a:ea typeface="HY견명조" pitchFamily="18" charset="-127"/>
              </a:rPr>
              <a:t>010-5362-2432</a:t>
            </a:r>
            <a:endParaRPr lang="ko-KR" altLang="en-US" b="1" i="0" dirty="0">
              <a:solidFill>
                <a:schemeClr val="tx2">
                  <a:lumMod val="50000"/>
                </a:schemeClr>
              </a:solidFill>
              <a:latin typeface="HY견명조" pitchFamily="18" charset="-127"/>
              <a:ea typeface="HY견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6125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 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임신 말기 사양 관리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277179" cy="251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512" y="3938588"/>
            <a:ext cx="3329976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355976" y="1484784"/>
            <a:ext cx="4536504" cy="4525963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sz="1600" dirty="0" smtClean="0"/>
              <a:t>임신 </a:t>
            </a:r>
            <a:r>
              <a:rPr lang="ko-KR" altLang="en-US" sz="1600" dirty="0"/>
              <a:t>후기 </a:t>
            </a:r>
            <a:r>
              <a:rPr lang="en-US" altLang="ko-KR" sz="1600" dirty="0"/>
              <a:t>2</a:t>
            </a:r>
            <a:r>
              <a:rPr lang="ko-KR" altLang="en-US" sz="1600" dirty="0"/>
              <a:t>개월간 태아의 </a:t>
            </a:r>
            <a:r>
              <a:rPr lang="en-US" altLang="ko-KR" sz="1600" dirty="0"/>
              <a:t>70% </a:t>
            </a:r>
            <a:r>
              <a:rPr lang="ko-KR" altLang="en-US" sz="1600" dirty="0"/>
              <a:t>성장</a:t>
            </a:r>
          </a:p>
          <a:p>
            <a:pPr marL="0" indent="0">
              <a:buNone/>
            </a:pPr>
            <a:r>
              <a:rPr lang="ko-KR" altLang="en-US" sz="1600" dirty="0" smtClean="0"/>
              <a:t>적정 </a:t>
            </a:r>
            <a:r>
              <a:rPr lang="en-US" altLang="ko-KR" sz="1600" dirty="0" smtClean="0"/>
              <a:t>BCS </a:t>
            </a:r>
            <a:r>
              <a:rPr lang="ko-KR" altLang="en-US" sz="1600" dirty="0" smtClean="0"/>
              <a:t>유지 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임신 말기 </a:t>
            </a:r>
            <a:r>
              <a:rPr lang="en-US" altLang="ko-KR" sz="1600" dirty="0" smtClean="0"/>
              <a:t>3.0 ~ 3.5)</a:t>
            </a:r>
          </a:p>
          <a:p>
            <a:pPr marL="0" indent="0">
              <a:buNone/>
            </a:pPr>
            <a:r>
              <a:rPr lang="ko-KR" altLang="en-US" sz="1600" dirty="0" smtClean="0"/>
              <a:t>송아지 </a:t>
            </a:r>
            <a:r>
              <a:rPr lang="ko-KR" altLang="en-US" sz="1600" dirty="0"/>
              <a:t>생시  체중 증가</a:t>
            </a:r>
          </a:p>
          <a:p>
            <a:pPr marL="0" indent="0">
              <a:buNone/>
            </a:pPr>
            <a:r>
              <a:rPr lang="ko-KR" altLang="en-US" sz="1600" dirty="0" smtClean="0"/>
              <a:t>흉선 </a:t>
            </a:r>
            <a:r>
              <a:rPr lang="ko-KR" altLang="en-US" sz="1600" dirty="0"/>
              <a:t>발달 </a:t>
            </a:r>
            <a:r>
              <a:rPr lang="en-US" altLang="ko-KR" sz="1600" dirty="0"/>
              <a:t>(</a:t>
            </a:r>
            <a:r>
              <a:rPr lang="ko-KR" altLang="en-US" sz="1600" dirty="0"/>
              <a:t>면역력 향상</a:t>
            </a:r>
            <a:r>
              <a:rPr lang="en-US" altLang="ko-KR" sz="1600" dirty="0"/>
              <a:t>)</a:t>
            </a:r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 smtClean="0"/>
              <a:t>1. </a:t>
            </a:r>
            <a:r>
              <a:rPr lang="ko-KR" altLang="en-US" sz="1600" dirty="0" smtClean="0"/>
              <a:t>사료량 </a:t>
            </a:r>
            <a:r>
              <a:rPr lang="ko-KR" altLang="en-US" sz="1600" dirty="0"/>
              <a:t>증량 </a:t>
            </a:r>
            <a:r>
              <a:rPr lang="en-US" altLang="ko-KR" sz="1600" dirty="0" smtClean="0"/>
              <a:t>(</a:t>
            </a:r>
            <a:r>
              <a:rPr lang="ko-KR" altLang="en-US" sz="1600" dirty="0"/>
              <a:t>돋아 먹이기 </a:t>
            </a:r>
            <a:r>
              <a:rPr lang="en-US" altLang="ko-KR" sz="1600" dirty="0" smtClean="0"/>
              <a:t>10~20%)</a:t>
            </a:r>
            <a:endParaRPr lang="en-US" altLang="ko-KR" sz="1600" dirty="0"/>
          </a:p>
          <a:p>
            <a:pPr marL="0" indent="0">
              <a:buNone/>
            </a:pPr>
            <a:r>
              <a:rPr lang="en-US" altLang="ko-KR" sz="1600" dirty="0" smtClean="0"/>
              <a:t>2. </a:t>
            </a:r>
            <a:r>
              <a:rPr lang="ko-KR" altLang="en-US" sz="1600" dirty="0" smtClean="0"/>
              <a:t>미네랄 블록 공급</a:t>
            </a:r>
            <a:endParaRPr lang="ko-KR" altLang="en-US" sz="1600" dirty="0"/>
          </a:p>
          <a:p>
            <a:pPr marL="0" indent="0">
              <a:buNone/>
            </a:pPr>
            <a:r>
              <a:rPr lang="en-US" altLang="ko-KR" sz="1600" dirty="0" smtClean="0"/>
              <a:t>3. </a:t>
            </a:r>
            <a:r>
              <a:rPr lang="ko-KR" altLang="en-US" sz="1600" dirty="0" smtClean="0"/>
              <a:t>알팔파 </a:t>
            </a:r>
            <a:r>
              <a:rPr lang="en-US" altLang="ko-KR" sz="1600" dirty="0" smtClean="0"/>
              <a:t>500g </a:t>
            </a:r>
            <a:r>
              <a:rPr lang="ko-KR" altLang="en-US" sz="1600" dirty="0" smtClean="0"/>
              <a:t>급여 </a:t>
            </a:r>
            <a:r>
              <a:rPr lang="en-US" altLang="ko-KR" sz="1600" dirty="0" smtClean="0"/>
              <a:t>(</a:t>
            </a:r>
            <a:r>
              <a:rPr lang="ko-KR" altLang="en-US" sz="1600" dirty="0"/>
              <a:t>흉선 발달 </a:t>
            </a:r>
            <a:r>
              <a:rPr lang="ko-KR" altLang="en-US" sz="1600" dirty="0" smtClean="0"/>
              <a:t>목적</a:t>
            </a:r>
            <a:r>
              <a:rPr lang="en-US" altLang="ko-KR" sz="1600" dirty="0" smtClean="0"/>
              <a:t>)</a:t>
            </a:r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 smtClean="0"/>
              <a:t>4. </a:t>
            </a:r>
            <a:r>
              <a:rPr lang="ko-KR" altLang="en-US" sz="1600" dirty="0"/>
              <a:t>분만 </a:t>
            </a:r>
            <a:r>
              <a:rPr lang="en-US" altLang="ko-KR" sz="1600" dirty="0"/>
              <a:t>6, 3</a:t>
            </a:r>
            <a:r>
              <a:rPr lang="ko-KR" altLang="en-US" sz="1600" dirty="0"/>
              <a:t>주 전 백신 </a:t>
            </a:r>
            <a:r>
              <a:rPr lang="ko-KR" altLang="en-US" sz="1600" dirty="0" smtClean="0"/>
              <a:t>접종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5</a:t>
            </a:r>
            <a:r>
              <a:rPr lang="en-US" altLang="ko-KR" sz="1600" dirty="0" smtClean="0"/>
              <a:t>. </a:t>
            </a:r>
            <a:r>
              <a:rPr lang="ko-KR" altLang="en-US" sz="1600" dirty="0" smtClean="0"/>
              <a:t>분만 </a:t>
            </a:r>
            <a:r>
              <a:rPr lang="en-US" altLang="ko-KR" sz="1600" dirty="0" smtClean="0"/>
              <a:t>3</a:t>
            </a:r>
            <a:r>
              <a:rPr lang="ko-KR" altLang="en-US" sz="1600" dirty="0" smtClean="0"/>
              <a:t>주 전 비타민 </a:t>
            </a:r>
            <a:r>
              <a:rPr lang="en-US" altLang="ko-KR" sz="1600" dirty="0" smtClean="0"/>
              <a:t>ADE</a:t>
            </a:r>
            <a:r>
              <a:rPr lang="ko-KR" altLang="en-US" sz="1600" dirty="0" smtClean="0"/>
              <a:t>제 주사 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 smtClean="0"/>
              <a:t>  </a:t>
            </a:r>
            <a:endParaRPr lang="ko-KR" altLang="en-US" sz="1600" dirty="0"/>
          </a:p>
          <a:p>
            <a:pPr marL="0" indent="0">
              <a:buNone/>
            </a:pPr>
            <a:r>
              <a:rPr lang="ko-KR" altLang="en-US" sz="1600" dirty="0"/>
              <a:t>  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  <a:endParaRPr lang="ko-KR" altLang="en-US" sz="1600" dirty="0"/>
          </a:p>
          <a:p>
            <a:pPr marL="0" indent="0">
              <a:buNone/>
            </a:pPr>
            <a:r>
              <a:rPr lang="ko-KR" altLang="en-US" sz="1600" dirty="0"/>
              <a:t> </a:t>
            </a:r>
            <a:endParaRPr lang="en-US" altLang="ko-KR" sz="1600" dirty="0"/>
          </a:p>
          <a:p>
            <a:pPr marL="0" indent="0">
              <a:buNone/>
            </a:pP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0160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138865" cy="31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8" y="4437112"/>
            <a:ext cx="8229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53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분만 전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후  어미소의 영양  불량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55" y="1601915"/>
            <a:ext cx="3529890" cy="218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556334" cy="229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427984" y="1600200"/>
            <a:ext cx="4258816" cy="4525963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sz="1600" dirty="0" smtClean="0"/>
              <a:t>체중 미달 송아지 생산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sz="1600" dirty="0" smtClean="0"/>
              <a:t>흉선발달 저하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면역력 저하</a:t>
            </a:r>
            <a:r>
              <a:rPr lang="en-US" altLang="ko-KR" sz="1600" dirty="0" smtClean="0"/>
              <a:t>)</a:t>
            </a:r>
          </a:p>
          <a:p>
            <a:pPr marL="0" indent="0">
              <a:buNone/>
            </a:pPr>
            <a:endParaRPr lang="en-US" altLang="ko-KR" sz="1600" dirty="0" smtClean="0"/>
          </a:p>
          <a:p>
            <a:pPr marL="0" indent="0">
              <a:buNone/>
            </a:pPr>
            <a:r>
              <a:rPr lang="ko-KR" altLang="en-US" sz="1600" dirty="0" smtClean="0">
                <a:solidFill>
                  <a:srgbClr val="FF0000"/>
                </a:solidFill>
              </a:rPr>
              <a:t>초유의 양 부족</a:t>
            </a:r>
            <a:r>
              <a:rPr lang="en-US" altLang="ko-KR" sz="1600" dirty="0" smtClean="0"/>
              <a:t>,</a:t>
            </a:r>
            <a:r>
              <a:rPr lang="ko-KR" altLang="en-US" sz="1600" dirty="0" smtClean="0"/>
              <a:t> 품질 저하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</a:t>
            </a:r>
          </a:p>
          <a:p>
            <a:pPr marL="0" indent="0">
              <a:buNone/>
            </a:pPr>
            <a:r>
              <a:rPr lang="ko-KR" altLang="en-US" sz="1600" dirty="0" smtClean="0">
                <a:solidFill>
                  <a:srgbClr val="FF0000"/>
                </a:solidFill>
              </a:rPr>
              <a:t>영양 부족</a:t>
            </a:r>
            <a:r>
              <a:rPr lang="en-US" altLang="ko-KR" sz="1600" dirty="0" smtClean="0">
                <a:solidFill>
                  <a:srgbClr val="FF0000"/>
                </a:solidFill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</a:rPr>
              <a:t>수분 섭취 부족</a:t>
            </a:r>
            <a:endParaRPr lang="en-US" altLang="ko-KR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600" dirty="0">
                <a:solidFill>
                  <a:srgbClr val="FF0000"/>
                </a:solidFill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ko-KR" altLang="en-US" sz="1600" dirty="0" smtClean="0"/>
              <a:t>위산 분비 장애로 병원균 살균 기능 저하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</a:p>
          <a:p>
            <a:pPr marL="0" indent="0">
              <a:buNone/>
            </a:pPr>
            <a:r>
              <a:rPr lang="ko-KR" altLang="en-US" sz="1600" dirty="0" smtClean="0"/>
              <a:t>장벽의 방어물질인  뮤신</a:t>
            </a:r>
            <a:r>
              <a:rPr lang="en-US" altLang="ko-KR" sz="1600" dirty="0" smtClean="0"/>
              <a:t>(Mucin) </a:t>
            </a:r>
            <a:r>
              <a:rPr lang="ko-KR" altLang="en-US" sz="1600" dirty="0" smtClean="0"/>
              <a:t>분비 저하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 </a:t>
            </a:r>
          </a:p>
          <a:p>
            <a:pPr marL="0" indent="0">
              <a:buNone/>
            </a:pPr>
            <a:r>
              <a:rPr lang="ko-KR" altLang="en-US" sz="1600" dirty="0" smtClean="0"/>
              <a:t> 장내로 병원균 유입 및 상피세포 침투 용이</a:t>
            </a:r>
            <a:endParaRPr lang="en-US" altLang="ko-KR" sz="1600" dirty="0" smtClean="0"/>
          </a:p>
          <a:p>
            <a:pPr marL="0" indent="0">
              <a:buNone/>
            </a:pPr>
            <a:r>
              <a:rPr lang="en-US" altLang="ko-KR" sz="1600" dirty="0"/>
              <a:t> </a:t>
            </a:r>
            <a:r>
              <a:rPr lang="en-US" altLang="ko-KR" sz="1600" dirty="0" smtClean="0"/>
              <a:t> </a:t>
            </a:r>
          </a:p>
          <a:p>
            <a:pPr marL="0" indent="0">
              <a:buNone/>
            </a:pPr>
            <a:r>
              <a:rPr lang="en-US" altLang="ko-KR" sz="1600" dirty="0" smtClean="0"/>
              <a:t> </a:t>
            </a:r>
            <a:r>
              <a:rPr lang="ko-KR" altLang="en-US" sz="1600" dirty="0" smtClean="0"/>
              <a:t>소화불량 및 설사 유발</a:t>
            </a:r>
            <a:endParaRPr lang="en-US" altLang="ko-KR" sz="1600" dirty="0" smtClean="0"/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737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 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분만 전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후 어미소의 영양 과다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20452" r="-1806" b="14397"/>
          <a:stretch/>
        </p:blipFill>
        <p:spPr bwMode="auto">
          <a:xfrm>
            <a:off x="755576" y="1412775"/>
            <a:ext cx="3240360" cy="245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1470" r="14504"/>
          <a:stretch/>
        </p:blipFill>
        <p:spPr bwMode="auto">
          <a:xfrm>
            <a:off x="755576" y="3933055"/>
            <a:ext cx="3168352" cy="248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211960" y="1628800"/>
            <a:ext cx="4474840" cy="4525963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 smtClean="0"/>
              <a:t>1. </a:t>
            </a:r>
            <a:r>
              <a:rPr lang="ko-KR" altLang="en-US" sz="2000" dirty="0" smtClean="0"/>
              <a:t>모유 과다 분비</a:t>
            </a:r>
            <a:endParaRPr lang="ko-KR" altLang="en-US" sz="2000" dirty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</a:t>
            </a:r>
            <a:r>
              <a:rPr lang="ko-KR" altLang="en-US" sz="1800" dirty="0" smtClean="0"/>
              <a:t>과식</a:t>
            </a:r>
            <a:r>
              <a:rPr lang="en-US" altLang="ko-KR" sz="1800" dirty="0"/>
              <a:t>, </a:t>
            </a:r>
            <a:r>
              <a:rPr lang="ko-KR" altLang="en-US" sz="1800" dirty="0"/>
              <a:t>소화불량  </a:t>
            </a:r>
            <a:r>
              <a:rPr lang="ko-KR" altLang="en-US" sz="1800" dirty="0" smtClean="0"/>
              <a:t>발생</a:t>
            </a:r>
            <a:endParaRPr lang="ko-KR" altLang="en-US" sz="1800" dirty="0"/>
          </a:p>
          <a:p>
            <a:pPr marL="0" indent="0">
              <a:buNone/>
            </a:pPr>
            <a:endParaRPr lang="en-US" altLang="ko-KR" sz="2000" dirty="0" smtClean="0"/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2. </a:t>
            </a:r>
            <a:r>
              <a:rPr lang="ko-KR" altLang="en-US" sz="2000" dirty="0" smtClean="0"/>
              <a:t>케톤 우유 분비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</a:t>
            </a:r>
            <a:r>
              <a:rPr lang="ko-KR" altLang="en-US" sz="1800" dirty="0" smtClean="0"/>
              <a:t>분만 후 체지방이 과도하게 에너지원</a:t>
            </a:r>
            <a:endParaRPr lang="en-US" altLang="ko-KR" sz="1800" dirty="0" smtClean="0"/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    </a:t>
            </a:r>
            <a:r>
              <a:rPr lang="ko-KR" altLang="en-US" sz="1800" dirty="0" smtClean="0"/>
              <a:t>으로 동원 </a:t>
            </a:r>
            <a:endParaRPr lang="en-US" altLang="ko-KR" sz="1800" dirty="0" smtClean="0"/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   </a:t>
            </a:r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   </a:t>
            </a:r>
            <a:r>
              <a:rPr lang="ko-KR" altLang="en-US" sz="1800" dirty="0" smtClean="0"/>
              <a:t>지방대사 과정 중 케톤체 다량 발생</a:t>
            </a:r>
            <a:endParaRPr lang="ko-KR" altLang="en-US" sz="1800" dirty="0"/>
          </a:p>
          <a:p>
            <a:pPr marL="0" indent="0">
              <a:buNone/>
            </a:pPr>
            <a:r>
              <a:rPr lang="ko-KR" altLang="en-US" sz="1800" dirty="0"/>
              <a:t>  </a:t>
            </a:r>
            <a:r>
              <a:rPr lang="ko-KR" altLang="en-US" sz="1800" dirty="0" smtClean="0"/>
              <a:t>   </a:t>
            </a:r>
            <a:endParaRPr lang="en-US" altLang="ko-KR" sz="1800" dirty="0" smtClean="0"/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   </a:t>
            </a:r>
            <a:r>
              <a:rPr lang="ko-KR" altLang="en-US" sz="1800" dirty="0" smtClean="0"/>
              <a:t>케톤 우유로 인한 소화불량성 </a:t>
            </a:r>
            <a:r>
              <a:rPr lang="ko-KR" altLang="en-US" sz="1800" dirty="0"/>
              <a:t>설사 </a:t>
            </a:r>
            <a:r>
              <a:rPr lang="ko-KR" altLang="en-US" sz="1800" dirty="0" smtClean="0"/>
              <a:t>  </a:t>
            </a:r>
            <a:endParaRPr lang="en-US" altLang="ko-KR" sz="1800" dirty="0" smtClean="0"/>
          </a:p>
          <a:p>
            <a:pPr marL="0" indent="0">
              <a:buNone/>
            </a:pPr>
            <a:r>
              <a:rPr lang="en-US" altLang="ko-KR" sz="1800" dirty="0"/>
              <a:t> </a:t>
            </a:r>
            <a:r>
              <a:rPr lang="en-US" altLang="ko-KR" sz="1800" dirty="0" smtClean="0"/>
              <a:t>   </a:t>
            </a:r>
            <a:endParaRPr lang="ko-KR" altLang="en-US" sz="1800" dirty="0"/>
          </a:p>
          <a:p>
            <a:pPr marL="0" indent="0">
              <a:buNone/>
            </a:pP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872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/>
              <a:t>  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곰팡이 오염 사료와  설사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484784"/>
            <a:ext cx="3888432" cy="26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499992" y="1600200"/>
            <a:ext cx="4186808" cy="4525963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ko-KR" altLang="en-US" sz="2400" dirty="0" smtClean="0"/>
              <a:t>곰팡이 </a:t>
            </a:r>
            <a:r>
              <a:rPr lang="ko-KR" altLang="en-US" sz="2400" dirty="0"/>
              <a:t>독소는 위벽으로 흡수</a:t>
            </a:r>
            <a:r>
              <a:rPr lang="en-US" altLang="ko-KR" sz="2400" dirty="0"/>
              <a:t>, 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간기능 장애</a:t>
            </a:r>
            <a:r>
              <a:rPr lang="en-US" altLang="ko-KR" sz="2400" dirty="0" smtClean="0"/>
              <a:t> </a:t>
            </a:r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우유로 분비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유질 불량</a:t>
            </a:r>
            <a:r>
              <a:rPr lang="en-US" altLang="ko-KR" sz="2400" dirty="0" smtClean="0"/>
              <a:t> </a:t>
            </a:r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소화불량</a:t>
            </a:r>
            <a:r>
              <a:rPr lang="en-US" altLang="ko-KR" sz="2400" dirty="0" smtClean="0"/>
              <a:t> (</a:t>
            </a:r>
            <a:r>
              <a:rPr lang="ko-KR" altLang="en-US" sz="2400" dirty="0" smtClean="0"/>
              <a:t>식중독</a:t>
            </a:r>
            <a:r>
              <a:rPr lang="en-US" altLang="ko-KR" sz="2400" dirty="0" smtClean="0"/>
              <a:t>) </a:t>
            </a:r>
            <a:r>
              <a:rPr lang="ko-KR" altLang="en-US" sz="2400" dirty="0" smtClean="0"/>
              <a:t>발생</a:t>
            </a:r>
            <a:endParaRPr lang="en-US" altLang="ko-KR" sz="2400" dirty="0"/>
          </a:p>
          <a:p>
            <a:pPr marL="0" indent="0">
              <a:buNone/>
            </a:pP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송아지 설사 </a:t>
            </a:r>
            <a:r>
              <a:rPr lang="ko-KR" altLang="en-US" sz="2400" dirty="0"/>
              <a:t>유발</a:t>
            </a:r>
          </a:p>
          <a:p>
            <a:pPr marL="0" indent="0">
              <a:buNone/>
            </a:pPr>
            <a:endParaRPr lang="ko-KR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88837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4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ko-KR" altLang="en-US" sz="3200" dirty="0" smtClean="0">
                <a:ea typeface="문체부 바탕체"/>
              </a:rPr>
              <a:t>현장의 곰팡이 독소 오염원</a:t>
            </a:r>
            <a:endParaRPr lang="ko-KR" altLang="en-US" sz="3200" dirty="0">
              <a:ea typeface="문체부 바탕체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7544" y="5229200"/>
            <a:ext cx="4040188" cy="659352"/>
          </a:xfrm>
        </p:spPr>
        <p:txBody>
          <a:bodyPr/>
          <a:lstStyle/>
          <a:p>
            <a:r>
              <a:rPr lang="ko-KR" altLang="en-US" dirty="0" smtClean="0"/>
              <a:t>        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곰팡이 오염 볏짚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644008" y="5229200"/>
            <a:ext cx="4041775" cy="654843"/>
          </a:xfrm>
        </p:spPr>
        <p:txBody>
          <a:bodyPr>
            <a:normAutofit fontScale="92500"/>
          </a:bodyPr>
          <a:lstStyle/>
          <a:p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오염된 음수통 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곰팡이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ko-KR" altLang="en-US" dirty="0" smtClean="0">
                <a:solidFill>
                  <a:schemeClr val="tx2">
                    <a:lumMod val="50000"/>
                  </a:schemeClr>
                </a:solidFill>
              </a:rPr>
              <a:t>부패균</a:t>
            </a:r>
            <a:r>
              <a:rPr lang="en-US" altLang="ko-KR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ko-KR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내용 개체 틀 9" descr="곰팡이 오염 볏짚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36912"/>
            <a:ext cx="4039985" cy="2273531"/>
          </a:xfrm>
        </p:spPr>
      </p:pic>
      <p:pic>
        <p:nvPicPr>
          <p:cNvPr id="8" name="내용 개체 틀 7" descr="음수통 오염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636912"/>
            <a:ext cx="4039985" cy="227353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ko-KR" sz="3200" dirty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분만 직후</a:t>
            </a:r>
            <a:r>
              <a:rPr lang="en-US" altLang="ko-KR" sz="3200" dirty="0" smtClean="0">
                <a:latin typeface="HY견명조" pitchFamily="18" charset="-127"/>
                <a:ea typeface="HY견명조" pitchFamily="18" charset="-127"/>
              </a:rPr>
              <a:t> </a:t>
            </a:r>
            <a:r>
              <a:rPr lang="ko-KR" altLang="en-US" sz="3200" dirty="0" smtClean="0">
                <a:latin typeface="HY견명조" pitchFamily="18" charset="-127"/>
                <a:ea typeface="HY견명조" pitchFamily="18" charset="-127"/>
              </a:rPr>
              <a:t>유두 소독과 송아지 설사</a:t>
            </a:r>
            <a:endParaRPr lang="ko-KR" altLang="en-US" sz="3200" dirty="0"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4941168"/>
            <a:ext cx="4040188" cy="1512168"/>
          </a:xfrm>
          <a:solidFill>
            <a:schemeClr val="bg2">
              <a:alpha val="55000"/>
            </a:schemeClr>
          </a:solidFill>
        </p:spPr>
        <p:txBody>
          <a:bodyPr/>
          <a:lstStyle/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바닥상태 양호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병원균 감염 기회 적다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endParaRPr lang="ko-KR" altLang="en-US" dirty="0"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9529"/>
            <a:ext cx="4040188" cy="2272605"/>
          </a:xfrm>
        </p:spPr>
      </p:pic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4008" y="4941168"/>
            <a:ext cx="4041775" cy="1512168"/>
          </a:xfrm>
          <a:solidFill>
            <a:schemeClr val="bg2">
              <a:alpha val="55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US" altLang="ko-KR" dirty="0" smtClean="0"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바닥 상태 불량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첫 포유 시 병원균 감염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베타딘 희석액으로 유두 세척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설사 발생률</a:t>
            </a:r>
            <a:r>
              <a:rPr lang="en-US" altLang="ko-KR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,</a:t>
            </a:r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3</a:t>
            </a:r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분의 </a:t>
            </a:r>
            <a:r>
              <a:rPr lang="en-US" altLang="ko-KR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1</a:t>
            </a:r>
            <a:r>
              <a:rPr lang="ko-KR" altLang="en-US" dirty="0" smtClean="0">
                <a:solidFill>
                  <a:srgbClr val="002060"/>
                </a:solidFill>
                <a:latin typeface="HY견명조" pitchFamily="18" charset="-127"/>
                <a:ea typeface="HY견명조" pitchFamily="18" charset="-127"/>
              </a:rPr>
              <a:t>로 감소</a:t>
            </a:r>
            <a:endParaRPr lang="en-US" altLang="ko-KR" dirty="0" smtClean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  <a:p>
            <a:endParaRPr lang="ko-KR" altLang="en-US" dirty="0">
              <a:solidFill>
                <a:srgbClr val="002060"/>
              </a:solidFill>
              <a:latin typeface="HY견명조" pitchFamily="18" charset="-127"/>
              <a:ea typeface="HY견명조" pitchFamily="18" charset="-127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0" y="2339066"/>
            <a:ext cx="4039985" cy="2273531"/>
          </a:xfrm>
        </p:spPr>
      </p:pic>
    </p:spTree>
    <p:extLst>
      <p:ext uri="{BB962C8B-B14F-4D97-AF65-F5344CB8AC3E}">
        <p14:creationId xmlns:p14="http://schemas.microsoft.com/office/powerpoint/2010/main" val="890959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연꽃 당초 무늬">
  <a:themeElements>
    <a:clrScheme name="연꽃 당초 무늬">
      <a:dk1>
        <a:sysClr val="windowText" lastClr="000000"/>
      </a:dk1>
      <a:lt1>
        <a:sysClr val="window" lastClr="FFFFFF"/>
      </a:lt1>
      <a:dk2>
        <a:srgbClr val="466571"/>
      </a:dk2>
      <a:lt2>
        <a:srgbClr val="EFEFE7"/>
      </a:lt2>
      <a:accent1>
        <a:srgbClr val="D87D3A"/>
      </a:accent1>
      <a:accent2>
        <a:srgbClr val="7F8792"/>
      </a:accent2>
      <a:accent3>
        <a:srgbClr val="B5AD67"/>
      </a:accent3>
      <a:accent4>
        <a:srgbClr val="61A9B8"/>
      </a:accent4>
      <a:accent5>
        <a:srgbClr val="AB7350"/>
      </a:accent5>
      <a:accent6>
        <a:srgbClr val="889C6F"/>
      </a:accent6>
      <a:hlink>
        <a:srgbClr val="F76B04"/>
      </a:hlink>
      <a:folHlink>
        <a:srgbClr val="A3A395"/>
      </a:folHlink>
    </a:clrScheme>
    <a:fontScheme name="연꽃 당초 무늬">
      <a:maj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5000"/>
                <a:hueMod val="100000"/>
                <a:satMod val="100000"/>
              </a:schemeClr>
            </a:gs>
          </a:gsLst>
          <a:path path="circle">
            <a:fillToRect t="45000" r="100000" b="45000"/>
          </a:path>
        </a:gradFill>
        <a:blipFill>
          <a:blip xmlns:r="http://schemas.openxmlformats.org/officeDocument/2006/relationships" r:embed="rId1">
            <a:duotone>
              <a:srgbClr val="000000">
                <a:alpha val="27450"/>
              </a:srgbClr>
              <a:schemeClr val="phClr">
                <a:tint val="7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Scrollwork</Template>
  <TotalTime>107</TotalTime>
  <Words>1149</Words>
  <Application>Microsoft Office PowerPoint</Application>
  <PresentationFormat>화면 슬라이드 쇼(4:3)</PresentationFormat>
  <Paragraphs>291</Paragraphs>
  <Slides>29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8" baseType="lpstr">
      <vt:lpstr>HY견명조</vt:lpstr>
      <vt:lpstr>HY그래픽</vt:lpstr>
      <vt:lpstr>맑은 고딕</vt:lpstr>
      <vt:lpstr>문체부 바탕체</vt:lpstr>
      <vt:lpstr>한컴바탕</vt:lpstr>
      <vt:lpstr>Cambria</vt:lpstr>
      <vt:lpstr>Wingdings</vt:lpstr>
      <vt:lpstr>Wingdings 2</vt:lpstr>
      <vt:lpstr>연꽃 당초 무늬</vt:lpstr>
      <vt:lpstr>한우 송아지 설사  예방 및 치료</vt:lpstr>
      <vt:lpstr>사양관리와 송아지 설사</vt:lpstr>
      <vt:lpstr>  임신 말기 사양 관리</vt:lpstr>
      <vt:lpstr>PowerPoint 프레젠테이션</vt:lpstr>
      <vt:lpstr> 분만 전,후  어미소의 영양  불량</vt:lpstr>
      <vt:lpstr>  분만 전,후 어미소의 영양 과다</vt:lpstr>
      <vt:lpstr>   곰팡이 오염 사료와  설사</vt:lpstr>
      <vt:lpstr>현장의 곰팡이 독소 오염원</vt:lpstr>
      <vt:lpstr> 분만 직후 유두 소독과 송아지 설사</vt:lpstr>
      <vt:lpstr>배꼽 소독과 송아지 설사</vt:lpstr>
      <vt:lpstr>이식증(이물섭취)으로 인한 설사</vt:lpstr>
      <vt:lpstr>4위 내 이물의 대표적인 예 (4위 분석증)</vt:lpstr>
      <vt:lpstr>4위 분석증으로 인한 다양한 설사 증상 </vt:lpstr>
      <vt:lpstr> 4위내 이물 적출 수술 </vt:lpstr>
      <vt:lpstr>송아지 사료 조기 급여의 필요성 </vt:lpstr>
      <vt:lpstr>병원균으로 인한 송아지 설사 </vt:lpstr>
      <vt:lpstr>세균성 설사의 특징</vt:lpstr>
      <vt:lpstr>바이러스성 설사 특징</vt:lpstr>
      <vt:lpstr>원충성 설사</vt:lpstr>
      <vt:lpstr>생후 일 령 별 설사 유형</vt:lpstr>
      <vt:lpstr>송아지 설사  발생시 초기 치료가  중요</vt:lpstr>
      <vt:lpstr>액티브 아미 적용,  1일령 송아지 설사 치료 예) 1</vt:lpstr>
      <vt:lpstr>액티브 아미 적용,  2주령 송아지 설사 치료 예) 2</vt:lpstr>
      <vt:lpstr>액티브 아미 적용,  4위 식체를 동반한 설사 치료 예) 3</vt:lpstr>
      <vt:lpstr>액티브 아미 적용, 점액성 혈변 설사 치료 예) 4</vt:lpstr>
      <vt:lpstr>액티브 아미, 독소 중독  치료 예</vt:lpstr>
      <vt:lpstr>액티브 아미, 독소 중독 치료 예 </vt:lpstr>
      <vt:lpstr>액티브 아미, 독소 중독  치료 예</vt:lpstr>
      <vt:lpstr>장시간 경청해 주셔서  감사합니다.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USER</cp:lastModifiedBy>
  <cp:revision>25</cp:revision>
  <dcterms:created xsi:type="dcterms:W3CDTF">2017-11-05T12:00:36Z</dcterms:created>
  <dcterms:modified xsi:type="dcterms:W3CDTF">2017-11-07T06:01:31Z</dcterms:modified>
</cp:coreProperties>
</file>