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67" r:id="rId3"/>
    <p:sldId id="368" r:id="rId4"/>
    <p:sldId id="369" r:id="rId5"/>
    <p:sldId id="343" r:id="rId6"/>
    <p:sldId id="308" r:id="rId7"/>
    <p:sldId id="359" r:id="rId8"/>
    <p:sldId id="360" r:id="rId9"/>
    <p:sldId id="361" r:id="rId10"/>
    <p:sldId id="362" r:id="rId11"/>
    <p:sldId id="363" r:id="rId12"/>
    <p:sldId id="364" r:id="rId13"/>
    <p:sldId id="366" r:id="rId14"/>
    <p:sldId id="370" r:id="rId15"/>
    <p:sldId id="371" r:id="rId16"/>
    <p:sldId id="372" r:id="rId17"/>
    <p:sldId id="378" r:id="rId18"/>
    <p:sldId id="379" r:id="rId19"/>
    <p:sldId id="330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5" r:id="rId32"/>
    <p:sldId id="396" r:id="rId33"/>
    <p:sldId id="397" r:id="rId34"/>
    <p:sldId id="399" r:id="rId35"/>
    <p:sldId id="398" r:id="rId36"/>
    <p:sldId id="400" r:id="rId37"/>
    <p:sldId id="392" r:id="rId38"/>
    <p:sldId id="393" r:id="rId39"/>
    <p:sldId id="394" r:id="rId40"/>
  </p:sldIdLst>
  <p:sldSz cx="9144000" cy="6858000" type="screen4x3"/>
  <p:notesSz cx="6802438" cy="99345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6" autoAdjust="0"/>
    <p:restoredTop sz="94660"/>
  </p:normalViewPr>
  <p:slideViewPr>
    <p:cSldViewPr>
      <p:cViewPr varScale="1">
        <p:scale>
          <a:sx n="74" d="100"/>
          <a:sy n="74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fault.DESKTOP-S0P75TI\Desktop\&#50516;&#49548;&#44160;&#51221;&#49324;&#50629;\2018%20&#45936;&#51060;&#53552;%20(&#49345;&#48152;&#44592;)\17&#45380;%20&#51204;&#48513;&#54620;&#50864;&#54801;&#46041;&#51312;&#54633;%20&#46020;&#52629;&#51088;&#47308;\&#51204;&#48513;&#54620;&#50864;&#54801;&#46041;&#51312;&#54633;%20&#46020;&#52629;&#51088;&#47308;&#48516;&#49437;&#53580;&#51060;&#48660;(&#44144;&#49464;&#50864;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fault.DESKTOP-S0P75TI\Desktop\&#50516;&#49548;&#44160;&#51221;&#49324;&#50629;\2018%20&#45936;&#51060;&#53552;%20(&#49345;&#48152;&#44592;)\17&#45380;%20&#51204;&#48513;&#54620;&#50864;&#54801;&#46041;&#51312;&#54633;%20&#46020;&#52629;&#51088;&#47308;\&#51204;&#48513;&#54620;&#50864;&#54801;&#46041;&#51312;&#54633;%20&#46020;&#52629;&#51088;&#47308;&#48516;&#49437;&#53580;&#51060;&#48660;(&#44144;&#49464;&#50864;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fault.DESKTOP-S0P75TI\Desktop\&#50516;&#49548;&#44160;&#51221;&#49324;&#50629;\2018%20&#45936;&#51060;&#53552;%20(&#49345;&#48152;&#44592;)\17&#45380;%20&#51204;&#48513;&#54620;&#50864;&#54801;&#46041;&#51312;&#54633;%20&#46020;&#52629;&#51088;&#47308;\&#51204;&#48513;&#54620;&#50864;&#54801;&#46041;&#51312;&#54633;%20&#46020;&#52629;&#51088;&#47308;&#48516;&#49437;&#53580;&#51060;&#48660;(&#44144;&#49464;&#50864;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fault.DESKTOP-S0P75TI\Desktop\&#50516;&#49548;&#44160;&#51221;&#49324;&#50629;\2018%20&#45936;&#51060;&#53552;%20(&#49345;&#48152;&#44592;)\17&#45380;%20&#51204;&#48513;&#54620;&#50864;&#54801;&#46041;&#51312;&#54633;%20&#46020;&#52629;&#51088;&#47308;\&#51204;&#48513;&#54620;&#50864;&#54801;&#46041;&#51312;&#54633;%20&#46020;&#52629;&#51088;&#47308;&#48516;&#49437;&#53580;&#51060;&#48660;(&#44144;&#49464;&#50864;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fault.DESKTOP-S0P75TI\Desktop\&#51204;&#48513;&#54620;&#50864;&#54801;&#46041;&#51312;&#54633;%20&#46020;&#52629;&#51088;&#47308;&#48516;&#49437;&#53580;&#51060;&#48660;(&#44144;&#49464;&#50864;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fault.DESKTOP-S0P75TI\Desktop\&#51204;&#48513;&#54620;&#50864;&#54801;&#46041;&#51312;&#54633;%20&#46020;&#52629;&#51088;&#47308;&#48516;&#49437;&#53580;&#51060;&#48660;(&#44144;&#49464;&#50864;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fault.DESKTOP-S0P75TI\Desktop\&#51204;&#48513;&#54620;&#50864;&#54801;&#46041;&#51312;&#54633;%20&#46020;&#52629;&#51088;&#47308;&#48516;&#49437;&#53580;&#51060;&#48660;(&#44144;&#49464;&#50864;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fault.DESKTOP-S0P75TI\Desktop\&#51204;&#48513;&#54620;&#50864;&#54801;&#46041;&#51312;&#54633;%20&#46020;&#52629;&#51088;&#47308;&#48516;&#49437;&#53580;&#51060;&#48660;(&#44144;&#49464;&#50864;)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fault.DESKTOP-S0P75TI\Desktop\&#51204;&#48513;&#54620;&#50864;&#54801;&#46041;&#51312;&#54633;%20&#50977;&#47049;%20&#50977;&#51656;%20&#46321;&#44553;(&#50900;&#47161;&#48324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fault.DESKTOP-S0P75TI\Desktop\&#51204;&#48513;&#54620;&#50864;&#54801;&#46041;&#51312;&#54633;%20&#50977;&#47049;%20&#50977;&#51656;%20&#46321;&#44553;(&#50900;&#47161;&#48324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aehgus\Desktop\&#54620;&#50864;%20&#44368;&#50977;&#51088;&#47308;\0_&#51648;&#50669;&#45800;&#50948;%20&#50976;&#51204;&#45733;&#47141;&#54217;&#44032;%20&#51221;&#48372;%20&#50672;&#44228;%20&#47784;&#49885;&#46020;.pptx_180226\&#51648;&#50669;&#45800;&#50948;&#50977;&#51333;&#44032;&#50752;%20&#54792;&#50672;&#51648;&#49688;&#50977;&#51333;&#44032;%20&#49892;&#52404;&#46020;&#52629;&#45936;&#51060;&#53552;%20&#48708;&#44368;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fault.DESKTOP-S0P75TI\Desktop\&#50516;&#49548;&#44160;&#51221;&#49324;&#50629;\2018%20&#45936;&#51060;&#53552;%20(&#49345;&#48152;&#44592;)\17&#45380;%20&#51204;&#48513;&#54620;&#50864;&#54801;&#46041;&#51312;&#54633;%20&#46020;&#52629;&#51088;&#47308;\&#51204;&#48513;&#54620;&#50864;&#54801;&#46041;&#51312;&#54633;%20&#46020;&#52629;&#51088;&#47308;&#48516;&#49437;&#53580;&#51060;&#48660;(&#44144;&#49464;&#50864;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aehgus\Desktop\&#54620;&#50864;%20&#44368;&#50977;&#51088;&#47308;\0_&#51648;&#50669;&#45800;&#50948;%20&#50976;&#51204;&#45733;&#47141;&#54217;&#44032;%20&#51221;&#48372;%20&#50672;&#44228;%20&#47784;&#49885;&#46020;.pptx_180226\&#51648;&#50669;&#45800;&#50948;&#50977;&#51333;&#44032;&#50752;%20&#54792;&#50672;&#51648;&#49688;&#50977;&#51333;&#44032;%20&#49892;&#52404;&#46020;&#52629;&#45936;&#51060;&#53552;%20&#48708;&#44368;2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aehgus\Desktop\&#54620;&#50864;%20&#44368;&#50977;&#51088;&#47308;\0_&#51648;&#50669;&#45800;&#50948;%20&#50976;&#51204;&#45733;&#47141;&#54217;&#44032;%20&#51221;&#48372;%20&#50672;&#44228;%20&#47784;&#49885;&#46020;.pptx_180226\&#51648;&#50669;&#45800;&#50948;&#50977;&#51333;&#44032;&#50752;%20&#54792;&#50672;&#51648;&#49688;&#50977;&#51333;&#44032;%20&#49892;&#52404;&#46020;&#52629;&#45936;&#51060;&#53552;%20&#48708;&#44368;2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laehgus\Desktop\&#54620;&#50864;%20&#44368;&#50977;&#51088;&#47308;\0_&#51648;&#50669;&#45800;&#50948;%20&#50976;&#51204;&#45733;&#47141;&#54217;&#44032;%20&#51221;&#48372;%20&#50672;&#44228;%20&#47784;&#49885;&#46020;.pptx_180226\&#51648;&#50669;&#45800;&#50948;&#50977;&#51333;&#44032;&#50752;%20&#54792;&#50672;&#51648;&#49688;&#50977;&#51333;&#44032;%20&#49892;&#52404;&#46020;&#52629;&#45936;&#51060;&#53552;%20&#48708;&#44368;2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fault.DESKTOP-S0P75TI\Desktop\&#50516;&#49548;&#44160;&#51221;&#49324;&#50629;\2018%20&#45936;&#51060;&#53552;%20(&#49345;&#48152;&#44592;)\17&#45380;%20&#51204;&#48513;&#54620;&#50864;&#54801;&#46041;&#51312;&#54633;%20&#46020;&#52629;&#51088;&#47308;\&#51204;&#48513;&#54620;&#50864;&#54801;&#46041;&#51312;&#54633;%20&#46020;&#52629;&#51088;&#47308;&#48516;&#49437;&#53580;&#51060;&#48660;(&#44144;&#49464;&#50864;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fault.DESKTOP-S0P75TI\Desktop\&#50516;&#49548;&#44160;&#51221;&#49324;&#50629;\2018%20&#45936;&#51060;&#53552;%20(&#49345;&#48152;&#44592;)\17&#45380;%20&#51204;&#48513;&#54620;&#50864;&#54801;&#46041;&#51312;&#54633;%20&#46020;&#52629;&#51088;&#47308;\&#51204;&#48513;&#54620;&#50864;&#54801;&#46041;&#51312;&#54633;%20&#46020;&#52629;&#51088;&#47308;&#48516;&#49437;&#53580;&#51060;&#48660;(&#44144;&#49464;&#50864;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fault.DESKTOP-S0P75TI\Desktop\&#50516;&#49548;&#44160;&#51221;&#49324;&#50629;\2018%20&#45936;&#51060;&#53552;%20(&#49345;&#48152;&#44592;)\17&#45380;%20&#51204;&#48513;&#54620;&#50864;&#54801;&#46041;&#51312;&#54633;%20&#46020;&#52629;&#51088;&#47308;\&#51204;&#48513;&#54620;&#50864;&#54801;&#46041;&#51312;&#54633;%20&#46020;&#52629;&#51088;&#47308;&#48516;&#49437;&#53580;&#51060;&#48660;(&#44144;&#49464;&#50864;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fault.DESKTOP-S0P75TI\Desktop\&#50516;&#49548;&#44160;&#51221;&#49324;&#50629;\2018%20&#45936;&#51060;&#53552;%20(&#49345;&#48152;&#44592;)\17&#45380;%20&#51204;&#48513;&#54620;&#50864;&#54801;&#46041;&#51312;&#54633;%20&#46020;&#52629;&#51088;&#47308;\&#51204;&#48513;&#54620;&#50864;&#54801;&#46041;&#51312;&#54633;%20&#46020;&#52629;&#51088;&#47308;&#48516;&#49437;&#53580;&#51060;&#48660;(&#44144;&#49464;&#50864;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fault.DESKTOP-S0P75TI\Desktop\&#50516;&#49548;&#44160;&#51221;&#49324;&#50629;\2018%20&#45936;&#51060;&#53552;%20(&#49345;&#48152;&#44592;)\17&#45380;%20&#51204;&#48513;&#54620;&#50864;&#54801;&#46041;&#51312;&#54633;%20&#46020;&#52629;&#51088;&#47308;\&#51204;&#48513;&#54620;&#50864;&#54801;&#46041;&#51312;&#54633;%20&#46020;&#52629;&#51088;&#47308;&#48516;&#49437;&#53580;&#51060;&#48660;(&#44144;&#49464;&#50864;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fault.DESKTOP-S0P75TI\Desktop\&#50516;&#49548;&#44160;&#51221;&#49324;&#50629;\2018%20&#45936;&#51060;&#53552;%20(&#49345;&#48152;&#44592;)\17&#45380;%20&#51204;&#48513;&#54620;&#50864;&#54801;&#46041;&#51312;&#54633;%20&#46020;&#52629;&#51088;&#47308;\&#51204;&#48513;&#54620;&#50864;&#54801;&#46041;&#51312;&#54633;%20&#46020;&#52629;&#51088;&#47308;&#48516;&#49437;&#53580;&#51060;&#48660;(&#44144;&#49464;&#50864;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fault.DESKTOP-S0P75TI\Desktop\&#50516;&#49548;&#44160;&#51221;&#49324;&#50629;\2018%20&#45936;&#51060;&#53552;%20(&#49345;&#48152;&#44592;)\17&#45380;%20&#51204;&#48513;&#54620;&#50864;&#54801;&#46041;&#51312;&#54633;%20&#46020;&#52629;&#51088;&#47308;\&#51204;&#48513;&#54620;&#50864;&#54801;&#46041;&#51312;&#54633;%20&#46020;&#52629;&#51088;&#47308;&#48516;&#49437;&#53580;&#51060;&#48660;(&#44144;&#49464;&#50864;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5293160"/>
        <c:axId val="104184176"/>
      </c:barChart>
      <c:catAx>
        <c:axId val="45293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4184176"/>
        <c:crosses val="autoZero"/>
        <c:auto val="1"/>
        <c:lblAlgn val="ctr"/>
        <c:lblOffset val="100"/>
        <c:noMultiLvlLbl val="0"/>
      </c:catAx>
      <c:valAx>
        <c:axId val="10418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529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ko-K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Sheet1!$L$16</c:f>
              <c:strCache>
                <c:ptCount val="1"/>
                <c:pt idx="0">
                  <c:v>등심단면적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Sheet1!$J$17:$J$24</c:f>
              <c:strCache>
                <c:ptCount val="8"/>
                <c:pt idx="0">
                  <c:v>고창</c:v>
                </c:pt>
                <c:pt idx="1">
                  <c:v>김제</c:v>
                </c:pt>
                <c:pt idx="2">
                  <c:v>남원</c:v>
                </c:pt>
                <c:pt idx="3">
                  <c:v>부안</c:v>
                </c:pt>
                <c:pt idx="4">
                  <c:v>순창</c:v>
                </c:pt>
                <c:pt idx="5">
                  <c:v>익산</c:v>
                </c:pt>
                <c:pt idx="6">
                  <c:v>정읍</c:v>
                </c:pt>
                <c:pt idx="7">
                  <c:v>조합평균</c:v>
                </c:pt>
              </c:strCache>
            </c:strRef>
          </c:cat>
          <c:val>
            <c:numRef>
              <c:f>Sheet1!$L$17:$L$24</c:f>
              <c:numCache>
                <c:formatCode>0.0</c:formatCode>
                <c:ptCount val="8"/>
                <c:pt idx="0">
                  <c:v>92.259</c:v>
                </c:pt>
                <c:pt idx="1">
                  <c:v>93.493000000000009</c:v>
                </c:pt>
                <c:pt idx="2">
                  <c:v>91.442999999999998</c:v>
                </c:pt>
                <c:pt idx="3">
                  <c:v>91.064000000000007</c:v>
                </c:pt>
                <c:pt idx="4">
                  <c:v>89.5</c:v>
                </c:pt>
                <c:pt idx="5">
                  <c:v>92.168000000000006</c:v>
                </c:pt>
                <c:pt idx="6">
                  <c:v>92.35</c:v>
                </c:pt>
                <c:pt idx="7">
                  <c:v>91.753857142857143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40-4CAA-AB9A-A0923B07DC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5369656"/>
        <c:axId val="45370048"/>
      </c:barChart>
      <c:catAx>
        <c:axId val="45369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5370048"/>
        <c:crosses val="autoZero"/>
        <c:auto val="1"/>
        <c:lblAlgn val="ctr"/>
        <c:lblOffset val="100"/>
        <c:noMultiLvlLbl val="0"/>
      </c:catAx>
      <c:valAx>
        <c:axId val="4537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5369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ko-K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Sheet1!$M$16</c:f>
              <c:strCache>
                <c:ptCount val="1"/>
                <c:pt idx="0">
                  <c:v>등지방두께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Sheet1!$J$17:$J$24</c:f>
              <c:strCache>
                <c:ptCount val="8"/>
                <c:pt idx="0">
                  <c:v>고창</c:v>
                </c:pt>
                <c:pt idx="1">
                  <c:v>김제</c:v>
                </c:pt>
                <c:pt idx="2">
                  <c:v>남원</c:v>
                </c:pt>
                <c:pt idx="3">
                  <c:v>부안</c:v>
                </c:pt>
                <c:pt idx="4">
                  <c:v>순창</c:v>
                </c:pt>
                <c:pt idx="5">
                  <c:v>익산</c:v>
                </c:pt>
                <c:pt idx="6">
                  <c:v>정읍</c:v>
                </c:pt>
                <c:pt idx="7">
                  <c:v>조합평균</c:v>
                </c:pt>
              </c:strCache>
            </c:strRef>
          </c:cat>
          <c:val>
            <c:numRef>
              <c:f>Sheet1!$M$17:$M$24</c:f>
              <c:numCache>
                <c:formatCode>0.0</c:formatCode>
                <c:ptCount val="8"/>
                <c:pt idx="0">
                  <c:v>12.929</c:v>
                </c:pt>
                <c:pt idx="1">
                  <c:v>13.516</c:v>
                </c:pt>
                <c:pt idx="2">
                  <c:v>12.196999999999999</c:v>
                </c:pt>
                <c:pt idx="3">
                  <c:v>13.488999999999999</c:v>
                </c:pt>
                <c:pt idx="4">
                  <c:v>11.558999999999999</c:v>
                </c:pt>
                <c:pt idx="5">
                  <c:v>11.774999999999999</c:v>
                </c:pt>
                <c:pt idx="6">
                  <c:v>13.87</c:v>
                </c:pt>
                <c:pt idx="7">
                  <c:v>12.762142857142857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BC-4754-BF39-67F31D3E4D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5370832"/>
        <c:axId val="46337960"/>
      </c:barChart>
      <c:catAx>
        <c:axId val="4537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337960"/>
        <c:crosses val="autoZero"/>
        <c:auto val="1"/>
        <c:lblAlgn val="ctr"/>
        <c:lblOffset val="100"/>
        <c:noMultiLvlLbl val="0"/>
      </c:catAx>
      <c:valAx>
        <c:axId val="4633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537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ko-K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Sheet1!$N$16</c:f>
              <c:strCache>
                <c:ptCount val="1"/>
                <c:pt idx="0">
                  <c:v>근내지방도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Sheet1!$J$17:$J$24</c:f>
              <c:strCache>
                <c:ptCount val="8"/>
                <c:pt idx="0">
                  <c:v>고창</c:v>
                </c:pt>
                <c:pt idx="1">
                  <c:v>김제</c:v>
                </c:pt>
                <c:pt idx="2">
                  <c:v>남원</c:v>
                </c:pt>
                <c:pt idx="3">
                  <c:v>부안</c:v>
                </c:pt>
                <c:pt idx="4">
                  <c:v>순창</c:v>
                </c:pt>
                <c:pt idx="5">
                  <c:v>익산</c:v>
                </c:pt>
                <c:pt idx="6">
                  <c:v>정읍</c:v>
                </c:pt>
                <c:pt idx="7">
                  <c:v>조합평균</c:v>
                </c:pt>
              </c:strCache>
            </c:strRef>
          </c:cat>
          <c:val>
            <c:numRef>
              <c:f>Sheet1!$N$17:$N$24</c:f>
              <c:numCache>
                <c:formatCode>0.0</c:formatCode>
                <c:ptCount val="8"/>
                <c:pt idx="0">
                  <c:v>5.6920000000000002</c:v>
                </c:pt>
                <c:pt idx="1">
                  <c:v>6.2850000000000001</c:v>
                </c:pt>
                <c:pt idx="2">
                  <c:v>6.1320000000000006</c:v>
                </c:pt>
                <c:pt idx="3">
                  <c:v>5.79</c:v>
                </c:pt>
                <c:pt idx="4">
                  <c:v>6.5</c:v>
                </c:pt>
                <c:pt idx="5">
                  <c:v>6.2530000000000001</c:v>
                </c:pt>
                <c:pt idx="6">
                  <c:v>5.95</c:v>
                </c:pt>
                <c:pt idx="7">
                  <c:v>6.0860000000000003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0C-4E2A-BB37-BF60E20E22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6338744"/>
        <c:axId val="46339136"/>
      </c:barChart>
      <c:catAx>
        <c:axId val="4633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339136"/>
        <c:crosses val="autoZero"/>
        <c:auto val="1"/>
        <c:lblAlgn val="ctr"/>
        <c:lblOffset val="100"/>
        <c:noMultiLvlLbl val="0"/>
      </c:catAx>
      <c:valAx>
        <c:axId val="4633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338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ko-K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ko-KR" dirty="0" err="1"/>
              <a:t>도체중</a:t>
            </a:r>
            <a:r>
              <a:rPr lang="en-US" altLang="ko-KR" dirty="0"/>
              <a:t>(</a:t>
            </a:r>
            <a:r>
              <a:rPr lang="ko-KR" altLang="en-US" dirty="0"/>
              <a:t>전국 </a:t>
            </a:r>
            <a:r>
              <a:rPr lang="en-US" altLang="ko-KR" dirty="0"/>
              <a:t>434.6)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'도축월령별 Table'!$A$10</c:f>
              <c:strCache>
                <c:ptCount val="1"/>
                <c:pt idx="0">
                  <c:v>도체중(kg)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'도축월령별 Table'!$B$9:$D$9</c:f>
              <c:strCache>
                <c:ptCount val="3"/>
                <c:pt idx="0">
                  <c:v>26~28개월(389두)</c:v>
                </c:pt>
                <c:pt idx="1">
                  <c:v>29~31개월(1799두)</c:v>
                </c:pt>
                <c:pt idx="2">
                  <c:v>32~34개월(817두)</c:v>
                </c:pt>
              </c:strCache>
            </c:strRef>
          </c:cat>
          <c:val>
            <c:numRef>
              <c:f>'도축월령별 Table'!$B$10:$D$10</c:f>
              <c:numCache>
                <c:formatCode>0.0</c:formatCode>
                <c:ptCount val="3"/>
                <c:pt idx="0">
                  <c:v>424.39</c:v>
                </c:pt>
                <c:pt idx="1">
                  <c:v>433.26</c:v>
                </c:pt>
                <c:pt idx="2">
                  <c:v>445.35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DF-4604-91FF-4609BADF0E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6339920"/>
        <c:axId val="46340312"/>
      </c:barChart>
      <c:catAx>
        <c:axId val="4633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340312"/>
        <c:crosses val="autoZero"/>
        <c:auto val="1"/>
        <c:lblAlgn val="ctr"/>
        <c:lblOffset val="100"/>
        <c:noMultiLvlLbl val="0"/>
      </c:catAx>
      <c:valAx>
        <c:axId val="46340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33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effectLst/>
        </a:defRPr>
      </a:pPr>
      <a:endParaRPr lang="ko-K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dirty="0" err="1"/>
              <a:t>등심단면적</a:t>
            </a:r>
            <a:r>
              <a:rPr lang="en-US" altLang="ko-KR" dirty="0"/>
              <a:t>(</a:t>
            </a:r>
            <a:r>
              <a:rPr lang="ko-KR" altLang="en-US" dirty="0"/>
              <a:t>전국 </a:t>
            </a:r>
            <a:r>
              <a:rPr lang="en-US" altLang="ko-KR" dirty="0"/>
              <a:t>90.8)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'도축월령별 Table'!$A$13</c:f>
              <c:strCache>
                <c:ptCount val="1"/>
                <c:pt idx="0">
                  <c:v>등심단면적(cm2)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'도축월령별 Table'!$B$12:$D$12</c:f>
              <c:strCache>
                <c:ptCount val="3"/>
                <c:pt idx="0">
                  <c:v>26~28개월(389두)</c:v>
                </c:pt>
                <c:pt idx="1">
                  <c:v>29~31개월(1799두)</c:v>
                </c:pt>
                <c:pt idx="2">
                  <c:v>32~34개월(817두)</c:v>
                </c:pt>
              </c:strCache>
            </c:strRef>
          </c:cat>
          <c:val>
            <c:numRef>
              <c:f>'도축월령별 Table'!$B$13:$D$13</c:f>
              <c:numCache>
                <c:formatCode>0.0</c:formatCode>
                <c:ptCount val="3"/>
                <c:pt idx="0">
                  <c:v>91.69</c:v>
                </c:pt>
                <c:pt idx="1">
                  <c:v>91.99</c:v>
                </c:pt>
                <c:pt idx="2">
                  <c:v>93.69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B0-4B67-969E-58AD6F223E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6341096"/>
        <c:axId val="46341488"/>
      </c:barChart>
      <c:catAx>
        <c:axId val="46341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341488"/>
        <c:crosses val="autoZero"/>
        <c:auto val="1"/>
        <c:lblAlgn val="ctr"/>
        <c:lblOffset val="100"/>
        <c:noMultiLvlLbl val="0"/>
      </c:catAx>
      <c:valAx>
        <c:axId val="46341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341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/>
      </a:pPr>
      <a:endParaRPr lang="ko-K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dirty="0"/>
              <a:t>등지방두께</a:t>
            </a:r>
            <a:r>
              <a:rPr lang="en-US" altLang="ko-KR" dirty="0"/>
              <a:t>(</a:t>
            </a:r>
            <a:r>
              <a:rPr lang="ko-KR" altLang="en-US" dirty="0"/>
              <a:t>전국 </a:t>
            </a:r>
            <a:r>
              <a:rPr lang="en-US" altLang="ko-KR" dirty="0"/>
              <a:t>13.5)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'도축월령별 Table'!$A$16</c:f>
              <c:strCache>
                <c:ptCount val="1"/>
                <c:pt idx="0">
                  <c:v>등지방두께(mm)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'도축월령별 Table'!$B$15:$E$15</c:f>
              <c:strCache>
                <c:ptCount val="3"/>
                <c:pt idx="0">
                  <c:v>26~28개월(389두)</c:v>
                </c:pt>
                <c:pt idx="1">
                  <c:v>29~31개월(1799두)</c:v>
                </c:pt>
                <c:pt idx="2">
                  <c:v>32~34개월(817두)</c:v>
                </c:pt>
              </c:strCache>
              <c:extLst xmlns:c16r2="http://schemas.microsoft.com/office/drawing/2015/06/chart"/>
            </c:strRef>
          </c:cat>
          <c:val>
            <c:numRef>
              <c:f>'도축월령별 Table'!$B$16:$E$16</c:f>
              <c:numCache>
                <c:formatCode>0.0</c:formatCode>
                <c:ptCount val="3"/>
                <c:pt idx="0">
                  <c:v>12.83</c:v>
                </c:pt>
                <c:pt idx="1">
                  <c:v>13.37</c:v>
                </c:pt>
                <c:pt idx="2">
                  <c:v>13.78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15-4258-A67A-C1E4237350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6221104"/>
        <c:axId val="46221496"/>
      </c:barChart>
      <c:catAx>
        <c:axId val="4622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221496"/>
        <c:crosses val="autoZero"/>
        <c:auto val="1"/>
        <c:lblAlgn val="ctr"/>
        <c:lblOffset val="100"/>
        <c:noMultiLvlLbl val="0"/>
      </c:catAx>
      <c:valAx>
        <c:axId val="46221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22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/>
      </a:pPr>
      <a:endParaRPr lang="ko-K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ko-KR" altLang="en-US" dirty="0" err="1"/>
              <a:t>근내지방도</a:t>
            </a:r>
            <a:r>
              <a:rPr lang="en-US" altLang="ko-KR" dirty="0"/>
              <a:t>(</a:t>
            </a:r>
            <a:r>
              <a:rPr lang="ko-KR" altLang="en-US" dirty="0"/>
              <a:t>전국 </a:t>
            </a:r>
            <a:r>
              <a:rPr lang="en-US" altLang="ko-KR" dirty="0"/>
              <a:t>5.7)</a:t>
            </a:r>
            <a:endParaRPr lang="ko-KR" alt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'도축월령별 Table'!$A$19</c:f>
              <c:strCache>
                <c:ptCount val="1"/>
                <c:pt idx="0">
                  <c:v>근내지방도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'도축월령별 Table'!$B$18:$D$18</c:f>
              <c:strCache>
                <c:ptCount val="3"/>
                <c:pt idx="0">
                  <c:v>26~28개월(389두)</c:v>
                </c:pt>
                <c:pt idx="1">
                  <c:v>29~31개월(1799두)</c:v>
                </c:pt>
                <c:pt idx="2">
                  <c:v>32~34개월(817두)</c:v>
                </c:pt>
              </c:strCache>
            </c:strRef>
          </c:cat>
          <c:val>
            <c:numRef>
              <c:f>'도축월령별 Table'!$B$19:$D$19</c:f>
              <c:numCache>
                <c:formatCode>0.00</c:formatCode>
                <c:ptCount val="3"/>
                <c:pt idx="0">
                  <c:v>5.99</c:v>
                </c:pt>
                <c:pt idx="1">
                  <c:v>5.96</c:v>
                </c:pt>
                <c:pt idx="2">
                  <c:v>6.28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0A-44F6-8F82-29582A636C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6222280"/>
        <c:axId val="46222672"/>
      </c:barChart>
      <c:catAx>
        <c:axId val="4622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222672"/>
        <c:crosses val="autoZero"/>
        <c:auto val="1"/>
        <c:lblAlgn val="ctr"/>
        <c:lblOffset val="100"/>
        <c:noMultiLvlLbl val="0"/>
      </c:catAx>
      <c:valAx>
        <c:axId val="46222672"/>
        <c:scaling>
          <c:orientation val="minMax"/>
          <c:max val="6.3"/>
          <c:min val="5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222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effectLst/>
        </a:defRPr>
      </a:pPr>
      <a:endParaRPr lang="ko-K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Sheet1!$A$14</c:f>
              <c:strCache>
                <c:ptCount val="1"/>
                <c:pt idx="0">
                  <c:v>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Sheet1!$B$11:$D$11</c:f>
              <c:strCache>
                <c:ptCount val="3"/>
                <c:pt idx="0">
                  <c:v>26~28개월(389두)</c:v>
                </c:pt>
                <c:pt idx="1">
                  <c:v>29~31개월(1799두)</c:v>
                </c:pt>
                <c:pt idx="2">
                  <c:v>32~34개월(817두)</c:v>
                </c:pt>
              </c:strCache>
            </c:strRef>
          </c:cat>
          <c:val>
            <c:numRef>
              <c:f>Sheet1!$B$14:$D$14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0.31</c:v>
                </c:pt>
                <c:pt idx="2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9C-4BC8-A94A-2CC748643513}"/>
            </c:ext>
          </c:extLst>
        </c:ser>
        <c:ser>
          <c:idx val="1"/>
          <c:order val="1"/>
          <c:tx>
            <c:strRef>
              <c:f>Sheet1!$A$13</c:f>
              <c:strCache>
                <c:ptCount val="1"/>
                <c:pt idx="0">
                  <c:v>B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Sheet1!$B$11:$D$11</c:f>
              <c:strCache>
                <c:ptCount val="3"/>
                <c:pt idx="0">
                  <c:v>26~28개월(389두)</c:v>
                </c:pt>
                <c:pt idx="1">
                  <c:v>29~31개월(1799두)</c:v>
                </c:pt>
                <c:pt idx="2">
                  <c:v>32~34개월(817두)</c:v>
                </c:pt>
              </c:strCache>
            </c:strRef>
          </c:cat>
          <c:val>
            <c:numRef>
              <c:f>Sheet1!$B$13:$D$13</c:f>
              <c:numCache>
                <c:formatCode>0%</c:formatCode>
                <c:ptCount val="3"/>
                <c:pt idx="0">
                  <c:v>0.5</c:v>
                </c:pt>
                <c:pt idx="1">
                  <c:v>0.49</c:v>
                </c:pt>
                <c:pt idx="2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9C-4BC8-A94A-2CC748643513}"/>
            </c:ext>
          </c:extLst>
        </c:ser>
        <c:ser>
          <c:idx val="0"/>
          <c:order val="2"/>
          <c:tx>
            <c:strRef>
              <c:f>Sheet1!$A$12</c:f>
              <c:strCache>
                <c:ptCount val="1"/>
                <c:pt idx="0">
                  <c:v>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Sheet1!$B$11:$D$11</c:f>
              <c:strCache>
                <c:ptCount val="3"/>
                <c:pt idx="0">
                  <c:v>26~28개월(389두)</c:v>
                </c:pt>
                <c:pt idx="1">
                  <c:v>29~31개월(1799두)</c:v>
                </c:pt>
                <c:pt idx="2">
                  <c:v>32~34개월(817두)</c:v>
                </c:pt>
              </c:strCache>
            </c:strRef>
          </c:cat>
          <c:val>
            <c:numRef>
              <c:f>Sheet1!$B$12:$D$12</c:f>
              <c:numCache>
                <c:formatCode>0%</c:formatCode>
                <c:ptCount val="3"/>
                <c:pt idx="0">
                  <c:v>0.21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9C-4BC8-A94A-2CC7486435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6223456"/>
        <c:axId val="46223848"/>
      </c:barChart>
      <c:catAx>
        <c:axId val="4622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223848"/>
        <c:crosses val="autoZero"/>
        <c:auto val="1"/>
        <c:lblAlgn val="ctr"/>
        <c:lblOffset val="100"/>
        <c:noMultiLvlLbl val="0"/>
      </c:catAx>
      <c:valAx>
        <c:axId val="462238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22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ko-K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Sheet1!$A$8</c:f>
              <c:strCache>
                <c:ptCount val="1"/>
                <c:pt idx="0">
                  <c:v>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Sheet1!$B$6:$E$6</c:f>
              <c:strCache>
                <c:ptCount val="3"/>
                <c:pt idx="0">
                  <c:v>26~28개월(389두)</c:v>
                </c:pt>
                <c:pt idx="1">
                  <c:v>29~31개월(1799두)</c:v>
                </c:pt>
                <c:pt idx="2">
                  <c:v>32~34개월(817두)</c:v>
                </c:pt>
              </c:strCache>
              <c:extLst xmlns:c16r2="http://schemas.microsoft.com/office/drawing/2015/06/chart"/>
            </c:strRef>
          </c:cat>
          <c:val>
            <c:numRef>
              <c:f>Sheet1!$B$8:$E$8</c:f>
              <c:numCache>
                <c:formatCode>0%</c:formatCode>
                <c:ptCount val="3"/>
                <c:pt idx="0">
                  <c:v>7.6999999999999999E-2</c:v>
                </c:pt>
                <c:pt idx="1">
                  <c:v>0.09</c:v>
                </c:pt>
                <c:pt idx="2">
                  <c:v>7.6999999999999999E-2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93-40AB-9F8D-4F0830BF391F}"/>
            </c:ext>
          </c:extLst>
        </c:ser>
        <c:ser>
          <c:idx val="0"/>
          <c:order val="1"/>
          <c:tx>
            <c:strRef>
              <c:f>Sheet1!$A$7</c:f>
              <c:strCache>
                <c:ptCount val="1"/>
                <c:pt idx="0">
                  <c:v>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Sheet1!$B$6:$E$6</c:f>
              <c:strCache>
                <c:ptCount val="3"/>
                <c:pt idx="0">
                  <c:v>26~28개월(389두)</c:v>
                </c:pt>
                <c:pt idx="1">
                  <c:v>29~31개월(1799두)</c:v>
                </c:pt>
                <c:pt idx="2">
                  <c:v>32~34개월(817두)</c:v>
                </c:pt>
              </c:strCache>
              <c:extLst xmlns:c16r2="http://schemas.microsoft.com/office/drawing/2015/06/chart"/>
            </c:strRef>
          </c:cat>
          <c:val>
            <c:numRef>
              <c:f>Sheet1!$B$7:$E$7</c:f>
              <c:numCache>
                <c:formatCode>0%</c:formatCode>
                <c:ptCount val="3"/>
                <c:pt idx="0">
                  <c:v>0.252</c:v>
                </c:pt>
                <c:pt idx="1">
                  <c:v>0.22900000000000001</c:v>
                </c:pt>
                <c:pt idx="2">
                  <c:v>0.188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93-40AB-9F8D-4F0830BF391F}"/>
            </c:ext>
          </c:extLst>
        </c:ser>
        <c:ser>
          <c:idx val="2"/>
          <c:order val="2"/>
          <c:tx>
            <c:strRef>
              <c:f>Sheet1!$A$9</c:f>
              <c:strCache>
                <c:ptCount val="1"/>
                <c:pt idx="0">
                  <c:v>1+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Sheet1!$B$6:$E$6</c:f>
              <c:strCache>
                <c:ptCount val="3"/>
                <c:pt idx="0">
                  <c:v>26~28개월(389두)</c:v>
                </c:pt>
                <c:pt idx="1">
                  <c:v>29~31개월(1799두)</c:v>
                </c:pt>
                <c:pt idx="2">
                  <c:v>32~34개월(817두)</c:v>
                </c:pt>
              </c:strCache>
              <c:extLst xmlns:c16r2="http://schemas.microsoft.com/office/drawing/2015/06/chart"/>
            </c:strRef>
          </c:cat>
          <c:val>
            <c:numRef>
              <c:f>Sheet1!$B$9:$E$9</c:f>
              <c:numCache>
                <c:formatCode>0%</c:formatCode>
                <c:ptCount val="3"/>
                <c:pt idx="0">
                  <c:v>0.49399999999999999</c:v>
                </c:pt>
                <c:pt idx="1">
                  <c:v>0.499</c:v>
                </c:pt>
                <c:pt idx="2">
                  <c:v>0.49299999999999999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93-40AB-9F8D-4F0830BF391F}"/>
            </c:ext>
          </c:extLst>
        </c:ser>
        <c:ser>
          <c:idx val="3"/>
          <c:order val="3"/>
          <c:tx>
            <c:strRef>
              <c:f>Sheet1!$A$10</c:f>
              <c:strCache>
                <c:ptCount val="1"/>
                <c:pt idx="0">
                  <c:v>1++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Sheet1!$B$6:$E$6</c:f>
              <c:strCache>
                <c:ptCount val="3"/>
                <c:pt idx="0">
                  <c:v>26~28개월(389두)</c:v>
                </c:pt>
                <c:pt idx="1">
                  <c:v>29~31개월(1799두)</c:v>
                </c:pt>
                <c:pt idx="2">
                  <c:v>32~34개월(817두)</c:v>
                </c:pt>
              </c:strCache>
              <c:extLst xmlns:c16r2="http://schemas.microsoft.com/office/drawing/2015/06/chart"/>
            </c:strRef>
          </c:cat>
          <c:val>
            <c:numRef>
              <c:f>Sheet1!$B$10:$E$10</c:f>
              <c:numCache>
                <c:formatCode>0%</c:formatCode>
                <c:ptCount val="3"/>
                <c:pt idx="0">
                  <c:v>0.17699999999999999</c:v>
                </c:pt>
                <c:pt idx="1">
                  <c:v>0.18099999999999999</c:v>
                </c:pt>
                <c:pt idx="2">
                  <c:v>0.24099999999999999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93-40AB-9F8D-4F0830BF39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6623864"/>
        <c:axId val="46624256"/>
      </c:barChart>
      <c:catAx>
        <c:axId val="46623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624256"/>
        <c:crosses val="autoZero"/>
        <c:auto val="1"/>
        <c:lblAlgn val="ctr"/>
        <c:lblOffset val="100"/>
        <c:noMultiLvlLbl val="0"/>
      </c:catAx>
      <c:valAx>
        <c:axId val="4662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62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ko-K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/>
              <a:t>1++</a:t>
            </a:r>
            <a:r>
              <a:rPr lang="ko-KR" altLang="en-US"/>
              <a:t>등급 개체의 지역단위 육종가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Sheet2!$W$2:$W$5</c:f>
              <c:strCache>
                <c:ptCount val="4"/>
                <c:pt idx="0">
                  <c:v>근내지방도_A</c:v>
                </c:pt>
                <c:pt idx="1">
                  <c:v>근내지방도_B</c:v>
                </c:pt>
                <c:pt idx="2">
                  <c:v>근내지방도_C</c:v>
                </c:pt>
                <c:pt idx="3">
                  <c:v>근내지방도_D</c:v>
                </c:pt>
              </c:strCache>
            </c:strRef>
          </c:cat>
          <c:val>
            <c:numRef>
              <c:f>Sheet2!$X$2:$X$5</c:f>
              <c:numCache>
                <c:formatCode>0%</c:formatCode>
                <c:ptCount val="4"/>
                <c:pt idx="0">
                  <c:v>0.41666666666666669</c:v>
                </c:pt>
                <c:pt idx="1">
                  <c:v>0.20833333333333334</c:v>
                </c:pt>
                <c:pt idx="2">
                  <c:v>0.23333333333333334</c:v>
                </c:pt>
                <c:pt idx="3">
                  <c:v>0.14166666666666666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C1-4707-8FBC-D53DBF859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627000"/>
        <c:axId val="46627392"/>
      </c:barChart>
      <c:catAx>
        <c:axId val="4662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627392"/>
        <c:crossesAt val="0"/>
        <c:auto val="1"/>
        <c:lblAlgn val="ctr"/>
        <c:lblOffset val="100"/>
        <c:noMultiLvlLbl val="0"/>
      </c:catAx>
      <c:valAx>
        <c:axId val="4662739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627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82752"/>
        <c:axId val="45665440"/>
      </c:barChart>
      <c:catAx>
        <c:axId val="438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5665440"/>
        <c:crosses val="autoZero"/>
        <c:auto val="1"/>
        <c:lblAlgn val="ctr"/>
        <c:lblOffset val="100"/>
        <c:noMultiLvlLbl val="0"/>
      </c:catAx>
      <c:valAx>
        <c:axId val="4566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38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ko-K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/>
              <a:t>1++</a:t>
            </a:r>
            <a:r>
              <a:rPr lang="ko-KR" altLang="en-US"/>
              <a:t>등급</a:t>
            </a:r>
            <a:r>
              <a:rPr lang="en-US" altLang="ko-KR"/>
              <a:t> </a:t>
            </a:r>
            <a:r>
              <a:rPr lang="ko-KR" altLang="en-US"/>
              <a:t>개체의 혈통지수 육종가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Sheet2!$W$2:$W$5</c:f>
              <c:strCache>
                <c:ptCount val="4"/>
                <c:pt idx="0">
                  <c:v>근내지방도_A</c:v>
                </c:pt>
                <c:pt idx="1">
                  <c:v>근내지방도_B</c:v>
                </c:pt>
                <c:pt idx="2">
                  <c:v>근내지방도_C</c:v>
                </c:pt>
                <c:pt idx="3">
                  <c:v>근내지방도_D</c:v>
                </c:pt>
              </c:strCache>
            </c:strRef>
          </c:cat>
          <c:val>
            <c:numRef>
              <c:f>Sheet2!$Y$2:$Y$5</c:f>
              <c:numCache>
                <c:formatCode>0%</c:formatCode>
                <c:ptCount val="4"/>
                <c:pt idx="0">
                  <c:v>0.25833333333333336</c:v>
                </c:pt>
                <c:pt idx="1">
                  <c:v>0.24166666666666667</c:v>
                </c:pt>
                <c:pt idx="2">
                  <c:v>0.28333333333333333</c:v>
                </c:pt>
                <c:pt idx="3">
                  <c:v>0.21666666666666667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A3-41DE-9B06-79CCBE3E9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597744"/>
        <c:axId val="191598136"/>
      </c:barChart>
      <c:catAx>
        <c:axId val="19159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1598136"/>
        <c:crossesAt val="0"/>
        <c:auto val="1"/>
        <c:lblAlgn val="ctr"/>
        <c:lblOffset val="100"/>
        <c:noMultiLvlLbl val="0"/>
      </c:catAx>
      <c:valAx>
        <c:axId val="19159813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159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/>
              <a:t>근내지방도 </a:t>
            </a:r>
            <a:r>
              <a:rPr lang="en-US" altLang="ko-KR"/>
              <a:t>2</a:t>
            </a:r>
            <a:r>
              <a:rPr lang="ko-KR" altLang="en-US"/>
              <a:t>등급 개체의 </a:t>
            </a:r>
            <a:endParaRPr lang="en-US" altLang="ko-KR"/>
          </a:p>
          <a:p>
            <a:pPr>
              <a:defRPr/>
            </a:pPr>
            <a:r>
              <a:rPr lang="ko-KR" altLang="en-US"/>
              <a:t>지역단위 육종가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Sheet3!$W$2:$W$5</c:f>
              <c:strCache>
                <c:ptCount val="4"/>
                <c:pt idx="0">
                  <c:v>근내지방도_A</c:v>
                </c:pt>
                <c:pt idx="1">
                  <c:v>근내지방도_B</c:v>
                </c:pt>
                <c:pt idx="2">
                  <c:v>근내지방도_C</c:v>
                </c:pt>
                <c:pt idx="3">
                  <c:v>근내지방도_D</c:v>
                </c:pt>
              </c:strCache>
            </c:strRef>
          </c:cat>
          <c:val>
            <c:numRef>
              <c:f>Sheet3!$X$2:$X$5</c:f>
              <c:numCache>
                <c:formatCode>0%</c:formatCode>
                <c:ptCount val="4"/>
                <c:pt idx="0">
                  <c:v>0.17073170731707318</c:v>
                </c:pt>
                <c:pt idx="1">
                  <c:v>0.21951219512195122</c:v>
                </c:pt>
                <c:pt idx="2">
                  <c:v>0.26829268292682928</c:v>
                </c:pt>
                <c:pt idx="3">
                  <c:v>0.34146341463414637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3A-4D84-8770-D8CC71BDE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598920"/>
        <c:axId val="191599312"/>
      </c:barChart>
      <c:catAx>
        <c:axId val="19159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1599312"/>
        <c:crosses val="autoZero"/>
        <c:auto val="1"/>
        <c:lblAlgn val="ctr"/>
        <c:lblOffset val="100"/>
        <c:noMultiLvlLbl val="0"/>
      </c:catAx>
      <c:valAx>
        <c:axId val="19159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1598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">
      <a:solidFill>
        <a:schemeClr val="tx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/>
              <a:t>근내지방도 </a:t>
            </a:r>
            <a:r>
              <a:rPr lang="en-US" altLang="ko-KR"/>
              <a:t>2</a:t>
            </a:r>
            <a:r>
              <a:rPr lang="ko-KR" altLang="en-US"/>
              <a:t>등급 개체의 </a:t>
            </a:r>
            <a:endParaRPr lang="en-US" altLang="ko-KR"/>
          </a:p>
          <a:p>
            <a:pPr>
              <a:defRPr/>
            </a:pPr>
            <a:r>
              <a:rPr lang="ko-KR" altLang="en-US"/>
              <a:t>혈통지수 육종가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Sheet3!$W$2:$W$5</c:f>
              <c:strCache>
                <c:ptCount val="4"/>
                <c:pt idx="0">
                  <c:v>근내지방도_A</c:v>
                </c:pt>
                <c:pt idx="1">
                  <c:v>근내지방도_B</c:v>
                </c:pt>
                <c:pt idx="2">
                  <c:v>근내지방도_C</c:v>
                </c:pt>
                <c:pt idx="3">
                  <c:v>근내지방도_D</c:v>
                </c:pt>
              </c:strCache>
            </c:strRef>
          </c:cat>
          <c:val>
            <c:numRef>
              <c:f>Sheet3!$Y$2:$Y$5</c:f>
              <c:numCache>
                <c:formatCode>0%</c:formatCode>
                <c:ptCount val="4"/>
                <c:pt idx="0">
                  <c:v>0.26829268292682928</c:v>
                </c:pt>
                <c:pt idx="1">
                  <c:v>0.31707317073170732</c:v>
                </c:pt>
                <c:pt idx="2">
                  <c:v>0.1951219512195122</c:v>
                </c:pt>
                <c:pt idx="3">
                  <c:v>0.21951219512195122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E5-4E13-ADD6-7241AD7FD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600096"/>
        <c:axId val="191600488"/>
      </c:barChart>
      <c:catAx>
        <c:axId val="19160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1600488"/>
        <c:crosses val="autoZero"/>
        <c:auto val="1"/>
        <c:lblAlgn val="ctr"/>
        <c:lblOffset val="100"/>
        <c:noMultiLvlLbl val="0"/>
      </c:catAx>
      <c:valAx>
        <c:axId val="191600488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160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175">
      <a:solidFill>
        <a:schemeClr val="tx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84-4363-BE69-D36BFA393352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84-4363-BE69-D36BFA393352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84-4363-BE69-D36BFA393352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ED7D31"/>
                </a:solidFill>
                <a:round/>
              </a:ln>
              <a:effectLst>
                <a:outerShdw blurRad="50800" dist="38100" dir="2700000" algn="tl" rotWithShape="0">
                  <a:srgbClr val="ED7D31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accent2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Sheet1!$B$17:$B$19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Sheet1!$C$17:$C$19</c:f>
              <c:numCache>
                <c:formatCode>0%</c:formatCode>
                <c:ptCount val="3"/>
                <c:pt idx="0">
                  <c:v>0.20899999999999999</c:v>
                </c:pt>
                <c:pt idx="1">
                  <c:v>0.46600000000000003</c:v>
                </c:pt>
                <c:pt idx="2">
                  <c:v>0.32600000000000001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684-4363-BE69-D36BFA393352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684-4363-BE69-D36BFA393352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684-4363-BE69-D36BFA393352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684-4363-BE69-D36BFA393352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8E13459A-880E-4BF2-A420-4213363B2241}" type="CATEGORYNAME">
                      <a:rPr lang="en-US" altLang="ko-KR"/>
                      <a:pPr>
                        <a:defRPr/>
                      </a:pPr>
                      <a:t>[범주 이름]</a:t>
                    </a:fld>
                    <a:r>
                      <a:rPr lang="en-US" altLang="ko-KR" baseline="0"/>
                      <a:t> </a:t>
                    </a:r>
                    <a:fld id="{0733848C-2402-48C9-9703-ABEF8DB666BF}" type="PERCENTAGE">
                      <a:rPr lang="en-US" altLang="ko-KR" baseline="0"/>
                      <a:pPr>
                        <a:defRPr/>
                      </a:pPr>
                      <a:t>[백분율]</a:t>
                    </a:fld>
                    <a:endParaRPr lang="en-US" altLang="ko-KR" baseline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684-4363-BE69-D36BFA39335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F8AAFA6B-915E-496C-9A86-EB1D13C4A084}" type="CATEGORYNAME">
                      <a:rPr lang="en-US" altLang="ko-KR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[범주 이름]</a:t>
                    </a:fld>
                    <a:r>
                      <a:rPr lang="en-US" altLang="ko-KR" baseline="0"/>
                      <a:t> </a:t>
                    </a:r>
                    <a:fld id="{34A2E825-6AED-4F1E-A520-8225F92ACE7A}" type="VALUE">
                      <a:rPr lang="en-US" altLang="ko-KR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[값]</a:t>
                    </a:fld>
                    <a:endParaRPr lang="en-US" altLang="ko-KR" baseline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684-4363-BE69-D36BFA39335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45C2ECAF-8160-4853-A190-2E662AB6C5AB}" type="CATEGORYNAME">
                      <a:rPr lang="en-US" altLang="ko-KR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[범주 이름]</a:t>
                    </a:fld>
                    <a:r>
                      <a:rPr lang="en-US" altLang="ko-KR" baseline="0"/>
                      <a:t> </a:t>
                    </a:r>
                    <a:fld id="{76EB1E9D-1C62-4ABD-9C9E-5E429896B222}" type="VALUE">
                      <a:rPr lang="en-US" altLang="ko-KR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[값]</a:t>
                    </a:fld>
                    <a:endParaRPr lang="en-US" altLang="ko-KR" baseline="0"/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4684-4363-BE69-D36BFA39335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Sheet1!$B$17:$B$19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Sheet1!$C$17:$C$19</c:f>
              <c:numCache>
                <c:formatCode>0%</c:formatCode>
                <c:ptCount val="3"/>
                <c:pt idx="0">
                  <c:v>0.20899999999999999</c:v>
                </c:pt>
                <c:pt idx="1">
                  <c:v>0.46600000000000003</c:v>
                </c:pt>
                <c:pt idx="2">
                  <c:v>0.32600000000000001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684-4363-BE69-D36BFA39335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Sheet1!$B$22</c:f>
              <c:strCache>
                <c:ptCount val="1"/>
                <c:pt idx="0">
                  <c:v>전국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E8-451B-9030-55484BF1513A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E8-451B-9030-55484BF1513A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E8-451B-9030-55484BF1513A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Sheet1!$B$23:$B$25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Sheet1!$C$23:$C$25</c:f>
              <c:numCache>
                <c:formatCode>0%</c:formatCode>
                <c:ptCount val="3"/>
                <c:pt idx="0">
                  <c:v>0.192</c:v>
                </c:pt>
                <c:pt idx="1">
                  <c:v>0.46400000000000002</c:v>
                </c:pt>
                <c:pt idx="2">
                  <c:v>0.34399999999999997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4E8-451B-9030-55484BF1513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Sheet1!$E$16</c:f>
              <c:strCache>
                <c:ptCount val="1"/>
                <c:pt idx="0">
                  <c:v>한우협동조합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Sheet1!$E$17:$E$20</c:f>
              <c:strCache>
                <c:ptCount val="4"/>
                <c:pt idx="0">
                  <c:v>1++</c:v>
                </c:pt>
                <c:pt idx="1">
                  <c:v>1+</c:v>
                </c:pt>
                <c:pt idx="2">
                  <c:v>1</c:v>
                </c:pt>
                <c:pt idx="3">
                  <c:v>2이하</c:v>
                </c:pt>
              </c:strCache>
            </c:strRef>
          </c:cat>
          <c:val>
            <c:numRef>
              <c:f>Sheet1!$F$17:$F$20</c:f>
              <c:numCache>
                <c:formatCode>0%</c:formatCode>
                <c:ptCount val="4"/>
                <c:pt idx="0">
                  <c:v>0.20100000000000001</c:v>
                </c:pt>
                <c:pt idx="1">
                  <c:v>0.49399999999999999</c:v>
                </c:pt>
                <c:pt idx="2">
                  <c:v>0.22</c:v>
                </c:pt>
                <c:pt idx="3">
                  <c:v>8.900000000000001E-2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C4-4D4F-8780-52983F3DF8F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5818128"/>
        <c:axId val="44980432"/>
      </c:barChart>
      <c:catAx>
        <c:axId val="4581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4980432"/>
        <c:crosses val="autoZero"/>
        <c:auto val="1"/>
        <c:lblAlgn val="ctr"/>
        <c:lblOffset val="100"/>
        <c:noMultiLvlLbl val="0"/>
      </c:catAx>
      <c:valAx>
        <c:axId val="449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581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Sheet1!$E$22</c:f>
              <c:strCache>
                <c:ptCount val="1"/>
                <c:pt idx="0">
                  <c:v>전국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Sheet1!$E$23:$E$26</c:f>
              <c:strCache>
                <c:ptCount val="4"/>
                <c:pt idx="0">
                  <c:v>1++</c:v>
                </c:pt>
                <c:pt idx="1">
                  <c:v>1+</c:v>
                </c:pt>
                <c:pt idx="2">
                  <c:v>1</c:v>
                </c:pt>
                <c:pt idx="3">
                  <c:v>2이하</c:v>
                </c:pt>
              </c:strCache>
            </c:strRef>
          </c:cat>
          <c:val>
            <c:numRef>
              <c:f>Sheet1!$F$23:$F$26</c:f>
              <c:numCache>
                <c:formatCode>0%</c:formatCode>
                <c:ptCount val="4"/>
                <c:pt idx="0">
                  <c:v>0.155</c:v>
                </c:pt>
                <c:pt idx="1">
                  <c:v>0.47899999999999998</c:v>
                </c:pt>
                <c:pt idx="2">
                  <c:v>0.247</c:v>
                </c:pt>
                <c:pt idx="3">
                  <c:v>0.11799999999999999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BD-42D7-8277-77A84E1DB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814128"/>
        <c:axId val="103359624"/>
      </c:barChart>
      <c:catAx>
        <c:axId val="4581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3359624"/>
        <c:crosses val="autoZero"/>
        <c:auto val="1"/>
        <c:lblAlgn val="ctr"/>
        <c:lblOffset val="100"/>
        <c:noMultiLvlLbl val="0"/>
      </c:catAx>
      <c:valAx>
        <c:axId val="103359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581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'도체형질, 육량 육질 등급 Table'!$L$3</c:f>
              <c:strCache>
                <c:ptCount val="1"/>
                <c:pt idx="0">
                  <c:v>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'도체형질, 육량 육질 등급 Table'!$M$2:$U$2</c:f>
              <c:strCache>
                <c:ptCount val="9"/>
                <c:pt idx="0">
                  <c:v>고창(224두)</c:v>
                </c:pt>
                <c:pt idx="1">
                  <c:v>김제(925두)</c:v>
                </c:pt>
                <c:pt idx="2">
                  <c:v>남원(61두)</c:v>
                </c:pt>
                <c:pt idx="3">
                  <c:v>부안(219두)</c:v>
                </c:pt>
                <c:pt idx="4">
                  <c:v>순창(34두)</c:v>
                </c:pt>
                <c:pt idx="5">
                  <c:v>익산(293두)</c:v>
                </c:pt>
                <c:pt idx="6">
                  <c:v>정읍(1538두)</c:v>
                </c:pt>
                <c:pt idx="7">
                  <c:v>조합평균</c:v>
                </c:pt>
                <c:pt idx="8">
                  <c:v>전국평균</c:v>
                </c:pt>
              </c:strCache>
            </c:strRef>
          </c:cat>
          <c:val>
            <c:numRef>
              <c:f>'도체형질, 육량 육질 등급 Table'!$M$3:$U$3</c:f>
              <c:numCache>
                <c:formatCode>0%</c:formatCode>
                <c:ptCount val="9"/>
                <c:pt idx="0">
                  <c:v>0.27700000000000002</c:v>
                </c:pt>
                <c:pt idx="1">
                  <c:v>0.191</c:v>
                </c:pt>
                <c:pt idx="2">
                  <c:v>0.34499999999999997</c:v>
                </c:pt>
                <c:pt idx="3">
                  <c:v>0.17399999999999999</c:v>
                </c:pt>
                <c:pt idx="4">
                  <c:v>0.29499999999999998</c:v>
                </c:pt>
                <c:pt idx="5">
                  <c:v>0.35399999999999998</c:v>
                </c:pt>
                <c:pt idx="6">
                  <c:v>0.183</c:v>
                </c:pt>
                <c:pt idx="7">
                  <c:v>0.20899999999999999</c:v>
                </c:pt>
                <c:pt idx="8">
                  <c:v>0.192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92-43E3-91A6-3BD0594CEB20}"/>
            </c:ext>
          </c:extLst>
        </c:ser>
        <c:ser>
          <c:idx val="1"/>
          <c:order val="1"/>
          <c:tx>
            <c:strRef>
              <c:f>'도체형질, 육량 육질 등급 Table'!$L$4</c:f>
              <c:strCache>
                <c:ptCount val="1"/>
                <c:pt idx="0">
                  <c:v>B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'도체형질, 육량 육질 등급 Table'!$M$2:$U$2</c:f>
              <c:strCache>
                <c:ptCount val="9"/>
                <c:pt idx="0">
                  <c:v>고창(224두)</c:v>
                </c:pt>
                <c:pt idx="1">
                  <c:v>김제(925두)</c:v>
                </c:pt>
                <c:pt idx="2">
                  <c:v>남원(61두)</c:v>
                </c:pt>
                <c:pt idx="3">
                  <c:v>부안(219두)</c:v>
                </c:pt>
                <c:pt idx="4">
                  <c:v>순창(34두)</c:v>
                </c:pt>
                <c:pt idx="5">
                  <c:v>익산(293두)</c:v>
                </c:pt>
                <c:pt idx="6">
                  <c:v>정읍(1538두)</c:v>
                </c:pt>
                <c:pt idx="7">
                  <c:v>조합평균</c:v>
                </c:pt>
                <c:pt idx="8">
                  <c:v>전국평균</c:v>
                </c:pt>
              </c:strCache>
            </c:strRef>
          </c:cat>
          <c:val>
            <c:numRef>
              <c:f>'도체형질, 육량 육질 등급 Table'!$M$4:$U$4</c:f>
              <c:numCache>
                <c:formatCode>0%</c:formatCode>
                <c:ptCount val="9"/>
                <c:pt idx="0">
                  <c:v>0.45100000000000001</c:v>
                </c:pt>
                <c:pt idx="1">
                  <c:v>0.47</c:v>
                </c:pt>
                <c:pt idx="2">
                  <c:v>0.36099999999999999</c:v>
                </c:pt>
                <c:pt idx="3">
                  <c:v>0.54400000000000004</c:v>
                </c:pt>
                <c:pt idx="4">
                  <c:v>0.47099999999999997</c:v>
                </c:pt>
                <c:pt idx="5">
                  <c:v>0.434</c:v>
                </c:pt>
                <c:pt idx="6">
                  <c:v>0.46400000000000002</c:v>
                </c:pt>
                <c:pt idx="7">
                  <c:v>0.46600000000000003</c:v>
                </c:pt>
                <c:pt idx="8">
                  <c:v>0.46400000000000002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92-43E3-91A6-3BD0594CEB20}"/>
            </c:ext>
          </c:extLst>
        </c:ser>
        <c:ser>
          <c:idx val="2"/>
          <c:order val="2"/>
          <c:tx>
            <c:strRef>
              <c:f>'도체형질, 육량 육질 등급 Table'!$L$5</c:f>
              <c:strCache>
                <c:ptCount val="1"/>
                <c:pt idx="0">
                  <c:v>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'도체형질, 육량 육질 등급 Table'!$M$2:$U$2</c:f>
              <c:strCache>
                <c:ptCount val="9"/>
                <c:pt idx="0">
                  <c:v>고창(224두)</c:v>
                </c:pt>
                <c:pt idx="1">
                  <c:v>김제(925두)</c:v>
                </c:pt>
                <c:pt idx="2">
                  <c:v>남원(61두)</c:v>
                </c:pt>
                <c:pt idx="3">
                  <c:v>부안(219두)</c:v>
                </c:pt>
                <c:pt idx="4">
                  <c:v>순창(34두)</c:v>
                </c:pt>
                <c:pt idx="5">
                  <c:v>익산(293두)</c:v>
                </c:pt>
                <c:pt idx="6">
                  <c:v>정읍(1538두)</c:v>
                </c:pt>
                <c:pt idx="7">
                  <c:v>조합평균</c:v>
                </c:pt>
                <c:pt idx="8">
                  <c:v>전국평균</c:v>
                </c:pt>
              </c:strCache>
            </c:strRef>
          </c:cat>
          <c:val>
            <c:numRef>
              <c:f>'도체형질, 육량 육질 등급 Table'!$M$5:$U$5</c:f>
              <c:numCache>
                <c:formatCode>0%</c:formatCode>
                <c:ptCount val="9"/>
                <c:pt idx="0">
                  <c:v>0.27300000000000002</c:v>
                </c:pt>
                <c:pt idx="1">
                  <c:v>0.34100000000000003</c:v>
                </c:pt>
                <c:pt idx="2">
                  <c:v>0.29599999999999999</c:v>
                </c:pt>
                <c:pt idx="3">
                  <c:v>0.28399999999999997</c:v>
                </c:pt>
                <c:pt idx="4">
                  <c:v>0.23599999999999999</c:v>
                </c:pt>
                <c:pt idx="5">
                  <c:v>0.21299999999999999</c:v>
                </c:pt>
                <c:pt idx="6">
                  <c:v>0.35399999999999998</c:v>
                </c:pt>
                <c:pt idx="7">
                  <c:v>0.32600000000000001</c:v>
                </c:pt>
                <c:pt idx="8">
                  <c:v>0.34399999999999997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92-43E3-91A6-3BD0594CEB2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03361192"/>
        <c:axId val="103361584"/>
      </c:barChart>
      <c:catAx>
        <c:axId val="103361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3361584"/>
        <c:crosses val="autoZero"/>
        <c:auto val="1"/>
        <c:lblAlgn val="ctr"/>
        <c:lblOffset val="100"/>
        <c:noMultiLvlLbl val="0"/>
      </c:catAx>
      <c:valAx>
        <c:axId val="10336158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336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'도체형질, 육량 육질 등급 Table'!$L$9</c:f>
              <c:strCache>
                <c:ptCount val="1"/>
                <c:pt idx="0">
                  <c:v>1++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'도체형질, 육량 육질 등급 Table'!$M$8:$U$8</c:f>
              <c:strCache>
                <c:ptCount val="9"/>
                <c:pt idx="0">
                  <c:v>고창(224두)</c:v>
                </c:pt>
                <c:pt idx="1">
                  <c:v>김제(925두)</c:v>
                </c:pt>
                <c:pt idx="2">
                  <c:v>남원(61두)</c:v>
                </c:pt>
                <c:pt idx="3">
                  <c:v>부안(219두)</c:v>
                </c:pt>
                <c:pt idx="4">
                  <c:v>순창(34두)</c:v>
                </c:pt>
                <c:pt idx="5">
                  <c:v>익산(293두)</c:v>
                </c:pt>
                <c:pt idx="6">
                  <c:v>정읍(1538두)</c:v>
                </c:pt>
                <c:pt idx="7">
                  <c:v>조합평균</c:v>
                </c:pt>
                <c:pt idx="8">
                  <c:v>전국평균</c:v>
                </c:pt>
              </c:strCache>
            </c:strRef>
          </c:cat>
          <c:val>
            <c:numRef>
              <c:f>'도체형질, 육량 육질 등급 Table'!$M$9:$U$9</c:f>
              <c:numCache>
                <c:formatCode>0%</c:formatCode>
                <c:ptCount val="9"/>
                <c:pt idx="0">
                  <c:v>0.157</c:v>
                </c:pt>
                <c:pt idx="1">
                  <c:v>0.247</c:v>
                </c:pt>
                <c:pt idx="2">
                  <c:v>0.246</c:v>
                </c:pt>
                <c:pt idx="3">
                  <c:v>0.13300000000000001</c:v>
                </c:pt>
                <c:pt idx="4">
                  <c:v>0.26500000000000001</c:v>
                </c:pt>
                <c:pt idx="5">
                  <c:v>0.219</c:v>
                </c:pt>
                <c:pt idx="6">
                  <c:v>0.182</c:v>
                </c:pt>
                <c:pt idx="7">
                  <c:v>0.20100000000000001</c:v>
                </c:pt>
                <c:pt idx="8">
                  <c:v>0.155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B2-4D22-A0F0-74019F696E9B}"/>
            </c:ext>
          </c:extLst>
        </c:ser>
        <c:ser>
          <c:idx val="1"/>
          <c:order val="1"/>
          <c:tx>
            <c:strRef>
              <c:f>'도체형질, 육량 육질 등급 Table'!$L$10</c:f>
              <c:strCache>
                <c:ptCount val="1"/>
                <c:pt idx="0">
                  <c:v>1+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'도체형질, 육량 육질 등급 Table'!$M$8:$U$8</c:f>
              <c:strCache>
                <c:ptCount val="9"/>
                <c:pt idx="0">
                  <c:v>고창(224두)</c:v>
                </c:pt>
                <c:pt idx="1">
                  <c:v>김제(925두)</c:v>
                </c:pt>
                <c:pt idx="2">
                  <c:v>남원(61두)</c:v>
                </c:pt>
                <c:pt idx="3">
                  <c:v>부안(219두)</c:v>
                </c:pt>
                <c:pt idx="4">
                  <c:v>순창(34두)</c:v>
                </c:pt>
                <c:pt idx="5">
                  <c:v>익산(293두)</c:v>
                </c:pt>
                <c:pt idx="6">
                  <c:v>정읍(1538두)</c:v>
                </c:pt>
                <c:pt idx="7">
                  <c:v>조합평균</c:v>
                </c:pt>
                <c:pt idx="8">
                  <c:v>전국평균</c:v>
                </c:pt>
              </c:strCache>
            </c:strRef>
          </c:cat>
          <c:val>
            <c:numRef>
              <c:f>'도체형질, 육량 육질 등급 Table'!$M$10:$U$10</c:f>
              <c:numCache>
                <c:formatCode>0%</c:formatCode>
                <c:ptCount val="9"/>
                <c:pt idx="0">
                  <c:v>0.45600000000000002</c:v>
                </c:pt>
                <c:pt idx="1">
                  <c:v>0.497</c:v>
                </c:pt>
                <c:pt idx="2">
                  <c:v>0.46</c:v>
                </c:pt>
                <c:pt idx="3">
                  <c:v>0.52100000000000002</c:v>
                </c:pt>
                <c:pt idx="4">
                  <c:v>0.53</c:v>
                </c:pt>
                <c:pt idx="5">
                  <c:v>0.495</c:v>
                </c:pt>
                <c:pt idx="6">
                  <c:v>0.49299999999999999</c:v>
                </c:pt>
                <c:pt idx="7">
                  <c:v>0.49399999999999999</c:v>
                </c:pt>
                <c:pt idx="8">
                  <c:v>0.47899999999999998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B2-4D22-A0F0-74019F696E9B}"/>
            </c:ext>
          </c:extLst>
        </c:ser>
        <c:ser>
          <c:idx val="2"/>
          <c:order val="2"/>
          <c:tx>
            <c:strRef>
              <c:f>'도체형질, 육량 육질 등급 Table'!$L$11</c:f>
              <c:strCache>
                <c:ptCount val="1"/>
                <c:pt idx="0">
                  <c:v>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'도체형질, 육량 육질 등급 Table'!$M$8:$U$8</c:f>
              <c:strCache>
                <c:ptCount val="9"/>
                <c:pt idx="0">
                  <c:v>고창(224두)</c:v>
                </c:pt>
                <c:pt idx="1">
                  <c:v>김제(925두)</c:v>
                </c:pt>
                <c:pt idx="2">
                  <c:v>남원(61두)</c:v>
                </c:pt>
                <c:pt idx="3">
                  <c:v>부안(219두)</c:v>
                </c:pt>
                <c:pt idx="4">
                  <c:v>순창(34두)</c:v>
                </c:pt>
                <c:pt idx="5">
                  <c:v>익산(293두)</c:v>
                </c:pt>
                <c:pt idx="6">
                  <c:v>정읍(1538두)</c:v>
                </c:pt>
                <c:pt idx="7">
                  <c:v>조합평균</c:v>
                </c:pt>
                <c:pt idx="8">
                  <c:v>전국평균</c:v>
                </c:pt>
              </c:strCache>
            </c:strRef>
          </c:cat>
          <c:val>
            <c:numRef>
              <c:f>'도체형질, 육량 육질 등급 Table'!$M$11:$U$11</c:f>
              <c:numCache>
                <c:formatCode>0%</c:formatCode>
                <c:ptCount val="9"/>
                <c:pt idx="0">
                  <c:v>0.255</c:v>
                </c:pt>
                <c:pt idx="1">
                  <c:v>0.17599999999999999</c:v>
                </c:pt>
                <c:pt idx="2">
                  <c:v>0.214</c:v>
                </c:pt>
                <c:pt idx="3">
                  <c:v>0.24299999999999999</c:v>
                </c:pt>
                <c:pt idx="4">
                  <c:v>0.17699999999999999</c:v>
                </c:pt>
                <c:pt idx="5">
                  <c:v>0.23899999999999999</c:v>
                </c:pt>
                <c:pt idx="6">
                  <c:v>0.23500000000000001</c:v>
                </c:pt>
                <c:pt idx="7">
                  <c:v>0.22</c:v>
                </c:pt>
                <c:pt idx="8">
                  <c:v>0.247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B2-4D22-A0F0-74019F696E9B}"/>
            </c:ext>
          </c:extLst>
        </c:ser>
        <c:ser>
          <c:idx val="3"/>
          <c:order val="3"/>
          <c:tx>
            <c:strRef>
              <c:f>'도체형질, 육량 육질 등급 Table'!$L$12</c:f>
              <c:strCache>
                <c:ptCount val="1"/>
                <c:pt idx="0">
                  <c:v>2이하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'도체형질, 육량 육질 등급 Table'!$M$8:$U$8</c:f>
              <c:strCache>
                <c:ptCount val="9"/>
                <c:pt idx="0">
                  <c:v>고창(224두)</c:v>
                </c:pt>
                <c:pt idx="1">
                  <c:v>김제(925두)</c:v>
                </c:pt>
                <c:pt idx="2">
                  <c:v>남원(61두)</c:v>
                </c:pt>
                <c:pt idx="3">
                  <c:v>부안(219두)</c:v>
                </c:pt>
                <c:pt idx="4">
                  <c:v>순창(34두)</c:v>
                </c:pt>
                <c:pt idx="5">
                  <c:v>익산(293두)</c:v>
                </c:pt>
                <c:pt idx="6">
                  <c:v>정읍(1538두)</c:v>
                </c:pt>
                <c:pt idx="7">
                  <c:v>조합평균</c:v>
                </c:pt>
                <c:pt idx="8">
                  <c:v>전국평균</c:v>
                </c:pt>
              </c:strCache>
            </c:strRef>
          </c:cat>
          <c:val>
            <c:numRef>
              <c:f>'도체형질, 육량 육질 등급 Table'!$M$12:$U$12</c:f>
              <c:numCache>
                <c:formatCode>0%</c:formatCode>
                <c:ptCount val="9"/>
                <c:pt idx="0">
                  <c:v>0.13500000000000001</c:v>
                </c:pt>
                <c:pt idx="1">
                  <c:v>8.3000000000000004E-2</c:v>
                </c:pt>
                <c:pt idx="2">
                  <c:v>8.2000000000000003E-2</c:v>
                </c:pt>
                <c:pt idx="3">
                  <c:v>0.10600000000000001</c:v>
                </c:pt>
                <c:pt idx="4">
                  <c:v>3.0000000000000002E-2</c:v>
                </c:pt>
                <c:pt idx="5">
                  <c:v>4.8000000000000001E-2</c:v>
                </c:pt>
                <c:pt idx="6">
                  <c:v>9.1999999999999998E-2</c:v>
                </c:pt>
                <c:pt idx="7">
                  <c:v>8.900000000000001E-2</c:v>
                </c:pt>
                <c:pt idx="8">
                  <c:v>0.11799999999999999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2B2-4D22-A0F0-74019F696E9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5367304"/>
        <c:axId val="45367696"/>
      </c:barChart>
      <c:catAx>
        <c:axId val="45367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5367696"/>
        <c:crosses val="autoZero"/>
        <c:auto val="1"/>
        <c:lblAlgn val="ctr"/>
        <c:lblOffset val="100"/>
        <c:noMultiLvlLbl val="0"/>
      </c:catAx>
      <c:valAx>
        <c:axId val="4536769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5367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ko-K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159395450127979E-2"/>
          <c:y val="3.0794638338244605E-2"/>
          <c:w val="0.92814201874009694"/>
          <c:h val="0.88916751754214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Sheet1!$K$16</c:f>
              <c:strCache>
                <c:ptCount val="1"/>
                <c:pt idx="0">
                  <c:v>도체중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Sheet1!$J$17:$J$24</c:f>
              <c:strCache>
                <c:ptCount val="8"/>
                <c:pt idx="0">
                  <c:v>고창</c:v>
                </c:pt>
                <c:pt idx="1">
                  <c:v>김제</c:v>
                </c:pt>
                <c:pt idx="2">
                  <c:v>남원</c:v>
                </c:pt>
                <c:pt idx="3">
                  <c:v>부안</c:v>
                </c:pt>
                <c:pt idx="4">
                  <c:v>순창</c:v>
                </c:pt>
                <c:pt idx="5">
                  <c:v>익산</c:v>
                </c:pt>
                <c:pt idx="6">
                  <c:v>정읍</c:v>
                </c:pt>
                <c:pt idx="7">
                  <c:v>조합평균</c:v>
                </c:pt>
              </c:strCache>
            </c:strRef>
          </c:cat>
          <c:val>
            <c:numRef>
              <c:f>Sheet1!$K$17:$K$24</c:f>
              <c:numCache>
                <c:formatCode>0.0</c:formatCode>
                <c:ptCount val="8"/>
                <c:pt idx="0">
                  <c:v>431.96</c:v>
                </c:pt>
                <c:pt idx="1">
                  <c:v>439.64499999999998</c:v>
                </c:pt>
                <c:pt idx="2">
                  <c:v>428.31199999999995</c:v>
                </c:pt>
                <c:pt idx="3">
                  <c:v>430.30199999999996</c:v>
                </c:pt>
                <c:pt idx="4">
                  <c:v>428.76499999999999</c:v>
                </c:pt>
                <c:pt idx="5">
                  <c:v>421.89799999999997</c:v>
                </c:pt>
                <c:pt idx="6">
                  <c:v>436.22299999999996</c:v>
                </c:pt>
                <c:pt idx="7">
                  <c:v>431.01499999999999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2B-42CB-AFA7-62F866A102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5368480"/>
        <c:axId val="45368872"/>
      </c:barChart>
      <c:catAx>
        <c:axId val="4536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5368872"/>
        <c:crosses val="autoZero"/>
        <c:auto val="1"/>
        <c:lblAlgn val="ctr"/>
        <c:lblOffset val="100"/>
        <c:noMultiLvlLbl val="0"/>
      </c:catAx>
      <c:valAx>
        <c:axId val="45368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536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4" cy="496729"/>
          </a:xfrm>
          <a:prstGeom prst="rect">
            <a:avLst/>
          </a:prstGeom>
        </p:spPr>
        <p:txBody>
          <a:bodyPr vert="horz" lIns="92557" tIns="46278" rIns="92557" bIns="4627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3140" y="0"/>
            <a:ext cx="2947724" cy="496729"/>
          </a:xfrm>
          <a:prstGeom prst="rect">
            <a:avLst/>
          </a:prstGeom>
        </p:spPr>
        <p:txBody>
          <a:bodyPr vert="horz" lIns="92557" tIns="46278" rIns="92557" bIns="46278" rtlCol="0"/>
          <a:lstStyle>
            <a:lvl1pPr algn="r">
              <a:defRPr sz="1200"/>
            </a:lvl1pPr>
          </a:lstStyle>
          <a:p>
            <a:fld id="{49D82CE7-A3C5-499B-8D57-933D1E1936B9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6122"/>
            <a:ext cx="2947724" cy="496729"/>
          </a:xfrm>
          <a:prstGeom prst="rect">
            <a:avLst/>
          </a:prstGeom>
        </p:spPr>
        <p:txBody>
          <a:bodyPr vert="horz" lIns="92557" tIns="46278" rIns="92557" bIns="4627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3140" y="9436122"/>
            <a:ext cx="2947724" cy="496729"/>
          </a:xfrm>
          <a:prstGeom prst="rect">
            <a:avLst/>
          </a:prstGeom>
        </p:spPr>
        <p:txBody>
          <a:bodyPr vert="horz" lIns="92557" tIns="46278" rIns="92557" bIns="46278" rtlCol="0" anchor="b"/>
          <a:lstStyle>
            <a:lvl1pPr algn="r">
              <a:defRPr sz="1200"/>
            </a:lvl1pPr>
          </a:lstStyle>
          <a:p>
            <a:fld id="{E471EBCC-8911-44AE-8351-E78614A527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562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4" cy="496729"/>
          </a:xfrm>
          <a:prstGeom prst="rect">
            <a:avLst/>
          </a:prstGeom>
        </p:spPr>
        <p:txBody>
          <a:bodyPr vert="horz" lIns="92557" tIns="46278" rIns="92557" bIns="4627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3140" y="0"/>
            <a:ext cx="2947724" cy="496729"/>
          </a:xfrm>
          <a:prstGeom prst="rect">
            <a:avLst/>
          </a:prstGeom>
        </p:spPr>
        <p:txBody>
          <a:bodyPr vert="horz" lIns="92557" tIns="46278" rIns="92557" bIns="46278" rtlCol="0"/>
          <a:lstStyle>
            <a:lvl1pPr algn="r">
              <a:defRPr sz="1200"/>
            </a:lvl1pPr>
          </a:lstStyle>
          <a:p>
            <a:fld id="{D3B7A187-DEB6-45DE-A8A8-A6839DE5BD61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7" tIns="46278" rIns="92557" bIns="4627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245" y="4718924"/>
            <a:ext cx="5441950" cy="4470558"/>
          </a:xfrm>
          <a:prstGeom prst="rect">
            <a:avLst/>
          </a:prstGeom>
        </p:spPr>
        <p:txBody>
          <a:bodyPr vert="horz" lIns="92557" tIns="46278" rIns="92557" bIns="46278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6122"/>
            <a:ext cx="2947724" cy="496729"/>
          </a:xfrm>
          <a:prstGeom prst="rect">
            <a:avLst/>
          </a:prstGeom>
        </p:spPr>
        <p:txBody>
          <a:bodyPr vert="horz" lIns="92557" tIns="46278" rIns="92557" bIns="4627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3140" y="9436122"/>
            <a:ext cx="2947724" cy="496729"/>
          </a:xfrm>
          <a:prstGeom prst="rect">
            <a:avLst/>
          </a:prstGeom>
        </p:spPr>
        <p:txBody>
          <a:bodyPr vert="horz" lIns="92557" tIns="46278" rIns="92557" bIns="46278" rtlCol="0" anchor="b"/>
          <a:lstStyle>
            <a:lvl1pPr algn="r">
              <a:defRPr sz="1200"/>
            </a:lvl1pPr>
          </a:lstStyle>
          <a:p>
            <a:fld id="{559D7D25-C43F-4E9B-B07F-AC6398EB7FB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912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D7D25-C43F-4E9B-B07F-AC6398EB7FB7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47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D7D25-C43F-4E9B-B07F-AC6398EB7FB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346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D7D25-C43F-4E9B-B07F-AC6398EB7FB7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30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F57-C140-45AD-AB9F-9EB904339090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C9C5-1898-49F2-9B20-32789E1646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78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F57-C140-45AD-AB9F-9EB904339090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C9C5-1898-49F2-9B20-32789E1646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798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F57-C140-45AD-AB9F-9EB904339090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C9C5-1898-49F2-9B20-32789E1646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04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F57-C140-45AD-AB9F-9EB904339090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C9C5-1898-49F2-9B20-32789E1646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782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F57-C140-45AD-AB9F-9EB904339090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C9C5-1898-49F2-9B20-32789E1646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05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F57-C140-45AD-AB9F-9EB904339090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C9C5-1898-49F2-9B20-32789E1646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6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F57-C140-45AD-AB9F-9EB904339090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C9C5-1898-49F2-9B20-32789E1646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57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F57-C140-45AD-AB9F-9EB904339090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C9C5-1898-49F2-9B20-32789E1646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144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F57-C140-45AD-AB9F-9EB904339090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C9C5-1898-49F2-9B20-32789E1646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32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F57-C140-45AD-AB9F-9EB904339090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C9C5-1898-49F2-9B20-32789E1646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55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CF57-C140-45AD-AB9F-9EB904339090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C9C5-1898-49F2-9B20-32789E1646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07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0CF57-C140-45AD-AB9F-9EB904339090}" type="datetimeFigureOut">
              <a:rPr lang="ko-KR" altLang="en-US" smtClean="0"/>
              <a:pPr/>
              <a:t>2018-03-26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EC9C5-1898-49F2-9B20-32789E16464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75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kr/url?sa=i&amp;rct=j&amp;q=&amp;esrc=s&amp;source=images&amp;cd=&amp;cad=rja&amp;uact=8&amp;ved=0ahUKEwi-p7KA8MPJAhUjOKYKHSVECeMQjRwIBw&amp;url=http://blog.ibk.co.kr/135&amp;bvm=bv.109332125,d.dGY&amp;psig=AFQjCNHSvi_mmhMdwr6IHCvZfve6GAD7Yw&amp;ust=144937585684102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hyperlink" Target="http://www.google.co.kr/url?sa=i&amp;rct=j&amp;q=&amp;esrc=s&amp;source=images&amp;cd=&amp;cad=rja&amp;uact=8&amp;ved=0ahUKEwjE96vx7cPJAhWDKaYKHeGtD54QjRwIBw&amp;url=http://publicdomainvectors.org/ko/%EB%AC%B4%EB%A3%8C%20%ED%81%B4%EB%A6%BD%EC%95%84%ED%8A%B8/%EB%8F%99%EB%AC%BC%EB%93%A4/%EB%8B%A4%EC%9A%B4%EB%A1%9C%EB%93%9C/%EB%AA%A8%EB%91%90%EC%9D%98/public-domain/224/1&amp;bvm=bv.109332125,bs.2,d.dGY&amp;psig=AFQjCNHlzOUaSPTXfiYL2LsW1HQQwlOjvA&amp;ust=144937514583540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4.jpeg"/><Relationship Id="rId2" Type="http://schemas.openxmlformats.org/officeDocument/2006/relationships/hyperlink" Target="https://www.google.co.kr/url?sa=i&amp;rct=j&amp;q=&amp;esrc=s&amp;source=images&amp;cd=&amp;ved=0ahUKEwiUjIngmf7UAhWIVLwKHWJABVQQjRwIBw&amp;url=https://www.epost.go.kr/search/zipcode/search4_2step.jsp?sido=jeonbuk&amp;name=%EC%A0%84%EB%B6%81&amp;gun=%EC%9E%84%EC%8B%A4%EA%B5%B0&amp;hit=y&amp;psig=AFQjCNF7sTJgRi6v1t0-ITOoDUxSp0xNww&amp;ust=149975836940816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6.jpeg"/><Relationship Id="rId7" Type="http://schemas.openxmlformats.org/officeDocument/2006/relationships/hyperlink" Target="http://www.google.co.kr/url?sa=i&amp;rct=j&amp;q=&amp;esrc=s&amp;source=images&amp;cd=&amp;cad=rja&amp;uact=8&amp;ved=0ahUKEwi-p7KA8MPJAhUjOKYKHSVECeMQjRwIBw&amp;url=http://blog.ibk.co.kr/135&amp;bvm=bv.109332125,d.dGY&amp;psig=AFQjCNHSvi_mmhMdwr6IHCvZfve6GAD7Yw&amp;ust=1449375856841020" TargetMode="External"/><Relationship Id="rId2" Type="http://schemas.openxmlformats.org/officeDocument/2006/relationships/hyperlink" Target="https://www.google.co.kr/url?sa=i&amp;rct=j&amp;q=&amp;esrc=s&amp;source=images&amp;cd=&amp;cad=rja&amp;uact=8&amp;ved=0ahUKEwiLndLy6MPQAhXGzbwKHYRhBZ0QjRwIBw&amp;url=https://kr.fotolia.com/tag/%EB%A7%8C%ED%99%94%EC%BA%90%EB%A6%AD%ED%84%B0&amp;bvm=bv.139782543,d.dGc&amp;psig=AFQjCNFb-P2VpFWlbP5wAJBtMZW0SAypUg&amp;ust=148016019973710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www.google.co.kr/url?sa=i&amp;rct=j&amp;q=&amp;esrc=s&amp;source=images&amp;cd=&amp;cad=rja&amp;uact=8&amp;ved=0ahUKEwjE96vx7cPJAhWDKaYKHeGtD54QjRwIBw&amp;url=http://publicdomainvectors.org/ko/%EB%AC%B4%EB%A3%8C%20%ED%81%B4%EB%A6%BD%EC%95%84%ED%8A%B8/%EB%8F%99%EB%AC%BC%EB%93%A4/%EB%8B%A4%EC%9A%B4%EB%A1%9C%EB%93%9C/%EB%AA%A8%EB%91%90%EC%9D%98/public-domain/224/1&amp;bvm=bv.109332125,bs.2,d.dGY&amp;psig=AFQjCNHlzOUaSPTXfiYL2LsW1HQQwlOjvA&amp;ust=1449375145835404" TargetMode="Externa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-6209" y="3983967"/>
            <a:ext cx="9144000" cy="2874033"/>
            <a:chOff x="179512" y="3429000"/>
            <a:chExt cx="9144000" cy="2874033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3429000"/>
              <a:ext cx="9144000" cy="2874033"/>
            </a:xfrm>
            <a:prstGeom prst="rect">
              <a:avLst/>
            </a:prstGeom>
          </p:spPr>
        </p:pic>
        <p:pic>
          <p:nvPicPr>
            <p:cNvPr id="5" name="_x140256008" descr="EMB00000e0410f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432" y="5229200"/>
              <a:ext cx="1440160" cy="539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o-KR" altLang="en-US" b="1" dirty="0"/>
              <a:t>암소 개량 시스템 구축 및 활용</a:t>
            </a:r>
          </a:p>
        </p:txBody>
      </p:sp>
      <p:pic>
        <p:nvPicPr>
          <p:cNvPr id="3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569" y="116632"/>
            <a:ext cx="18161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24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차트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96329"/>
              </p:ext>
            </p:extLst>
          </p:nvPr>
        </p:nvGraphicFramePr>
        <p:xfrm>
          <a:off x="864000" y="1266977"/>
          <a:ext cx="7416000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시군별</a:t>
            </a:r>
            <a:r>
              <a:rPr lang="ko-KR" altLang="en-US" sz="2000" b="1" dirty="0"/>
              <a:t> 등심단면적 비교</a:t>
            </a:r>
            <a:endParaRPr lang="en-US" altLang="ko-KR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82563" y="2800923"/>
            <a:ext cx="432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cm</a:t>
            </a:r>
            <a:r>
              <a:rPr lang="en-US" altLang="ko-KR" sz="105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ko-KR" altLang="en-US" sz="105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331640" y="3212976"/>
            <a:ext cx="67687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2563" y="3197804"/>
            <a:ext cx="1138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90.8cm</a:t>
            </a:r>
            <a:r>
              <a:rPr lang="en-US" altLang="ko-KR" sz="1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sz="14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499992" y="2721328"/>
            <a:ext cx="1368152" cy="457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전국평균</a:t>
            </a:r>
          </a:p>
        </p:txBody>
      </p:sp>
    </p:spTree>
    <p:extLst>
      <p:ext uri="{BB962C8B-B14F-4D97-AF65-F5344CB8AC3E}">
        <p14:creationId xmlns:p14="http://schemas.microsoft.com/office/powerpoint/2010/main" val="17365723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차트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554928"/>
              </p:ext>
            </p:extLst>
          </p:nvPr>
        </p:nvGraphicFramePr>
        <p:xfrm>
          <a:off x="864000" y="1328177"/>
          <a:ext cx="7416000" cy="441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시군별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등지방두께</a:t>
            </a:r>
            <a:r>
              <a:rPr lang="ko-KR" altLang="en-US" sz="2000" b="1" dirty="0"/>
              <a:t> 비교</a:t>
            </a:r>
            <a:endParaRPr lang="en-US" altLang="ko-KR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82563" y="2800923"/>
            <a:ext cx="432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mm</a:t>
            </a:r>
            <a:endParaRPr lang="ko-KR" altLang="en-US" sz="105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331640" y="2313325"/>
            <a:ext cx="67687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2563" y="2313325"/>
            <a:ext cx="1138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13.5mm</a:t>
            </a:r>
            <a:endParaRPr lang="ko-KR" altLang="en-US" sz="14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601918" y="1856297"/>
            <a:ext cx="1368152" cy="457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전국평균</a:t>
            </a:r>
          </a:p>
        </p:txBody>
      </p:sp>
    </p:spTree>
    <p:extLst>
      <p:ext uri="{BB962C8B-B14F-4D97-AF65-F5344CB8AC3E}">
        <p14:creationId xmlns:p14="http://schemas.microsoft.com/office/powerpoint/2010/main" val="139670498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차트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082277"/>
              </p:ext>
            </p:extLst>
          </p:nvPr>
        </p:nvGraphicFramePr>
        <p:xfrm>
          <a:off x="1008016" y="1266977"/>
          <a:ext cx="7416000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시군별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근내지방도</a:t>
            </a:r>
            <a:r>
              <a:rPr lang="ko-KR" altLang="en-US" sz="2000" b="1" dirty="0"/>
              <a:t> 비교</a:t>
            </a:r>
            <a:endParaRPr lang="en-US" altLang="ko-KR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79266" y="2983500"/>
            <a:ext cx="4320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No.</a:t>
            </a:r>
            <a:endParaRPr lang="ko-KR" altLang="en-US" sz="105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439442" y="4005064"/>
            <a:ext cx="67687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9592" y="3851175"/>
            <a:ext cx="533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5.7</a:t>
            </a:r>
            <a:endParaRPr lang="ko-KR" altLang="en-US" sz="1400" b="1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92445" y="4005064"/>
            <a:ext cx="1368152" cy="457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전국평균</a:t>
            </a:r>
          </a:p>
        </p:txBody>
      </p:sp>
    </p:spTree>
    <p:extLst>
      <p:ext uri="{BB962C8B-B14F-4D97-AF65-F5344CB8AC3E}">
        <p14:creationId xmlns:p14="http://schemas.microsoft.com/office/powerpoint/2010/main" val="291199551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월령별</a:t>
            </a:r>
            <a:r>
              <a:rPr lang="ko-KR" altLang="en-US" sz="2000" b="1" dirty="0"/>
              <a:t> 각 형질 비교</a:t>
            </a:r>
            <a:endParaRPr lang="en-US" altLang="ko-KR" sz="2000" b="1" dirty="0"/>
          </a:p>
        </p:txBody>
      </p:sp>
      <p:graphicFrame>
        <p:nvGraphicFramePr>
          <p:cNvPr id="15" name="차트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018726"/>
              </p:ext>
            </p:extLst>
          </p:nvPr>
        </p:nvGraphicFramePr>
        <p:xfrm>
          <a:off x="323528" y="870620"/>
          <a:ext cx="3836781" cy="242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차트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737194"/>
              </p:ext>
            </p:extLst>
          </p:nvPr>
        </p:nvGraphicFramePr>
        <p:xfrm>
          <a:off x="4932040" y="870620"/>
          <a:ext cx="3838669" cy="242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차트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923210"/>
              </p:ext>
            </p:extLst>
          </p:nvPr>
        </p:nvGraphicFramePr>
        <p:xfrm>
          <a:off x="323528" y="3866809"/>
          <a:ext cx="3836781" cy="242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차트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363515"/>
              </p:ext>
            </p:extLst>
          </p:nvPr>
        </p:nvGraphicFramePr>
        <p:xfrm>
          <a:off x="4932040" y="3866809"/>
          <a:ext cx="3838669" cy="242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16016" y="4965169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No.</a:t>
            </a:r>
            <a:endParaRPr lang="ko-KR" altLang="en-US" sz="9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4957630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mm</a:t>
            </a:r>
            <a:endParaRPr lang="ko-KR" altLang="en-US" sz="9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1957438"/>
            <a:ext cx="43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cm</a:t>
            </a:r>
            <a:r>
              <a:rPr lang="en-US" altLang="ko-KR" sz="9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ko-KR" altLang="en-US" sz="9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3508" y="1942049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kg</a:t>
            </a:r>
            <a:endParaRPr lang="ko-KR" alt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3072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월령별</a:t>
            </a:r>
            <a:r>
              <a:rPr lang="ko-KR" altLang="en-US" sz="2000" b="1" dirty="0"/>
              <a:t> 육량등급비교</a:t>
            </a:r>
            <a:endParaRPr lang="en-US" altLang="ko-KR" sz="2000" b="1" dirty="0"/>
          </a:p>
        </p:txBody>
      </p:sp>
      <p:graphicFrame>
        <p:nvGraphicFramePr>
          <p:cNvPr id="23" name="차트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631726"/>
              </p:ext>
            </p:extLst>
          </p:nvPr>
        </p:nvGraphicFramePr>
        <p:xfrm>
          <a:off x="864000" y="1266977"/>
          <a:ext cx="7416000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65022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월령별</a:t>
            </a:r>
            <a:r>
              <a:rPr lang="ko-KR" altLang="en-US" sz="2000" b="1" dirty="0"/>
              <a:t> 육질등급비교</a:t>
            </a:r>
            <a:endParaRPr lang="en-US" altLang="ko-KR" sz="2000" b="1" dirty="0"/>
          </a:p>
        </p:txBody>
      </p:sp>
      <p:graphicFrame>
        <p:nvGraphicFramePr>
          <p:cNvPr id="12" name="차트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076873"/>
              </p:ext>
            </p:extLst>
          </p:nvPr>
        </p:nvGraphicFramePr>
        <p:xfrm>
          <a:off x="864000" y="1266977"/>
          <a:ext cx="7416000" cy="45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8D0F85-6918-4949-B34E-AA020991C02F}"/>
              </a:ext>
            </a:extLst>
          </p:cNvPr>
          <p:cNvSpPr txBox="1"/>
          <p:nvPr/>
        </p:nvSpPr>
        <p:spPr>
          <a:xfrm>
            <a:off x="2051720" y="1076376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1+</a:t>
            </a:r>
            <a:r>
              <a:rPr lang="ko-KR" altLang="en-US" sz="1200" b="1" dirty="0"/>
              <a:t>이상 </a:t>
            </a:r>
            <a:r>
              <a:rPr lang="en-US" altLang="ko-KR" sz="1200" b="1" dirty="0"/>
              <a:t>67</a:t>
            </a:r>
            <a:endParaRPr lang="ko-KR" altLang="en-US" sz="1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14B5F0-8D96-43B2-A709-31671BD572A8}"/>
              </a:ext>
            </a:extLst>
          </p:cNvPr>
          <p:cNvSpPr txBox="1"/>
          <p:nvPr/>
        </p:nvSpPr>
        <p:spPr>
          <a:xfrm>
            <a:off x="3995936" y="1055023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1+</a:t>
            </a:r>
            <a:r>
              <a:rPr lang="ko-KR" altLang="en-US" sz="1200" b="1" dirty="0"/>
              <a:t>이상 </a:t>
            </a:r>
            <a:r>
              <a:rPr lang="en-US" altLang="ko-KR" sz="1200" b="1" dirty="0"/>
              <a:t>68</a:t>
            </a:r>
            <a:endParaRPr lang="ko-KR" altLang="en-US" sz="1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20BB3B-0E19-4415-BF1F-1F80484E4B50}"/>
              </a:ext>
            </a:extLst>
          </p:cNvPr>
          <p:cNvSpPr txBox="1"/>
          <p:nvPr/>
        </p:nvSpPr>
        <p:spPr>
          <a:xfrm>
            <a:off x="5940152" y="1076375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/>
              <a:t>1+</a:t>
            </a:r>
            <a:r>
              <a:rPr lang="ko-KR" altLang="en-US" sz="1200" b="1" dirty="0"/>
              <a:t>이상 </a:t>
            </a:r>
            <a:r>
              <a:rPr lang="en-US" altLang="ko-KR" sz="1200" b="1" dirty="0"/>
              <a:t>73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8148526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96952"/>
            <a:ext cx="9144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한우 개량의 방향</a:t>
            </a:r>
            <a:endParaRPr lang="en-US" altLang="ko-KR" sz="3200" b="1" dirty="0"/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61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/>
              <a:t>암소 개량의 필요성</a:t>
            </a:r>
            <a:endParaRPr lang="ko-KR" altLang="en-US" sz="2000" b="1" dirty="0"/>
          </a:p>
        </p:txBody>
      </p:sp>
      <p:pic>
        <p:nvPicPr>
          <p:cNvPr id="2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화살표: 원형 17">
            <a:extLst>
              <a:ext uri="{FF2B5EF4-FFF2-40B4-BE49-F238E27FC236}">
                <a16:creationId xmlns:a16="http://schemas.microsoft.com/office/drawing/2014/main" xmlns="" id="{91E2C6E2-AB4D-49BD-8896-3207F4C08A71}"/>
              </a:ext>
            </a:extLst>
          </p:cNvPr>
          <p:cNvSpPr/>
          <p:nvPr/>
        </p:nvSpPr>
        <p:spPr>
          <a:xfrm rot="11342171">
            <a:off x="3696383" y="1733008"/>
            <a:ext cx="4514850" cy="4348626"/>
          </a:xfrm>
          <a:prstGeom prst="circularArrow">
            <a:avLst>
              <a:gd name="adj1" fmla="val 11808"/>
              <a:gd name="adj2" fmla="val 1142319"/>
              <a:gd name="adj3" fmla="val 20493760"/>
              <a:gd name="adj4" fmla="val 125534"/>
              <a:gd name="adj5" fmla="val 12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모서리가 둥근 직사각형 10">
            <a:extLst>
              <a:ext uri="{FF2B5EF4-FFF2-40B4-BE49-F238E27FC236}">
                <a16:creationId xmlns:a16="http://schemas.microsoft.com/office/drawing/2014/main" xmlns="" id="{A63BA191-56BE-4CCD-BB22-FB98CB62EFC3}"/>
              </a:ext>
            </a:extLst>
          </p:cNvPr>
          <p:cNvSpPr/>
          <p:nvPr/>
        </p:nvSpPr>
        <p:spPr>
          <a:xfrm>
            <a:off x="351852" y="1254687"/>
            <a:ext cx="2203924" cy="913730"/>
          </a:xfrm>
          <a:prstGeom prst="roundRect">
            <a:avLst>
              <a:gd name="adj" fmla="val 6750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 fontAlgn="base" latinLnBrk="0">
              <a:lnSpc>
                <a:spcPct val="130000"/>
              </a:lnSpc>
            </a:pPr>
            <a:r>
              <a:rPr lang="ko-KR" altLang="en-US" sz="1600" b="1" dirty="0">
                <a:solidFill>
                  <a:schemeClr val="tx1"/>
                </a:solidFill>
              </a:rPr>
              <a:t>암소 유전능력 평가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algn="ctr" fontAlgn="base" latinLnBrk="0">
              <a:lnSpc>
                <a:spcPct val="130000"/>
              </a:lnSpc>
            </a:pPr>
            <a:r>
              <a:rPr lang="ko-KR" altLang="en-US" sz="1600" b="1" dirty="0">
                <a:solidFill>
                  <a:schemeClr val="tx1"/>
                </a:solidFill>
              </a:rPr>
              <a:t>시스템 부재</a:t>
            </a: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:a16="http://schemas.microsoft.com/office/drawing/2014/main" xmlns="" id="{D8B5B9A7-8477-487A-8251-7ACB8EC6C3E5}"/>
              </a:ext>
            </a:extLst>
          </p:cNvPr>
          <p:cNvSpPr/>
          <p:nvPr/>
        </p:nvSpPr>
        <p:spPr>
          <a:xfrm>
            <a:off x="351852" y="2652249"/>
            <a:ext cx="2059908" cy="913730"/>
          </a:xfrm>
          <a:prstGeom prst="roundRect">
            <a:avLst>
              <a:gd name="adj" fmla="val 6750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</a:gradFill>
          <a:ln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 fontAlgn="base" latinLnBrk="0">
              <a:lnSpc>
                <a:spcPct val="130000"/>
              </a:lnSpc>
            </a:pPr>
            <a:r>
              <a:rPr lang="ko-KR" altLang="en-US" b="1" dirty="0">
                <a:solidFill>
                  <a:schemeClr val="tx1"/>
                </a:solidFill>
              </a:rPr>
              <a:t>유전능력 차별성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 fontAlgn="base" latinLnBrk="0">
              <a:lnSpc>
                <a:spcPct val="130000"/>
              </a:lnSpc>
            </a:pPr>
            <a:r>
              <a:rPr lang="ko-KR" altLang="en-US" b="1" dirty="0">
                <a:solidFill>
                  <a:schemeClr val="tx1"/>
                </a:solidFill>
              </a:rPr>
              <a:t>변별력 미흡</a:t>
            </a:r>
          </a:p>
        </p:txBody>
      </p:sp>
      <p:sp>
        <p:nvSpPr>
          <p:cNvPr id="19" name="모서리가 둥근 직사각형 18">
            <a:extLst>
              <a:ext uri="{FF2B5EF4-FFF2-40B4-BE49-F238E27FC236}">
                <a16:creationId xmlns:a16="http://schemas.microsoft.com/office/drawing/2014/main" xmlns="" id="{03D5FDE7-E4BB-49A5-BADF-5D28511813CC}"/>
              </a:ext>
            </a:extLst>
          </p:cNvPr>
          <p:cNvSpPr/>
          <p:nvPr/>
        </p:nvSpPr>
        <p:spPr>
          <a:xfrm>
            <a:off x="2937147" y="2652249"/>
            <a:ext cx="1638781" cy="913730"/>
          </a:xfrm>
          <a:prstGeom prst="roundRect">
            <a:avLst>
              <a:gd name="adj" fmla="val 6750"/>
            </a:avLst>
          </a:prstGeom>
          <a:ln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 fontAlgn="base" latinLnBrk="0">
              <a:lnSpc>
                <a:spcPct val="130000"/>
              </a:lnSpc>
            </a:pPr>
            <a:r>
              <a:rPr lang="ko-KR" altLang="en-US" b="1" dirty="0" err="1">
                <a:solidFill>
                  <a:schemeClr val="tx1"/>
                </a:solidFill>
              </a:rPr>
              <a:t>씨수소</a:t>
            </a:r>
            <a:r>
              <a:rPr lang="ko-KR" altLang="en-US" b="1" dirty="0">
                <a:solidFill>
                  <a:schemeClr val="tx1"/>
                </a:solidFill>
              </a:rPr>
              <a:t> 의존도 상승</a:t>
            </a:r>
          </a:p>
        </p:txBody>
      </p:sp>
      <p:sp>
        <p:nvSpPr>
          <p:cNvPr id="20" name="모서리가 둥근 직사각형 10">
            <a:extLst>
              <a:ext uri="{FF2B5EF4-FFF2-40B4-BE49-F238E27FC236}">
                <a16:creationId xmlns:a16="http://schemas.microsoft.com/office/drawing/2014/main" xmlns="" id="{1D4B39BD-350C-402B-8527-03FA59B76E78}"/>
              </a:ext>
            </a:extLst>
          </p:cNvPr>
          <p:cNvSpPr/>
          <p:nvPr/>
        </p:nvSpPr>
        <p:spPr>
          <a:xfrm>
            <a:off x="4932040" y="1639304"/>
            <a:ext cx="1815245" cy="913730"/>
          </a:xfrm>
          <a:prstGeom prst="roundRect">
            <a:avLst>
              <a:gd name="adj" fmla="val 6750"/>
            </a:avLst>
          </a:prstGeom>
          <a:ln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 fontAlgn="base" latinLnBrk="0">
              <a:lnSpc>
                <a:spcPct val="130000"/>
              </a:lnSpc>
            </a:pPr>
            <a:r>
              <a:rPr lang="ko-KR" altLang="en-US" b="1" dirty="0">
                <a:solidFill>
                  <a:schemeClr val="tx1"/>
                </a:solidFill>
              </a:rPr>
              <a:t>우수 암소집단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 fontAlgn="base" latinLnBrk="0">
              <a:lnSpc>
                <a:spcPct val="130000"/>
              </a:lnSpc>
            </a:pPr>
            <a:r>
              <a:rPr lang="ko-KR" altLang="en-US" b="1" dirty="0">
                <a:solidFill>
                  <a:schemeClr val="tx1"/>
                </a:solidFill>
              </a:rPr>
              <a:t>기반 미흡</a:t>
            </a:r>
          </a:p>
        </p:txBody>
      </p:sp>
      <p:sp>
        <p:nvSpPr>
          <p:cNvPr id="22" name="모서리가 둥근 직사각형 10">
            <a:extLst>
              <a:ext uri="{FF2B5EF4-FFF2-40B4-BE49-F238E27FC236}">
                <a16:creationId xmlns:a16="http://schemas.microsoft.com/office/drawing/2014/main" xmlns="" id="{29420566-A539-4870-918B-A39FBCAD065D}"/>
              </a:ext>
            </a:extLst>
          </p:cNvPr>
          <p:cNvSpPr/>
          <p:nvPr/>
        </p:nvSpPr>
        <p:spPr>
          <a:xfrm>
            <a:off x="6878632" y="2814747"/>
            <a:ext cx="1982071" cy="913730"/>
          </a:xfrm>
          <a:prstGeom prst="roundRect">
            <a:avLst>
              <a:gd name="adj" fmla="val 6750"/>
            </a:avLst>
          </a:prstGeom>
          <a:ln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 fontAlgn="base" latinLnBrk="0">
              <a:lnSpc>
                <a:spcPct val="130000"/>
              </a:lnSpc>
            </a:pPr>
            <a:r>
              <a:rPr lang="ko-KR" altLang="en-US" b="1" dirty="0">
                <a:solidFill>
                  <a:schemeClr val="tx1"/>
                </a:solidFill>
              </a:rPr>
              <a:t>우수 송아지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 fontAlgn="base" latinLnBrk="0">
              <a:lnSpc>
                <a:spcPct val="130000"/>
              </a:lnSpc>
            </a:pPr>
            <a:r>
              <a:rPr lang="ko-KR" altLang="en-US" b="1" dirty="0">
                <a:solidFill>
                  <a:schemeClr val="tx1"/>
                </a:solidFill>
              </a:rPr>
              <a:t>가격 경쟁력 부재</a:t>
            </a:r>
          </a:p>
        </p:txBody>
      </p:sp>
      <p:sp>
        <p:nvSpPr>
          <p:cNvPr id="23" name="모서리가 둥근 직사각형 10">
            <a:extLst>
              <a:ext uri="{FF2B5EF4-FFF2-40B4-BE49-F238E27FC236}">
                <a16:creationId xmlns:a16="http://schemas.microsoft.com/office/drawing/2014/main" xmlns="" id="{34F9499B-FBB0-405D-894F-4BE15E4A5A70}"/>
              </a:ext>
            </a:extLst>
          </p:cNvPr>
          <p:cNvSpPr/>
          <p:nvPr/>
        </p:nvSpPr>
        <p:spPr>
          <a:xfrm>
            <a:off x="6712235" y="4847432"/>
            <a:ext cx="2291259" cy="913730"/>
          </a:xfrm>
          <a:prstGeom prst="roundRect">
            <a:avLst>
              <a:gd name="adj" fmla="val 6750"/>
            </a:avLst>
          </a:prstGeom>
          <a:ln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 fontAlgn="base" latinLnBrk="0">
              <a:lnSpc>
                <a:spcPct val="130000"/>
              </a:lnSpc>
            </a:pPr>
            <a:r>
              <a:rPr lang="ko-KR" altLang="en-US" b="1" dirty="0" err="1">
                <a:solidFill>
                  <a:schemeClr val="tx1"/>
                </a:solidFill>
              </a:rPr>
              <a:t>번식우</a:t>
            </a:r>
            <a:r>
              <a:rPr lang="ko-KR" altLang="en-US" b="1" dirty="0">
                <a:solidFill>
                  <a:schemeClr val="tx1"/>
                </a:solidFill>
              </a:rPr>
              <a:t> 조기 출하로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 fontAlgn="base" latinLnBrk="0">
              <a:lnSpc>
                <a:spcPct val="130000"/>
              </a:lnSpc>
            </a:pPr>
            <a:r>
              <a:rPr lang="ko-KR" altLang="en-US" b="1" dirty="0">
                <a:solidFill>
                  <a:schemeClr val="tx1"/>
                </a:solidFill>
              </a:rPr>
              <a:t>우수 유전자원 소실</a:t>
            </a:r>
          </a:p>
        </p:txBody>
      </p:sp>
      <p:sp>
        <p:nvSpPr>
          <p:cNvPr id="25" name="모서리가 둥근 직사각형 10">
            <a:extLst>
              <a:ext uri="{FF2B5EF4-FFF2-40B4-BE49-F238E27FC236}">
                <a16:creationId xmlns:a16="http://schemas.microsoft.com/office/drawing/2014/main" xmlns="" id="{FE5FE07D-3B5B-41B2-96F9-67E5415D57A0}"/>
              </a:ext>
            </a:extLst>
          </p:cNvPr>
          <p:cNvSpPr/>
          <p:nvPr/>
        </p:nvSpPr>
        <p:spPr>
          <a:xfrm>
            <a:off x="3756538" y="4853715"/>
            <a:ext cx="1463534" cy="913730"/>
          </a:xfrm>
          <a:prstGeom prst="roundRect">
            <a:avLst>
              <a:gd name="adj" fmla="val 6750"/>
            </a:avLst>
          </a:prstGeom>
          <a:ln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 fontAlgn="base" latinLnBrk="0">
              <a:lnSpc>
                <a:spcPct val="130000"/>
              </a:lnSpc>
            </a:pPr>
            <a:r>
              <a:rPr lang="ko-KR" altLang="en-US" b="1" dirty="0">
                <a:solidFill>
                  <a:schemeClr val="tx1"/>
                </a:solidFill>
              </a:rPr>
              <a:t>개량효율성 미흡</a:t>
            </a:r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xmlns="" id="{18D3CD6B-99A2-4D2F-A37F-58344CE7A1C8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>
            <a:off x="2411760" y="3109114"/>
            <a:ext cx="525387" cy="0"/>
          </a:xfrm>
          <a:prstGeom prst="straightConnector1">
            <a:avLst/>
          </a:prstGeom>
          <a:ln w="101600"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AA10FEF-1CFD-4640-8F06-0004C6BA2BA3}"/>
              </a:ext>
            </a:extLst>
          </p:cNvPr>
          <p:cNvSpPr txBox="1"/>
          <p:nvPr/>
        </p:nvSpPr>
        <p:spPr>
          <a:xfrm>
            <a:off x="4894131" y="2891061"/>
            <a:ext cx="1826141" cy="2012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3200" b="1" dirty="0" err="1">
                <a:solidFill>
                  <a:srgbClr val="FF0000"/>
                </a:solidFill>
              </a:rPr>
              <a:t>저효율성</a:t>
            </a:r>
            <a:endParaRPr lang="en-US" altLang="ko-KR" sz="3200" b="1" dirty="0">
              <a:solidFill>
                <a:srgbClr val="FF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sz="3200" b="1" dirty="0">
                <a:solidFill>
                  <a:srgbClr val="FF0000"/>
                </a:solidFill>
              </a:rPr>
              <a:t>개량의</a:t>
            </a:r>
            <a:endParaRPr lang="en-US" altLang="ko-KR" sz="3200" b="1" dirty="0">
              <a:solidFill>
                <a:srgbClr val="FF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ko-KR" altLang="en-US" sz="3200" b="1" dirty="0">
                <a:solidFill>
                  <a:srgbClr val="FF0000"/>
                </a:solidFill>
              </a:rPr>
              <a:t>악순환</a:t>
            </a:r>
          </a:p>
        </p:txBody>
      </p:sp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xmlns="" id="{90F1ABCD-7772-43A7-B438-7CA136465E46}"/>
              </a:ext>
            </a:extLst>
          </p:cNvPr>
          <p:cNvCxnSpPr>
            <a:cxnSpLocks/>
          </p:cNvCxnSpPr>
          <p:nvPr/>
        </p:nvCxnSpPr>
        <p:spPr>
          <a:xfrm>
            <a:off x="1442465" y="2168417"/>
            <a:ext cx="0" cy="483832"/>
          </a:xfrm>
          <a:prstGeom prst="straightConnector1">
            <a:avLst/>
          </a:prstGeom>
          <a:ln w="101600"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910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96952"/>
            <a:ext cx="9144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 지역단위 유전능력 평가시스템</a:t>
            </a:r>
            <a:endParaRPr lang="en-US" altLang="ko-KR" sz="3200" b="1" dirty="0"/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388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 동일한 아비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동일한 </a:t>
            </a:r>
            <a:r>
              <a:rPr lang="ko-KR" altLang="en-US" sz="2000" b="1" dirty="0" err="1"/>
              <a:t>육종가</a:t>
            </a:r>
            <a:endParaRPr lang="en-US" altLang="ko-KR" sz="2000" b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4848"/>
            <a:ext cx="7488832" cy="51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47664" y="729280"/>
            <a:ext cx="6168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/>
              <a:t>동일한 아비를 가진 암소의 유전능력 평가 결과 </a:t>
            </a:r>
            <a:r>
              <a:rPr lang="en-US" altLang="ko-KR" sz="1600" b="1" dirty="0"/>
              <a:t>⇒ </a:t>
            </a:r>
            <a:r>
              <a:rPr lang="ko-KR" altLang="en-US" sz="1600" b="1" dirty="0">
                <a:solidFill>
                  <a:srgbClr val="0000FF"/>
                </a:solidFill>
              </a:rPr>
              <a:t>동일한 </a:t>
            </a:r>
            <a:r>
              <a:rPr lang="ko-KR" altLang="en-US" sz="1600" b="1" dirty="0" err="1">
                <a:solidFill>
                  <a:srgbClr val="0000FF"/>
                </a:solidFill>
              </a:rPr>
              <a:t>육종가</a:t>
            </a:r>
            <a:endParaRPr lang="en-US" altLang="ko-KR" sz="1600" b="1" dirty="0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/>
              <a:t>어떻게 선발하고 어떻게 개량 할 것인가</a:t>
            </a:r>
            <a:r>
              <a:rPr lang="en-US" altLang="ko-KR" sz="1600" b="1" dirty="0"/>
              <a:t>?</a:t>
            </a:r>
          </a:p>
        </p:txBody>
      </p:sp>
      <p:pic>
        <p:nvPicPr>
          <p:cNvPr id="9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36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96952"/>
            <a:ext cx="9144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암소 개량사업</a:t>
            </a:r>
            <a:endParaRPr lang="en-US" altLang="ko-KR" sz="3200" b="1" dirty="0"/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655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251520" y="1464240"/>
          <a:ext cx="8640960" cy="4916916"/>
        </p:xfrm>
        <a:graphic>
          <a:graphicData uri="http://schemas.openxmlformats.org/drawingml/2006/table">
            <a:tbl>
              <a:tblPr/>
              <a:tblGrid>
                <a:gridCol w="3085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60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평가 기술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신뢰도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비고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9247">
                <a:tc>
                  <a:txBody>
                    <a:bodyPr/>
                    <a:lstStyle/>
                    <a:p>
                      <a:pPr marL="265113" marR="0" indent="-265113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○ 자손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두 이상의 도축 성적을 이용한 유전능력 평가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60 %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암소의 후대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600" b="1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두이상을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이용한 조기선발은</a:t>
                      </a:r>
                      <a:endParaRPr lang="en-US" altLang="ko-KR" sz="16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현실적으로 불가능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92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○ 혈통정보 기반의 유전능력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평가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25% 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내외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혈통기반 </a:t>
                      </a:r>
                      <a:r>
                        <a:rPr lang="ko-KR" altLang="en-US" sz="16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육종가는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600" b="1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씨수소의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능력만을 사용함으로 신뢰도가 낮음 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&lt;</a:t>
                      </a:r>
                      <a:r>
                        <a:rPr lang="ko-KR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현재 </a:t>
                      </a:r>
                      <a:r>
                        <a:rPr lang="ko-KR" altLang="en-US" sz="1600" b="1" dirty="0" err="1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육종가</a:t>
                      </a:r>
                      <a:r>
                        <a:rPr lang="ko-KR" altLang="en-US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추정 체계</a:t>
                      </a:r>
                      <a:r>
                        <a:rPr lang="en-US" altLang="ko-KR" sz="16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&gt;</a:t>
                      </a:r>
                      <a:endParaRPr lang="ko-KR" altLang="en-US" sz="16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9247">
                <a:tc>
                  <a:txBody>
                    <a:bodyPr/>
                    <a:lstStyle/>
                    <a:p>
                      <a:pPr marL="265113" marR="0" indent="-265113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○ 유전자 </a:t>
                      </a:r>
                      <a:r>
                        <a:rPr lang="ko-KR" altLang="en-US" sz="1600" b="1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마커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(10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종 내외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이용한 유전능력 평가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5 % </a:t>
                      </a:r>
                      <a:r>
                        <a:rPr lang="ko-KR" altLang="en-US" sz="1600" b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이하</a:t>
                      </a:r>
                      <a:endParaRPr lang="en-US" sz="1600" b="1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각 유전자 </a:t>
                      </a:r>
                      <a:r>
                        <a:rPr lang="ko-KR" altLang="en-US" sz="1600" b="1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마커가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형질에 미치는 영향력이 작아 신뢰도 확보가 어려움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3840">
                <a:tc>
                  <a:txBody>
                    <a:bodyPr/>
                    <a:lstStyle/>
                    <a:p>
                      <a:pPr marL="265113" marR="0" indent="-265113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○ </a:t>
                      </a:r>
                      <a:r>
                        <a:rPr lang="ko-KR" altLang="en-US" sz="18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지역단위 도축정보 </a:t>
                      </a:r>
                      <a:r>
                        <a:rPr lang="en-US" altLang="ko-KR" sz="18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DB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를 이용한 유전능력 평가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50 %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지역단위의 도축정보를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DB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화하여 암소의 </a:t>
                      </a:r>
                      <a:endParaRPr lang="en-US" altLang="ko-KR" sz="16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후대 및 </a:t>
                      </a:r>
                      <a:r>
                        <a:rPr lang="ko-KR" altLang="en-US" sz="1600" b="1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형매</a:t>
                      </a:r>
                      <a:r>
                        <a:rPr lang="ko-KR" altLang="en-US" sz="1600" b="1" baseline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정보를 이용한 유전능력 평가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9247">
                <a:tc>
                  <a:txBody>
                    <a:bodyPr/>
                    <a:lstStyle/>
                    <a:p>
                      <a:pPr marL="265113" marR="0" indent="-265113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○ </a:t>
                      </a:r>
                      <a:r>
                        <a:rPr lang="ko-KR" altLang="en-US" sz="18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대용량 유전체정보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를 이용한 유전능력 평가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70 %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이상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대용량의 유전체정보 분석을 통해 신뢰도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70%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이상 가능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현재 한우의 유전능력 평가의 정확도 비교</a:t>
            </a:r>
          </a:p>
        </p:txBody>
      </p:sp>
      <p:pic>
        <p:nvPicPr>
          <p:cNvPr id="5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556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5140835" y="2621046"/>
            <a:ext cx="4036192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80975" algn="l"/>
              </a:tabLst>
            </a:pPr>
            <a:endParaRPr lang="en-US" altLang="ko-KR" sz="1100" spc="-100" dirty="0">
              <a:solidFill>
                <a:prstClr val="black"/>
              </a:solidFill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l"/>
              <a:tabLst>
                <a:tab pos="180975" algn="l"/>
              </a:tabLst>
            </a:pPr>
            <a:r>
              <a:rPr lang="ko-KR" altLang="en-US" sz="1400" b="1" spc="-100" dirty="0">
                <a:solidFill>
                  <a:prstClr val="black"/>
                </a:solidFill>
              </a:rPr>
              <a:t>지역단위 도축</a:t>
            </a:r>
            <a:r>
              <a:rPr lang="en-US" altLang="ko-KR" sz="1400" b="1" spc="-100" dirty="0">
                <a:solidFill>
                  <a:prstClr val="black"/>
                </a:solidFill>
              </a:rPr>
              <a:t>/</a:t>
            </a:r>
            <a:r>
              <a:rPr lang="ko-KR" altLang="en-US" sz="1400" b="1" spc="-100" dirty="0">
                <a:solidFill>
                  <a:prstClr val="black"/>
                </a:solidFill>
              </a:rPr>
              <a:t>혈통 정보 활용</a:t>
            </a:r>
            <a:endParaRPr lang="en-US" altLang="ko-KR" sz="1400" b="1" spc="-1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tabLst>
                <a:tab pos="180975" algn="l"/>
              </a:tabLst>
            </a:pPr>
            <a:r>
              <a:rPr lang="ko-KR" altLang="en-US" sz="1400" b="1" spc="-100" dirty="0">
                <a:solidFill>
                  <a:prstClr val="black"/>
                </a:solidFill>
              </a:rPr>
              <a:t>모든 친척의 </a:t>
            </a:r>
            <a:r>
              <a:rPr lang="ko-KR" altLang="en-US" sz="1400" b="1" spc="-100" dirty="0" err="1">
                <a:solidFill>
                  <a:prstClr val="black"/>
                </a:solidFill>
              </a:rPr>
              <a:t>도축형질</a:t>
            </a:r>
            <a:r>
              <a:rPr lang="ko-KR" altLang="en-US" sz="1400" b="1" spc="-100" dirty="0">
                <a:solidFill>
                  <a:prstClr val="black"/>
                </a:solidFill>
              </a:rPr>
              <a:t> 활용</a:t>
            </a:r>
            <a:endParaRPr lang="en-US" altLang="ko-KR" sz="1400" b="1" spc="-1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tabLst>
                <a:tab pos="180975" algn="l"/>
              </a:tabLst>
            </a:pPr>
            <a:r>
              <a:rPr lang="ko-KR" altLang="en-US" sz="1400" b="1" spc="-100" dirty="0">
                <a:solidFill>
                  <a:prstClr val="black"/>
                </a:solidFill>
              </a:rPr>
              <a:t>암소의 </a:t>
            </a:r>
            <a:r>
              <a:rPr lang="ko-KR" altLang="en-US" sz="1400" b="1" spc="-100" dirty="0" err="1">
                <a:solidFill>
                  <a:prstClr val="black"/>
                </a:solidFill>
              </a:rPr>
              <a:t>유전능력</a:t>
            </a:r>
            <a:r>
              <a:rPr lang="ko-KR" altLang="en-US" sz="1400" b="1" spc="-100" dirty="0">
                <a:solidFill>
                  <a:prstClr val="black"/>
                </a:solidFill>
              </a:rPr>
              <a:t> 평가 가능</a:t>
            </a:r>
            <a:endParaRPr lang="en-US" altLang="ko-KR" sz="1400" b="1" spc="-1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tabLst>
                <a:tab pos="180975" algn="l"/>
              </a:tabLst>
            </a:pPr>
            <a:endParaRPr lang="en-US" altLang="ko-KR" sz="1400" b="1" spc="-100" dirty="0">
              <a:solidFill>
                <a:prstClr val="black"/>
              </a:solidFill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l"/>
              <a:tabLst>
                <a:tab pos="180975" algn="l"/>
              </a:tabLst>
            </a:pPr>
            <a:r>
              <a:rPr lang="ko-KR" altLang="en-US" sz="1400" b="1" spc="-100" dirty="0" err="1">
                <a:solidFill>
                  <a:prstClr val="black"/>
                </a:solidFill>
              </a:rPr>
              <a:t>씨수소</a:t>
            </a:r>
            <a:r>
              <a:rPr lang="ko-KR" altLang="en-US" sz="1400" b="1" spc="-100" dirty="0">
                <a:solidFill>
                  <a:prstClr val="black"/>
                </a:solidFill>
              </a:rPr>
              <a:t> </a:t>
            </a:r>
            <a:r>
              <a:rPr lang="ko-KR" altLang="en-US" sz="1400" b="1" spc="-100" dirty="0" err="1">
                <a:solidFill>
                  <a:prstClr val="black"/>
                </a:solidFill>
              </a:rPr>
              <a:t>육종가</a:t>
            </a:r>
            <a:r>
              <a:rPr lang="ko-KR" altLang="en-US" sz="1400" b="1" spc="-100" dirty="0">
                <a:solidFill>
                  <a:prstClr val="black"/>
                </a:solidFill>
              </a:rPr>
              <a:t> 재평가 </a:t>
            </a:r>
            <a:endParaRPr lang="en-US" altLang="ko-KR" sz="1400" b="1" spc="-1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tabLst>
                <a:tab pos="180975" algn="l"/>
              </a:tabLst>
            </a:pPr>
            <a:r>
              <a:rPr lang="en-US" altLang="ko-KR" sz="1200" b="1" spc="-100" dirty="0">
                <a:solidFill>
                  <a:prstClr val="black"/>
                </a:solidFill>
              </a:rPr>
              <a:t> </a:t>
            </a:r>
            <a:r>
              <a:rPr lang="en-US" altLang="ko-KR" sz="1100" b="1" spc="-100" dirty="0">
                <a:solidFill>
                  <a:prstClr val="black"/>
                </a:solidFill>
              </a:rPr>
              <a:t>-  </a:t>
            </a:r>
            <a:r>
              <a:rPr lang="ko-KR" altLang="en-US" sz="1100" b="1" spc="-100" dirty="0">
                <a:solidFill>
                  <a:prstClr val="black"/>
                </a:solidFill>
              </a:rPr>
              <a:t>기존 </a:t>
            </a:r>
            <a:r>
              <a:rPr lang="ko-KR" altLang="en-US" sz="1100" b="1" spc="-100" dirty="0" err="1">
                <a:solidFill>
                  <a:prstClr val="black"/>
                </a:solidFill>
              </a:rPr>
              <a:t>씨수소</a:t>
            </a:r>
            <a:r>
              <a:rPr lang="ko-KR" altLang="en-US" sz="1100" b="1" spc="-100" dirty="0">
                <a:solidFill>
                  <a:prstClr val="black"/>
                </a:solidFill>
              </a:rPr>
              <a:t> </a:t>
            </a:r>
            <a:r>
              <a:rPr lang="ko-KR" altLang="en-US" sz="1100" b="1" spc="-100" dirty="0" err="1">
                <a:solidFill>
                  <a:prstClr val="black"/>
                </a:solidFill>
              </a:rPr>
              <a:t>육종가</a:t>
            </a:r>
            <a:r>
              <a:rPr lang="ko-KR" altLang="en-US" sz="1100" b="1" spc="-100" dirty="0">
                <a:solidFill>
                  <a:prstClr val="black"/>
                </a:solidFill>
              </a:rPr>
              <a:t> </a:t>
            </a:r>
            <a:r>
              <a:rPr lang="en-US" altLang="ko-KR" sz="1100" b="1" spc="-100" dirty="0">
                <a:solidFill>
                  <a:prstClr val="black"/>
                </a:solidFill>
              </a:rPr>
              <a:t>: 24</a:t>
            </a:r>
            <a:r>
              <a:rPr lang="ko-KR" altLang="en-US" sz="1100" b="1" spc="-100" dirty="0" err="1">
                <a:solidFill>
                  <a:prstClr val="black"/>
                </a:solidFill>
              </a:rPr>
              <a:t>개월령</a:t>
            </a:r>
            <a:r>
              <a:rPr lang="ko-KR" altLang="en-US" sz="1100" b="1" spc="-100" dirty="0">
                <a:solidFill>
                  <a:prstClr val="black"/>
                </a:solidFill>
              </a:rPr>
              <a:t> </a:t>
            </a:r>
            <a:r>
              <a:rPr lang="ko-KR" altLang="en-US" sz="1100" b="1" spc="-100" dirty="0" err="1">
                <a:solidFill>
                  <a:prstClr val="black"/>
                </a:solidFill>
              </a:rPr>
              <a:t>후대검정</a:t>
            </a:r>
            <a:r>
              <a:rPr lang="ko-KR" altLang="en-US" sz="1100" b="1" spc="-100" dirty="0">
                <a:solidFill>
                  <a:prstClr val="black"/>
                </a:solidFill>
              </a:rPr>
              <a:t> 기준</a:t>
            </a:r>
            <a:endParaRPr lang="en-US" altLang="ko-KR" sz="1100" b="1" spc="-1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tabLst>
                <a:tab pos="180975" algn="l"/>
              </a:tabLst>
            </a:pPr>
            <a:r>
              <a:rPr lang="en-US" altLang="ko-KR" sz="1100" b="1" spc="-100" dirty="0">
                <a:solidFill>
                  <a:prstClr val="black"/>
                </a:solidFill>
              </a:rPr>
              <a:t> -  </a:t>
            </a:r>
            <a:r>
              <a:rPr lang="ko-KR" altLang="en-US" sz="1100" b="1" spc="-100" dirty="0">
                <a:solidFill>
                  <a:prstClr val="black"/>
                </a:solidFill>
              </a:rPr>
              <a:t>지역단위 </a:t>
            </a:r>
            <a:r>
              <a:rPr lang="ko-KR" altLang="en-US" sz="1100" b="1" spc="-100" dirty="0" err="1">
                <a:solidFill>
                  <a:prstClr val="black"/>
                </a:solidFill>
              </a:rPr>
              <a:t>씨수소</a:t>
            </a:r>
            <a:r>
              <a:rPr lang="ko-KR" altLang="en-US" sz="1100" b="1" spc="-100" dirty="0">
                <a:solidFill>
                  <a:prstClr val="black"/>
                </a:solidFill>
              </a:rPr>
              <a:t> </a:t>
            </a:r>
            <a:r>
              <a:rPr lang="ko-KR" altLang="en-US" sz="1100" b="1" spc="-100" dirty="0" err="1">
                <a:solidFill>
                  <a:prstClr val="black"/>
                </a:solidFill>
              </a:rPr>
              <a:t>육종가</a:t>
            </a:r>
            <a:r>
              <a:rPr lang="ko-KR" altLang="en-US" sz="1100" b="1" spc="-100" dirty="0">
                <a:solidFill>
                  <a:prstClr val="black"/>
                </a:solidFill>
              </a:rPr>
              <a:t> </a:t>
            </a:r>
            <a:r>
              <a:rPr lang="en-US" altLang="ko-KR" sz="1100" b="1" spc="-100" dirty="0">
                <a:solidFill>
                  <a:prstClr val="black"/>
                </a:solidFill>
              </a:rPr>
              <a:t>: 30-34</a:t>
            </a:r>
            <a:r>
              <a:rPr lang="ko-KR" altLang="en-US" sz="1100" b="1" spc="-100" dirty="0" err="1">
                <a:solidFill>
                  <a:prstClr val="black"/>
                </a:solidFill>
              </a:rPr>
              <a:t>개월령</a:t>
            </a:r>
            <a:r>
              <a:rPr lang="ko-KR" altLang="en-US" sz="1100" b="1" spc="-100" dirty="0">
                <a:solidFill>
                  <a:prstClr val="black"/>
                </a:solidFill>
              </a:rPr>
              <a:t> </a:t>
            </a:r>
            <a:r>
              <a:rPr lang="ko-KR" altLang="en-US" sz="1100" b="1" spc="-100" dirty="0" err="1">
                <a:solidFill>
                  <a:prstClr val="black"/>
                </a:solidFill>
              </a:rPr>
              <a:t>거세우</a:t>
            </a:r>
            <a:r>
              <a:rPr lang="en-US" altLang="ko-KR" sz="1100" b="1" spc="-100" dirty="0">
                <a:solidFill>
                  <a:prstClr val="black"/>
                </a:solidFill>
              </a:rPr>
              <a:t> </a:t>
            </a:r>
            <a:r>
              <a:rPr lang="ko-KR" altLang="en-US" sz="1100" b="1" spc="-100" dirty="0" err="1">
                <a:solidFill>
                  <a:prstClr val="black"/>
                </a:solidFill>
              </a:rPr>
              <a:t>도축정보로</a:t>
            </a:r>
            <a:r>
              <a:rPr lang="ko-KR" altLang="en-US" sz="1100" b="1" spc="-100" dirty="0">
                <a:solidFill>
                  <a:prstClr val="black"/>
                </a:solidFill>
              </a:rPr>
              <a:t> 재평가</a:t>
            </a:r>
            <a:endParaRPr lang="en-US" altLang="ko-KR" sz="1100" b="1" spc="-1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tabLst>
                <a:tab pos="180975" algn="l"/>
              </a:tabLst>
            </a:pPr>
            <a:endParaRPr lang="en-US" altLang="ko-KR" sz="1400" b="1" spc="-100" dirty="0">
              <a:solidFill>
                <a:prstClr val="black"/>
              </a:solidFill>
            </a:endParaRP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l"/>
              <a:tabLst>
                <a:tab pos="180975" algn="l"/>
              </a:tabLst>
            </a:pPr>
            <a:r>
              <a:rPr lang="ko-KR" altLang="en-US" sz="1400" b="1" spc="-100" dirty="0">
                <a:solidFill>
                  <a:prstClr val="black"/>
                </a:solidFill>
              </a:rPr>
              <a:t> 육종가정확도 증가 </a:t>
            </a:r>
            <a:r>
              <a:rPr lang="en-US" altLang="ko-KR" sz="1400" b="1" spc="-100" dirty="0">
                <a:solidFill>
                  <a:prstClr val="black"/>
                </a:solidFill>
              </a:rPr>
              <a:t>!</a:t>
            </a:r>
            <a:r>
              <a:rPr lang="ko-KR" altLang="en-US" sz="1600" b="1" spc="-100" dirty="0">
                <a:solidFill>
                  <a:prstClr val="black"/>
                </a:solidFill>
              </a:rPr>
              <a:t>   </a:t>
            </a:r>
            <a:endParaRPr lang="en-US" altLang="ko-KR" sz="1400" spc="-100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108520" y="196046"/>
            <a:ext cx="6922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prstClr val="black"/>
                </a:solidFill>
              </a:rPr>
              <a:t>지역단위 </a:t>
            </a:r>
            <a:r>
              <a:rPr lang="ko-KR" altLang="en-US" sz="2800" b="1" dirty="0" err="1">
                <a:solidFill>
                  <a:prstClr val="black"/>
                </a:solidFill>
              </a:rPr>
              <a:t>유전능력</a:t>
            </a:r>
            <a:r>
              <a:rPr lang="ko-KR" altLang="en-US" sz="2800" b="1" dirty="0">
                <a:solidFill>
                  <a:prstClr val="black"/>
                </a:solidFill>
              </a:rPr>
              <a:t> 평가 정보 활용 모식도</a:t>
            </a:r>
          </a:p>
        </p:txBody>
      </p:sp>
      <p:sp>
        <p:nvSpPr>
          <p:cNvPr id="59" name="직사각형 58"/>
          <p:cNvSpPr/>
          <p:nvPr/>
        </p:nvSpPr>
        <p:spPr>
          <a:xfrm>
            <a:off x="0" y="692696"/>
            <a:ext cx="9144000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1484784"/>
            <a:ext cx="5184576" cy="4805372"/>
            <a:chOff x="179512" y="1196752"/>
            <a:chExt cx="5688632" cy="5040560"/>
          </a:xfrm>
        </p:grpSpPr>
        <p:sp>
          <p:nvSpPr>
            <p:cNvPr id="2" name="직사각형 1"/>
            <p:cNvSpPr/>
            <p:nvPr/>
          </p:nvSpPr>
          <p:spPr>
            <a:xfrm>
              <a:off x="179512" y="1196752"/>
              <a:ext cx="5688632" cy="50405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xmlns="" id="{FA17A9F7-0DF0-4E29-AB70-5CEA3CF53484}"/>
                </a:ext>
              </a:extLst>
            </p:cNvPr>
            <p:cNvGrpSpPr/>
            <p:nvPr/>
          </p:nvGrpSpPr>
          <p:grpSpPr>
            <a:xfrm>
              <a:off x="323528" y="1412776"/>
              <a:ext cx="5363742" cy="4625019"/>
              <a:chOff x="5831126" y="623299"/>
              <a:chExt cx="5363742" cy="4625019"/>
            </a:xfrm>
          </p:grpSpPr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xmlns="" id="{B2E09CC5-557E-4430-A72D-D3C80A1E8331}"/>
                  </a:ext>
                </a:extLst>
              </p:cNvPr>
              <p:cNvCxnSpPr/>
              <p:nvPr/>
            </p:nvCxnSpPr>
            <p:spPr>
              <a:xfrm>
                <a:off x="8515740" y="1525964"/>
                <a:ext cx="0" cy="84318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>
                <a:extLst>
                  <a:ext uri="{FF2B5EF4-FFF2-40B4-BE49-F238E27FC236}">
                    <a16:creationId xmlns:a16="http://schemas.microsoft.com/office/drawing/2014/main" xmlns="" id="{33406849-E28F-47EA-9DEE-07F924EC8AC5}"/>
                  </a:ext>
                </a:extLst>
              </p:cNvPr>
              <p:cNvCxnSpPr/>
              <p:nvPr/>
            </p:nvCxnSpPr>
            <p:spPr>
              <a:xfrm>
                <a:off x="8515740" y="2844365"/>
                <a:ext cx="0" cy="84318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F459535C-E314-4153-A161-3BC59D1BA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31126" y="1760910"/>
                <a:ext cx="334124" cy="244956"/>
              </a:xfrm>
              <a:prstGeom prst="rect">
                <a:avLst/>
              </a:prstGeom>
              <a:noFill/>
            </p:spPr>
          </p:pic>
          <p:pic>
            <p:nvPicPr>
              <p:cNvPr id="36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AA162227-C466-4C20-80F9-D4E0276D6B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31126" y="2036121"/>
                <a:ext cx="334124" cy="244956"/>
              </a:xfrm>
              <a:prstGeom prst="rect">
                <a:avLst/>
              </a:prstGeom>
              <a:noFill/>
            </p:spPr>
          </p:pic>
          <p:pic>
            <p:nvPicPr>
              <p:cNvPr id="37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22E2D4A1-F539-4BEB-AC35-C89C283484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31126" y="2305396"/>
                <a:ext cx="334124" cy="244956"/>
              </a:xfrm>
              <a:prstGeom prst="rect">
                <a:avLst/>
              </a:prstGeom>
              <a:noFill/>
            </p:spPr>
          </p:pic>
          <p:pic>
            <p:nvPicPr>
              <p:cNvPr id="38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DE626A13-CAF3-4F62-9115-598140D4FF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31126" y="2580607"/>
                <a:ext cx="334124" cy="244956"/>
              </a:xfrm>
              <a:prstGeom prst="rect">
                <a:avLst/>
              </a:prstGeom>
              <a:noFill/>
            </p:spPr>
          </p:pic>
          <p:pic>
            <p:nvPicPr>
              <p:cNvPr id="39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40BB6A56-6970-4967-918B-E26EF6B8B7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37845" y="2854994"/>
                <a:ext cx="334124" cy="244956"/>
              </a:xfrm>
              <a:prstGeom prst="rect">
                <a:avLst/>
              </a:prstGeom>
              <a:noFill/>
            </p:spPr>
          </p:pic>
          <p:pic>
            <p:nvPicPr>
              <p:cNvPr id="41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3235D02B-0F83-4DE5-B6F7-9994FEB6B1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37845" y="3130205"/>
                <a:ext cx="334124" cy="244956"/>
              </a:xfrm>
              <a:prstGeom prst="rect">
                <a:avLst/>
              </a:prstGeom>
              <a:noFill/>
            </p:spPr>
          </p:pic>
          <p:pic>
            <p:nvPicPr>
              <p:cNvPr id="42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E351C6B8-F42B-4680-9322-302A79FB15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54061" y="1760910"/>
                <a:ext cx="334124" cy="244956"/>
              </a:xfrm>
              <a:prstGeom prst="rect">
                <a:avLst/>
              </a:prstGeom>
              <a:noFill/>
            </p:spPr>
          </p:pic>
          <p:pic>
            <p:nvPicPr>
              <p:cNvPr id="43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40A617B3-3E33-4A2B-B314-DBA683747A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54061" y="2036121"/>
                <a:ext cx="334124" cy="244956"/>
              </a:xfrm>
              <a:prstGeom prst="rect">
                <a:avLst/>
              </a:prstGeom>
              <a:noFill/>
            </p:spPr>
          </p:pic>
          <p:pic>
            <p:nvPicPr>
              <p:cNvPr id="44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FCC6E617-73EC-47A0-890C-5B0D213834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54061" y="2305396"/>
                <a:ext cx="334124" cy="244956"/>
              </a:xfrm>
              <a:prstGeom prst="rect">
                <a:avLst/>
              </a:prstGeom>
              <a:noFill/>
            </p:spPr>
          </p:pic>
          <p:pic>
            <p:nvPicPr>
              <p:cNvPr id="51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A3C0F9BD-2325-4845-9C6D-DA4DA3CC97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54061" y="2580607"/>
                <a:ext cx="334124" cy="244956"/>
              </a:xfrm>
              <a:prstGeom prst="rect">
                <a:avLst/>
              </a:prstGeom>
              <a:noFill/>
            </p:spPr>
          </p:pic>
          <p:pic>
            <p:nvPicPr>
              <p:cNvPr id="53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FF9F56C2-CDBC-455E-A825-745C166F0B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60780" y="2854994"/>
                <a:ext cx="334124" cy="244956"/>
              </a:xfrm>
              <a:prstGeom prst="rect">
                <a:avLst/>
              </a:prstGeom>
              <a:noFill/>
            </p:spPr>
          </p:pic>
          <p:pic>
            <p:nvPicPr>
              <p:cNvPr id="55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713AC74D-3C4D-4F95-B6C0-FFD28B11B9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60780" y="3130205"/>
                <a:ext cx="334124" cy="244956"/>
              </a:xfrm>
              <a:prstGeom prst="rect">
                <a:avLst/>
              </a:prstGeom>
              <a:noFill/>
            </p:spPr>
          </p:pic>
          <p:pic>
            <p:nvPicPr>
              <p:cNvPr id="60" name="Picture 2" descr="http://publicdomainvectors.org/photos/cow-silhouette.png">
                <a:hlinkClick r:id="rId4"/>
                <a:extLst>
                  <a:ext uri="{FF2B5EF4-FFF2-40B4-BE49-F238E27FC236}">
                    <a16:creationId xmlns:a16="http://schemas.microsoft.com/office/drawing/2014/main" xmlns="" id="{450DF470-43C6-4D0D-9316-AFA9D0FD84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1000"/>
              </a:blip>
              <a:srcRect/>
              <a:stretch>
                <a:fillRect/>
              </a:stretch>
            </p:blipFill>
            <p:spPr bwMode="auto">
              <a:xfrm flipH="1">
                <a:off x="7148183" y="4531599"/>
                <a:ext cx="1014014" cy="618549"/>
              </a:xfrm>
              <a:prstGeom prst="rect">
                <a:avLst/>
              </a:prstGeom>
              <a:noFill/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8D57AF49-EE1E-4501-92F3-217430CC54D1}"/>
                  </a:ext>
                </a:extLst>
              </p:cNvPr>
              <p:cNvSpPr txBox="1"/>
              <p:nvPr/>
            </p:nvSpPr>
            <p:spPr>
              <a:xfrm>
                <a:off x="6325817" y="4193086"/>
                <a:ext cx="117532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050" b="1" dirty="0">
                    <a:solidFill>
                      <a:prstClr val="black"/>
                    </a:solidFill>
                  </a:rPr>
                  <a:t>아비의 지역단위</a:t>
                </a:r>
                <a:endParaRPr lang="en-US" altLang="ko-KR" sz="1050" b="1" dirty="0">
                  <a:solidFill>
                    <a:prstClr val="black"/>
                  </a:solidFill>
                </a:endParaRPr>
              </a:p>
              <a:p>
                <a:pPr algn="ctr"/>
                <a:r>
                  <a:rPr lang="ko-KR" altLang="en-US" sz="1050" b="1" dirty="0" err="1">
                    <a:solidFill>
                      <a:prstClr val="black"/>
                    </a:solidFill>
                  </a:rPr>
                  <a:t>육종가</a:t>
                </a:r>
                <a:endParaRPr lang="ko-KR" altLang="en-US" sz="1050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62" name="Picture 2" descr="http://publicdomainvectors.org/photos/cow-silhouette.png">
                <a:hlinkClick r:id="rId4"/>
                <a:extLst>
                  <a:ext uri="{FF2B5EF4-FFF2-40B4-BE49-F238E27FC236}">
                    <a16:creationId xmlns:a16="http://schemas.microsoft.com/office/drawing/2014/main" xmlns="" id="{167F6B5E-1BD5-4A0C-BBD4-B6B9885CD3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1000"/>
              </a:blip>
              <a:srcRect/>
              <a:stretch>
                <a:fillRect/>
              </a:stretch>
            </p:blipFill>
            <p:spPr bwMode="auto">
              <a:xfrm flipH="1">
                <a:off x="8042062" y="3596723"/>
                <a:ext cx="973428" cy="622133"/>
              </a:xfrm>
              <a:prstGeom prst="rect">
                <a:avLst/>
              </a:prstGeom>
              <a:noFill/>
            </p:spPr>
          </p:pic>
          <p:pic>
            <p:nvPicPr>
              <p:cNvPr id="63" name="Picture 2" descr="http://publicdomainvectors.org/photos/cow-silhouette.png">
                <a:hlinkClick r:id="rId4"/>
                <a:extLst>
                  <a:ext uri="{FF2B5EF4-FFF2-40B4-BE49-F238E27FC236}">
                    <a16:creationId xmlns:a16="http://schemas.microsoft.com/office/drawing/2014/main" xmlns="" id="{34BADBAF-5BCC-4E75-A146-E056182423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1000"/>
              </a:blip>
              <a:srcRect/>
              <a:stretch>
                <a:fillRect/>
              </a:stretch>
            </p:blipFill>
            <p:spPr bwMode="auto">
              <a:xfrm flipH="1">
                <a:off x="8042062" y="2196352"/>
                <a:ext cx="973428" cy="593792"/>
              </a:xfrm>
              <a:prstGeom prst="rect">
                <a:avLst/>
              </a:prstGeom>
              <a:noFill/>
            </p:spPr>
          </p:pic>
          <p:cxnSp>
            <p:nvCxnSpPr>
              <p:cNvPr id="64" name="꺾인 연결선 19">
                <a:extLst>
                  <a:ext uri="{FF2B5EF4-FFF2-40B4-BE49-F238E27FC236}">
                    <a16:creationId xmlns:a16="http://schemas.microsoft.com/office/drawing/2014/main" xmlns="" id="{B937A8AD-42EA-410E-899F-46702F3BDC83}"/>
                  </a:ext>
                </a:extLst>
              </p:cNvPr>
              <p:cNvCxnSpPr>
                <a:stCxn id="115" idx="3"/>
                <a:endCxn id="60" idx="0"/>
              </p:cNvCxnSpPr>
              <p:nvPr/>
            </p:nvCxnSpPr>
            <p:spPr>
              <a:xfrm>
                <a:off x="7286853" y="3901598"/>
                <a:ext cx="368337" cy="630001"/>
              </a:xfrm>
              <a:prstGeom prst="bentConnector2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꺾인 연결선 19">
                <a:extLst>
                  <a:ext uri="{FF2B5EF4-FFF2-40B4-BE49-F238E27FC236}">
                    <a16:creationId xmlns:a16="http://schemas.microsoft.com/office/drawing/2014/main" xmlns="" id="{13ABE854-7F5E-4B7F-A9A6-593D842B3C1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7655190" y="3907789"/>
                <a:ext cx="386872" cy="623809"/>
              </a:xfrm>
              <a:prstGeom prst="bentConnector2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E9458F42-9824-4B0D-BE19-C600AB5482D2}"/>
                  </a:ext>
                </a:extLst>
              </p:cNvPr>
              <p:cNvSpPr txBox="1"/>
              <p:nvPr/>
            </p:nvSpPr>
            <p:spPr>
              <a:xfrm>
                <a:off x="6992988" y="4940541"/>
                <a:ext cx="132440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400" b="1" dirty="0">
                    <a:solidFill>
                      <a:srgbClr val="0000FF"/>
                    </a:solidFill>
                  </a:rPr>
                  <a:t>평가대상 암소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B48D2BB0-3667-4DAA-99B6-BAC6497F25DC}"/>
                  </a:ext>
                </a:extLst>
              </p:cNvPr>
              <p:cNvSpPr txBox="1"/>
              <p:nvPr/>
            </p:nvSpPr>
            <p:spPr>
              <a:xfrm>
                <a:off x="8213161" y="4054838"/>
                <a:ext cx="862357" cy="290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 err="1">
                    <a:solidFill>
                      <a:srgbClr val="0000FF"/>
                    </a:solidFill>
                  </a:rPr>
                  <a:t>엄마소</a:t>
                </a:r>
                <a:endParaRPr lang="ko-KR" altLang="en-US" sz="12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0F1C3332-0AB6-410A-943D-173C92432F32}"/>
                  </a:ext>
                </a:extLst>
              </p:cNvPr>
              <p:cNvSpPr txBox="1"/>
              <p:nvPr/>
            </p:nvSpPr>
            <p:spPr>
              <a:xfrm>
                <a:off x="8007896" y="2618489"/>
                <a:ext cx="10390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>
                    <a:solidFill>
                      <a:srgbClr val="0000FF"/>
                    </a:solidFill>
                  </a:rPr>
                  <a:t>외할머니소</a:t>
                </a:r>
              </a:p>
            </p:txBody>
          </p:sp>
          <p:grpSp>
            <p:nvGrpSpPr>
              <p:cNvPr id="69" name="그룹 68">
                <a:extLst>
                  <a:ext uri="{FF2B5EF4-FFF2-40B4-BE49-F238E27FC236}">
                    <a16:creationId xmlns:a16="http://schemas.microsoft.com/office/drawing/2014/main" xmlns="" id="{55E32AAB-F9A2-4DF1-85DA-3C1ACBD12ECC}"/>
                  </a:ext>
                </a:extLst>
              </p:cNvPr>
              <p:cNvGrpSpPr/>
              <p:nvPr/>
            </p:nvGrpSpPr>
            <p:grpSpPr>
              <a:xfrm rot="16200000">
                <a:off x="8998451" y="3671313"/>
                <a:ext cx="673815" cy="558563"/>
                <a:chOff x="5146525" y="3428999"/>
                <a:chExt cx="1892596" cy="913951"/>
              </a:xfrm>
            </p:grpSpPr>
            <p:cxnSp>
              <p:nvCxnSpPr>
                <p:cNvPr id="132" name="직선 연결선 131">
                  <a:extLst>
                    <a:ext uri="{FF2B5EF4-FFF2-40B4-BE49-F238E27FC236}">
                      <a16:creationId xmlns:a16="http://schemas.microsoft.com/office/drawing/2014/main" xmlns="" id="{02158062-5319-46AC-8CC5-4EA63592D2B1}"/>
                    </a:ext>
                  </a:extLst>
                </p:cNvPr>
                <p:cNvCxnSpPr/>
                <p:nvPr/>
              </p:nvCxnSpPr>
              <p:spPr>
                <a:xfrm>
                  <a:off x="6095999" y="3429001"/>
                  <a:ext cx="0" cy="846981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꺾인 연결선 18">
                  <a:extLst>
                    <a:ext uri="{FF2B5EF4-FFF2-40B4-BE49-F238E27FC236}">
                      <a16:creationId xmlns:a16="http://schemas.microsoft.com/office/drawing/2014/main" xmlns="" id="{D265A03E-6E0E-4A71-9ED6-09F1F29AC915}"/>
                    </a:ext>
                  </a:extLst>
                </p:cNvPr>
                <p:cNvCxnSpPr/>
                <p:nvPr/>
              </p:nvCxnSpPr>
              <p:spPr>
                <a:xfrm rot="5400000">
                  <a:off x="5164287" y="3411237"/>
                  <a:ext cx="913951" cy="949476"/>
                </a:xfrm>
                <a:prstGeom prst="bentConnector3">
                  <a:avLst>
                    <a:gd name="adj1" fmla="val 50000"/>
                  </a:avLst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꺾인 연결선 19">
                  <a:extLst>
                    <a:ext uri="{FF2B5EF4-FFF2-40B4-BE49-F238E27FC236}">
                      <a16:creationId xmlns:a16="http://schemas.microsoft.com/office/drawing/2014/main" xmlns="" id="{7A762038-A54E-42AF-9569-085068C3FCF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110585" y="3414415"/>
                  <a:ext cx="913951" cy="943120"/>
                </a:xfrm>
                <a:prstGeom prst="bentConnector3">
                  <a:avLst>
                    <a:gd name="adj1" fmla="val 50000"/>
                  </a:avLst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0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D2E12321-126A-449B-A932-3C37387473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637167" y="3407370"/>
                <a:ext cx="439822" cy="322446"/>
              </a:xfrm>
              <a:prstGeom prst="rect">
                <a:avLst/>
              </a:prstGeom>
              <a:noFill/>
            </p:spPr>
          </p:pic>
          <p:pic>
            <p:nvPicPr>
              <p:cNvPr id="71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16BF82DA-4A47-443E-B12C-B5E039375E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649652" y="3756276"/>
                <a:ext cx="439822" cy="322446"/>
              </a:xfrm>
              <a:prstGeom prst="rect">
                <a:avLst/>
              </a:prstGeom>
              <a:noFill/>
            </p:spPr>
          </p:pic>
          <p:pic>
            <p:nvPicPr>
              <p:cNvPr id="72" name="Picture 2" descr="http://publicdomainvectors.org/photos/cow-silhouette.png">
                <a:hlinkClick r:id="rId4"/>
                <a:extLst>
                  <a:ext uri="{FF2B5EF4-FFF2-40B4-BE49-F238E27FC236}">
                    <a16:creationId xmlns:a16="http://schemas.microsoft.com/office/drawing/2014/main" xmlns="" id="{E2BD4199-EAC5-49D3-9F32-D3FD446477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1000"/>
              </a:blip>
              <a:srcRect/>
              <a:stretch>
                <a:fillRect/>
              </a:stretch>
            </p:blipFill>
            <p:spPr bwMode="auto">
              <a:xfrm flipH="1">
                <a:off x="9597489" y="4127786"/>
                <a:ext cx="558561" cy="338473"/>
              </a:xfrm>
              <a:prstGeom prst="rect">
                <a:avLst/>
              </a:prstGeom>
              <a:noFill/>
            </p:spPr>
          </p:pic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xmlns="" id="{2D78A4F8-8D87-4CEF-981C-CE2A63D5C8CE}"/>
                  </a:ext>
                </a:extLst>
              </p:cNvPr>
              <p:cNvGrpSpPr/>
              <p:nvPr/>
            </p:nvGrpSpPr>
            <p:grpSpPr>
              <a:xfrm rot="16200000">
                <a:off x="10106842" y="3991465"/>
                <a:ext cx="673815" cy="558562"/>
                <a:chOff x="5146525" y="3428999"/>
                <a:chExt cx="1892596" cy="913951"/>
              </a:xfrm>
            </p:grpSpPr>
            <p:cxnSp>
              <p:nvCxnSpPr>
                <p:cNvPr id="129" name="직선 연결선 128">
                  <a:extLst>
                    <a:ext uri="{FF2B5EF4-FFF2-40B4-BE49-F238E27FC236}">
                      <a16:creationId xmlns:a16="http://schemas.microsoft.com/office/drawing/2014/main" xmlns="" id="{75C884A1-57F8-418A-B7F2-148205AFA00C}"/>
                    </a:ext>
                  </a:extLst>
                </p:cNvPr>
                <p:cNvCxnSpPr/>
                <p:nvPr/>
              </p:nvCxnSpPr>
              <p:spPr>
                <a:xfrm>
                  <a:off x="6095999" y="3429001"/>
                  <a:ext cx="0" cy="846981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꺾인 연결선 18">
                  <a:extLst>
                    <a:ext uri="{FF2B5EF4-FFF2-40B4-BE49-F238E27FC236}">
                      <a16:creationId xmlns:a16="http://schemas.microsoft.com/office/drawing/2014/main" xmlns="" id="{4BEF7783-F410-4693-AAFF-5732442E38C5}"/>
                    </a:ext>
                  </a:extLst>
                </p:cNvPr>
                <p:cNvCxnSpPr/>
                <p:nvPr/>
              </p:nvCxnSpPr>
              <p:spPr>
                <a:xfrm rot="5400000">
                  <a:off x="5164287" y="3411237"/>
                  <a:ext cx="913951" cy="949476"/>
                </a:xfrm>
                <a:prstGeom prst="bentConnector3">
                  <a:avLst>
                    <a:gd name="adj1" fmla="val 50000"/>
                  </a:avLst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꺾인 연결선 19">
                  <a:extLst>
                    <a:ext uri="{FF2B5EF4-FFF2-40B4-BE49-F238E27FC236}">
                      <a16:creationId xmlns:a16="http://schemas.microsoft.com/office/drawing/2014/main" xmlns="" id="{B278B5A8-AC33-42C6-81FE-71923FC98B2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110585" y="3414415"/>
                  <a:ext cx="913951" cy="943120"/>
                </a:xfrm>
                <a:prstGeom prst="bentConnector3">
                  <a:avLst>
                    <a:gd name="adj1" fmla="val 50000"/>
                  </a:avLst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그룹 73">
                <a:extLst>
                  <a:ext uri="{FF2B5EF4-FFF2-40B4-BE49-F238E27FC236}">
                    <a16:creationId xmlns:a16="http://schemas.microsoft.com/office/drawing/2014/main" xmlns="" id="{C1E2D4F8-9071-4538-B5A9-1525FAD98CC5}"/>
                  </a:ext>
                </a:extLst>
              </p:cNvPr>
              <p:cNvGrpSpPr/>
              <p:nvPr/>
            </p:nvGrpSpPr>
            <p:grpSpPr>
              <a:xfrm rot="16200000">
                <a:off x="8998451" y="2228176"/>
                <a:ext cx="673815" cy="558563"/>
                <a:chOff x="5146525" y="3428999"/>
                <a:chExt cx="1892596" cy="913951"/>
              </a:xfrm>
            </p:grpSpPr>
            <p:cxnSp>
              <p:nvCxnSpPr>
                <p:cNvPr id="126" name="직선 연결선 125">
                  <a:extLst>
                    <a:ext uri="{FF2B5EF4-FFF2-40B4-BE49-F238E27FC236}">
                      <a16:creationId xmlns:a16="http://schemas.microsoft.com/office/drawing/2014/main" xmlns="" id="{4D2C9443-CB49-42E5-B07B-156C13248195}"/>
                    </a:ext>
                  </a:extLst>
                </p:cNvPr>
                <p:cNvCxnSpPr/>
                <p:nvPr/>
              </p:nvCxnSpPr>
              <p:spPr>
                <a:xfrm>
                  <a:off x="6095999" y="3429001"/>
                  <a:ext cx="0" cy="846981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꺾인 연결선 18">
                  <a:extLst>
                    <a:ext uri="{FF2B5EF4-FFF2-40B4-BE49-F238E27FC236}">
                      <a16:creationId xmlns:a16="http://schemas.microsoft.com/office/drawing/2014/main" xmlns="" id="{758D4107-06AF-4D4E-8369-CB6AB224772D}"/>
                    </a:ext>
                  </a:extLst>
                </p:cNvPr>
                <p:cNvCxnSpPr/>
                <p:nvPr/>
              </p:nvCxnSpPr>
              <p:spPr>
                <a:xfrm rot="5400000">
                  <a:off x="5164287" y="3411237"/>
                  <a:ext cx="913951" cy="949476"/>
                </a:xfrm>
                <a:prstGeom prst="bentConnector3">
                  <a:avLst>
                    <a:gd name="adj1" fmla="val 50000"/>
                  </a:avLst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꺾인 연결선 19">
                  <a:extLst>
                    <a:ext uri="{FF2B5EF4-FFF2-40B4-BE49-F238E27FC236}">
                      <a16:creationId xmlns:a16="http://schemas.microsoft.com/office/drawing/2014/main" xmlns="" id="{0F70B70A-AA75-4C8B-B7AD-1EE4CD1A19F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110585" y="3414415"/>
                  <a:ext cx="913951" cy="943120"/>
                </a:xfrm>
                <a:prstGeom prst="bentConnector3">
                  <a:avLst>
                    <a:gd name="adj1" fmla="val 50000"/>
                  </a:avLst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그룹 74">
                <a:extLst>
                  <a:ext uri="{FF2B5EF4-FFF2-40B4-BE49-F238E27FC236}">
                    <a16:creationId xmlns:a16="http://schemas.microsoft.com/office/drawing/2014/main" xmlns="" id="{F8A717DC-F1E6-491A-9B75-1D0EC9317908}"/>
                  </a:ext>
                </a:extLst>
              </p:cNvPr>
              <p:cNvGrpSpPr/>
              <p:nvPr/>
            </p:nvGrpSpPr>
            <p:grpSpPr>
              <a:xfrm rot="16200000">
                <a:off x="10088810" y="2549482"/>
                <a:ext cx="673815" cy="558563"/>
                <a:chOff x="5146525" y="3428999"/>
                <a:chExt cx="1892596" cy="913951"/>
              </a:xfrm>
            </p:grpSpPr>
            <p:cxnSp>
              <p:nvCxnSpPr>
                <p:cNvPr id="123" name="직선 연결선 122">
                  <a:extLst>
                    <a:ext uri="{FF2B5EF4-FFF2-40B4-BE49-F238E27FC236}">
                      <a16:creationId xmlns:a16="http://schemas.microsoft.com/office/drawing/2014/main" xmlns="" id="{F1142860-75FF-4A81-8EEE-52C594AC000E}"/>
                    </a:ext>
                  </a:extLst>
                </p:cNvPr>
                <p:cNvCxnSpPr/>
                <p:nvPr/>
              </p:nvCxnSpPr>
              <p:spPr>
                <a:xfrm>
                  <a:off x="6095999" y="3429001"/>
                  <a:ext cx="0" cy="846981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꺾인 연결선 18">
                  <a:extLst>
                    <a:ext uri="{FF2B5EF4-FFF2-40B4-BE49-F238E27FC236}">
                      <a16:creationId xmlns:a16="http://schemas.microsoft.com/office/drawing/2014/main" xmlns="" id="{9814E164-7A54-478E-B2F1-5872826031EF}"/>
                    </a:ext>
                  </a:extLst>
                </p:cNvPr>
                <p:cNvCxnSpPr/>
                <p:nvPr/>
              </p:nvCxnSpPr>
              <p:spPr>
                <a:xfrm rot="5400000">
                  <a:off x="5164287" y="3411237"/>
                  <a:ext cx="913951" cy="949476"/>
                </a:xfrm>
                <a:prstGeom prst="bentConnector3">
                  <a:avLst>
                    <a:gd name="adj1" fmla="val 50000"/>
                  </a:avLst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꺾인 연결선 19">
                  <a:extLst>
                    <a:ext uri="{FF2B5EF4-FFF2-40B4-BE49-F238E27FC236}">
                      <a16:creationId xmlns:a16="http://schemas.microsoft.com/office/drawing/2014/main" xmlns="" id="{97B6AE7C-579F-4C7B-8EF8-DFAFD541FC1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110585" y="3414415"/>
                  <a:ext cx="913951" cy="943120"/>
                </a:xfrm>
                <a:prstGeom prst="bentConnector3">
                  <a:avLst>
                    <a:gd name="adj1" fmla="val 50000"/>
                  </a:avLst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꺾인 연결선 19">
                <a:extLst>
                  <a:ext uri="{FF2B5EF4-FFF2-40B4-BE49-F238E27FC236}">
                    <a16:creationId xmlns:a16="http://schemas.microsoft.com/office/drawing/2014/main" xmlns="" id="{0AD6B3FB-A73A-498C-8977-3B885A47410B}"/>
                  </a:ext>
                </a:extLst>
              </p:cNvPr>
              <p:cNvCxnSpPr>
                <a:cxnSpLocks/>
                <a:stCxn id="115" idx="0"/>
                <a:endCxn id="77" idx="3"/>
              </p:cNvCxnSpPr>
              <p:nvPr/>
            </p:nvCxnSpPr>
            <p:spPr>
              <a:xfrm rot="16200000" flipV="1">
                <a:off x="5892727" y="2608500"/>
                <a:ext cx="1733634" cy="283410"/>
              </a:xfrm>
              <a:prstGeom prst="bentConnector2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7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618293CC-ED86-4625-B319-FAF7A278DB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83715" y="1760910"/>
                <a:ext cx="334124" cy="244956"/>
              </a:xfrm>
              <a:prstGeom prst="rect">
                <a:avLst/>
              </a:prstGeom>
              <a:noFill/>
            </p:spPr>
          </p:pic>
          <p:pic>
            <p:nvPicPr>
              <p:cNvPr id="78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84D7B247-5541-47E6-B263-6ED3EFC719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83715" y="2036121"/>
                <a:ext cx="334124" cy="244956"/>
              </a:xfrm>
              <a:prstGeom prst="rect">
                <a:avLst/>
              </a:prstGeom>
              <a:noFill/>
            </p:spPr>
          </p:pic>
          <p:cxnSp>
            <p:nvCxnSpPr>
              <p:cNvPr id="79" name="꺾인 연결선 19">
                <a:extLst>
                  <a:ext uri="{FF2B5EF4-FFF2-40B4-BE49-F238E27FC236}">
                    <a16:creationId xmlns:a16="http://schemas.microsoft.com/office/drawing/2014/main" xmlns="" id="{72E8ADDD-C474-4923-B223-E157390D5435}"/>
                  </a:ext>
                </a:extLst>
              </p:cNvPr>
              <p:cNvCxnSpPr>
                <a:cxnSpLocks/>
                <a:stCxn id="115" idx="0"/>
                <a:endCxn id="78" idx="3"/>
              </p:cNvCxnSpPr>
              <p:nvPr/>
            </p:nvCxnSpPr>
            <p:spPr>
              <a:xfrm rot="16200000" flipV="1">
                <a:off x="6030333" y="2746106"/>
                <a:ext cx="1458423" cy="283410"/>
              </a:xfrm>
              <a:prstGeom prst="bentConnector2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꺾인 연결선 19">
                <a:extLst>
                  <a:ext uri="{FF2B5EF4-FFF2-40B4-BE49-F238E27FC236}">
                    <a16:creationId xmlns:a16="http://schemas.microsoft.com/office/drawing/2014/main" xmlns="" id="{4D8C1BDD-4983-4058-8703-EB0F30F6A4EC}"/>
                  </a:ext>
                </a:extLst>
              </p:cNvPr>
              <p:cNvCxnSpPr>
                <a:cxnSpLocks/>
                <a:endCxn id="81" idx="3"/>
              </p:cNvCxnSpPr>
              <p:nvPr/>
            </p:nvCxnSpPr>
            <p:spPr>
              <a:xfrm rot="16200000" flipV="1">
                <a:off x="5892727" y="3152986"/>
                <a:ext cx="1733634" cy="283410"/>
              </a:xfrm>
              <a:prstGeom prst="bentConnector2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1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3D7423B5-7C1F-4EA2-B88F-B381E79BD9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83715" y="2305396"/>
                <a:ext cx="334124" cy="244956"/>
              </a:xfrm>
              <a:prstGeom prst="rect">
                <a:avLst/>
              </a:prstGeom>
              <a:noFill/>
            </p:spPr>
          </p:pic>
          <p:pic>
            <p:nvPicPr>
              <p:cNvPr id="82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643B9D8B-93C6-4FF6-A7ED-AD328837EB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83715" y="2580607"/>
                <a:ext cx="334124" cy="244956"/>
              </a:xfrm>
              <a:prstGeom prst="rect">
                <a:avLst/>
              </a:prstGeom>
              <a:noFill/>
            </p:spPr>
          </p:pic>
          <p:cxnSp>
            <p:nvCxnSpPr>
              <p:cNvPr id="83" name="꺾인 연결선 19">
                <a:extLst>
                  <a:ext uri="{FF2B5EF4-FFF2-40B4-BE49-F238E27FC236}">
                    <a16:creationId xmlns:a16="http://schemas.microsoft.com/office/drawing/2014/main" xmlns="" id="{7A75FD25-7B1A-436F-924E-34EFBA987B8B}"/>
                  </a:ext>
                </a:extLst>
              </p:cNvPr>
              <p:cNvCxnSpPr>
                <a:cxnSpLocks/>
                <a:stCxn id="115" idx="0"/>
                <a:endCxn id="82" idx="3"/>
              </p:cNvCxnSpPr>
              <p:nvPr/>
            </p:nvCxnSpPr>
            <p:spPr>
              <a:xfrm rot="16200000" flipV="1">
                <a:off x="6302576" y="3018349"/>
                <a:ext cx="913937" cy="283410"/>
              </a:xfrm>
              <a:prstGeom prst="bentConnector2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꺾인 연결선 19">
                <a:extLst>
                  <a:ext uri="{FF2B5EF4-FFF2-40B4-BE49-F238E27FC236}">
                    <a16:creationId xmlns:a16="http://schemas.microsoft.com/office/drawing/2014/main" xmlns="" id="{D3EA7A12-5417-41FA-AB16-56435336EC60}"/>
                  </a:ext>
                </a:extLst>
              </p:cNvPr>
              <p:cNvCxnSpPr>
                <a:cxnSpLocks/>
                <a:stCxn id="115" idx="0"/>
                <a:endCxn id="85" idx="3"/>
              </p:cNvCxnSpPr>
              <p:nvPr/>
            </p:nvCxnSpPr>
            <p:spPr>
              <a:xfrm rot="16200000" flipV="1">
                <a:off x="6443129" y="3158901"/>
                <a:ext cx="639550" cy="276691"/>
              </a:xfrm>
              <a:prstGeom prst="bentConnector2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5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3F5F2827-23A4-4F6C-9148-F0CC39F379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90434" y="2854994"/>
                <a:ext cx="334124" cy="244956"/>
              </a:xfrm>
              <a:prstGeom prst="rect">
                <a:avLst/>
              </a:prstGeom>
              <a:noFill/>
            </p:spPr>
          </p:pic>
          <p:pic>
            <p:nvPicPr>
              <p:cNvPr id="86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F1C729B3-B79B-48FF-8580-BB6A495EB4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90434" y="3130205"/>
                <a:ext cx="334124" cy="244956"/>
              </a:xfrm>
              <a:prstGeom prst="rect">
                <a:avLst/>
              </a:prstGeom>
              <a:noFill/>
            </p:spPr>
          </p:pic>
          <p:cxnSp>
            <p:nvCxnSpPr>
              <p:cNvPr id="87" name="꺾인 연결선 19">
                <a:extLst>
                  <a:ext uri="{FF2B5EF4-FFF2-40B4-BE49-F238E27FC236}">
                    <a16:creationId xmlns:a16="http://schemas.microsoft.com/office/drawing/2014/main" xmlns="" id="{F3DD5699-A129-46F9-81A3-56C484B9A4CC}"/>
                  </a:ext>
                </a:extLst>
              </p:cNvPr>
              <p:cNvCxnSpPr>
                <a:cxnSpLocks/>
                <a:stCxn id="115" idx="0"/>
                <a:endCxn id="86" idx="3"/>
              </p:cNvCxnSpPr>
              <p:nvPr/>
            </p:nvCxnSpPr>
            <p:spPr>
              <a:xfrm rot="16200000" flipV="1">
                <a:off x="6580735" y="3296507"/>
                <a:ext cx="364339" cy="276691"/>
              </a:xfrm>
              <a:prstGeom prst="bentConnector2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8" name="Picture 2" descr="http://publicdomainvectors.org/photos/cow-silhouette.png">
                <a:hlinkClick r:id="rId4"/>
                <a:extLst>
                  <a:ext uri="{FF2B5EF4-FFF2-40B4-BE49-F238E27FC236}">
                    <a16:creationId xmlns:a16="http://schemas.microsoft.com/office/drawing/2014/main" xmlns="" id="{E6ABFE11-B28F-4890-80B4-967CFF3AFA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1000"/>
              </a:blip>
              <a:srcRect/>
              <a:stretch>
                <a:fillRect/>
              </a:stretch>
            </p:blipFill>
            <p:spPr bwMode="auto">
              <a:xfrm flipH="1">
                <a:off x="8043084" y="894684"/>
                <a:ext cx="973428" cy="593792"/>
              </a:xfrm>
              <a:prstGeom prst="rect">
                <a:avLst/>
              </a:prstGeom>
              <a:noFill/>
            </p:spPr>
          </p:pic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xmlns="" id="{41A9EDB8-D08A-4FBF-BA0D-7DAF1663A6B6}"/>
                  </a:ext>
                </a:extLst>
              </p:cNvPr>
              <p:cNvSpPr txBox="1"/>
              <p:nvPr/>
            </p:nvSpPr>
            <p:spPr>
              <a:xfrm>
                <a:off x="7975797" y="1317251"/>
                <a:ext cx="1319196" cy="290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200" b="1" dirty="0" err="1">
                    <a:solidFill>
                      <a:srgbClr val="0000FF"/>
                    </a:solidFill>
                  </a:rPr>
                  <a:t>외외할머니소</a:t>
                </a:r>
                <a:endParaRPr lang="ko-KR" altLang="en-US" sz="1200" b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90" name="그룹 89">
                <a:extLst>
                  <a:ext uri="{FF2B5EF4-FFF2-40B4-BE49-F238E27FC236}">
                    <a16:creationId xmlns:a16="http://schemas.microsoft.com/office/drawing/2014/main" xmlns="" id="{CF76B489-6C2A-4A86-84B1-AAD93DACD9FD}"/>
                  </a:ext>
                </a:extLst>
              </p:cNvPr>
              <p:cNvGrpSpPr/>
              <p:nvPr/>
            </p:nvGrpSpPr>
            <p:grpSpPr>
              <a:xfrm rot="16200000">
                <a:off x="8999473" y="926508"/>
                <a:ext cx="673815" cy="558563"/>
                <a:chOff x="5146525" y="3428999"/>
                <a:chExt cx="1892596" cy="913951"/>
              </a:xfrm>
            </p:grpSpPr>
            <p:cxnSp>
              <p:nvCxnSpPr>
                <p:cNvPr id="120" name="직선 연결선 119">
                  <a:extLst>
                    <a:ext uri="{FF2B5EF4-FFF2-40B4-BE49-F238E27FC236}">
                      <a16:creationId xmlns:a16="http://schemas.microsoft.com/office/drawing/2014/main" xmlns="" id="{C9A09233-DD3B-4E8B-B51A-54F8D71A32F4}"/>
                    </a:ext>
                  </a:extLst>
                </p:cNvPr>
                <p:cNvCxnSpPr/>
                <p:nvPr/>
              </p:nvCxnSpPr>
              <p:spPr>
                <a:xfrm>
                  <a:off x="6095999" y="3429001"/>
                  <a:ext cx="0" cy="846981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꺾인 연결선 18">
                  <a:extLst>
                    <a:ext uri="{FF2B5EF4-FFF2-40B4-BE49-F238E27FC236}">
                      <a16:creationId xmlns:a16="http://schemas.microsoft.com/office/drawing/2014/main" xmlns="" id="{36B0DA54-E3C5-4970-8FF4-53F672E05667}"/>
                    </a:ext>
                  </a:extLst>
                </p:cNvPr>
                <p:cNvCxnSpPr/>
                <p:nvPr/>
              </p:nvCxnSpPr>
              <p:spPr>
                <a:xfrm rot="5400000">
                  <a:off x="5164287" y="3411237"/>
                  <a:ext cx="913951" cy="949476"/>
                </a:xfrm>
                <a:prstGeom prst="bentConnector3">
                  <a:avLst>
                    <a:gd name="adj1" fmla="val 50000"/>
                  </a:avLst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꺾인 연결선 19">
                  <a:extLst>
                    <a:ext uri="{FF2B5EF4-FFF2-40B4-BE49-F238E27FC236}">
                      <a16:creationId xmlns:a16="http://schemas.microsoft.com/office/drawing/2014/main" xmlns="" id="{D2B361E5-44B3-4D1B-9997-4FE3F6242DA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110585" y="3414415"/>
                  <a:ext cx="913951" cy="943120"/>
                </a:xfrm>
                <a:prstGeom prst="bentConnector3">
                  <a:avLst>
                    <a:gd name="adj1" fmla="val 50000"/>
                  </a:avLst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그룹 90">
                <a:extLst>
                  <a:ext uri="{FF2B5EF4-FFF2-40B4-BE49-F238E27FC236}">
                    <a16:creationId xmlns:a16="http://schemas.microsoft.com/office/drawing/2014/main" xmlns="" id="{48F37511-BB12-457F-BFDD-1A2AF3D9D305}"/>
                  </a:ext>
                </a:extLst>
              </p:cNvPr>
              <p:cNvGrpSpPr/>
              <p:nvPr/>
            </p:nvGrpSpPr>
            <p:grpSpPr>
              <a:xfrm rot="16200000">
                <a:off x="10089832" y="1247814"/>
                <a:ext cx="673815" cy="558563"/>
                <a:chOff x="5146525" y="3428999"/>
                <a:chExt cx="1892596" cy="913951"/>
              </a:xfrm>
            </p:grpSpPr>
            <p:cxnSp>
              <p:nvCxnSpPr>
                <p:cNvPr id="117" name="직선 연결선 116">
                  <a:extLst>
                    <a:ext uri="{FF2B5EF4-FFF2-40B4-BE49-F238E27FC236}">
                      <a16:creationId xmlns:a16="http://schemas.microsoft.com/office/drawing/2014/main" xmlns="" id="{D8300F98-184B-4D2F-87E5-9838494F5A2E}"/>
                    </a:ext>
                  </a:extLst>
                </p:cNvPr>
                <p:cNvCxnSpPr/>
                <p:nvPr/>
              </p:nvCxnSpPr>
              <p:spPr>
                <a:xfrm>
                  <a:off x="6095999" y="3429001"/>
                  <a:ext cx="0" cy="846981"/>
                </a:xfrm>
                <a:prstGeom prst="line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꺾인 연결선 18">
                  <a:extLst>
                    <a:ext uri="{FF2B5EF4-FFF2-40B4-BE49-F238E27FC236}">
                      <a16:creationId xmlns:a16="http://schemas.microsoft.com/office/drawing/2014/main" xmlns="" id="{E46D493E-813C-47B9-9255-E2B27B4C2CB9}"/>
                    </a:ext>
                  </a:extLst>
                </p:cNvPr>
                <p:cNvCxnSpPr/>
                <p:nvPr/>
              </p:nvCxnSpPr>
              <p:spPr>
                <a:xfrm rot="5400000">
                  <a:off x="5164287" y="3411237"/>
                  <a:ext cx="913951" cy="949476"/>
                </a:xfrm>
                <a:prstGeom prst="bentConnector3">
                  <a:avLst>
                    <a:gd name="adj1" fmla="val 50000"/>
                  </a:avLst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꺾인 연결선 19">
                  <a:extLst>
                    <a:ext uri="{FF2B5EF4-FFF2-40B4-BE49-F238E27FC236}">
                      <a16:creationId xmlns:a16="http://schemas.microsoft.com/office/drawing/2014/main" xmlns="" id="{535C5E29-933C-4BBE-9DAC-FB5F3833CD9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110585" y="3414415"/>
                  <a:ext cx="913951" cy="943120"/>
                </a:xfrm>
                <a:prstGeom prst="bentConnector3">
                  <a:avLst>
                    <a:gd name="adj1" fmla="val 50000"/>
                  </a:avLst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92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E93FD599-3627-48AD-A96C-A26D109A23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597489" y="1938081"/>
                <a:ext cx="439822" cy="322446"/>
              </a:xfrm>
              <a:prstGeom prst="rect">
                <a:avLst/>
              </a:prstGeom>
              <a:noFill/>
            </p:spPr>
          </p:pic>
          <p:pic>
            <p:nvPicPr>
              <p:cNvPr id="93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513ADAA5-1638-40FC-BFD8-7C1930227A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609974" y="2286987"/>
                <a:ext cx="439822" cy="322446"/>
              </a:xfrm>
              <a:prstGeom prst="rect">
                <a:avLst/>
              </a:prstGeom>
              <a:noFill/>
            </p:spPr>
          </p:pic>
          <p:pic>
            <p:nvPicPr>
              <p:cNvPr id="94" name="Picture 2" descr="http://publicdomainvectors.org/photos/cow-silhouette.png">
                <a:hlinkClick r:id="rId4"/>
                <a:extLst>
                  <a:ext uri="{FF2B5EF4-FFF2-40B4-BE49-F238E27FC236}">
                    <a16:creationId xmlns:a16="http://schemas.microsoft.com/office/drawing/2014/main" xmlns="" id="{DF0CCAA5-0BDA-4BFE-BC46-8E7D8B926B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1000"/>
              </a:blip>
              <a:srcRect/>
              <a:stretch>
                <a:fillRect/>
              </a:stretch>
            </p:blipFill>
            <p:spPr bwMode="auto">
              <a:xfrm flipH="1">
                <a:off x="9557811" y="2658497"/>
                <a:ext cx="558561" cy="338473"/>
              </a:xfrm>
              <a:prstGeom prst="rect">
                <a:avLst/>
              </a:prstGeom>
              <a:noFill/>
            </p:spPr>
          </p:pic>
          <p:pic>
            <p:nvPicPr>
              <p:cNvPr id="95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244EDF06-8201-461A-9A83-619C4B0F54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609645" y="653044"/>
                <a:ext cx="439822" cy="322446"/>
              </a:xfrm>
              <a:prstGeom prst="rect">
                <a:avLst/>
              </a:prstGeom>
              <a:noFill/>
            </p:spPr>
          </p:pic>
          <p:pic>
            <p:nvPicPr>
              <p:cNvPr id="96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3F801288-5DE8-4390-B41E-DE77BCFD53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622130" y="1001950"/>
                <a:ext cx="439822" cy="322446"/>
              </a:xfrm>
              <a:prstGeom prst="rect">
                <a:avLst/>
              </a:prstGeom>
              <a:noFill/>
            </p:spPr>
          </p:pic>
          <p:pic>
            <p:nvPicPr>
              <p:cNvPr id="97" name="Picture 2" descr="http://publicdomainvectors.org/photos/cow-silhouette.png">
                <a:hlinkClick r:id="rId4"/>
                <a:extLst>
                  <a:ext uri="{FF2B5EF4-FFF2-40B4-BE49-F238E27FC236}">
                    <a16:creationId xmlns:a16="http://schemas.microsoft.com/office/drawing/2014/main" xmlns="" id="{62E6CCBB-BF0D-4F51-9B3C-1372B9C7C8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1000"/>
              </a:blip>
              <a:srcRect/>
              <a:stretch>
                <a:fillRect/>
              </a:stretch>
            </p:blipFill>
            <p:spPr bwMode="auto">
              <a:xfrm flipH="1">
                <a:off x="9569967" y="1373460"/>
                <a:ext cx="558561" cy="338473"/>
              </a:xfrm>
              <a:prstGeom prst="rect">
                <a:avLst/>
              </a:prstGeom>
              <a:noFill/>
            </p:spPr>
          </p:pic>
          <p:pic>
            <p:nvPicPr>
              <p:cNvPr id="98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65B429ED-241B-4C5E-BE52-DE3621D156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675985" y="3740427"/>
                <a:ext cx="439822" cy="322446"/>
              </a:xfrm>
              <a:prstGeom prst="rect">
                <a:avLst/>
              </a:prstGeom>
              <a:noFill/>
            </p:spPr>
          </p:pic>
          <p:pic>
            <p:nvPicPr>
              <p:cNvPr id="99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65F3A1D2-CC99-4AC8-A56B-C06997CC4E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688470" y="4089333"/>
                <a:ext cx="439822" cy="322446"/>
              </a:xfrm>
              <a:prstGeom prst="rect">
                <a:avLst/>
              </a:prstGeom>
              <a:noFill/>
            </p:spPr>
          </p:pic>
          <p:pic>
            <p:nvPicPr>
              <p:cNvPr id="100" name="Picture 2" descr="http://publicdomainvectors.org/photos/cow-silhouette.png">
                <a:hlinkClick r:id="rId4"/>
                <a:extLst>
                  <a:ext uri="{FF2B5EF4-FFF2-40B4-BE49-F238E27FC236}">
                    <a16:creationId xmlns:a16="http://schemas.microsoft.com/office/drawing/2014/main" xmlns="" id="{0CC4E670-1CCD-4775-84BA-E788B3EFCE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1000"/>
              </a:blip>
              <a:srcRect/>
              <a:stretch>
                <a:fillRect/>
              </a:stretch>
            </p:blipFill>
            <p:spPr bwMode="auto">
              <a:xfrm flipH="1">
                <a:off x="10636307" y="4460843"/>
                <a:ext cx="558561" cy="338473"/>
              </a:xfrm>
              <a:prstGeom prst="rect">
                <a:avLst/>
              </a:prstGeom>
              <a:noFill/>
            </p:spPr>
          </p:pic>
          <p:pic>
            <p:nvPicPr>
              <p:cNvPr id="101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681D5B9F-C429-48A4-A474-2727E1D470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636307" y="2271138"/>
                <a:ext cx="439822" cy="322446"/>
              </a:xfrm>
              <a:prstGeom prst="rect">
                <a:avLst/>
              </a:prstGeom>
              <a:noFill/>
            </p:spPr>
          </p:pic>
          <p:pic>
            <p:nvPicPr>
              <p:cNvPr id="102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0766A273-D893-439D-85D8-DBB9D4E500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648792" y="2620044"/>
                <a:ext cx="439822" cy="322446"/>
              </a:xfrm>
              <a:prstGeom prst="rect">
                <a:avLst/>
              </a:prstGeom>
              <a:noFill/>
            </p:spPr>
          </p:pic>
          <p:pic>
            <p:nvPicPr>
              <p:cNvPr id="103" name="Picture 2" descr="http://publicdomainvectors.org/photos/cow-silhouette.png">
                <a:hlinkClick r:id="rId4"/>
                <a:extLst>
                  <a:ext uri="{FF2B5EF4-FFF2-40B4-BE49-F238E27FC236}">
                    <a16:creationId xmlns:a16="http://schemas.microsoft.com/office/drawing/2014/main" xmlns="" id="{EAE58657-FB0F-4952-BD4F-23FF2FE322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1000"/>
              </a:blip>
              <a:srcRect/>
              <a:stretch>
                <a:fillRect/>
              </a:stretch>
            </p:blipFill>
            <p:spPr bwMode="auto">
              <a:xfrm flipH="1">
                <a:off x="10596629" y="2991554"/>
                <a:ext cx="558561" cy="338473"/>
              </a:xfrm>
              <a:prstGeom prst="rect">
                <a:avLst/>
              </a:prstGeom>
              <a:noFill/>
            </p:spPr>
          </p:pic>
          <p:pic>
            <p:nvPicPr>
              <p:cNvPr id="104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0AF1BEB8-752A-4612-B788-BDDC51A742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648463" y="986101"/>
                <a:ext cx="439822" cy="322446"/>
              </a:xfrm>
              <a:prstGeom prst="rect">
                <a:avLst/>
              </a:prstGeom>
              <a:noFill/>
            </p:spPr>
          </p:pic>
          <p:pic>
            <p:nvPicPr>
              <p:cNvPr id="105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2897BD23-337D-4183-AC17-6DD508244D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660948" y="1335007"/>
                <a:ext cx="439822" cy="322446"/>
              </a:xfrm>
              <a:prstGeom prst="rect">
                <a:avLst/>
              </a:prstGeom>
              <a:noFill/>
            </p:spPr>
          </p:pic>
          <p:pic>
            <p:nvPicPr>
              <p:cNvPr id="106" name="Picture 2" descr="http://publicdomainvectors.org/photos/cow-silhouette.png">
                <a:hlinkClick r:id="rId4"/>
                <a:extLst>
                  <a:ext uri="{FF2B5EF4-FFF2-40B4-BE49-F238E27FC236}">
                    <a16:creationId xmlns:a16="http://schemas.microsoft.com/office/drawing/2014/main" xmlns="" id="{2957C811-B18A-4474-8808-34B48A5126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71000"/>
              </a:blip>
              <a:srcRect/>
              <a:stretch>
                <a:fillRect/>
              </a:stretch>
            </p:blipFill>
            <p:spPr bwMode="auto">
              <a:xfrm flipH="1">
                <a:off x="10608785" y="1706517"/>
                <a:ext cx="558561" cy="338473"/>
              </a:xfrm>
              <a:prstGeom prst="rect">
                <a:avLst/>
              </a:prstGeom>
              <a:noFill/>
            </p:spPr>
          </p:pic>
          <p:pic>
            <p:nvPicPr>
              <p:cNvPr id="107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867A2D5D-3515-4661-A2E4-0AA815E60A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37620" y="1238590"/>
                <a:ext cx="334124" cy="244956"/>
              </a:xfrm>
              <a:prstGeom prst="rect">
                <a:avLst/>
              </a:prstGeom>
              <a:noFill/>
            </p:spPr>
          </p:pic>
          <p:pic>
            <p:nvPicPr>
              <p:cNvPr id="108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E5098457-D29B-42DC-9013-14BB9D998D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37620" y="1513801"/>
                <a:ext cx="334124" cy="244956"/>
              </a:xfrm>
              <a:prstGeom prst="rect">
                <a:avLst/>
              </a:prstGeom>
              <a:noFill/>
            </p:spPr>
          </p:pic>
          <p:pic>
            <p:nvPicPr>
              <p:cNvPr id="109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5EF35603-8CD2-4358-8BCE-7645470475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60555" y="1238590"/>
                <a:ext cx="334124" cy="244956"/>
              </a:xfrm>
              <a:prstGeom prst="rect">
                <a:avLst/>
              </a:prstGeom>
              <a:noFill/>
            </p:spPr>
          </p:pic>
          <p:pic>
            <p:nvPicPr>
              <p:cNvPr id="110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67D0C587-676D-4189-A1B5-463CE743D3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060555" y="1513801"/>
                <a:ext cx="334124" cy="244956"/>
              </a:xfrm>
              <a:prstGeom prst="rect">
                <a:avLst/>
              </a:prstGeom>
              <a:noFill/>
            </p:spPr>
          </p:pic>
          <p:cxnSp>
            <p:nvCxnSpPr>
              <p:cNvPr id="111" name="꺾인 연결선 19">
                <a:extLst>
                  <a:ext uri="{FF2B5EF4-FFF2-40B4-BE49-F238E27FC236}">
                    <a16:creationId xmlns:a16="http://schemas.microsoft.com/office/drawing/2014/main" xmlns="" id="{11A3E106-0BB5-48EB-9A54-BE8A590C6944}"/>
                  </a:ext>
                </a:extLst>
              </p:cNvPr>
              <p:cNvCxnSpPr>
                <a:cxnSpLocks/>
                <a:endCxn id="112" idx="3"/>
              </p:cNvCxnSpPr>
              <p:nvPr/>
            </p:nvCxnSpPr>
            <p:spPr>
              <a:xfrm rot="16200000" flipV="1">
                <a:off x="5899221" y="2086180"/>
                <a:ext cx="1733634" cy="283410"/>
              </a:xfrm>
              <a:prstGeom prst="bentConnector2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2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466EE0AB-F652-48F9-8680-1E4D33221F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90209" y="1238590"/>
                <a:ext cx="334124" cy="244956"/>
              </a:xfrm>
              <a:prstGeom prst="rect">
                <a:avLst/>
              </a:prstGeom>
              <a:noFill/>
            </p:spPr>
          </p:pic>
          <p:pic>
            <p:nvPicPr>
              <p:cNvPr id="113" name="Picture 18" descr="http://cfile29.uf.tistory.com/image/1657A2344CA317BC011402">
                <a:hlinkClick r:id="rId2"/>
                <a:extLst>
                  <a:ext uri="{FF2B5EF4-FFF2-40B4-BE49-F238E27FC236}">
                    <a16:creationId xmlns:a16="http://schemas.microsoft.com/office/drawing/2014/main" xmlns="" id="{F2212BA2-B535-4F18-9C26-40D8A479FE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90209" y="1513801"/>
                <a:ext cx="334124" cy="244956"/>
              </a:xfrm>
              <a:prstGeom prst="rect">
                <a:avLst/>
              </a:prstGeom>
              <a:noFill/>
            </p:spPr>
          </p:pic>
          <p:cxnSp>
            <p:nvCxnSpPr>
              <p:cNvPr id="114" name="꺾인 연결선 19">
                <a:extLst>
                  <a:ext uri="{FF2B5EF4-FFF2-40B4-BE49-F238E27FC236}">
                    <a16:creationId xmlns:a16="http://schemas.microsoft.com/office/drawing/2014/main" xmlns="" id="{A9F86D18-CCB3-41A4-8C04-80CCBCAB3C07}"/>
                  </a:ext>
                </a:extLst>
              </p:cNvPr>
              <p:cNvCxnSpPr>
                <a:cxnSpLocks/>
                <a:endCxn id="113" idx="3"/>
              </p:cNvCxnSpPr>
              <p:nvPr/>
            </p:nvCxnSpPr>
            <p:spPr>
              <a:xfrm rot="16200000" flipV="1">
                <a:off x="6036827" y="2223786"/>
                <a:ext cx="1458423" cy="283410"/>
              </a:xfrm>
              <a:prstGeom prst="bentConnector2">
                <a:avLst/>
              </a:prstGeom>
              <a:ln w="15875">
                <a:solidFill>
                  <a:schemeClr val="tx1">
                    <a:lumMod val="50000"/>
                    <a:lumOff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5" name="Picture 18" descr="http://cfile29.uf.tistory.com/image/1657A2344CA317BC011402">
                <a:extLst>
                  <a:ext uri="{FF2B5EF4-FFF2-40B4-BE49-F238E27FC236}">
                    <a16:creationId xmlns:a16="http://schemas.microsoft.com/office/drawing/2014/main" xmlns="" id="{5F73E1AB-E451-4EFE-934D-925EDE07FF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15645" y="3617022"/>
                <a:ext cx="771208" cy="569152"/>
              </a:xfrm>
              <a:prstGeom prst="rect">
                <a:avLst/>
              </a:prstGeom>
              <a:noFill/>
            </p:spPr>
          </p:pic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xmlns="" id="{6E7BBCE7-F949-43F8-84AA-327361B8CAF8}"/>
                  </a:ext>
                </a:extLst>
              </p:cNvPr>
              <p:cNvSpPr txBox="1"/>
              <p:nvPr/>
            </p:nvSpPr>
            <p:spPr>
              <a:xfrm>
                <a:off x="5848862" y="623299"/>
                <a:ext cx="748923" cy="60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1100" b="1" dirty="0"/>
                  <a:t>지역단위</a:t>
                </a:r>
                <a:endParaRPr lang="en-US" altLang="ko-KR" sz="1100" b="1" dirty="0"/>
              </a:p>
              <a:p>
                <a:pPr algn="ctr"/>
                <a:r>
                  <a:rPr lang="ko-KR" altLang="en-US" sz="1100" b="1" dirty="0" err="1"/>
                  <a:t>씨수소</a:t>
                </a:r>
                <a:r>
                  <a:rPr lang="ko-KR" altLang="en-US" sz="1100" b="1" dirty="0"/>
                  <a:t> </a:t>
                </a:r>
                <a:endParaRPr lang="en-US" altLang="ko-KR" sz="1100" b="1" dirty="0"/>
              </a:p>
              <a:p>
                <a:pPr algn="ctr"/>
                <a:r>
                  <a:rPr lang="ko-KR" altLang="en-US" sz="1100" b="1" dirty="0"/>
                  <a:t>후대검정</a:t>
                </a:r>
              </a:p>
            </p:txBody>
          </p:sp>
        </p:grpSp>
      </p:grpSp>
      <p:pic>
        <p:nvPicPr>
          <p:cNvPr id="135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8529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지역단위 </a:t>
            </a:r>
            <a:r>
              <a:rPr lang="ko-KR" altLang="en-US" sz="2000" b="1" dirty="0" err="1"/>
              <a:t>유전능력</a:t>
            </a:r>
            <a:r>
              <a:rPr lang="ko-KR" altLang="en-US" sz="2000" b="1" dirty="0"/>
              <a:t> 평가 시스템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42686" y="1628800"/>
            <a:ext cx="2832888" cy="4676133"/>
            <a:chOff x="342686" y="1628800"/>
            <a:chExt cx="2832888" cy="4676133"/>
          </a:xfrm>
        </p:grpSpPr>
        <p:pic>
          <p:nvPicPr>
            <p:cNvPr id="10" name="Picture 2" descr="관련 이미지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686" y="1628800"/>
              <a:ext cx="2832888" cy="2859038"/>
            </a:xfrm>
            <a:prstGeom prst="rect">
              <a:avLst/>
            </a:prstGeom>
            <a:noFill/>
          </p:spPr>
        </p:pic>
        <p:sp>
          <p:nvSpPr>
            <p:cNvPr id="13" name="AutoShape 12"/>
            <p:cNvSpPr>
              <a:spLocks noChangeArrowheads="1"/>
            </p:cNvSpPr>
            <p:nvPr/>
          </p:nvSpPr>
          <p:spPr bwMode="gray">
            <a:xfrm rot="5400000">
              <a:off x="1048938" y="4428176"/>
              <a:ext cx="1664171" cy="2089344"/>
            </a:xfrm>
            <a:prstGeom prst="upArrow">
              <a:avLst>
                <a:gd name="adj1" fmla="val 78306"/>
                <a:gd name="adj2" fmla="val 48213"/>
              </a:avLst>
            </a:prstGeom>
            <a:gradFill rotWithShape="1">
              <a:gsLst>
                <a:gs pos="0">
                  <a:srgbClr val="88CE58"/>
                </a:gs>
                <a:gs pos="100000">
                  <a:srgbClr val="88CE58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/>
            <a:p>
              <a:pPr algn="ctr" fontAlgn="base" latinLnBrk="0">
                <a:lnSpc>
                  <a:spcPct val="130000"/>
                </a:lnSpc>
              </a:pPr>
              <a:r>
                <a:rPr lang="ko-KR" altLang="en-US" sz="1100" kern="0" dirty="0">
                  <a:solidFill>
                    <a:srgbClr val="000000"/>
                  </a:solidFill>
                  <a:latin typeface="HY울릉도M" pitchFamily="18" charset="-127"/>
                  <a:ea typeface="HY울릉도M" pitchFamily="18" charset="-127"/>
                </a:rPr>
                <a:t>지역단위</a:t>
              </a:r>
              <a:endParaRPr lang="en-US" altLang="ko-KR" sz="1100" kern="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endParaRPr>
            </a:p>
            <a:p>
              <a:pPr algn="ctr" fontAlgn="base" latinLnBrk="0">
                <a:lnSpc>
                  <a:spcPct val="130000"/>
                </a:lnSpc>
              </a:pPr>
              <a:r>
                <a:rPr lang="ko-KR" altLang="en-US" sz="1100" kern="0" dirty="0" err="1">
                  <a:solidFill>
                    <a:srgbClr val="000000"/>
                  </a:solidFill>
                  <a:latin typeface="HY울릉도M" pitchFamily="18" charset="-127"/>
                  <a:ea typeface="HY울릉도M" pitchFamily="18" charset="-127"/>
                </a:rPr>
                <a:t>도축성적</a:t>
              </a:r>
              <a:r>
                <a:rPr lang="en-US" altLang="ko-KR" sz="1100" kern="0" dirty="0">
                  <a:solidFill>
                    <a:srgbClr val="000000"/>
                  </a:solidFill>
                  <a:latin typeface="HY울릉도M" pitchFamily="18" charset="-127"/>
                  <a:ea typeface="HY울릉도M" pitchFamily="18" charset="-127"/>
                </a:rPr>
                <a:t>/ </a:t>
              </a:r>
              <a:r>
                <a:rPr lang="ko-KR" altLang="en-US" sz="1100" kern="0" dirty="0" err="1">
                  <a:solidFill>
                    <a:srgbClr val="000000"/>
                  </a:solidFill>
                  <a:latin typeface="HY울릉도M" pitchFamily="18" charset="-127"/>
                  <a:ea typeface="HY울릉도M" pitchFamily="18" charset="-127"/>
                </a:rPr>
                <a:t>혈통정보</a:t>
              </a:r>
              <a:endParaRPr lang="ko-KR" altLang="en-US" sz="1100" kern="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endParaRPr>
            </a:p>
            <a:p>
              <a:endParaRPr lang="ko-KR" altLang="en-US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3175574" y="1142678"/>
            <a:ext cx="2980601" cy="5204988"/>
            <a:chOff x="3175574" y="1142678"/>
            <a:chExt cx="2980601" cy="5204988"/>
          </a:xfrm>
        </p:grpSpPr>
        <p:pic>
          <p:nvPicPr>
            <p:cNvPr id="5" name="_x218873880" descr="EMB00003b580df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75574" y="1142678"/>
              <a:ext cx="2412692" cy="1836339"/>
            </a:xfrm>
            <a:prstGeom prst="rect">
              <a:avLst/>
            </a:prstGeom>
            <a:noFill/>
          </p:spPr>
        </p:pic>
        <p:pic>
          <p:nvPicPr>
            <p:cNvPr id="6" name="_x223470048" descr="EMB00003b580e0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8976" y="3077774"/>
              <a:ext cx="2088232" cy="1558924"/>
            </a:xfrm>
            <a:prstGeom prst="rect">
              <a:avLst/>
            </a:prstGeom>
            <a:noFill/>
          </p:spPr>
        </p:pic>
        <p:sp>
          <p:nvSpPr>
            <p:cNvPr id="14" name="AutoShape 12"/>
            <p:cNvSpPr>
              <a:spLocks noChangeArrowheads="1"/>
            </p:cNvSpPr>
            <p:nvPr/>
          </p:nvSpPr>
          <p:spPr bwMode="gray">
            <a:xfrm rot="5400000">
              <a:off x="3991942" y="4183433"/>
              <a:ext cx="1664171" cy="2664295"/>
            </a:xfrm>
            <a:prstGeom prst="upArrow">
              <a:avLst>
                <a:gd name="adj1" fmla="val 78306"/>
                <a:gd name="adj2" fmla="val 48213"/>
              </a:avLst>
            </a:prstGeom>
            <a:gradFill rotWithShape="1">
              <a:gsLst>
                <a:gs pos="0">
                  <a:srgbClr val="88CE58"/>
                </a:gs>
                <a:gs pos="100000">
                  <a:srgbClr val="88CE58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/>
            <a:p>
              <a:pPr algn="ctr" fontAlgn="base" latinLnBrk="0">
                <a:lnSpc>
                  <a:spcPct val="130000"/>
                </a:lnSpc>
              </a:pPr>
              <a:r>
                <a:rPr lang="ko-KR" altLang="en-US" sz="1000" b="1" kern="0" dirty="0">
                  <a:solidFill>
                    <a:srgbClr val="000000"/>
                  </a:solidFill>
                  <a:latin typeface="HY울릉도M" pitchFamily="18" charset="-127"/>
                  <a:ea typeface="HY울릉도M" pitchFamily="18" charset="-127"/>
                </a:rPr>
                <a:t>유전능력평가</a:t>
              </a:r>
              <a:endParaRPr lang="ko-KR" altLang="en-US" sz="1000" kern="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endParaRPr>
            </a:p>
            <a:p>
              <a:pPr algn="ctr" fontAlgn="base" latinLnBrk="0">
                <a:lnSpc>
                  <a:spcPct val="130000"/>
                </a:lnSpc>
              </a:pPr>
              <a:r>
                <a:rPr lang="en-US" altLang="ko-KR" sz="1000" kern="0" dirty="0">
                  <a:solidFill>
                    <a:srgbClr val="000000"/>
                  </a:solidFill>
                  <a:latin typeface="HY울릉도M" pitchFamily="18" charset="-127"/>
                  <a:ea typeface="HY울릉도M" pitchFamily="18" charset="-127"/>
                </a:rPr>
                <a:t>DB</a:t>
              </a:r>
              <a:r>
                <a:rPr lang="ko-KR" altLang="en-US" sz="1000" kern="0" dirty="0">
                  <a:solidFill>
                    <a:srgbClr val="000000"/>
                  </a:solidFill>
                  <a:latin typeface="HY울릉도M" pitchFamily="18" charset="-127"/>
                  <a:ea typeface="HY울릉도M" pitchFamily="18" charset="-127"/>
                </a:rPr>
                <a:t>로 구축된 자료를 </a:t>
              </a:r>
              <a:r>
                <a:rPr lang="en-US" altLang="ko-KR" sz="1000" kern="0" dirty="0">
                  <a:solidFill>
                    <a:srgbClr val="000000"/>
                  </a:solidFill>
                  <a:latin typeface="HY울릉도M" pitchFamily="18" charset="-127"/>
                  <a:ea typeface="HY울릉도M" pitchFamily="18" charset="-127"/>
                </a:rPr>
                <a:t>Animal </a:t>
              </a:r>
              <a:r>
                <a:rPr lang="ko-KR" altLang="en-US" sz="1000" kern="0" dirty="0">
                  <a:solidFill>
                    <a:srgbClr val="000000"/>
                  </a:solidFill>
                  <a:latin typeface="HY울릉도M" pitchFamily="18" charset="-127"/>
                  <a:ea typeface="HY울릉도M" pitchFamily="18" charset="-127"/>
                </a:rPr>
                <a:t>모델을 이용하여</a:t>
              </a:r>
              <a:endParaRPr lang="en-US" altLang="ko-KR" sz="1000" kern="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endParaRPr>
            </a:p>
            <a:p>
              <a:pPr algn="ctr" fontAlgn="base" latinLnBrk="0">
                <a:lnSpc>
                  <a:spcPct val="130000"/>
                </a:lnSpc>
              </a:pPr>
              <a:r>
                <a:rPr lang="ko-KR" altLang="en-US" sz="1000" kern="0" dirty="0">
                  <a:solidFill>
                    <a:srgbClr val="000000"/>
                  </a:solidFill>
                  <a:latin typeface="HY울릉도M" pitchFamily="18" charset="-127"/>
                  <a:ea typeface="HY울릉도M" pitchFamily="18" charset="-127"/>
                </a:rPr>
                <a:t> 유전능력평가</a:t>
              </a:r>
            </a:p>
            <a:p>
              <a:endParaRPr lang="ko-KR" altLang="en-US" sz="1000" dirty="0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747816" y="1745814"/>
            <a:ext cx="2875962" cy="4617412"/>
            <a:chOff x="5747816" y="1745814"/>
            <a:chExt cx="2875962" cy="4617412"/>
          </a:xfrm>
        </p:grpSpPr>
        <p:pic>
          <p:nvPicPr>
            <p:cNvPr id="8" name="_x237581416" descr="EMB00003b580e0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47816" y="1745814"/>
              <a:ext cx="2875962" cy="2466405"/>
            </a:xfrm>
            <a:prstGeom prst="rect">
              <a:avLst/>
            </a:prstGeom>
            <a:noFill/>
          </p:spPr>
        </p:pic>
        <p:sp>
          <p:nvSpPr>
            <p:cNvPr id="15" name="AutoShape 12"/>
            <p:cNvSpPr>
              <a:spLocks noChangeArrowheads="1"/>
            </p:cNvSpPr>
            <p:nvPr/>
          </p:nvSpPr>
          <p:spPr bwMode="gray">
            <a:xfrm rot="5400000">
              <a:off x="6584230" y="4487025"/>
              <a:ext cx="1664171" cy="2088232"/>
            </a:xfrm>
            <a:prstGeom prst="upArrow">
              <a:avLst>
                <a:gd name="adj1" fmla="val 78306"/>
                <a:gd name="adj2" fmla="val 48213"/>
              </a:avLst>
            </a:prstGeom>
            <a:gradFill rotWithShape="1">
              <a:gsLst>
                <a:gs pos="0">
                  <a:srgbClr val="88CE58"/>
                </a:gs>
                <a:gs pos="100000">
                  <a:srgbClr val="88CE58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vert270" wrap="none" anchor="ctr"/>
            <a:lstStyle/>
            <a:p>
              <a:pPr algn="ctr" fontAlgn="base" latinLnBrk="0">
                <a:lnSpc>
                  <a:spcPct val="130000"/>
                </a:lnSpc>
              </a:pPr>
              <a:r>
                <a:rPr lang="ko-KR" altLang="en-US" sz="1100" kern="0" dirty="0">
                  <a:solidFill>
                    <a:srgbClr val="000000"/>
                  </a:solidFill>
                  <a:latin typeface="HY울릉도M" pitchFamily="18" charset="-127"/>
                  <a:ea typeface="HY울릉도M" pitchFamily="18" charset="-127"/>
                </a:rPr>
                <a:t>개체 </a:t>
              </a:r>
              <a:r>
                <a:rPr lang="ko-KR" altLang="en-US" sz="1100" kern="0" dirty="0" err="1">
                  <a:solidFill>
                    <a:srgbClr val="000000"/>
                  </a:solidFill>
                  <a:latin typeface="HY울릉도M" pitchFamily="18" charset="-127"/>
                  <a:ea typeface="HY울릉도M" pitchFamily="18" charset="-127"/>
                </a:rPr>
                <a:t>육종가</a:t>
              </a:r>
              <a:endParaRPr lang="ko-KR" altLang="en-US" sz="1100" kern="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endParaRPr>
            </a:p>
            <a:p>
              <a:endParaRPr lang="ko-KR" altLang="en-US" dirty="0"/>
            </a:p>
          </p:txBody>
        </p:sp>
      </p:grpSp>
      <p:pic>
        <p:nvPicPr>
          <p:cNvPr id="16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38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164579"/>
            <a:ext cx="5591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>
                <a:solidFill>
                  <a:prstClr val="black"/>
                </a:solidFill>
              </a:rPr>
              <a:t>지역단위  </a:t>
            </a:r>
            <a:r>
              <a:rPr lang="ko-KR" altLang="en-US" sz="2800" b="1" dirty="0">
                <a:solidFill>
                  <a:prstClr val="black"/>
                </a:solidFill>
              </a:rPr>
              <a:t>유전능력 평가 사례 </a:t>
            </a:r>
            <a:r>
              <a:rPr lang="en-US" altLang="ko-KR" sz="2800" b="1" dirty="0">
                <a:solidFill>
                  <a:prstClr val="black"/>
                </a:solidFill>
              </a:rPr>
              <a:t>(1)</a:t>
            </a:r>
            <a:endParaRPr lang="ko-KR" alt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692696"/>
            <a:ext cx="9144000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F3EFEE3D-95E0-4572-80BC-AA41AD8B179F}"/>
              </a:ext>
            </a:extLst>
          </p:cNvPr>
          <p:cNvSpPr/>
          <p:nvPr/>
        </p:nvSpPr>
        <p:spPr>
          <a:xfrm>
            <a:off x="3347864" y="941550"/>
            <a:ext cx="25202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schemeClr val="tx1"/>
                </a:solidFill>
              </a:rPr>
              <a:t>A</a:t>
            </a:r>
            <a:r>
              <a:rPr lang="ko-KR" altLang="en-US" sz="1400" b="1" dirty="0">
                <a:solidFill>
                  <a:schemeClr val="tx1"/>
                </a:solidFill>
              </a:rPr>
              <a:t>지역 암소 </a:t>
            </a:r>
            <a:r>
              <a:rPr lang="en-US" altLang="ko-KR" sz="1400" b="1" dirty="0">
                <a:solidFill>
                  <a:schemeClr val="tx1"/>
                </a:solidFill>
              </a:rPr>
              <a:t>12,000</a:t>
            </a:r>
            <a:r>
              <a:rPr lang="ko-KR" altLang="en-US" sz="1400" b="1" dirty="0">
                <a:solidFill>
                  <a:schemeClr val="tx1"/>
                </a:solidFill>
              </a:rPr>
              <a:t>두 대상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</a:rPr>
              <a:t>유전능력 평가 수행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FFE92022-D530-4DF8-B038-2ABD833D292F}"/>
              </a:ext>
            </a:extLst>
          </p:cNvPr>
          <p:cNvSpPr/>
          <p:nvPr/>
        </p:nvSpPr>
        <p:spPr>
          <a:xfrm>
            <a:off x="1979712" y="1797152"/>
            <a:ext cx="2283542" cy="8679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</a:rPr>
              <a:t>지역단위</a:t>
            </a:r>
            <a:r>
              <a:rPr lang="en-US" altLang="ko-KR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>
                <a:solidFill>
                  <a:schemeClr val="tx1"/>
                </a:solidFill>
              </a:rPr>
              <a:t>한우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</a:rPr>
              <a:t>혈통정보 </a:t>
            </a:r>
            <a:r>
              <a:rPr lang="en-US" altLang="ko-KR" sz="1200" b="1" dirty="0">
                <a:solidFill>
                  <a:schemeClr val="tx1"/>
                </a:solidFill>
              </a:rPr>
              <a:t>DB </a:t>
            </a:r>
            <a:r>
              <a:rPr lang="ko-KR" altLang="en-US" sz="1200" b="1" dirty="0">
                <a:solidFill>
                  <a:schemeClr val="tx1"/>
                </a:solidFill>
              </a:rPr>
              <a:t>구축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050" dirty="0">
                <a:solidFill>
                  <a:schemeClr val="tx1"/>
                </a:solidFill>
              </a:rPr>
              <a:t>(</a:t>
            </a:r>
            <a:r>
              <a:rPr lang="ko-KR" altLang="en-US" sz="1050" dirty="0">
                <a:solidFill>
                  <a:schemeClr val="tx1"/>
                </a:solidFill>
              </a:rPr>
              <a:t>지역 한우 </a:t>
            </a:r>
            <a:r>
              <a:rPr lang="en-US" altLang="ko-KR" sz="1050" dirty="0">
                <a:solidFill>
                  <a:schemeClr val="tx1"/>
                </a:solidFill>
              </a:rPr>
              <a:t>8</a:t>
            </a:r>
            <a:r>
              <a:rPr lang="ko-KR" altLang="en-US" sz="1050" dirty="0">
                <a:solidFill>
                  <a:schemeClr val="tx1"/>
                </a:solidFill>
              </a:rPr>
              <a:t>만두 정보 </a:t>
            </a:r>
            <a:r>
              <a:rPr lang="en-US" altLang="ko-KR" sz="1050" dirty="0">
                <a:solidFill>
                  <a:schemeClr val="tx1"/>
                </a:solidFill>
              </a:rPr>
              <a:t>DB</a:t>
            </a:r>
            <a:r>
              <a:rPr lang="ko-KR" altLang="en-US" sz="1050" dirty="0">
                <a:solidFill>
                  <a:schemeClr val="tx1"/>
                </a:solidFill>
              </a:rPr>
              <a:t>화</a:t>
            </a:r>
            <a:r>
              <a:rPr lang="en-US" altLang="ko-KR" sz="105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7B416F61-767D-45B2-9D80-F077239E95F0}"/>
              </a:ext>
            </a:extLst>
          </p:cNvPr>
          <p:cNvSpPr/>
          <p:nvPr/>
        </p:nvSpPr>
        <p:spPr>
          <a:xfrm>
            <a:off x="4938756" y="1797152"/>
            <a:ext cx="2352808" cy="8679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</a:rPr>
              <a:t>지역단위</a:t>
            </a:r>
            <a:r>
              <a:rPr lang="en-US" altLang="ko-KR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거세우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</a:rPr>
              <a:t>도축정보 </a:t>
            </a:r>
            <a:r>
              <a:rPr lang="en-US" altLang="ko-KR" sz="1200" b="1" dirty="0">
                <a:solidFill>
                  <a:schemeClr val="tx1"/>
                </a:solidFill>
              </a:rPr>
              <a:t>DB </a:t>
            </a:r>
            <a:r>
              <a:rPr lang="ko-KR" altLang="en-US" sz="1200" b="1" dirty="0">
                <a:solidFill>
                  <a:schemeClr val="tx1"/>
                </a:solidFill>
              </a:rPr>
              <a:t>구축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050" dirty="0">
                <a:solidFill>
                  <a:schemeClr val="tx1"/>
                </a:solidFill>
              </a:rPr>
              <a:t>(</a:t>
            </a:r>
            <a:r>
              <a:rPr lang="ko-KR" altLang="en-US" sz="1050" dirty="0">
                <a:solidFill>
                  <a:schemeClr val="tx1"/>
                </a:solidFill>
              </a:rPr>
              <a:t>지역 도축 </a:t>
            </a:r>
            <a:r>
              <a:rPr lang="ko-KR" altLang="en-US" sz="1050" dirty="0" err="1">
                <a:solidFill>
                  <a:schemeClr val="tx1"/>
                </a:solidFill>
              </a:rPr>
              <a:t>거세우</a:t>
            </a:r>
            <a:r>
              <a:rPr lang="ko-KR" altLang="en-US" sz="1050" dirty="0">
                <a:solidFill>
                  <a:schemeClr val="tx1"/>
                </a:solidFill>
              </a:rPr>
              <a:t> </a:t>
            </a:r>
            <a:r>
              <a:rPr lang="en-US" altLang="ko-KR" sz="1050" dirty="0">
                <a:solidFill>
                  <a:schemeClr val="tx1"/>
                </a:solidFill>
              </a:rPr>
              <a:t>50,000</a:t>
            </a:r>
            <a:r>
              <a:rPr lang="ko-KR" altLang="en-US" sz="1050" dirty="0">
                <a:solidFill>
                  <a:schemeClr val="tx1"/>
                </a:solidFill>
              </a:rPr>
              <a:t>두 </a:t>
            </a:r>
            <a:r>
              <a:rPr lang="en-US" altLang="ko-KR" sz="1050" dirty="0">
                <a:solidFill>
                  <a:schemeClr val="tx1"/>
                </a:solidFill>
              </a:rPr>
              <a:t>DB</a:t>
            </a:r>
            <a:r>
              <a:rPr lang="ko-KR" altLang="en-US" sz="1050" dirty="0">
                <a:solidFill>
                  <a:schemeClr val="tx1"/>
                </a:solidFill>
              </a:rPr>
              <a:t>화</a:t>
            </a:r>
            <a:r>
              <a:rPr lang="en-US" altLang="ko-KR" sz="105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0A618E1E-CD42-4496-814E-516938E575D6}"/>
              </a:ext>
            </a:extLst>
          </p:cNvPr>
          <p:cNvSpPr/>
          <p:nvPr/>
        </p:nvSpPr>
        <p:spPr>
          <a:xfrm>
            <a:off x="3493855" y="2991958"/>
            <a:ext cx="2211534" cy="7200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</a:rPr>
              <a:t>친자확인 및 개량정보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/>
                </a:solidFill>
              </a:rPr>
              <a:t>DB </a:t>
            </a:r>
            <a:r>
              <a:rPr lang="ko-KR" altLang="en-US" sz="1200" b="1" dirty="0">
                <a:solidFill>
                  <a:schemeClr val="tx1"/>
                </a:solidFill>
              </a:rPr>
              <a:t>구축</a:t>
            </a:r>
            <a:endParaRPr lang="en-US" altLang="ko-KR" sz="1200" b="1" dirty="0">
              <a:solidFill>
                <a:schemeClr val="tx1"/>
              </a:solidFill>
            </a:endParaRPr>
          </a:p>
        </p:txBody>
      </p:sp>
      <p:cxnSp>
        <p:nvCxnSpPr>
          <p:cNvPr id="8" name="연결선: 꺾임 7">
            <a:extLst>
              <a:ext uri="{FF2B5EF4-FFF2-40B4-BE49-F238E27FC236}">
                <a16:creationId xmlns:a16="http://schemas.microsoft.com/office/drawing/2014/main" xmlns="" id="{7C4D895A-0216-4FB2-907D-97821F17C7E4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rot="5400000">
            <a:off x="5193940" y="2070737"/>
            <a:ext cx="326903" cy="151553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순서도: 판단 8">
            <a:extLst>
              <a:ext uri="{FF2B5EF4-FFF2-40B4-BE49-F238E27FC236}">
                <a16:creationId xmlns:a16="http://schemas.microsoft.com/office/drawing/2014/main" xmlns="" id="{CF84262C-8135-46FA-8B13-C0EC9FC9A9E9}"/>
              </a:ext>
            </a:extLst>
          </p:cNvPr>
          <p:cNvSpPr/>
          <p:nvPr/>
        </p:nvSpPr>
        <p:spPr>
          <a:xfrm>
            <a:off x="3493855" y="3884278"/>
            <a:ext cx="2352808" cy="922875"/>
          </a:xfrm>
          <a:prstGeom prst="flowChartDecisi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혈통정보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재구성 모듈</a:t>
            </a:r>
          </a:p>
        </p:txBody>
      </p:sp>
      <p:sp>
        <p:nvSpPr>
          <p:cNvPr id="10" name="순서도: 자기 디스크 9">
            <a:extLst>
              <a:ext uri="{FF2B5EF4-FFF2-40B4-BE49-F238E27FC236}">
                <a16:creationId xmlns:a16="http://schemas.microsoft.com/office/drawing/2014/main" xmlns="" id="{6D93FD8D-E06A-4CC1-B6BE-4D3CFE5660DF}"/>
              </a:ext>
            </a:extLst>
          </p:cNvPr>
          <p:cNvSpPr/>
          <p:nvPr/>
        </p:nvSpPr>
        <p:spPr>
          <a:xfrm>
            <a:off x="3410119" y="4991015"/>
            <a:ext cx="2520280" cy="647725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지역단위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유전능력 평가 시스템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xmlns="" id="{1B651509-085B-4E2C-8BCB-B428F3ACDA72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4670259" y="4807153"/>
            <a:ext cx="0" cy="16497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xmlns="" id="{91B552F5-EDD0-4061-83F9-71416F654C4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22259" y="5798758"/>
          <a:ext cx="6096000" cy="82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917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평가 구분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형질별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유전능력 평가 정확도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17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도체중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등지방두께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등심단면적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근내지방도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1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지역단위</a:t>
                      </a:r>
                      <a:r>
                        <a:rPr lang="ko-KR" altLang="en-US" sz="1200" baseline="0" dirty="0"/>
                        <a:t> </a:t>
                      </a:r>
                      <a:r>
                        <a:rPr lang="en-US" altLang="ko-KR" sz="1200" baseline="0" dirty="0"/>
                        <a:t>DB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44%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45%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43%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47%</a:t>
                      </a:r>
                      <a:endParaRPr lang="ko-KR" alt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xmlns="" id="{1B651509-085B-4E2C-8BCB-B428F3ACDA72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670259" y="3698229"/>
            <a:ext cx="0" cy="18604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xmlns="" id="{2207C81B-C122-44CD-9CB8-97BE596C30FD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rot="16200000" flipH="1">
            <a:off x="3697101" y="2089436"/>
            <a:ext cx="326903" cy="1478139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647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467547" y="1844824"/>
          <a:ext cx="8208905" cy="4389945"/>
        </p:xfrm>
        <a:graphic>
          <a:graphicData uri="http://schemas.openxmlformats.org/drawingml/2006/table">
            <a:tbl>
              <a:tblPr/>
              <a:tblGrid>
                <a:gridCol w="648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40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80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809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809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2809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926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개체번호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등록구분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아비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기존 혈통지수 </a:t>
                      </a:r>
                      <a:r>
                        <a:rPr lang="ko-KR" altLang="en-US" sz="105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육종가</a:t>
                      </a:r>
                      <a:endParaRPr lang="ko-KR" altLang="en-US" sz="105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지역단위 암소 유전능력 평가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6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등지방두께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도체중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등심단면적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근내지방도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등지방두께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도체중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등심단면적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근내지방도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2271901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혈통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828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-0.577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11.71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3.463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0.556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-0.60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10.73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6.49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1.07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2276743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혈통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828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-0.577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11.71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3.463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0.556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1.08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28.17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6.33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1.39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2271030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혈통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828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-0.577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11.71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3.463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0.556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-0.02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18.78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7.32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0.64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2271896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혈통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828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-0.577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11.71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3.463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0.556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-2.06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11.45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6.87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0.79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2270174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혈통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828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-0.577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11.71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3.463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0.556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-1.91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9.70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6.06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0.71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2267519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혈통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828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-0.577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11.71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3.463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0.556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-2.09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10.95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6.32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0.68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2271906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혈통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828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-0.577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11.71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3.463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0.556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-1.72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11.16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5.99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0.75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2276041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혈통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828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-0.577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11.71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3.463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0.556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-1.78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-0.45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5.15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0.71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2276041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혈통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828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-0.577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11.71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3.463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0.556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-1.79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12.58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6.08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0.79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2273879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혈통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828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-0.577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11.71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3.463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0.556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-1.10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11.09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8.22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0.75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2269250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혈통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828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-0.577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11.71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3.463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0.556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1.36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25.15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7.23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1.07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6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2271030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혈통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828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-0.577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11.71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3.463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0.556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-0.26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24.99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8.28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0.96 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266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유전능력 평가 정확도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25%</a:t>
                      </a:r>
                    </a:p>
                  </a:txBody>
                  <a:tcPr marL="7671" marR="7671" marT="76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45%</a:t>
                      </a:r>
                    </a:p>
                  </a:txBody>
                  <a:tcPr marL="7671" marR="7671" marT="76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108520" y="169476"/>
            <a:ext cx="5591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prstClr val="black"/>
                </a:solidFill>
              </a:rPr>
              <a:t>지역단위  유전능력 평가 사례 </a:t>
            </a:r>
            <a:r>
              <a:rPr lang="en-US" altLang="ko-KR" sz="2800" b="1" dirty="0">
                <a:solidFill>
                  <a:prstClr val="black"/>
                </a:solidFill>
              </a:rPr>
              <a:t>(2)</a:t>
            </a:r>
            <a:endParaRPr lang="ko-KR" alt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92696"/>
            <a:ext cx="9144000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152" y="836712"/>
            <a:ext cx="8715848" cy="869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- </a:t>
            </a:r>
            <a:r>
              <a:rPr lang="ko-KR" altLang="en-US" b="1" dirty="0"/>
              <a:t>동일한 혈통지수 </a:t>
            </a:r>
            <a:r>
              <a:rPr lang="ko-KR" altLang="en-US" b="1" dirty="0" err="1"/>
              <a:t>육종가를</a:t>
            </a:r>
            <a:r>
              <a:rPr lang="ko-KR" altLang="en-US" b="1" dirty="0"/>
              <a:t> 보유한 암소들의 정확하고 차별화된 </a:t>
            </a:r>
            <a:r>
              <a:rPr lang="ko-KR" altLang="en-US" b="1" dirty="0" err="1"/>
              <a:t>육종가</a:t>
            </a:r>
            <a:r>
              <a:rPr lang="ko-KR" altLang="en-US" b="1" dirty="0"/>
              <a:t> 추정 가능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en-US" altLang="ko-KR" b="1" dirty="0"/>
              <a:t>- </a:t>
            </a:r>
            <a:r>
              <a:rPr lang="ko-KR" altLang="en-US" b="1" dirty="0"/>
              <a:t>선발의 강도와 개량의 효율성이 높아짐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2C0F-8AF3-4C97-857C-6F9FA9071171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358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169476"/>
            <a:ext cx="5591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prstClr val="black"/>
                </a:solidFill>
              </a:rPr>
              <a:t>지역단위  유전능력 평가 사례 </a:t>
            </a:r>
            <a:r>
              <a:rPr lang="en-US" altLang="ko-KR" sz="2800" b="1" dirty="0">
                <a:solidFill>
                  <a:prstClr val="black"/>
                </a:solidFill>
              </a:rPr>
              <a:t>(3)</a:t>
            </a:r>
            <a:endParaRPr lang="ko-KR" alt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92696"/>
            <a:ext cx="9144000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2C0F-8AF3-4C97-857C-6F9FA9071171}" type="slidenum">
              <a:rPr lang="ko-KR" altLang="en-US" smtClean="0"/>
              <a:pPr/>
              <a:t>25</a:t>
            </a:fld>
            <a:endParaRPr lang="ko-KR" altLang="en-US"/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18022" y="865282"/>
            <a:ext cx="606315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algn="just" fontAlgn="base">
              <a:lnSpc>
                <a:spcPct val="180000"/>
              </a:lnSpc>
            </a:pP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○ </a:t>
            </a:r>
            <a:r>
              <a:rPr lang="ko-KR" altLang="en-US" b="1" kern="0" dirty="0" err="1">
                <a:solidFill>
                  <a:srgbClr val="0000FF"/>
                </a:solidFill>
                <a:ea typeface="휴먼명조" panose="02010504000101010101" pitchFamily="2" charset="-127"/>
              </a:rPr>
              <a:t>혈통지수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 </a:t>
            </a:r>
            <a:r>
              <a:rPr lang="ko-KR" altLang="en-US" b="1" kern="0" dirty="0" err="1">
                <a:solidFill>
                  <a:srgbClr val="0000FF"/>
                </a:solidFill>
                <a:ea typeface="휴먼명조" panose="02010504000101010101" pitchFamily="2" charset="-127"/>
              </a:rPr>
              <a:t>육종가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 </a:t>
            </a:r>
            <a:r>
              <a:rPr lang="en-US" altLang="ko-KR" b="1" kern="0" dirty="0">
                <a:solidFill>
                  <a:srgbClr val="0000FF"/>
                </a:solidFill>
                <a:latin typeface="휴먼명조" panose="02010504000101010101" pitchFamily="2" charset="-127"/>
              </a:rPr>
              <a:t>VS 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지역단위 </a:t>
            </a:r>
            <a:r>
              <a:rPr lang="ko-KR" altLang="en-US" b="1" kern="0" dirty="0" err="1">
                <a:solidFill>
                  <a:srgbClr val="0000FF"/>
                </a:solidFill>
                <a:ea typeface="휴먼명조" panose="02010504000101010101" pitchFamily="2" charset="-127"/>
              </a:rPr>
              <a:t>육종가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 비교</a:t>
            </a:r>
            <a:endParaRPr lang="ko-KR" altLang="en-US" sz="12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83568" y="1847134"/>
            <a:ext cx="7344816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ko-KR" altLang="en-US" dirty="0">
                <a:solidFill>
                  <a:srgbClr val="990033"/>
                </a:solidFill>
              </a:rPr>
              <a:t>▶</a:t>
            </a:r>
            <a:r>
              <a:rPr lang="ko-KR" altLang="en-US" dirty="0"/>
              <a:t>실제 후대성적 비교 </a:t>
            </a:r>
            <a:endParaRPr lang="en-US" altLang="ko-KR" dirty="0"/>
          </a:p>
          <a:p>
            <a:pPr marL="177800" indent="-177800"/>
            <a:r>
              <a:rPr lang="en-US" altLang="ko-KR" dirty="0"/>
              <a:t>   -</a:t>
            </a:r>
            <a:r>
              <a:rPr lang="ko-KR" altLang="en-US" dirty="0"/>
              <a:t>같은 아비</a:t>
            </a:r>
            <a:r>
              <a:rPr lang="en-US" altLang="ko-KR" dirty="0"/>
              <a:t>KPN</a:t>
            </a:r>
            <a:r>
              <a:rPr lang="ko-KR" altLang="en-US" dirty="0"/>
              <a:t>을 가진 암소들 중 </a:t>
            </a:r>
            <a:r>
              <a:rPr lang="ko-KR" altLang="en-US" dirty="0" err="1"/>
              <a:t>혈연육종가</a:t>
            </a:r>
            <a:r>
              <a:rPr lang="ko-KR" altLang="en-US" dirty="0"/>
              <a:t> 값이 동일한 개체들</a:t>
            </a:r>
            <a:endParaRPr lang="en-US" altLang="ko-KR" dirty="0"/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418022" y="2550575"/>
          <a:ext cx="8251726" cy="3400609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780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8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93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93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93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93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93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93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93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93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992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개체번호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아비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혈연육종가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지역단위 유전능력평가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287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도체중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등심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 err="1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등지방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 err="1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근내지방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도체중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등심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 err="1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등지방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 err="1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근내지방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04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002078492517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KPN683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1.169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1.003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-1.164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0.763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17.70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3.843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0.867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dirty="0"/>
                        <a:t>1.300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04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002080571185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KPN683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1.169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1.003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-1.164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0.763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4.73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1.398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-1.238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dirty="0"/>
                        <a:t>1.151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04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002073419467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KPN683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1.169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1.003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-1.164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0.763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-1.096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0.750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-2.364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dirty="0"/>
                        <a:t>0.988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04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002073426917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KPN683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1.169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1.003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-1.164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0.763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-4.633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-2.783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-2.741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dirty="0"/>
                        <a:t>0.604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04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002060820043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/>
                        <a:t>KPN683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1.169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1.003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-1.164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0.763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-20.55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1.697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dirty="0"/>
                        <a:t>-2.756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dirty="0"/>
                        <a:t>0.977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33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169476"/>
            <a:ext cx="5591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prstClr val="black"/>
                </a:solidFill>
              </a:rPr>
              <a:t>지역단위  유전능력 평가 사례 </a:t>
            </a:r>
            <a:r>
              <a:rPr lang="en-US" altLang="ko-KR" sz="2800" b="1" dirty="0">
                <a:solidFill>
                  <a:prstClr val="black"/>
                </a:solidFill>
              </a:rPr>
              <a:t>(4)</a:t>
            </a:r>
            <a:endParaRPr lang="ko-KR" alt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92696"/>
            <a:ext cx="9144000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2C0F-8AF3-4C97-857C-6F9FA9071171}" type="slidenum">
              <a:rPr lang="ko-KR" altLang="en-US" smtClean="0"/>
              <a:pPr/>
              <a:t>26</a:t>
            </a:fld>
            <a:endParaRPr lang="ko-KR" altLang="en-US"/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18022" y="865282"/>
            <a:ext cx="606315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algn="just" fontAlgn="base">
              <a:lnSpc>
                <a:spcPct val="180000"/>
              </a:lnSpc>
            </a:pP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○ </a:t>
            </a:r>
            <a:r>
              <a:rPr lang="ko-KR" altLang="en-US" b="1" kern="0" dirty="0" err="1">
                <a:solidFill>
                  <a:srgbClr val="0000FF"/>
                </a:solidFill>
                <a:ea typeface="휴먼명조" panose="02010504000101010101" pitchFamily="2" charset="-127"/>
              </a:rPr>
              <a:t>혈통지수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 </a:t>
            </a:r>
            <a:r>
              <a:rPr lang="ko-KR" altLang="en-US" b="1" kern="0" dirty="0" err="1">
                <a:solidFill>
                  <a:srgbClr val="0000FF"/>
                </a:solidFill>
                <a:ea typeface="휴먼명조" panose="02010504000101010101" pitchFamily="2" charset="-127"/>
              </a:rPr>
              <a:t>육종가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 </a:t>
            </a:r>
            <a:r>
              <a:rPr lang="en-US" altLang="ko-KR" b="1" kern="0" dirty="0">
                <a:solidFill>
                  <a:srgbClr val="0000FF"/>
                </a:solidFill>
                <a:latin typeface="휴먼명조" panose="02010504000101010101" pitchFamily="2" charset="-127"/>
              </a:rPr>
              <a:t>VS 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지역단위 </a:t>
            </a:r>
            <a:r>
              <a:rPr lang="ko-KR" altLang="en-US" b="1" kern="0" dirty="0" err="1">
                <a:solidFill>
                  <a:srgbClr val="0000FF"/>
                </a:solidFill>
                <a:ea typeface="휴먼명조" panose="02010504000101010101" pitchFamily="2" charset="-127"/>
              </a:rPr>
              <a:t>육종가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 비교</a:t>
            </a:r>
            <a:endParaRPr lang="ko-KR" altLang="en-US" sz="1200" kern="0" spc="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194958" y="2337424"/>
          <a:ext cx="3021772" cy="273664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8129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79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4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54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43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kern="12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개체번호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kern="12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아비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kern="12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도체중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384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kern="12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혈연육종가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12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지역단위 </a:t>
                      </a:r>
                      <a:endParaRPr lang="en-US" altLang="ko-KR" sz="900" kern="120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kern="12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유전능력평가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5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002078492517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KPN683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1.169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17.70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15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dirty="0"/>
                        <a:t>002080571185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KPN683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1.169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4.73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5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dirty="0"/>
                        <a:t>002073419467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KPN683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1.169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-1.096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15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002073426917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KPN683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1.169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-4.633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57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dirty="0">
                          <a:solidFill>
                            <a:schemeClr val="tx1"/>
                          </a:solidFill>
                        </a:rPr>
                        <a:t>002060820043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D3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KPN683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1.169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-20.55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 cstate="print"/>
          <a:srcRect l="-3055" t="-818" r="-1" b="1"/>
          <a:stretch/>
        </p:blipFill>
        <p:spPr>
          <a:xfrm>
            <a:off x="3553817" y="4005064"/>
            <a:ext cx="4962681" cy="2242622"/>
          </a:xfrm>
          <a:prstGeom prst="rect">
            <a:avLst/>
          </a:prstGeom>
          <a:ln w="19050">
            <a:solidFill>
              <a:srgbClr val="FA5D32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3817" y="1700808"/>
            <a:ext cx="4962681" cy="210148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13" name="모서리가 둥근 직사각형 12"/>
          <p:cNvSpPr/>
          <p:nvPr/>
        </p:nvSpPr>
        <p:spPr>
          <a:xfrm>
            <a:off x="6823803" y="4423398"/>
            <a:ext cx="435329" cy="1405954"/>
          </a:xfrm>
          <a:prstGeom prst="roundRect">
            <a:avLst/>
          </a:prstGeom>
          <a:noFill/>
          <a:ln w="31750">
            <a:solidFill>
              <a:srgbClr val="FA5D3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6804248" y="2310162"/>
            <a:ext cx="439077" cy="954547"/>
          </a:xfrm>
          <a:prstGeom prst="roundRect">
            <a:avLst/>
          </a:prstGeom>
          <a:noFill/>
          <a:ln w="3175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3199651" y="3021360"/>
            <a:ext cx="354166" cy="24334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3199651" y="4733148"/>
            <a:ext cx="354166" cy="243349"/>
          </a:xfrm>
          <a:prstGeom prst="rightArrow">
            <a:avLst/>
          </a:prstGeom>
          <a:solidFill>
            <a:srgbClr val="FA5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533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169476"/>
            <a:ext cx="5591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prstClr val="black"/>
                </a:solidFill>
              </a:rPr>
              <a:t>지역단위  유전능력 평가 사례 </a:t>
            </a:r>
            <a:r>
              <a:rPr lang="en-US" altLang="ko-KR" sz="2800" b="1" dirty="0">
                <a:solidFill>
                  <a:prstClr val="black"/>
                </a:solidFill>
              </a:rPr>
              <a:t>(5)</a:t>
            </a:r>
            <a:endParaRPr lang="ko-KR" alt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92696"/>
            <a:ext cx="9144000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2C0F-8AF3-4C97-857C-6F9FA9071171}" type="slidenum">
              <a:rPr lang="ko-KR" altLang="en-US" smtClean="0"/>
              <a:pPr/>
              <a:t>27</a:t>
            </a:fld>
            <a:endParaRPr lang="ko-KR" altLang="en-US"/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18022" y="865282"/>
            <a:ext cx="606315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algn="just" fontAlgn="base">
              <a:lnSpc>
                <a:spcPct val="180000"/>
              </a:lnSpc>
            </a:pP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○ </a:t>
            </a:r>
            <a:r>
              <a:rPr lang="ko-KR" altLang="en-US" b="1" kern="0" dirty="0" err="1">
                <a:solidFill>
                  <a:srgbClr val="0000FF"/>
                </a:solidFill>
                <a:ea typeface="휴먼명조" panose="02010504000101010101" pitchFamily="2" charset="-127"/>
              </a:rPr>
              <a:t>혈통지수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 </a:t>
            </a:r>
            <a:r>
              <a:rPr lang="ko-KR" altLang="en-US" b="1" kern="0" dirty="0" err="1">
                <a:solidFill>
                  <a:srgbClr val="0000FF"/>
                </a:solidFill>
                <a:ea typeface="휴먼명조" panose="02010504000101010101" pitchFamily="2" charset="-127"/>
              </a:rPr>
              <a:t>육종가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 </a:t>
            </a:r>
            <a:r>
              <a:rPr lang="en-US" altLang="ko-KR" b="1" kern="0" dirty="0">
                <a:solidFill>
                  <a:srgbClr val="0000FF"/>
                </a:solidFill>
                <a:latin typeface="휴먼명조" panose="02010504000101010101" pitchFamily="2" charset="-127"/>
              </a:rPr>
              <a:t>VS 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지역단위 </a:t>
            </a:r>
            <a:r>
              <a:rPr lang="ko-KR" altLang="en-US" b="1" kern="0" dirty="0" err="1">
                <a:solidFill>
                  <a:srgbClr val="0000FF"/>
                </a:solidFill>
                <a:ea typeface="휴먼명조" panose="02010504000101010101" pitchFamily="2" charset="-127"/>
              </a:rPr>
              <a:t>육종가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 비교</a:t>
            </a:r>
            <a:endParaRPr lang="ko-KR" altLang="en-US" sz="12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83568" y="1847134"/>
            <a:ext cx="7344816" cy="646331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ko-KR" altLang="en-US" dirty="0">
                <a:solidFill>
                  <a:srgbClr val="990033"/>
                </a:solidFill>
              </a:rPr>
              <a:t>▶</a:t>
            </a:r>
            <a:r>
              <a:rPr lang="ko-KR" altLang="en-US" dirty="0"/>
              <a:t>실제 후대성적 비교 </a:t>
            </a:r>
            <a:endParaRPr lang="en-US" altLang="ko-KR" dirty="0"/>
          </a:p>
          <a:p>
            <a:pPr marL="177800" indent="-177800"/>
            <a:r>
              <a:rPr lang="en-US" altLang="ko-KR" dirty="0"/>
              <a:t>   -</a:t>
            </a:r>
            <a:r>
              <a:rPr lang="ko-KR" altLang="en-US" dirty="0"/>
              <a:t>같은 아비</a:t>
            </a:r>
            <a:r>
              <a:rPr lang="en-US" altLang="ko-KR" dirty="0"/>
              <a:t>KPN</a:t>
            </a:r>
            <a:r>
              <a:rPr lang="ko-KR" altLang="en-US" dirty="0"/>
              <a:t>을 가진 암소들 중 </a:t>
            </a:r>
            <a:r>
              <a:rPr lang="ko-KR" altLang="en-US" dirty="0" err="1"/>
              <a:t>혈연육종가</a:t>
            </a:r>
            <a:r>
              <a:rPr lang="ko-KR" altLang="en-US" dirty="0"/>
              <a:t> 값이 동일한 개체들</a:t>
            </a:r>
            <a:endParaRPr lang="en-US" altLang="ko-KR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/>
          </p:nvPr>
        </p:nvGraphicFramePr>
        <p:xfrm>
          <a:off x="539552" y="2624260"/>
          <a:ext cx="8354963" cy="356705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940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92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89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89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89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89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89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895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895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895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56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개체번호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아비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혈연육종가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지역단위 유전능력평가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880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도체중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등심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 err="1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등지방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 err="1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근내지방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도체중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등심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 err="1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등지방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dirty="0" err="1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근내지방</a:t>
                      </a:r>
                      <a:endParaRPr lang="ko-KR" altLang="en-US" sz="140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55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002050176638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KPN642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12.629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4.053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-0.488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0.478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49.31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4.311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0.589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55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002055007856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KPN642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12.629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4.053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-0.488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0.478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46.45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3.119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0.879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5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002049861598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KPN642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12.629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4.053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-0.488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0.478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23.69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3.947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1.358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0.481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55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002051450506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KPN642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12.629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4.053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-0.488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0.478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20.94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3.583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2.296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0.948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55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002049861717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KPN642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12.629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4.053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-0.488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0.478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20.23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2.687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1.351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0.413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554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002049861346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KPN642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12.629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4.053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-0.488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0.478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6.82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3.371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1.191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1.458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197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169476"/>
            <a:ext cx="5591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prstClr val="black"/>
                </a:solidFill>
              </a:rPr>
              <a:t>지역단위  유전능력 평가 사례 </a:t>
            </a:r>
            <a:r>
              <a:rPr lang="en-US" altLang="ko-KR" sz="2800" b="1" dirty="0">
                <a:solidFill>
                  <a:prstClr val="black"/>
                </a:solidFill>
              </a:rPr>
              <a:t>(6)</a:t>
            </a:r>
            <a:endParaRPr lang="ko-KR" alt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92696"/>
            <a:ext cx="9144000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2C0F-8AF3-4C97-857C-6F9FA9071171}" type="slidenum">
              <a:rPr lang="ko-KR" altLang="en-US" smtClean="0"/>
              <a:pPr/>
              <a:t>28</a:t>
            </a:fld>
            <a:endParaRPr lang="ko-KR" altLang="en-US"/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418022" y="865282"/>
            <a:ext cx="606315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algn="just" fontAlgn="base">
              <a:lnSpc>
                <a:spcPct val="180000"/>
              </a:lnSpc>
            </a:pP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○ </a:t>
            </a:r>
            <a:r>
              <a:rPr lang="ko-KR" altLang="en-US" b="1" kern="0" dirty="0" err="1">
                <a:solidFill>
                  <a:srgbClr val="0000FF"/>
                </a:solidFill>
                <a:ea typeface="휴먼명조" panose="02010504000101010101" pitchFamily="2" charset="-127"/>
              </a:rPr>
              <a:t>혈통지수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 </a:t>
            </a:r>
            <a:r>
              <a:rPr lang="ko-KR" altLang="en-US" b="1" kern="0" dirty="0" err="1">
                <a:solidFill>
                  <a:srgbClr val="0000FF"/>
                </a:solidFill>
                <a:ea typeface="휴먼명조" panose="02010504000101010101" pitchFamily="2" charset="-127"/>
              </a:rPr>
              <a:t>육종가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 </a:t>
            </a:r>
            <a:r>
              <a:rPr lang="en-US" altLang="ko-KR" b="1" kern="0" dirty="0">
                <a:solidFill>
                  <a:srgbClr val="0000FF"/>
                </a:solidFill>
                <a:latin typeface="휴먼명조" panose="02010504000101010101" pitchFamily="2" charset="-127"/>
              </a:rPr>
              <a:t>VS 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지역단위 </a:t>
            </a:r>
            <a:r>
              <a:rPr lang="ko-KR" altLang="en-US" b="1" kern="0" dirty="0" err="1">
                <a:solidFill>
                  <a:srgbClr val="0000FF"/>
                </a:solidFill>
                <a:ea typeface="휴먼명조" panose="02010504000101010101" pitchFamily="2" charset="-127"/>
              </a:rPr>
              <a:t>육종가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 비교</a:t>
            </a:r>
            <a:endParaRPr lang="ko-KR" altLang="en-US" sz="12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3199651" y="3021360"/>
            <a:ext cx="354166" cy="24334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3199651" y="5245762"/>
            <a:ext cx="354166" cy="243349"/>
          </a:xfrm>
          <a:prstGeom prst="rightArrow">
            <a:avLst/>
          </a:prstGeom>
          <a:solidFill>
            <a:srgbClr val="FA5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/>
          </p:nvPr>
        </p:nvGraphicFramePr>
        <p:xfrm>
          <a:off x="283835" y="2132856"/>
          <a:ext cx="2915816" cy="35142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283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0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88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68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kern="12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개체번호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kern="12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아비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kern="12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도체중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89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kern="12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혈연육종가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지역단위 </a:t>
                      </a:r>
                      <a:endParaRPr lang="en-US" altLang="ko-KR" sz="1000" b="0" kern="1200" dirty="0">
                        <a:solidFill>
                          <a:schemeClr val="bg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>
                          <a:solidFill>
                            <a:schemeClr val="bg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유전능력평가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7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002050176638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KPN642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12.629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49.31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7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002055007856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KPN642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12.629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46.45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7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002049861598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KPN642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12.629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23.69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7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002051450506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KPN642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12.629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20.94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7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002049861717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KPN642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12.629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20.23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176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002049861346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D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KPN642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12.629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6.82</a:t>
                      </a:r>
                    </a:p>
                  </a:txBody>
                  <a:tcPr marL="7144" marR="7144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5D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18" name="그룹 17"/>
          <p:cNvGrpSpPr/>
          <p:nvPr/>
        </p:nvGrpSpPr>
        <p:grpSpPr>
          <a:xfrm>
            <a:off x="3569015" y="3968170"/>
            <a:ext cx="4886526" cy="2388180"/>
            <a:chOff x="5587477" y="4575372"/>
            <a:chExt cx="6054193" cy="1855921"/>
          </a:xfrm>
        </p:grpSpPr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7477" y="4575372"/>
              <a:ext cx="6054193" cy="1855921"/>
            </a:xfrm>
            <a:prstGeom prst="rect">
              <a:avLst/>
            </a:prstGeom>
            <a:ln w="31750">
              <a:solidFill>
                <a:srgbClr val="FA5D32"/>
              </a:solidFill>
            </a:ln>
          </p:spPr>
        </p:pic>
        <p:sp>
          <p:nvSpPr>
            <p:cNvPr id="20" name="모서리가 둥근 직사각형 19"/>
            <p:cNvSpPr/>
            <p:nvPr/>
          </p:nvSpPr>
          <p:spPr>
            <a:xfrm>
              <a:off x="9609670" y="5049751"/>
              <a:ext cx="440266" cy="689789"/>
            </a:xfrm>
            <a:prstGeom prst="roundRect">
              <a:avLst/>
            </a:prstGeom>
            <a:noFill/>
            <a:ln w="31750">
              <a:solidFill>
                <a:srgbClr val="FA5D3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3569015" y="1540137"/>
            <a:ext cx="4886526" cy="2304256"/>
            <a:chOff x="5650652" y="1786337"/>
            <a:chExt cx="5907524" cy="2066538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652" y="1786337"/>
              <a:ext cx="5907524" cy="2066538"/>
            </a:xfrm>
            <a:prstGeom prst="rect">
              <a:avLst/>
            </a:prstGeom>
            <a:ln w="31750">
              <a:solidFill>
                <a:srgbClr val="00B0F0"/>
              </a:solidFill>
            </a:ln>
          </p:spPr>
        </p:pic>
        <p:sp>
          <p:nvSpPr>
            <p:cNvPr id="23" name="모서리가 둥근 직사각형 22"/>
            <p:cNvSpPr/>
            <p:nvPr/>
          </p:nvSpPr>
          <p:spPr>
            <a:xfrm>
              <a:off x="9613053" y="2268011"/>
              <a:ext cx="406397" cy="458799"/>
            </a:xfrm>
            <a:prstGeom prst="roundRect">
              <a:avLst/>
            </a:prstGeom>
            <a:noFill/>
            <a:ln w="31750"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9618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169476"/>
            <a:ext cx="5591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prstClr val="black"/>
                </a:solidFill>
              </a:rPr>
              <a:t>지역단위  유전능력 평가 사례 </a:t>
            </a:r>
            <a:r>
              <a:rPr lang="en-US" altLang="ko-KR" sz="2800" b="1" dirty="0">
                <a:solidFill>
                  <a:prstClr val="black"/>
                </a:solidFill>
              </a:rPr>
              <a:t>(7)</a:t>
            </a:r>
            <a:endParaRPr lang="ko-KR" alt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92696"/>
            <a:ext cx="9144000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2C0F-8AF3-4C97-857C-6F9FA9071171}" type="slidenum">
              <a:rPr lang="ko-KR" altLang="en-US" smtClean="0"/>
              <a:pPr/>
              <a:t>29</a:t>
            </a:fld>
            <a:endParaRPr lang="ko-KR" altLang="en-US"/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18022" y="865282"/>
            <a:ext cx="606315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algn="just" fontAlgn="base">
              <a:lnSpc>
                <a:spcPct val="180000"/>
              </a:lnSpc>
            </a:pP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○ </a:t>
            </a:r>
            <a:r>
              <a:rPr lang="ko-KR" altLang="en-US" b="1" kern="0" dirty="0" err="1">
                <a:solidFill>
                  <a:srgbClr val="0000FF"/>
                </a:solidFill>
                <a:ea typeface="휴먼명조" panose="02010504000101010101" pitchFamily="2" charset="-127"/>
              </a:rPr>
              <a:t>혈통지수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 </a:t>
            </a:r>
            <a:r>
              <a:rPr lang="ko-KR" altLang="en-US" b="1" kern="0" dirty="0" err="1">
                <a:solidFill>
                  <a:srgbClr val="0000FF"/>
                </a:solidFill>
                <a:ea typeface="휴먼명조" panose="02010504000101010101" pitchFamily="2" charset="-127"/>
              </a:rPr>
              <a:t>육종가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 </a:t>
            </a:r>
            <a:r>
              <a:rPr lang="en-US" altLang="ko-KR" b="1" kern="0" dirty="0">
                <a:solidFill>
                  <a:srgbClr val="0000FF"/>
                </a:solidFill>
                <a:latin typeface="휴먼명조" panose="02010504000101010101" pitchFamily="2" charset="-127"/>
              </a:rPr>
              <a:t>VS 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지역단위 </a:t>
            </a:r>
            <a:r>
              <a:rPr lang="ko-KR" altLang="en-US" b="1" kern="0" dirty="0" err="1">
                <a:solidFill>
                  <a:srgbClr val="0000FF"/>
                </a:solidFill>
                <a:ea typeface="휴먼명조" panose="02010504000101010101" pitchFamily="2" charset="-127"/>
              </a:rPr>
              <a:t>육종가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 정확도 비교</a:t>
            </a:r>
            <a:endParaRPr lang="ko-KR" altLang="en-US" sz="12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16589" y="1568748"/>
            <a:ext cx="8118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algn="just" fontAlgn="base">
              <a:spcBef>
                <a:spcPts val="700"/>
              </a:spcBef>
            </a:pPr>
            <a:r>
              <a:rPr lang="en-US" altLang="ko-KR" sz="1600" b="1" kern="0" dirty="0">
                <a:solidFill>
                  <a:srgbClr val="000000"/>
                </a:solidFill>
                <a:latin typeface="휴먼명조" panose="02010504000101010101" pitchFamily="2" charset="-127"/>
              </a:rPr>
              <a:t>- 1++ </a:t>
            </a:r>
            <a:r>
              <a:rPr lang="ko-KR" altLang="en-US" sz="1600" b="1" kern="0" dirty="0">
                <a:solidFill>
                  <a:srgbClr val="000000"/>
                </a:solidFill>
                <a:ea typeface="휴먼명조" panose="02010504000101010101" pitchFamily="2" charset="-127"/>
              </a:rPr>
              <a:t>개체들의 </a:t>
            </a:r>
            <a:r>
              <a:rPr lang="ko-KR" altLang="en-US" sz="1600" b="1" kern="0" dirty="0" err="1">
                <a:solidFill>
                  <a:srgbClr val="000000"/>
                </a:solidFill>
                <a:ea typeface="휴먼명조" panose="02010504000101010101" pitchFamily="2" charset="-127"/>
              </a:rPr>
              <a:t>근내지방도</a:t>
            </a:r>
            <a:r>
              <a:rPr lang="ko-KR" altLang="en-US" sz="1600" b="1" kern="0" dirty="0">
                <a:solidFill>
                  <a:srgbClr val="000000"/>
                </a:solidFill>
                <a:ea typeface="휴먼명조" panose="02010504000101010101" pitchFamily="2" charset="-127"/>
              </a:rPr>
              <a:t> </a:t>
            </a:r>
            <a:r>
              <a:rPr lang="ko-KR" altLang="en-US" sz="1600" b="1" kern="0" dirty="0" err="1">
                <a:solidFill>
                  <a:srgbClr val="000000"/>
                </a:solidFill>
                <a:ea typeface="휴먼명조" panose="02010504000101010101" pitchFamily="2" charset="-127"/>
              </a:rPr>
              <a:t>육종가를</a:t>
            </a:r>
            <a:r>
              <a:rPr lang="ko-KR" altLang="en-US" sz="1600" b="1" kern="0" dirty="0">
                <a:solidFill>
                  <a:srgbClr val="000000"/>
                </a:solidFill>
                <a:ea typeface="휴먼명조" panose="02010504000101010101" pitchFamily="2" charset="-127"/>
              </a:rPr>
              <a:t> 비교한 결과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marL="269875" indent="-269875" algn="just" fontAlgn="base"/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▶ </a:t>
            </a:r>
            <a:r>
              <a:rPr lang="ko-KR" altLang="en-US" sz="1600" kern="0" dirty="0" err="1">
                <a:solidFill>
                  <a:srgbClr val="000000"/>
                </a:solidFill>
                <a:ea typeface="휴먼명조" panose="02010504000101010101" pitchFamily="2" charset="-127"/>
              </a:rPr>
              <a:t>혈통지수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 </a:t>
            </a:r>
            <a:r>
              <a:rPr lang="ko-KR" altLang="en-US" sz="1600" kern="0" dirty="0" err="1">
                <a:solidFill>
                  <a:srgbClr val="000000"/>
                </a:solidFill>
                <a:ea typeface="휴먼명조" panose="02010504000101010101" pitchFamily="2" charset="-127"/>
              </a:rPr>
              <a:t>육종가의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 경우 </a:t>
            </a:r>
            <a:r>
              <a:rPr lang="ko-KR" altLang="en-US" sz="1600" kern="0" dirty="0" err="1">
                <a:solidFill>
                  <a:srgbClr val="000000"/>
                </a:solidFill>
                <a:ea typeface="휴먼명조" panose="02010504000101010101" pitchFamily="2" charset="-127"/>
              </a:rPr>
              <a:t>상위그룹과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 </a:t>
            </a:r>
            <a:r>
              <a:rPr lang="ko-KR" altLang="en-US" sz="1600" kern="0" dirty="0" err="1">
                <a:solidFill>
                  <a:srgbClr val="000000"/>
                </a:solidFill>
                <a:ea typeface="휴먼명조" panose="02010504000101010101" pitchFamily="2" charset="-127"/>
              </a:rPr>
              <a:t>하위그룹에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 상관없이 고르게 분포하고 있어</a:t>
            </a:r>
            <a:r>
              <a:rPr lang="en-US" altLang="ko-KR" sz="1600" kern="0" dirty="0">
                <a:solidFill>
                  <a:srgbClr val="000000"/>
                </a:solidFill>
                <a:latin typeface="휴먼명조" panose="02010504000101010101" pitchFamily="2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정확도가 매우 낮음을 확인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marL="269875" indent="-269875" algn="just" fontAlgn="base"/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▶ 지역단위 </a:t>
            </a:r>
            <a:r>
              <a:rPr lang="ko-KR" altLang="en-US" sz="1600" kern="0" dirty="0" err="1">
                <a:solidFill>
                  <a:srgbClr val="000000"/>
                </a:solidFill>
                <a:ea typeface="휴먼명조" panose="02010504000101010101" pitchFamily="2" charset="-127"/>
              </a:rPr>
              <a:t>육종가의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 경우 상위그룹</a:t>
            </a:r>
            <a:r>
              <a:rPr lang="en-US" altLang="ko-KR" sz="1600" kern="0" dirty="0">
                <a:solidFill>
                  <a:srgbClr val="000000"/>
                </a:solidFill>
                <a:latin typeface="휴먼명조" panose="02010504000101010101" pitchFamily="2" charset="-127"/>
              </a:rPr>
              <a:t>(A)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의 분포가 </a:t>
            </a:r>
            <a:r>
              <a:rPr lang="ko-KR" altLang="en-US" sz="1600" kern="0" dirty="0" err="1">
                <a:solidFill>
                  <a:srgbClr val="000000"/>
                </a:solidFill>
                <a:ea typeface="휴먼명조" panose="02010504000101010101" pitchFamily="2" charset="-127"/>
              </a:rPr>
              <a:t>하위그룹에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 비해 </a:t>
            </a:r>
            <a:r>
              <a:rPr lang="en-US" altLang="ko-KR" sz="1600" kern="0" dirty="0">
                <a:solidFill>
                  <a:srgbClr val="000000"/>
                </a:solidFill>
                <a:latin typeface="휴먼명조" panose="02010504000101010101" pitchFamily="2" charset="-127"/>
              </a:rPr>
              <a:t>2</a:t>
            </a:r>
            <a:r>
              <a:rPr lang="ko-KR" altLang="en-US" sz="1600" kern="0" dirty="0" err="1">
                <a:solidFill>
                  <a:srgbClr val="000000"/>
                </a:solidFill>
                <a:ea typeface="휴먼명조" panose="02010504000101010101" pitchFamily="2" charset="-127"/>
              </a:rPr>
              <a:t>배이상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 높게 나타나</a:t>
            </a:r>
            <a:r>
              <a:rPr lang="en-US" altLang="ko-KR" sz="1600" kern="0" dirty="0">
                <a:solidFill>
                  <a:srgbClr val="000000"/>
                </a:solidFill>
                <a:latin typeface="휴먼명조" panose="02010504000101010101" pitchFamily="2" charset="-127"/>
              </a:rPr>
              <a:t>, </a:t>
            </a:r>
            <a:r>
              <a:rPr lang="ko-KR" altLang="en-US" sz="1600" kern="0" dirty="0" err="1">
                <a:solidFill>
                  <a:srgbClr val="000000"/>
                </a:solidFill>
                <a:ea typeface="휴먼명조" panose="02010504000101010101" pitchFamily="2" charset="-127"/>
              </a:rPr>
              <a:t>육종가의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 활용도가 상당히 효과적일 것으로 확인</a:t>
            </a:r>
            <a:endParaRPr lang="ko-KR" altLang="en-US" sz="1600" kern="0" spc="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xmlns="" id="{BF0FCCC6-29C4-4423-A1BB-3C51B9A8496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95812" y="2947601"/>
          <a:ext cx="3914775" cy="344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차트 10">
            <a:extLst>
              <a:ext uri="{FF2B5EF4-FFF2-40B4-BE49-F238E27FC236}">
                <a16:creationId xmlns:a16="http://schemas.microsoft.com/office/drawing/2014/main" xmlns="" id="{65A711A8-6161-4CE0-A4FE-8A60CF9A94C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1487" y="2947601"/>
          <a:ext cx="3914775" cy="344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8315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컨설팅기관 현황</a:t>
            </a:r>
            <a:endParaRPr lang="en-US" altLang="ko-KR" sz="2000" b="1" dirty="0"/>
          </a:p>
        </p:txBody>
      </p:sp>
      <p:graphicFrame>
        <p:nvGraphicFramePr>
          <p:cNvPr id="56" name="차트 55"/>
          <p:cNvGraphicFramePr>
            <a:graphicFrameLocks/>
          </p:cNvGraphicFramePr>
          <p:nvPr>
            <p:extLst/>
          </p:nvPr>
        </p:nvGraphicFramePr>
        <p:xfrm>
          <a:off x="431920" y="3784678"/>
          <a:ext cx="36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94500"/>
              </p:ext>
            </p:extLst>
          </p:nvPr>
        </p:nvGraphicFramePr>
        <p:xfrm>
          <a:off x="683567" y="1233693"/>
          <a:ext cx="7776865" cy="2088232"/>
        </p:xfrm>
        <a:graphic>
          <a:graphicData uri="http://schemas.openxmlformats.org/drawingml/2006/table">
            <a:tbl>
              <a:tblPr/>
              <a:tblGrid>
                <a:gridCol w="1244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2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2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기관명</a:t>
                      </a:r>
                      <a:endParaRPr lang="ko-KR" altLang="en-US" sz="1800" b="1" dirty="0">
                        <a:ln>
                          <a:solidFill>
                            <a:schemeClr val="tx1"/>
                          </a:solidFill>
                        </a:ln>
                        <a:pattFill prst="pct5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전북대학교 </a:t>
                      </a:r>
                      <a:r>
                        <a:rPr lang="ko-KR" altLang="en-US" sz="1600" b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산학협력단</a:t>
                      </a:r>
                      <a:endParaRPr lang="ko-KR" altLang="en-US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대 표</a:t>
                      </a:r>
                      <a:endParaRPr lang="ko-KR" altLang="en-US" sz="1800" b="1" dirty="0">
                        <a:ln>
                          <a:solidFill>
                            <a:schemeClr val="tx1"/>
                          </a:solidFill>
                        </a:ln>
                        <a:pattFill prst="pct5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이철로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1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 소</a:t>
                      </a:r>
                      <a:endParaRPr lang="ko-KR" altLang="en-US" sz="1800" b="1" dirty="0">
                        <a:ln>
                          <a:solidFill>
                            <a:schemeClr val="tx1"/>
                          </a:solidFill>
                        </a:ln>
                        <a:pattFill prst="pct5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전북 전주시 덕진구 백제대로 </a:t>
                      </a:r>
                      <a:r>
                        <a:rPr lang="en-US" altLang="ko-KR" sz="16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567</a:t>
                      </a:r>
                      <a:endParaRPr lang="ko-KR" altLang="en-US" sz="16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번 호</a:t>
                      </a:r>
                      <a:endParaRPr lang="ko-KR" altLang="en-US" sz="1800" b="1" dirty="0">
                        <a:ln>
                          <a:solidFill>
                            <a:schemeClr val="tx1"/>
                          </a:solidFill>
                        </a:ln>
                        <a:pattFill prst="pct5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063-270-2607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컨설팅분야</a:t>
                      </a:r>
                      <a:endParaRPr lang="ko-KR" altLang="en-US" sz="1800" b="1" dirty="0">
                        <a:ln>
                          <a:solidFill>
                            <a:schemeClr val="tx1"/>
                          </a:solidFill>
                        </a:ln>
                        <a:pattFill prst="pct5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가축개량분야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내용공개</a:t>
                      </a:r>
                      <a:endParaRPr lang="ko-KR" altLang="en-US" sz="1600" b="1" dirty="0">
                        <a:ln>
                          <a:solidFill>
                            <a:schemeClr val="tx1"/>
                          </a:solidFill>
                        </a:ln>
                        <a:pattFill prst="pct5">
                          <a:fgClr>
                            <a:schemeClr val="accent1"/>
                          </a:fgClr>
                          <a:bgClr>
                            <a:schemeClr val="bg1"/>
                          </a:bgClr>
                        </a:patt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9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□ 가능 □ 불가능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2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컨설팅기관</a:t>
                      </a:r>
                      <a:endParaRPr lang="en-US" altLang="ko-KR" sz="1800" b="1" kern="0" spc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82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2018. 03. 01. ~ 2018. 12. 31.</a:t>
                      </a: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680868"/>
              </p:ext>
            </p:extLst>
          </p:nvPr>
        </p:nvGraphicFramePr>
        <p:xfrm>
          <a:off x="683569" y="3684461"/>
          <a:ext cx="7776864" cy="2362200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99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77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12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성 명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소 속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직 위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역 활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6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명조"/>
                        </a:rPr>
                        <a:t>나종삼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전북대학교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교수</a:t>
                      </a:r>
                      <a:endParaRPr lang="en-US" altLang="ko-KR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연구책임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)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사업 총 책임</a:t>
                      </a:r>
                      <a:endParaRPr lang="en-US" altLang="ko-KR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교육 및 컨설팅</a:t>
                      </a:r>
                    </a:p>
                  </a:txBody>
                  <a:tcPr marL="17907" marR="17907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6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이상민</a:t>
                      </a: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휴먼명조"/>
                        </a:rPr>
                        <a:t>전북대학교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박사과정</a:t>
                      </a:r>
                      <a:endParaRPr lang="en-US" altLang="ko-KR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연구원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)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유전능력 평가</a:t>
                      </a:r>
                      <a:endParaRPr lang="en-US" altLang="ko-KR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ko-KR" sz="1600" b="1" baseline="0" dirty="0">
                          <a:solidFill>
                            <a:srgbClr val="000000"/>
                          </a:solidFill>
                          <a:latin typeface="바탕"/>
                        </a:rPr>
                        <a:t> </a:t>
                      </a:r>
                      <a:r>
                        <a:rPr lang="ko-KR" altLang="en-US" sz="1600" b="1" baseline="0" dirty="0">
                          <a:solidFill>
                            <a:srgbClr val="000000"/>
                          </a:solidFill>
                          <a:latin typeface="바탕"/>
                        </a:rPr>
                        <a:t>농가 컨설팅 자료 제작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박  준</a:t>
                      </a:r>
                    </a:p>
                  </a:txBody>
                  <a:tcPr marL="17907" marR="17907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전북대학교</a:t>
                      </a:r>
                    </a:p>
                  </a:txBody>
                  <a:tcPr marL="17907" marR="17907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석사과정</a:t>
                      </a:r>
                      <a:endParaRPr lang="en-US" altLang="ko-KR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(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연구원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)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17907" marR="17907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 자료 수집</a:t>
                      </a:r>
                      <a:endParaRPr lang="en-US" altLang="ko-KR" sz="16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사업 진행 보조</a:t>
                      </a:r>
                    </a:p>
                  </a:txBody>
                  <a:tcPr marL="17907" marR="17907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33956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169476"/>
            <a:ext cx="5591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prstClr val="black"/>
                </a:solidFill>
              </a:rPr>
              <a:t>지역단위  유전능력 평가 사례 </a:t>
            </a:r>
            <a:r>
              <a:rPr lang="en-US" altLang="ko-KR" sz="2800" b="1" dirty="0">
                <a:solidFill>
                  <a:prstClr val="black"/>
                </a:solidFill>
              </a:rPr>
              <a:t>(8)</a:t>
            </a:r>
            <a:endParaRPr lang="ko-KR" alt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692696"/>
            <a:ext cx="9144000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2C0F-8AF3-4C97-857C-6F9FA9071171}" type="slidenum">
              <a:rPr lang="ko-KR" altLang="en-US" smtClean="0"/>
              <a:pPr/>
              <a:t>30</a:t>
            </a:fld>
            <a:endParaRPr lang="ko-KR" altLang="en-US"/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18022" y="1557799"/>
            <a:ext cx="8622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algn="just" fontAlgn="base">
              <a:spcBef>
                <a:spcPts val="700"/>
              </a:spcBef>
            </a:pPr>
            <a:r>
              <a:rPr lang="en-US" altLang="ko-KR" sz="1600" b="1" kern="0" dirty="0">
                <a:solidFill>
                  <a:srgbClr val="000000"/>
                </a:solidFill>
                <a:latin typeface="휴먼명조" panose="02010504000101010101" pitchFamily="2" charset="-127"/>
              </a:rPr>
              <a:t>- </a:t>
            </a:r>
            <a:r>
              <a:rPr lang="ko-KR" altLang="en-US" sz="1600" b="1" kern="0" dirty="0" err="1">
                <a:solidFill>
                  <a:srgbClr val="0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근내지방도</a:t>
            </a:r>
            <a:r>
              <a:rPr lang="ko-KR" altLang="en-US" sz="1600" b="1" kern="0" dirty="0">
                <a:solidFill>
                  <a:srgbClr val="0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</a:t>
            </a:r>
            <a:r>
              <a:rPr lang="en-US" altLang="ko-KR" sz="1600" b="1" kern="0" dirty="0">
                <a:solidFill>
                  <a:srgbClr val="000000"/>
                </a:solidFill>
                <a:latin typeface="휴먼명조" panose="02010504000101010101" pitchFamily="2" charset="-127"/>
              </a:rPr>
              <a:t>2</a:t>
            </a:r>
            <a:r>
              <a:rPr lang="ko-KR" altLang="en-US" sz="1600" b="1" kern="0" dirty="0">
                <a:solidFill>
                  <a:srgbClr val="0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등급 개체들의 </a:t>
            </a:r>
            <a:r>
              <a:rPr lang="ko-KR" altLang="en-US" sz="1600" b="1" kern="0" dirty="0" err="1">
                <a:solidFill>
                  <a:srgbClr val="0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육종가를</a:t>
            </a:r>
            <a:r>
              <a:rPr lang="ko-KR" altLang="en-US" sz="1600" b="1" kern="0" dirty="0">
                <a:solidFill>
                  <a:srgbClr val="000000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 비교한 결과</a:t>
            </a:r>
            <a:endParaRPr lang="ko-KR" altLang="en-US" sz="1600" b="1" kern="0" dirty="0">
              <a:solidFill>
                <a:srgbClr val="000000"/>
              </a:solidFill>
              <a:latin typeface="휴먼명조" panose="02010504000101010101" pitchFamily="2" charset="-127"/>
            </a:endParaRPr>
          </a:p>
          <a:p>
            <a:pPr marL="357188" indent="-357188" algn="just" fontAlgn="base"/>
            <a:r>
              <a:rPr lang="ko-KR" altLang="en-US" kern="0" dirty="0">
                <a:solidFill>
                  <a:srgbClr val="000000"/>
                </a:solidFill>
                <a:ea typeface="휴먼명조" panose="02010504000101010101" pitchFamily="2" charset="-127"/>
              </a:rPr>
              <a:t>▶ </a:t>
            </a:r>
            <a:r>
              <a:rPr lang="ko-KR" altLang="en-US" sz="1600" kern="0" dirty="0" err="1">
                <a:solidFill>
                  <a:srgbClr val="000000"/>
                </a:solidFill>
                <a:ea typeface="휴먼명조" panose="02010504000101010101" pitchFamily="2" charset="-127"/>
              </a:rPr>
              <a:t>혈통지수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 </a:t>
            </a:r>
            <a:r>
              <a:rPr lang="ko-KR" altLang="en-US" sz="1600" kern="0" dirty="0" err="1">
                <a:solidFill>
                  <a:srgbClr val="000000"/>
                </a:solidFill>
                <a:ea typeface="휴먼명조" panose="02010504000101010101" pitchFamily="2" charset="-127"/>
              </a:rPr>
              <a:t>육종가의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 경우 </a:t>
            </a:r>
            <a:r>
              <a:rPr lang="ko-KR" altLang="en-US" sz="1600" kern="0" dirty="0" err="1">
                <a:solidFill>
                  <a:srgbClr val="000000"/>
                </a:solidFill>
                <a:ea typeface="휴먼명조" panose="02010504000101010101" pitchFamily="2" charset="-127"/>
              </a:rPr>
              <a:t>육종가의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 순위에 상관없이 </a:t>
            </a:r>
            <a:r>
              <a:rPr lang="en-US" altLang="ko-KR" sz="1600" kern="0" dirty="0">
                <a:solidFill>
                  <a:srgbClr val="000000"/>
                </a:solidFill>
                <a:latin typeface="휴먼명조" panose="02010504000101010101" pitchFamily="2" charset="-127"/>
              </a:rPr>
              <a:t>2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등급 개체가 고르게 분포하고 있어</a:t>
            </a:r>
            <a:r>
              <a:rPr lang="en-US" altLang="ko-KR" sz="1600" kern="0" dirty="0">
                <a:solidFill>
                  <a:srgbClr val="000000"/>
                </a:solidFill>
                <a:latin typeface="휴먼명조" panose="02010504000101010101" pitchFamily="2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정확도가 매우 낮은 것을 확인</a:t>
            </a:r>
            <a:endParaRPr lang="ko-KR" altLang="en-US" sz="1600" kern="0" dirty="0">
              <a:solidFill>
                <a:srgbClr val="000000"/>
              </a:solidFill>
            </a:endParaRPr>
          </a:p>
          <a:p>
            <a:pPr marL="357188" indent="-357188" algn="just" fontAlgn="base"/>
            <a:r>
              <a:rPr lang="ko-KR" altLang="en-US" kern="0" dirty="0">
                <a:solidFill>
                  <a:srgbClr val="000000"/>
                </a:solidFill>
                <a:ea typeface="휴먼명조" panose="02010504000101010101" pitchFamily="2" charset="-127"/>
              </a:rPr>
              <a:t>▶ 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지역단위 </a:t>
            </a:r>
            <a:r>
              <a:rPr lang="ko-KR" altLang="en-US" sz="1600" kern="0" dirty="0" err="1">
                <a:solidFill>
                  <a:srgbClr val="000000"/>
                </a:solidFill>
                <a:ea typeface="휴먼명조" panose="02010504000101010101" pitchFamily="2" charset="-127"/>
              </a:rPr>
              <a:t>육종가의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 경우 </a:t>
            </a:r>
            <a:r>
              <a:rPr lang="ko-KR" altLang="en-US" sz="1600" kern="0" dirty="0" err="1">
                <a:solidFill>
                  <a:srgbClr val="000000"/>
                </a:solidFill>
                <a:ea typeface="휴먼명조" panose="02010504000101010101" pitchFamily="2" charset="-127"/>
              </a:rPr>
              <a:t>육종가가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 낮은 순위에 따라 </a:t>
            </a:r>
            <a:r>
              <a:rPr lang="en-US" altLang="ko-KR" sz="1600" kern="0" dirty="0">
                <a:solidFill>
                  <a:srgbClr val="000000"/>
                </a:solidFill>
                <a:latin typeface="휴먼명조" panose="02010504000101010101" pitchFamily="2" charset="-127"/>
              </a:rPr>
              <a:t>2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등급 개체의 분포가 높은 것이 확인</a:t>
            </a:r>
            <a:r>
              <a:rPr lang="en-US" altLang="ko-KR" sz="1600" kern="0" dirty="0">
                <a:solidFill>
                  <a:srgbClr val="000000"/>
                </a:solidFill>
                <a:latin typeface="휴먼명조" panose="02010504000101010101" pitchFamily="2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따라서 </a:t>
            </a:r>
            <a:r>
              <a:rPr lang="ko-KR" altLang="en-US" sz="1600" kern="0" dirty="0" err="1">
                <a:solidFill>
                  <a:srgbClr val="000000"/>
                </a:solidFill>
                <a:ea typeface="휴먼명조" panose="02010504000101010101" pitchFamily="2" charset="-127"/>
              </a:rPr>
              <a:t>근내지방도</a:t>
            </a:r>
            <a:r>
              <a:rPr lang="ko-KR" altLang="en-US" sz="1600" kern="0" dirty="0">
                <a:solidFill>
                  <a:srgbClr val="000000"/>
                </a:solidFill>
                <a:ea typeface="휴먼명조" panose="02010504000101010101" pitchFamily="2" charset="-127"/>
              </a:rPr>
              <a:t> 개량을 위해 도태 개체를 선정할 때 매우 효과적일 것</a:t>
            </a:r>
            <a:endParaRPr lang="ko-KR" altLang="en-US" sz="11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18022" y="865282"/>
            <a:ext cx="606315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 algn="just" fontAlgn="base">
              <a:lnSpc>
                <a:spcPct val="180000"/>
              </a:lnSpc>
            </a:pP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○ </a:t>
            </a:r>
            <a:r>
              <a:rPr lang="ko-KR" altLang="en-US" b="1" kern="0" dirty="0" err="1">
                <a:solidFill>
                  <a:srgbClr val="0000FF"/>
                </a:solidFill>
                <a:ea typeface="휴먼명조" panose="02010504000101010101" pitchFamily="2" charset="-127"/>
              </a:rPr>
              <a:t>혈통지수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 </a:t>
            </a:r>
            <a:r>
              <a:rPr lang="ko-KR" altLang="en-US" b="1" kern="0" dirty="0" err="1">
                <a:solidFill>
                  <a:srgbClr val="0000FF"/>
                </a:solidFill>
                <a:ea typeface="휴먼명조" panose="02010504000101010101" pitchFamily="2" charset="-127"/>
              </a:rPr>
              <a:t>육종가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 </a:t>
            </a:r>
            <a:r>
              <a:rPr lang="en-US" altLang="ko-KR" b="1" kern="0" dirty="0">
                <a:solidFill>
                  <a:srgbClr val="0000FF"/>
                </a:solidFill>
                <a:latin typeface="휴먼명조" panose="02010504000101010101" pitchFamily="2" charset="-127"/>
              </a:rPr>
              <a:t>VS 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지역단위 </a:t>
            </a:r>
            <a:r>
              <a:rPr lang="ko-KR" altLang="en-US" b="1" kern="0" dirty="0" err="1">
                <a:solidFill>
                  <a:srgbClr val="0000FF"/>
                </a:solidFill>
                <a:ea typeface="휴먼명조" panose="02010504000101010101" pitchFamily="2" charset="-127"/>
              </a:rPr>
              <a:t>육종가</a:t>
            </a:r>
            <a:r>
              <a:rPr lang="ko-KR" altLang="en-US" b="1" kern="0" dirty="0">
                <a:solidFill>
                  <a:srgbClr val="0000FF"/>
                </a:solidFill>
                <a:ea typeface="휴먼명조" panose="02010504000101010101" pitchFamily="2" charset="-127"/>
              </a:rPr>
              <a:t> 정확도 비교</a:t>
            </a:r>
            <a:endParaRPr lang="ko-KR" altLang="en-US" sz="1200" kern="0" spc="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9" name="차트 8">
            <a:extLst>
              <a:ext uri="{FF2B5EF4-FFF2-40B4-BE49-F238E27FC236}">
                <a16:creationId xmlns:a16="http://schemas.microsoft.com/office/drawing/2014/main" xmlns="" id="{080B0AD9-7F59-4DC6-8DEC-9D69A5991F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94811" y="3044380"/>
          <a:ext cx="3905250" cy="3292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차트 9">
            <a:extLst>
              <a:ext uri="{FF2B5EF4-FFF2-40B4-BE49-F238E27FC236}">
                <a16:creationId xmlns:a16="http://schemas.microsoft.com/office/drawing/2014/main" xmlns="" id="{1F5AD4AF-7F8B-4AAA-BE27-8C34F2394EE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2822" y="3044380"/>
          <a:ext cx="3905250" cy="331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3831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/>
        </p:nvGrpSpPr>
        <p:grpSpPr>
          <a:xfrm>
            <a:off x="5217324" y="2081829"/>
            <a:ext cx="2861328" cy="3307735"/>
            <a:chOff x="10513701" y="2658082"/>
            <a:chExt cx="2332345" cy="2867460"/>
          </a:xfrm>
        </p:grpSpPr>
        <p:sp>
          <p:nvSpPr>
            <p:cNvPr id="24" name="TextBox 23"/>
            <p:cNvSpPr txBox="1"/>
            <p:nvPr/>
          </p:nvSpPr>
          <p:spPr>
            <a:xfrm>
              <a:off x="10983687" y="2852521"/>
              <a:ext cx="16662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다음 </a:t>
              </a:r>
              <a:r>
                <a:rPr lang="ko-KR" alt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육종가</a:t>
              </a:r>
              <a:r>
                <a: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ko-KR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추정 방향은</a:t>
              </a:r>
              <a:r>
                <a:rPr lang="en-US" altLang="ko-K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52" name="그룹 751"/>
            <p:cNvGrpSpPr/>
            <p:nvPr/>
          </p:nvGrpSpPr>
          <p:grpSpPr>
            <a:xfrm>
              <a:off x="10513701" y="2658082"/>
              <a:ext cx="2332345" cy="2867460"/>
              <a:chOff x="6372800" y="2348880"/>
              <a:chExt cx="2447672" cy="3962516"/>
            </a:xfrm>
          </p:grpSpPr>
          <p:pic>
            <p:nvPicPr>
              <p:cNvPr id="753" name="Picture 4" descr="관련 이미지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44208" y="4437112"/>
                <a:ext cx="2274109" cy="1874284"/>
              </a:xfrm>
              <a:prstGeom prst="rect">
                <a:avLst/>
              </a:prstGeom>
              <a:noFill/>
            </p:spPr>
          </p:pic>
          <p:sp>
            <p:nvSpPr>
              <p:cNvPr id="754" name="TextBox 753"/>
              <p:cNvSpPr txBox="1"/>
              <p:nvPr/>
            </p:nvSpPr>
            <p:spPr>
              <a:xfrm rot="19569313">
                <a:off x="6372800" y="3755469"/>
                <a:ext cx="5748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800" b="1" dirty="0"/>
                  <a:t>??</a:t>
                </a:r>
                <a:endParaRPr lang="ko-KR" altLang="en-US" sz="4800" b="1" dirty="0"/>
              </a:p>
            </p:txBody>
          </p:sp>
          <p:sp>
            <p:nvSpPr>
              <p:cNvPr id="755" name="TextBox 754"/>
              <p:cNvSpPr txBox="1"/>
              <p:nvPr/>
            </p:nvSpPr>
            <p:spPr>
              <a:xfrm rot="2010096">
                <a:off x="7500715" y="3864871"/>
                <a:ext cx="94428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800" b="1" dirty="0"/>
                  <a:t>??</a:t>
                </a:r>
                <a:endParaRPr lang="ko-KR" altLang="en-US" sz="4800" b="1" dirty="0"/>
              </a:p>
            </p:txBody>
          </p:sp>
          <p:sp>
            <p:nvSpPr>
              <p:cNvPr id="756" name="타원형 설명선 755"/>
              <p:cNvSpPr/>
              <p:nvPr/>
            </p:nvSpPr>
            <p:spPr>
              <a:xfrm>
                <a:off x="6660232" y="2348880"/>
                <a:ext cx="2160240" cy="1512168"/>
              </a:xfrm>
              <a:prstGeom prst="wedgeEllipseCallout">
                <a:avLst>
                  <a:gd name="adj1" fmla="val -23632"/>
                  <a:gd name="adj2" fmla="val 8925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육종가</a:t>
            </a:r>
            <a:r>
              <a:rPr lang="ko-KR" altLang="en-US" sz="2000" b="1" dirty="0"/>
              <a:t> 추정 방향</a:t>
            </a:r>
          </a:p>
        </p:txBody>
      </p:sp>
      <p:pic>
        <p:nvPicPr>
          <p:cNvPr id="13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2" name="그룹 54"/>
          <p:cNvGrpSpPr/>
          <p:nvPr/>
        </p:nvGrpSpPr>
        <p:grpSpPr>
          <a:xfrm>
            <a:off x="339726" y="1834002"/>
            <a:ext cx="3728218" cy="4153580"/>
            <a:chOff x="107504" y="1412775"/>
            <a:chExt cx="4968552" cy="4418259"/>
          </a:xfrm>
        </p:grpSpPr>
        <p:sp>
          <p:nvSpPr>
            <p:cNvPr id="505" name="모서리가 둥근 직사각형 504"/>
            <p:cNvSpPr/>
            <p:nvPr/>
          </p:nvSpPr>
          <p:spPr>
            <a:xfrm>
              <a:off x="107504" y="1412775"/>
              <a:ext cx="4968552" cy="4418259"/>
            </a:xfrm>
            <a:prstGeom prst="roundRect">
              <a:avLst>
                <a:gd name="adj" fmla="val 572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506" name="그룹 50"/>
            <p:cNvGrpSpPr/>
            <p:nvPr/>
          </p:nvGrpSpPr>
          <p:grpSpPr>
            <a:xfrm>
              <a:off x="467788" y="1446855"/>
              <a:ext cx="4197027" cy="4095036"/>
              <a:chOff x="2853661" y="2175520"/>
              <a:chExt cx="4197027" cy="4095036"/>
            </a:xfrm>
          </p:grpSpPr>
          <p:pic>
            <p:nvPicPr>
              <p:cNvPr id="508" name="Picture 2" descr="http://publicdomainvectors.org/photos/cow-silhouette.pn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71000"/>
              </a:blip>
              <a:srcRect/>
              <a:stretch>
                <a:fillRect/>
              </a:stretch>
            </p:blipFill>
            <p:spPr bwMode="auto">
              <a:xfrm flipH="1">
                <a:off x="3689189" y="5538888"/>
                <a:ext cx="1199454" cy="731668"/>
              </a:xfrm>
              <a:prstGeom prst="rect">
                <a:avLst/>
              </a:prstGeom>
              <a:noFill/>
            </p:spPr>
          </p:pic>
          <p:pic>
            <p:nvPicPr>
              <p:cNvPr id="509" name="Picture 18" descr="http://cfile29.uf.tistory.com/image/1657A2344CA317BC011402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101057" y="4671185"/>
                <a:ext cx="860971" cy="635396"/>
              </a:xfrm>
              <a:prstGeom prst="rect">
                <a:avLst/>
              </a:prstGeom>
              <a:noFill/>
            </p:spPr>
          </p:pic>
          <p:sp>
            <p:nvSpPr>
              <p:cNvPr id="510" name="TextBox 509"/>
              <p:cNvSpPr txBox="1"/>
              <p:nvPr/>
            </p:nvSpPr>
            <p:spPr>
              <a:xfrm>
                <a:off x="2853661" y="5219306"/>
                <a:ext cx="1495568" cy="515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900" b="1" dirty="0">
                    <a:solidFill>
                      <a:prstClr val="black"/>
                    </a:solidFill>
                  </a:rPr>
                  <a:t>아비</a:t>
                </a:r>
                <a:r>
                  <a:rPr lang="en-US" altLang="ko-KR" sz="900" b="1" dirty="0">
                    <a:solidFill>
                      <a:prstClr val="black"/>
                    </a:solidFill>
                  </a:rPr>
                  <a:t> </a:t>
                </a:r>
                <a:r>
                  <a:rPr lang="ko-KR" altLang="en-US" sz="900" b="1" dirty="0" err="1">
                    <a:solidFill>
                      <a:prstClr val="black"/>
                    </a:solidFill>
                  </a:rPr>
                  <a:t>육종가</a:t>
                </a:r>
                <a:endParaRPr lang="en-US" altLang="ko-KR" sz="900" b="1" dirty="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altLang="ko-KR" sz="900" b="1" dirty="0">
                    <a:solidFill>
                      <a:prstClr val="black"/>
                    </a:solidFill>
                  </a:rPr>
                  <a:t>(1/2)</a:t>
                </a:r>
                <a:endParaRPr lang="ko-KR" altLang="en-US" sz="900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511" name="Picture 18" descr="http://cfile29.uf.tistory.com/image/1657A2344CA317BC011402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028498" y="3529657"/>
                <a:ext cx="846714" cy="624876"/>
              </a:xfrm>
              <a:prstGeom prst="rect">
                <a:avLst/>
              </a:prstGeom>
              <a:noFill/>
            </p:spPr>
          </p:pic>
          <p:sp>
            <p:nvSpPr>
              <p:cNvPr id="512" name="TextBox 511"/>
              <p:cNvSpPr txBox="1"/>
              <p:nvPr/>
            </p:nvSpPr>
            <p:spPr>
              <a:xfrm>
                <a:off x="3689792" y="4133209"/>
                <a:ext cx="1710846" cy="515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900" b="1" dirty="0">
                    <a:solidFill>
                      <a:prstClr val="black"/>
                    </a:solidFill>
                  </a:rPr>
                  <a:t>외조부</a:t>
                </a:r>
                <a:r>
                  <a:rPr lang="en-US" altLang="ko-KR" sz="900" b="1" dirty="0">
                    <a:solidFill>
                      <a:prstClr val="black"/>
                    </a:solidFill>
                  </a:rPr>
                  <a:t> </a:t>
                </a:r>
                <a:r>
                  <a:rPr lang="ko-KR" altLang="en-US" sz="900" b="1" dirty="0" err="1">
                    <a:solidFill>
                      <a:prstClr val="black"/>
                    </a:solidFill>
                  </a:rPr>
                  <a:t>육종가</a:t>
                </a:r>
                <a:endParaRPr lang="en-US" altLang="ko-KR" sz="900" b="1" dirty="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altLang="ko-KR" sz="900" b="1" dirty="0">
                    <a:solidFill>
                      <a:prstClr val="black"/>
                    </a:solidFill>
                  </a:rPr>
                  <a:t>(1/4)</a:t>
                </a:r>
                <a:endParaRPr lang="ko-KR" altLang="en-US" sz="900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513" name="Picture 2" descr="http://publicdomainvectors.org/photos/cow-silhouette.pn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71000"/>
              </a:blip>
              <a:srcRect/>
              <a:stretch>
                <a:fillRect/>
              </a:stretch>
            </p:blipFill>
            <p:spPr bwMode="auto">
              <a:xfrm flipH="1">
                <a:off x="4583068" y="4572673"/>
                <a:ext cx="1199455" cy="766590"/>
              </a:xfrm>
              <a:prstGeom prst="rect">
                <a:avLst/>
              </a:prstGeom>
              <a:noFill/>
            </p:spPr>
          </p:pic>
          <p:pic>
            <p:nvPicPr>
              <p:cNvPr id="514" name="Picture 2" descr="http://publicdomainvectors.org/photos/cow-silhouette.pn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71000"/>
              </a:blip>
              <a:srcRect/>
              <a:stretch>
                <a:fillRect/>
              </a:stretch>
            </p:blipFill>
            <p:spPr bwMode="auto">
              <a:xfrm flipH="1">
                <a:off x="5435982" y="3446835"/>
                <a:ext cx="1199454" cy="731668"/>
              </a:xfrm>
              <a:prstGeom prst="rect">
                <a:avLst/>
              </a:prstGeom>
              <a:noFill/>
            </p:spPr>
          </p:pic>
          <p:pic>
            <p:nvPicPr>
              <p:cNvPr id="515" name="Picture 18" descr="http://cfile29.uf.tistory.com/image/1657A2344CA317BC011402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770903" y="2175520"/>
                <a:ext cx="771208" cy="569152"/>
              </a:xfrm>
              <a:prstGeom prst="rect">
                <a:avLst/>
              </a:prstGeom>
              <a:noFill/>
            </p:spPr>
          </p:pic>
          <p:sp>
            <p:nvSpPr>
              <p:cNvPr id="516" name="TextBox 515"/>
              <p:cNvSpPr txBox="1"/>
              <p:nvPr/>
            </p:nvSpPr>
            <p:spPr>
              <a:xfrm>
                <a:off x="5019489" y="2709830"/>
                <a:ext cx="2031199" cy="515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900" b="1" dirty="0" err="1">
                    <a:solidFill>
                      <a:prstClr val="black"/>
                    </a:solidFill>
                  </a:rPr>
                  <a:t>외외증조부</a:t>
                </a:r>
                <a:r>
                  <a:rPr lang="en-US" altLang="ko-KR" sz="900" b="1" dirty="0">
                    <a:solidFill>
                      <a:prstClr val="black"/>
                    </a:solidFill>
                  </a:rPr>
                  <a:t> </a:t>
                </a:r>
                <a:r>
                  <a:rPr lang="ko-KR" altLang="en-US" sz="900" b="1" dirty="0" err="1">
                    <a:solidFill>
                      <a:prstClr val="black"/>
                    </a:solidFill>
                  </a:rPr>
                  <a:t>육종가</a:t>
                </a:r>
                <a:endParaRPr lang="en-US" altLang="ko-KR" sz="900" b="1" dirty="0">
                  <a:solidFill>
                    <a:prstClr val="black"/>
                  </a:solidFill>
                </a:endParaRPr>
              </a:p>
              <a:p>
                <a:pPr algn="ctr"/>
                <a:r>
                  <a:rPr lang="en-US" altLang="ko-KR" sz="900" b="1" dirty="0">
                    <a:solidFill>
                      <a:prstClr val="black"/>
                    </a:solidFill>
                  </a:rPr>
                  <a:t>(1/8)</a:t>
                </a:r>
                <a:endParaRPr lang="ko-KR" altLang="en-US" sz="900" b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517" name="꺾인 연결선 516"/>
              <p:cNvCxnSpPr>
                <a:stCxn id="509" idx="3"/>
                <a:endCxn id="508" idx="0"/>
              </p:cNvCxnSpPr>
              <p:nvPr/>
            </p:nvCxnSpPr>
            <p:spPr>
              <a:xfrm>
                <a:off x="3962028" y="4988883"/>
                <a:ext cx="326888" cy="550004"/>
              </a:xfrm>
              <a:prstGeom prst="bentConnector2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꺾인 연결선 19"/>
              <p:cNvCxnSpPr>
                <a:stCxn id="513" idx="3"/>
                <a:endCxn id="508" idx="0"/>
              </p:cNvCxnSpPr>
              <p:nvPr/>
            </p:nvCxnSpPr>
            <p:spPr>
              <a:xfrm rot="10800000" flipV="1">
                <a:off x="4288916" y="4955969"/>
                <a:ext cx="294152" cy="582920"/>
              </a:xfrm>
              <a:prstGeom prst="bentConnector2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꺾인 연결선 19"/>
              <p:cNvCxnSpPr>
                <a:stCxn id="511" idx="3"/>
                <a:endCxn id="513" idx="0"/>
              </p:cNvCxnSpPr>
              <p:nvPr/>
            </p:nvCxnSpPr>
            <p:spPr>
              <a:xfrm>
                <a:off x="4875212" y="3842096"/>
                <a:ext cx="307582" cy="730577"/>
              </a:xfrm>
              <a:prstGeom prst="bentConnector2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꺾인 연결선 19"/>
              <p:cNvCxnSpPr>
                <a:stCxn id="514" idx="3"/>
                <a:endCxn id="513" idx="0"/>
              </p:cNvCxnSpPr>
              <p:nvPr/>
            </p:nvCxnSpPr>
            <p:spPr>
              <a:xfrm rot="10800000" flipV="1">
                <a:off x="5182795" y="3812669"/>
                <a:ext cx="253188" cy="760004"/>
              </a:xfrm>
              <a:prstGeom prst="bentConnector2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직선 연결선 520"/>
              <p:cNvCxnSpPr>
                <a:stCxn id="514" idx="0"/>
                <a:endCxn id="516" idx="2"/>
              </p:cNvCxnSpPr>
              <p:nvPr/>
            </p:nvCxnSpPr>
            <p:spPr>
              <a:xfrm flipH="1" flipV="1">
                <a:off x="6035090" y="3224863"/>
                <a:ext cx="619" cy="22197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그룹 21"/>
          <p:cNvGrpSpPr/>
          <p:nvPr/>
        </p:nvGrpSpPr>
        <p:grpSpPr>
          <a:xfrm>
            <a:off x="4252705" y="1815109"/>
            <a:ext cx="4696908" cy="4172473"/>
            <a:chOff x="4260697" y="1815109"/>
            <a:chExt cx="4696908" cy="4172473"/>
          </a:xfrm>
        </p:grpSpPr>
        <p:sp>
          <p:nvSpPr>
            <p:cNvPr id="731" name="모서리가 둥근 직사각형 730"/>
            <p:cNvSpPr/>
            <p:nvPr/>
          </p:nvSpPr>
          <p:spPr>
            <a:xfrm>
              <a:off x="4260697" y="1815109"/>
              <a:ext cx="4696908" cy="4172473"/>
            </a:xfrm>
            <a:prstGeom prst="roundRect">
              <a:avLst>
                <a:gd name="adj" fmla="val 572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prstClr val="white"/>
                </a:solidFill>
              </a:endParaRPr>
            </a:p>
          </p:txBody>
        </p:sp>
        <p:grpSp>
          <p:nvGrpSpPr>
            <p:cNvPr id="620" name="그룹 619"/>
            <p:cNvGrpSpPr/>
            <p:nvPr/>
          </p:nvGrpSpPr>
          <p:grpSpPr>
            <a:xfrm>
              <a:off x="4280524" y="1923144"/>
              <a:ext cx="4610414" cy="3834150"/>
              <a:chOff x="179512" y="1196752"/>
              <a:chExt cx="5688632" cy="5040560"/>
            </a:xfrm>
          </p:grpSpPr>
          <p:sp>
            <p:nvSpPr>
              <p:cNvPr id="621" name="직사각형 620"/>
              <p:cNvSpPr/>
              <p:nvPr/>
            </p:nvSpPr>
            <p:spPr>
              <a:xfrm>
                <a:off x="179512" y="1196752"/>
                <a:ext cx="5688632" cy="50405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622" name="그룹 621">
                <a:extLst>
                  <a:ext uri="{FF2B5EF4-FFF2-40B4-BE49-F238E27FC236}">
                    <a16:creationId xmlns:a16="http://schemas.microsoft.com/office/drawing/2014/main" xmlns="" id="{FA17A9F7-0DF0-4E29-AB70-5CEA3CF53484}"/>
                  </a:ext>
                </a:extLst>
              </p:cNvPr>
              <p:cNvGrpSpPr/>
              <p:nvPr/>
            </p:nvGrpSpPr>
            <p:grpSpPr>
              <a:xfrm>
                <a:off x="323528" y="1442521"/>
                <a:ext cx="5363742" cy="4595274"/>
                <a:chOff x="5831126" y="653044"/>
                <a:chExt cx="5363742" cy="4595274"/>
              </a:xfrm>
            </p:grpSpPr>
            <p:cxnSp>
              <p:nvCxnSpPr>
                <p:cNvPr id="623" name="직선 연결선 622">
                  <a:extLst>
                    <a:ext uri="{FF2B5EF4-FFF2-40B4-BE49-F238E27FC236}">
                      <a16:creationId xmlns:a16="http://schemas.microsoft.com/office/drawing/2014/main" xmlns="" id="{B2E09CC5-557E-4430-A72D-D3C80A1E8331}"/>
                    </a:ext>
                  </a:extLst>
                </p:cNvPr>
                <p:cNvCxnSpPr/>
                <p:nvPr/>
              </p:nvCxnSpPr>
              <p:spPr>
                <a:xfrm>
                  <a:off x="8515740" y="1525964"/>
                  <a:ext cx="0" cy="84318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직선 연결선 623">
                  <a:extLst>
                    <a:ext uri="{FF2B5EF4-FFF2-40B4-BE49-F238E27FC236}">
                      <a16:creationId xmlns:a16="http://schemas.microsoft.com/office/drawing/2014/main" xmlns="" id="{33406849-E28F-47EA-9DEE-07F924EC8AC5}"/>
                    </a:ext>
                  </a:extLst>
                </p:cNvPr>
                <p:cNvCxnSpPr/>
                <p:nvPr/>
              </p:nvCxnSpPr>
              <p:spPr>
                <a:xfrm>
                  <a:off x="8515740" y="2844365"/>
                  <a:ext cx="0" cy="84318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25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F459535C-E314-4153-A161-3BC59D1BA6F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831126" y="1760910"/>
                  <a:ext cx="334124" cy="2449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26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AA162227-C466-4C20-80F9-D4E0276D6B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831126" y="2036121"/>
                  <a:ext cx="334124" cy="2449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27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22E2D4A1-F539-4BEB-AC35-C89C283484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831126" y="2305396"/>
                  <a:ext cx="334124" cy="2449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28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DE626A13-CAF3-4F62-9115-598140D4FF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831126" y="2580607"/>
                  <a:ext cx="334124" cy="2449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29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40BB6A56-6970-4967-918B-E26EF6B8B7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837845" y="2854994"/>
                  <a:ext cx="334124" cy="2449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30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3235D02B-0F83-4DE5-B6F7-9994FEB6B12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837845" y="3130205"/>
                  <a:ext cx="334124" cy="2449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31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E351C6B8-F42B-4680-9322-302A79FB15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054061" y="1760910"/>
                  <a:ext cx="334124" cy="2449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32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40A617B3-3E33-4A2B-B314-DBA683747A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054061" y="2036121"/>
                  <a:ext cx="334124" cy="2449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33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FCC6E617-73EC-47A0-890C-5B0D213834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054061" y="2305396"/>
                  <a:ext cx="334124" cy="2449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34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A3C0F9BD-2325-4845-9C6D-DA4DA3CC974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054061" y="2580607"/>
                  <a:ext cx="334124" cy="2449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35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FF9F56C2-CDBC-455E-A825-745C166F0B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060780" y="2854994"/>
                  <a:ext cx="334124" cy="2449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36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713AC74D-3C4D-4F95-B6C0-FFD28B11B9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060780" y="3130205"/>
                  <a:ext cx="334124" cy="2449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37" name="Picture 2" descr="http://publicdomainvectors.org/photos/cow-silhouette.png">
                  <a:hlinkClick r:id="rId5"/>
                  <a:extLst>
                    <a:ext uri="{FF2B5EF4-FFF2-40B4-BE49-F238E27FC236}">
                      <a16:creationId xmlns:a16="http://schemas.microsoft.com/office/drawing/2014/main" xmlns="" id="{450DF470-43C6-4D0D-9316-AFA9D0FD8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bright="71000"/>
                </a:blip>
                <a:srcRect/>
                <a:stretch>
                  <a:fillRect/>
                </a:stretch>
              </p:blipFill>
              <p:spPr bwMode="auto">
                <a:xfrm flipH="1">
                  <a:off x="7148183" y="4531599"/>
                  <a:ext cx="1014014" cy="618549"/>
                </a:xfrm>
                <a:prstGeom prst="rect">
                  <a:avLst/>
                </a:prstGeom>
                <a:noFill/>
              </p:spPr>
            </p:pic>
            <p:sp>
              <p:nvSpPr>
                <p:cNvPr id="638" name="TextBox 637">
                  <a:extLst>
                    <a:ext uri="{FF2B5EF4-FFF2-40B4-BE49-F238E27FC236}">
                      <a16:creationId xmlns:a16="http://schemas.microsoft.com/office/drawing/2014/main" xmlns="" id="{8D57AF49-EE1E-4501-92F3-217430CC54D1}"/>
                    </a:ext>
                  </a:extLst>
                </p:cNvPr>
                <p:cNvSpPr txBox="1"/>
                <p:nvPr/>
              </p:nvSpPr>
              <p:spPr>
                <a:xfrm>
                  <a:off x="6325817" y="4193086"/>
                  <a:ext cx="1175322" cy="41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ko-KR" altLang="en-US" sz="1050" b="1" dirty="0">
                      <a:solidFill>
                        <a:prstClr val="black"/>
                      </a:solidFill>
                    </a:rPr>
                    <a:t>아비의 지역단위</a:t>
                  </a:r>
                  <a:endParaRPr lang="en-US" altLang="ko-KR" sz="1050" b="1" dirty="0">
                    <a:solidFill>
                      <a:prstClr val="black"/>
                    </a:solidFill>
                  </a:endParaRPr>
                </a:p>
                <a:p>
                  <a:pPr algn="ctr"/>
                  <a:r>
                    <a:rPr lang="ko-KR" altLang="en-US" sz="1050" b="1" dirty="0" err="1">
                      <a:solidFill>
                        <a:prstClr val="black"/>
                      </a:solidFill>
                    </a:rPr>
                    <a:t>육종가</a:t>
                  </a:r>
                  <a:endParaRPr lang="ko-KR" altLang="en-US" sz="1050" b="1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639" name="Picture 2" descr="http://publicdomainvectors.org/photos/cow-silhouette.png">
                  <a:hlinkClick r:id="rId5"/>
                  <a:extLst>
                    <a:ext uri="{FF2B5EF4-FFF2-40B4-BE49-F238E27FC236}">
                      <a16:creationId xmlns:a16="http://schemas.microsoft.com/office/drawing/2014/main" xmlns="" id="{167F6B5E-1BD5-4A0C-BBD4-B6B9885CD3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bright="71000"/>
                </a:blip>
                <a:srcRect/>
                <a:stretch>
                  <a:fillRect/>
                </a:stretch>
              </p:blipFill>
              <p:spPr bwMode="auto">
                <a:xfrm flipH="1">
                  <a:off x="8042062" y="3596723"/>
                  <a:ext cx="973428" cy="622133"/>
                </a:xfrm>
                <a:prstGeom prst="rect">
                  <a:avLst/>
                </a:prstGeom>
                <a:noFill/>
              </p:spPr>
            </p:pic>
            <p:pic>
              <p:nvPicPr>
                <p:cNvPr id="640" name="Picture 2" descr="http://publicdomainvectors.org/photos/cow-silhouette.png">
                  <a:hlinkClick r:id="rId5"/>
                  <a:extLst>
                    <a:ext uri="{FF2B5EF4-FFF2-40B4-BE49-F238E27FC236}">
                      <a16:creationId xmlns:a16="http://schemas.microsoft.com/office/drawing/2014/main" xmlns="" id="{34BADBAF-5BCC-4E75-A146-E0561824235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bright="71000"/>
                </a:blip>
                <a:srcRect/>
                <a:stretch>
                  <a:fillRect/>
                </a:stretch>
              </p:blipFill>
              <p:spPr bwMode="auto">
                <a:xfrm flipH="1">
                  <a:off x="8042062" y="2196352"/>
                  <a:ext cx="973428" cy="593792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641" name="꺾인 연결선 19">
                  <a:extLst>
                    <a:ext uri="{FF2B5EF4-FFF2-40B4-BE49-F238E27FC236}">
                      <a16:creationId xmlns:a16="http://schemas.microsoft.com/office/drawing/2014/main" xmlns="" id="{B937A8AD-42EA-410E-899F-46702F3BDC83}"/>
                    </a:ext>
                  </a:extLst>
                </p:cNvPr>
                <p:cNvCxnSpPr>
                  <a:stCxn id="692" idx="3"/>
                  <a:endCxn id="637" idx="0"/>
                </p:cNvCxnSpPr>
                <p:nvPr/>
              </p:nvCxnSpPr>
              <p:spPr>
                <a:xfrm>
                  <a:off x="7286853" y="3901598"/>
                  <a:ext cx="368337" cy="630001"/>
                </a:xfrm>
                <a:prstGeom prst="bentConnector2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2" name="꺾인 연결선 19">
                  <a:extLst>
                    <a:ext uri="{FF2B5EF4-FFF2-40B4-BE49-F238E27FC236}">
                      <a16:creationId xmlns:a16="http://schemas.microsoft.com/office/drawing/2014/main" xmlns="" id="{13ABE854-7F5E-4B7F-A9A6-593D842B3C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7655190" y="3907789"/>
                  <a:ext cx="386872" cy="623809"/>
                </a:xfrm>
                <a:prstGeom prst="bentConnector2">
                  <a:avLst/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3" name="TextBox 642">
                  <a:extLst>
                    <a:ext uri="{FF2B5EF4-FFF2-40B4-BE49-F238E27FC236}">
                      <a16:creationId xmlns:a16="http://schemas.microsoft.com/office/drawing/2014/main" xmlns="" id="{E9458F42-9824-4B0D-BE19-C600AB5482D2}"/>
                    </a:ext>
                  </a:extLst>
                </p:cNvPr>
                <p:cNvSpPr txBox="1"/>
                <p:nvPr/>
              </p:nvSpPr>
              <p:spPr>
                <a:xfrm>
                  <a:off x="6992988" y="4940541"/>
                  <a:ext cx="13244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400" b="1" dirty="0">
                      <a:solidFill>
                        <a:srgbClr val="0000FF"/>
                      </a:solidFill>
                    </a:rPr>
                    <a:t>평가대상 암소</a:t>
                  </a:r>
                </a:p>
              </p:txBody>
            </p:sp>
            <p:sp>
              <p:nvSpPr>
                <p:cNvPr id="644" name="TextBox 643">
                  <a:extLst>
                    <a:ext uri="{FF2B5EF4-FFF2-40B4-BE49-F238E27FC236}">
                      <a16:creationId xmlns:a16="http://schemas.microsoft.com/office/drawing/2014/main" xmlns="" id="{B48D2BB0-3667-4DAA-99B6-BAC6497F25DC}"/>
                    </a:ext>
                  </a:extLst>
                </p:cNvPr>
                <p:cNvSpPr txBox="1"/>
                <p:nvPr/>
              </p:nvSpPr>
              <p:spPr>
                <a:xfrm>
                  <a:off x="8213161" y="4054838"/>
                  <a:ext cx="69432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200" b="1" dirty="0" err="1">
                      <a:solidFill>
                        <a:srgbClr val="0000FF"/>
                      </a:solidFill>
                    </a:rPr>
                    <a:t>엄마소</a:t>
                  </a:r>
                  <a:endParaRPr lang="ko-KR" altLang="en-US" sz="12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645" name="TextBox 644">
                  <a:extLst>
                    <a:ext uri="{FF2B5EF4-FFF2-40B4-BE49-F238E27FC236}">
                      <a16:creationId xmlns:a16="http://schemas.microsoft.com/office/drawing/2014/main" xmlns="" id="{0F1C3332-0AB6-410A-943D-173C92432F32}"/>
                    </a:ext>
                  </a:extLst>
                </p:cNvPr>
                <p:cNvSpPr txBox="1"/>
                <p:nvPr/>
              </p:nvSpPr>
              <p:spPr>
                <a:xfrm>
                  <a:off x="8007896" y="2618489"/>
                  <a:ext cx="103902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200" b="1" dirty="0">
                      <a:solidFill>
                        <a:srgbClr val="0000FF"/>
                      </a:solidFill>
                    </a:rPr>
                    <a:t>외할머니소</a:t>
                  </a:r>
                </a:p>
              </p:txBody>
            </p:sp>
            <p:grpSp>
              <p:nvGrpSpPr>
                <p:cNvPr id="646" name="그룹 645">
                  <a:extLst>
                    <a:ext uri="{FF2B5EF4-FFF2-40B4-BE49-F238E27FC236}">
                      <a16:creationId xmlns:a16="http://schemas.microsoft.com/office/drawing/2014/main" xmlns="" id="{55E32AAB-F9A2-4DF1-85DA-3C1ACBD12ECC}"/>
                    </a:ext>
                  </a:extLst>
                </p:cNvPr>
                <p:cNvGrpSpPr/>
                <p:nvPr/>
              </p:nvGrpSpPr>
              <p:grpSpPr>
                <a:xfrm rot="16200000">
                  <a:off x="8998451" y="3671313"/>
                  <a:ext cx="673815" cy="558563"/>
                  <a:chOff x="5146525" y="3428999"/>
                  <a:chExt cx="1892596" cy="913951"/>
                </a:xfrm>
              </p:grpSpPr>
              <p:cxnSp>
                <p:nvCxnSpPr>
                  <p:cNvPr id="709" name="직선 연결선 708">
                    <a:extLst>
                      <a:ext uri="{FF2B5EF4-FFF2-40B4-BE49-F238E27FC236}">
                        <a16:creationId xmlns:a16="http://schemas.microsoft.com/office/drawing/2014/main" xmlns="" id="{02158062-5319-46AC-8CC5-4EA63592D2B1}"/>
                      </a:ext>
                    </a:extLst>
                  </p:cNvPr>
                  <p:cNvCxnSpPr/>
                  <p:nvPr/>
                </p:nvCxnSpPr>
                <p:spPr>
                  <a:xfrm>
                    <a:off x="6095999" y="3429001"/>
                    <a:ext cx="0" cy="846981"/>
                  </a:xfrm>
                  <a:prstGeom prst="line">
                    <a:avLst/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꺾인 연결선 18">
                    <a:extLst>
                      <a:ext uri="{FF2B5EF4-FFF2-40B4-BE49-F238E27FC236}">
                        <a16:creationId xmlns:a16="http://schemas.microsoft.com/office/drawing/2014/main" xmlns="" id="{D265A03E-6E0E-4A71-9ED6-09F1F29AC915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164287" y="3411237"/>
                    <a:ext cx="913951" cy="949476"/>
                  </a:xfrm>
                  <a:prstGeom prst="bentConnector3">
                    <a:avLst>
                      <a:gd name="adj1" fmla="val 50000"/>
                    </a:avLst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꺾인 연결선 19">
                    <a:extLst>
                      <a:ext uri="{FF2B5EF4-FFF2-40B4-BE49-F238E27FC236}">
                        <a16:creationId xmlns:a16="http://schemas.microsoft.com/office/drawing/2014/main" xmlns="" id="{7A762038-A54E-42AF-9569-085068C3FCFE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110585" y="3414415"/>
                    <a:ext cx="913951" cy="943120"/>
                  </a:xfrm>
                  <a:prstGeom prst="bentConnector3">
                    <a:avLst>
                      <a:gd name="adj1" fmla="val 50000"/>
                    </a:avLst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647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D2E12321-126A-449B-A932-3C37387473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9637167" y="3407370"/>
                  <a:ext cx="439822" cy="32244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48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16BF82DA-4A47-443E-B12C-B5E039375E9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9649652" y="3756276"/>
                  <a:ext cx="439822" cy="32244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49" name="Picture 2" descr="http://publicdomainvectors.org/photos/cow-silhouette.png">
                  <a:hlinkClick r:id="rId5"/>
                  <a:extLst>
                    <a:ext uri="{FF2B5EF4-FFF2-40B4-BE49-F238E27FC236}">
                      <a16:creationId xmlns:a16="http://schemas.microsoft.com/office/drawing/2014/main" xmlns="" id="{E2BD4199-EAC5-49D3-9F32-D3FD446477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bright="71000"/>
                </a:blip>
                <a:srcRect/>
                <a:stretch>
                  <a:fillRect/>
                </a:stretch>
              </p:blipFill>
              <p:spPr bwMode="auto">
                <a:xfrm flipH="1">
                  <a:off x="9597489" y="4127786"/>
                  <a:ext cx="558561" cy="338473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650" name="그룹 649">
                  <a:extLst>
                    <a:ext uri="{FF2B5EF4-FFF2-40B4-BE49-F238E27FC236}">
                      <a16:creationId xmlns:a16="http://schemas.microsoft.com/office/drawing/2014/main" xmlns="" id="{2D78A4F8-8D87-4CEF-981C-CE2A63D5C8CE}"/>
                    </a:ext>
                  </a:extLst>
                </p:cNvPr>
                <p:cNvGrpSpPr/>
                <p:nvPr/>
              </p:nvGrpSpPr>
              <p:grpSpPr>
                <a:xfrm rot="16200000">
                  <a:off x="10106842" y="3991465"/>
                  <a:ext cx="673815" cy="558562"/>
                  <a:chOff x="5146525" y="3428999"/>
                  <a:chExt cx="1892596" cy="913951"/>
                </a:xfrm>
              </p:grpSpPr>
              <p:cxnSp>
                <p:nvCxnSpPr>
                  <p:cNvPr id="706" name="직선 연결선 705">
                    <a:extLst>
                      <a:ext uri="{FF2B5EF4-FFF2-40B4-BE49-F238E27FC236}">
                        <a16:creationId xmlns:a16="http://schemas.microsoft.com/office/drawing/2014/main" xmlns="" id="{75C884A1-57F8-418A-B7F2-148205AFA00C}"/>
                      </a:ext>
                    </a:extLst>
                  </p:cNvPr>
                  <p:cNvCxnSpPr/>
                  <p:nvPr/>
                </p:nvCxnSpPr>
                <p:spPr>
                  <a:xfrm>
                    <a:off x="6095999" y="3429001"/>
                    <a:ext cx="0" cy="846981"/>
                  </a:xfrm>
                  <a:prstGeom prst="line">
                    <a:avLst/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꺾인 연결선 18">
                    <a:extLst>
                      <a:ext uri="{FF2B5EF4-FFF2-40B4-BE49-F238E27FC236}">
                        <a16:creationId xmlns:a16="http://schemas.microsoft.com/office/drawing/2014/main" xmlns="" id="{4BEF7783-F410-4693-AAFF-5732442E38C5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164287" y="3411237"/>
                    <a:ext cx="913951" cy="949476"/>
                  </a:xfrm>
                  <a:prstGeom prst="bentConnector3">
                    <a:avLst>
                      <a:gd name="adj1" fmla="val 50000"/>
                    </a:avLst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꺾인 연결선 19">
                    <a:extLst>
                      <a:ext uri="{FF2B5EF4-FFF2-40B4-BE49-F238E27FC236}">
                        <a16:creationId xmlns:a16="http://schemas.microsoft.com/office/drawing/2014/main" xmlns="" id="{B278B5A8-AC33-42C6-81FE-71923FC98B2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110585" y="3414415"/>
                    <a:ext cx="913951" cy="943120"/>
                  </a:xfrm>
                  <a:prstGeom prst="bentConnector3">
                    <a:avLst>
                      <a:gd name="adj1" fmla="val 50000"/>
                    </a:avLst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1" name="그룹 650">
                  <a:extLst>
                    <a:ext uri="{FF2B5EF4-FFF2-40B4-BE49-F238E27FC236}">
                      <a16:creationId xmlns:a16="http://schemas.microsoft.com/office/drawing/2014/main" xmlns="" id="{C1E2D4F8-9071-4538-B5A9-1525FAD98CC5}"/>
                    </a:ext>
                  </a:extLst>
                </p:cNvPr>
                <p:cNvGrpSpPr/>
                <p:nvPr/>
              </p:nvGrpSpPr>
              <p:grpSpPr>
                <a:xfrm rot="16200000">
                  <a:off x="8998451" y="2228176"/>
                  <a:ext cx="673815" cy="558563"/>
                  <a:chOff x="5146525" y="3428999"/>
                  <a:chExt cx="1892596" cy="913951"/>
                </a:xfrm>
              </p:grpSpPr>
              <p:cxnSp>
                <p:nvCxnSpPr>
                  <p:cNvPr id="703" name="직선 연결선 702">
                    <a:extLst>
                      <a:ext uri="{FF2B5EF4-FFF2-40B4-BE49-F238E27FC236}">
                        <a16:creationId xmlns:a16="http://schemas.microsoft.com/office/drawing/2014/main" xmlns="" id="{4D2C9443-CB49-42E5-B07B-156C13248195}"/>
                      </a:ext>
                    </a:extLst>
                  </p:cNvPr>
                  <p:cNvCxnSpPr/>
                  <p:nvPr/>
                </p:nvCxnSpPr>
                <p:spPr>
                  <a:xfrm>
                    <a:off x="6095999" y="3429001"/>
                    <a:ext cx="0" cy="846981"/>
                  </a:xfrm>
                  <a:prstGeom prst="line">
                    <a:avLst/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꺾인 연결선 18">
                    <a:extLst>
                      <a:ext uri="{FF2B5EF4-FFF2-40B4-BE49-F238E27FC236}">
                        <a16:creationId xmlns:a16="http://schemas.microsoft.com/office/drawing/2014/main" xmlns="" id="{758D4107-06AF-4D4E-8369-CB6AB224772D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164287" y="3411237"/>
                    <a:ext cx="913951" cy="949476"/>
                  </a:xfrm>
                  <a:prstGeom prst="bentConnector3">
                    <a:avLst>
                      <a:gd name="adj1" fmla="val 50000"/>
                    </a:avLst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꺾인 연결선 19">
                    <a:extLst>
                      <a:ext uri="{FF2B5EF4-FFF2-40B4-BE49-F238E27FC236}">
                        <a16:creationId xmlns:a16="http://schemas.microsoft.com/office/drawing/2014/main" xmlns="" id="{0F70B70A-AA75-4C8B-B7AD-1EE4CD1A19F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110585" y="3414415"/>
                    <a:ext cx="913951" cy="943120"/>
                  </a:xfrm>
                  <a:prstGeom prst="bentConnector3">
                    <a:avLst>
                      <a:gd name="adj1" fmla="val 50000"/>
                    </a:avLst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52" name="그룹 651">
                  <a:extLst>
                    <a:ext uri="{FF2B5EF4-FFF2-40B4-BE49-F238E27FC236}">
                      <a16:creationId xmlns:a16="http://schemas.microsoft.com/office/drawing/2014/main" xmlns="" id="{F8A717DC-F1E6-491A-9B75-1D0EC9317908}"/>
                    </a:ext>
                  </a:extLst>
                </p:cNvPr>
                <p:cNvGrpSpPr/>
                <p:nvPr/>
              </p:nvGrpSpPr>
              <p:grpSpPr>
                <a:xfrm rot="16200000">
                  <a:off x="10088810" y="2549482"/>
                  <a:ext cx="673815" cy="558563"/>
                  <a:chOff x="5146525" y="3428999"/>
                  <a:chExt cx="1892596" cy="913951"/>
                </a:xfrm>
              </p:grpSpPr>
              <p:cxnSp>
                <p:nvCxnSpPr>
                  <p:cNvPr id="700" name="직선 연결선 699">
                    <a:extLst>
                      <a:ext uri="{FF2B5EF4-FFF2-40B4-BE49-F238E27FC236}">
                        <a16:creationId xmlns:a16="http://schemas.microsoft.com/office/drawing/2014/main" xmlns="" id="{F1142860-75FF-4A81-8EEE-52C594AC000E}"/>
                      </a:ext>
                    </a:extLst>
                  </p:cNvPr>
                  <p:cNvCxnSpPr/>
                  <p:nvPr/>
                </p:nvCxnSpPr>
                <p:spPr>
                  <a:xfrm>
                    <a:off x="6095999" y="3429001"/>
                    <a:ext cx="0" cy="846981"/>
                  </a:xfrm>
                  <a:prstGeom prst="line">
                    <a:avLst/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" name="꺾인 연결선 18">
                    <a:extLst>
                      <a:ext uri="{FF2B5EF4-FFF2-40B4-BE49-F238E27FC236}">
                        <a16:creationId xmlns:a16="http://schemas.microsoft.com/office/drawing/2014/main" xmlns="" id="{9814E164-7A54-478E-B2F1-5872826031EF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164287" y="3411237"/>
                    <a:ext cx="913951" cy="949476"/>
                  </a:xfrm>
                  <a:prstGeom prst="bentConnector3">
                    <a:avLst>
                      <a:gd name="adj1" fmla="val 50000"/>
                    </a:avLst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2" name="꺾인 연결선 19">
                    <a:extLst>
                      <a:ext uri="{FF2B5EF4-FFF2-40B4-BE49-F238E27FC236}">
                        <a16:creationId xmlns:a16="http://schemas.microsoft.com/office/drawing/2014/main" xmlns="" id="{97B6AE7C-579F-4C7B-8EF8-DFAFD541FC1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110585" y="3414415"/>
                    <a:ext cx="913951" cy="943120"/>
                  </a:xfrm>
                  <a:prstGeom prst="bentConnector3">
                    <a:avLst>
                      <a:gd name="adj1" fmla="val 50000"/>
                    </a:avLst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53" name="꺾인 연결선 19">
                  <a:extLst>
                    <a:ext uri="{FF2B5EF4-FFF2-40B4-BE49-F238E27FC236}">
                      <a16:creationId xmlns:a16="http://schemas.microsoft.com/office/drawing/2014/main" xmlns="" id="{0AD6B3FB-A73A-498C-8977-3B885A47410B}"/>
                    </a:ext>
                  </a:extLst>
                </p:cNvPr>
                <p:cNvCxnSpPr>
                  <a:cxnSpLocks/>
                  <a:stCxn id="692" idx="0"/>
                  <a:endCxn id="654" idx="3"/>
                </p:cNvCxnSpPr>
                <p:nvPr/>
              </p:nvCxnSpPr>
              <p:spPr>
                <a:xfrm rot="16200000" flipV="1">
                  <a:off x="5892727" y="2608500"/>
                  <a:ext cx="1733634" cy="283410"/>
                </a:xfrm>
                <a:prstGeom prst="bentConnector2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54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618293CC-ED86-4625-B319-FAF7A278DB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283715" y="1760910"/>
                  <a:ext cx="334124" cy="2449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55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84D7B247-5541-47E6-B263-6ED3EFC719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283715" y="2036121"/>
                  <a:ext cx="334124" cy="244956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656" name="꺾인 연결선 19">
                  <a:extLst>
                    <a:ext uri="{FF2B5EF4-FFF2-40B4-BE49-F238E27FC236}">
                      <a16:creationId xmlns:a16="http://schemas.microsoft.com/office/drawing/2014/main" xmlns="" id="{72E8ADDD-C474-4923-B223-E157390D5435}"/>
                    </a:ext>
                  </a:extLst>
                </p:cNvPr>
                <p:cNvCxnSpPr>
                  <a:cxnSpLocks/>
                  <a:stCxn id="692" idx="0"/>
                  <a:endCxn id="655" idx="3"/>
                </p:cNvCxnSpPr>
                <p:nvPr/>
              </p:nvCxnSpPr>
              <p:spPr>
                <a:xfrm rot="16200000" flipV="1">
                  <a:off x="6030333" y="2746106"/>
                  <a:ext cx="1458423" cy="283410"/>
                </a:xfrm>
                <a:prstGeom prst="bentConnector2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7" name="꺾인 연결선 19">
                  <a:extLst>
                    <a:ext uri="{FF2B5EF4-FFF2-40B4-BE49-F238E27FC236}">
                      <a16:creationId xmlns:a16="http://schemas.microsoft.com/office/drawing/2014/main" xmlns="" id="{4D8C1BDD-4983-4058-8703-EB0F30F6A4EC}"/>
                    </a:ext>
                  </a:extLst>
                </p:cNvPr>
                <p:cNvCxnSpPr>
                  <a:cxnSpLocks/>
                  <a:endCxn id="658" idx="3"/>
                </p:cNvCxnSpPr>
                <p:nvPr/>
              </p:nvCxnSpPr>
              <p:spPr>
                <a:xfrm rot="16200000" flipV="1">
                  <a:off x="5892727" y="3152986"/>
                  <a:ext cx="1733634" cy="283410"/>
                </a:xfrm>
                <a:prstGeom prst="bentConnector2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58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3D7423B5-7C1F-4EA2-B88F-B381E79BD9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283715" y="2305396"/>
                  <a:ext cx="334124" cy="2449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59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643B9D8B-93C6-4FF6-A7ED-AD328837EB4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283715" y="2580607"/>
                  <a:ext cx="334124" cy="244956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660" name="꺾인 연결선 19">
                  <a:extLst>
                    <a:ext uri="{FF2B5EF4-FFF2-40B4-BE49-F238E27FC236}">
                      <a16:creationId xmlns:a16="http://schemas.microsoft.com/office/drawing/2014/main" xmlns="" id="{7A75FD25-7B1A-436F-924E-34EFBA987B8B}"/>
                    </a:ext>
                  </a:extLst>
                </p:cNvPr>
                <p:cNvCxnSpPr>
                  <a:cxnSpLocks/>
                  <a:stCxn id="692" idx="0"/>
                  <a:endCxn id="659" idx="3"/>
                </p:cNvCxnSpPr>
                <p:nvPr/>
              </p:nvCxnSpPr>
              <p:spPr>
                <a:xfrm rot="16200000" flipV="1">
                  <a:off x="6302576" y="3018349"/>
                  <a:ext cx="913937" cy="283410"/>
                </a:xfrm>
                <a:prstGeom prst="bentConnector2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1" name="꺾인 연결선 19">
                  <a:extLst>
                    <a:ext uri="{FF2B5EF4-FFF2-40B4-BE49-F238E27FC236}">
                      <a16:creationId xmlns:a16="http://schemas.microsoft.com/office/drawing/2014/main" xmlns="" id="{D3EA7A12-5417-41FA-AB16-56435336EC60}"/>
                    </a:ext>
                  </a:extLst>
                </p:cNvPr>
                <p:cNvCxnSpPr>
                  <a:cxnSpLocks/>
                  <a:stCxn id="692" idx="0"/>
                  <a:endCxn id="662" idx="3"/>
                </p:cNvCxnSpPr>
                <p:nvPr/>
              </p:nvCxnSpPr>
              <p:spPr>
                <a:xfrm rot="16200000" flipV="1">
                  <a:off x="6443129" y="3158901"/>
                  <a:ext cx="639550" cy="276691"/>
                </a:xfrm>
                <a:prstGeom prst="bentConnector2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62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3F5F2827-23A4-4F6C-9148-F0CC39F3791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290434" y="2854994"/>
                  <a:ext cx="334124" cy="2449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63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F1C729B3-B79B-48FF-8580-BB6A495EB4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290434" y="3130205"/>
                  <a:ext cx="334123" cy="244956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664" name="꺾인 연결선 19">
                  <a:extLst>
                    <a:ext uri="{FF2B5EF4-FFF2-40B4-BE49-F238E27FC236}">
                      <a16:creationId xmlns:a16="http://schemas.microsoft.com/office/drawing/2014/main" xmlns="" id="{F3DD5699-A129-46F9-81A3-56C484B9A4CC}"/>
                    </a:ext>
                  </a:extLst>
                </p:cNvPr>
                <p:cNvCxnSpPr>
                  <a:cxnSpLocks/>
                  <a:stCxn id="692" idx="0"/>
                  <a:endCxn id="663" idx="3"/>
                </p:cNvCxnSpPr>
                <p:nvPr/>
              </p:nvCxnSpPr>
              <p:spPr>
                <a:xfrm rot="16200000" flipV="1">
                  <a:off x="6580735" y="3296507"/>
                  <a:ext cx="364339" cy="276691"/>
                </a:xfrm>
                <a:prstGeom prst="bentConnector2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65" name="Picture 2" descr="http://publicdomainvectors.org/photos/cow-silhouette.png">
                  <a:hlinkClick r:id="rId5"/>
                  <a:extLst>
                    <a:ext uri="{FF2B5EF4-FFF2-40B4-BE49-F238E27FC236}">
                      <a16:creationId xmlns:a16="http://schemas.microsoft.com/office/drawing/2014/main" xmlns="" id="{E6ABFE11-B28F-4890-80B4-967CFF3AFA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bright="71000"/>
                </a:blip>
                <a:srcRect/>
                <a:stretch>
                  <a:fillRect/>
                </a:stretch>
              </p:blipFill>
              <p:spPr bwMode="auto">
                <a:xfrm flipH="1">
                  <a:off x="8043084" y="894684"/>
                  <a:ext cx="973428" cy="593792"/>
                </a:xfrm>
                <a:prstGeom prst="rect">
                  <a:avLst/>
                </a:prstGeom>
                <a:noFill/>
              </p:spPr>
            </p:pic>
            <p:sp>
              <p:nvSpPr>
                <p:cNvPr id="666" name="TextBox 665">
                  <a:extLst>
                    <a:ext uri="{FF2B5EF4-FFF2-40B4-BE49-F238E27FC236}">
                      <a16:creationId xmlns:a16="http://schemas.microsoft.com/office/drawing/2014/main" xmlns="" id="{41A9EDB8-D08A-4FBF-BA0D-7DAF1663A6B6}"/>
                    </a:ext>
                  </a:extLst>
                </p:cNvPr>
                <p:cNvSpPr txBox="1"/>
                <p:nvPr/>
              </p:nvSpPr>
              <p:spPr>
                <a:xfrm>
                  <a:off x="7975798" y="1317251"/>
                  <a:ext cx="109972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z="1200" b="1" dirty="0" err="1">
                      <a:solidFill>
                        <a:srgbClr val="0000FF"/>
                      </a:solidFill>
                    </a:rPr>
                    <a:t>외외할머니소</a:t>
                  </a:r>
                  <a:endParaRPr lang="ko-KR" altLang="en-US" sz="1200" b="1" dirty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667" name="그룹 666">
                  <a:extLst>
                    <a:ext uri="{FF2B5EF4-FFF2-40B4-BE49-F238E27FC236}">
                      <a16:creationId xmlns:a16="http://schemas.microsoft.com/office/drawing/2014/main" xmlns="" id="{CF76B489-6C2A-4A86-84B1-AAD93DACD9FD}"/>
                    </a:ext>
                  </a:extLst>
                </p:cNvPr>
                <p:cNvGrpSpPr/>
                <p:nvPr/>
              </p:nvGrpSpPr>
              <p:grpSpPr>
                <a:xfrm rot="16200000">
                  <a:off x="8999473" y="926508"/>
                  <a:ext cx="673815" cy="558563"/>
                  <a:chOff x="5146525" y="3428999"/>
                  <a:chExt cx="1892596" cy="913951"/>
                </a:xfrm>
              </p:grpSpPr>
              <p:cxnSp>
                <p:nvCxnSpPr>
                  <p:cNvPr id="697" name="직선 연결선 696">
                    <a:extLst>
                      <a:ext uri="{FF2B5EF4-FFF2-40B4-BE49-F238E27FC236}">
                        <a16:creationId xmlns:a16="http://schemas.microsoft.com/office/drawing/2014/main" xmlns="" id="{C9A09233-DD3B-4E8B-B51A-54F8D71A32F4}"/>
                      </a:ext>
                    </a:extLst>
                  </p:cNvPr>
                  <p:cNvCxnSpPr/>
                  <p:nvPr/>
                </p:nvCxnSpPr>
                <p:spPr>
                  <a:xfrm>
                    <a:off x="6095999" y="3429001"/>
                    <a:ext cx="0" cy="846981"/>
                  </a:xfrm>
                  <a:prstGeom prst="line">
                    <a:avLst/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" name="꺾인 연결선 18">
                    <a:extLst>
                      <a:ext uri="{FF2B5EF4-FFF2-40B4-BE49-F238E27FC236}">
                        <a16:creationId xmlns:a16="http://schemas.microsoft.com/office/drawing/2014/main" xmlns="" id="{36B0DA54-E3C5-4970-8FF4-53F672E05667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164287" y="3411237"/>
                    <a:ext cx="913951" cy="949476"/>
                  </a:xfrm>
                  <a:prstGeom prst="bentConnector3">
                    <a:avLst>
                      <a:gd name="adj1" fmla="val 50000"/>
                    </a:avLst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9" name="꺾인 연결선 19">
                    <a:extLst>
                      <a:ext uri="{FF2B5EF4-FFF2-40B4-BE49-F238E27FC236}">
                        <a16:creationId xmlns:a16="http://schemas.microsoft.com/office/drawing/2014/main" xmlns="" id="{D2B361E5-44B3-4D1B-9997-4FE3F6242DA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110585" y="3414415"/>
                    <a:ext cx="913951" cy="943120"/>
                  </a:xfrm>
                  <a:prstGeom prst="bentConnector3">
                    <a:avLst>
                      <a:gd name="adj1" fmla="val 50000"/>
                    </a:avLst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8" name="그룹 667">
                  <a:extLst>
                    <a:ext uri="{FF2B5EF4-FFF2-40B4-BE49-F238E27FC236}">
                      <a16:creationId xmlns:a16="http://schemas.microsoft.com/office/drawing/2014/main" xmlns="" id="{48F37511-BB12-457F-BFDD-1A2AF3D9D305}"/>
                    </a:ext>
                  </a:extLst>
                </p:cNvPr>
                <p:cNvGrpSpPr/>
                <p:nvPr/>
              </p:nvGrpSpPr>
              <p:grpSpPr>
                <a:xfrm rot="16200000">
                  <a:off x="10089832" y="1247814"/>
                  <a:ext cx="673815" cy="558563"/>
                  <a:chOff x="5146525" y="3428999"/>
                  <a:chExt cx="1892596" cy="913951"/>
                </a:xfrm>
              </p:grpSpPr>
              <p:cxnSp>
                <p:nvCxnSpPr>
                  <p:cNvPr id="694" name="직선 연결선 693">
                    <a:extLst>
                      <a:ext uri="{FF2B5EF4-FFF2-40B4-BE49-F238E27FC236}">
                        <a16:creationId xmlns:a16="http://schemas.microsoft.com/office/drawing/2014/main" xmlns="" id="{D8300F98-184B-4D2F-87E5-9838494F5A2E}"/>
                      </a:ext>
                    </a:extLst>
                  </p:cNvPr>
                  <p:cNvCxnSpPr/>
                  <p:nvPr/>
                </p:nvCxnSpPr>
                <p:spPr>
                  <a:xfrm>
                    <a:off x="6095999" y="3429001"/>
                    <a:ext cx="0" cy="846981"/>
                  </a:xfrm>
                  <a:prstGeom prst="line">
                    <a:avLst/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5" name="꺾인 연결선 18">
                    <a:extLst>
                      <a:ext uri="{FF2B5EF4-FFF2-40B4-BE49-F238E27FC236}">
                        <a16:creationId xmlns:a16="http://schemas.microsoft.com/office/drawing/2014/main" xmlns="" id="{E46D493E-813C-47B9-9255-E2B27B4C2CB9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164287" y="3411237"/>
                    <a:ext cx="913951" cy="949476"/>
                  </a:xfrm>
                  <a:prstGeom prst="bentConnector3">
                    <a:avLst>
                      <a:gd name="adj1" fmla="val 50000"/>
                    </a:avLst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6" name="꺾인 연결선 19">
                    <a:extLst>
                      <a:ext uri="{FF2B5EF4-FFF2-40B4-BE49-F238E27FC236}">
                        <a16:creationId xmlns:a16="http://schemas.microsoft.com/office/drawing/2014/main" xmlns="" id="{535C5E29-933C-4BBE-9DAC-FB5F3833CD9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110585" y="3414415"/>
                    <a:ext cx="913951" cy="943120"/>
                  </a:xfrm>
                  <a:prstGeom prst="bentConnector3">
                    <a:avLst>
                      <a:gd name="adj1" fmla="val 50000"/>
                    </a:avLst>
                  </a:prstGeom>
                  <a:ln w="15875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669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E93FD599-3627-48AD-A96C-A26D109A23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9597489" y="1938081"/>
                  <a:ext cx="439822" cy="32244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70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513ADAA5-1638-40FC-BFD8-7C1930227A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9609974" y="2286987"/>
                  <a:ext cx="439822" cy="32244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71" name="Picture 2" descr="http://publicdomainvectors.org/photos/cow-silhouette.png">
                  <a:hlinkClick r:id="rId5"/>
                  <a:extLst>
                    <a:ext uri="{FF2B5EF4-FFF2-40B4-BE49-F238E27FC236}">
                      <a16:creationId xmlns:a16="http://schemas.microsoft.com/office/drawing/2014/main" xmlns="" id="{DF0CCAA5-0BDA-4BFE-BC46-8E7D8B926B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bright="71000"/>
                </a:blip>
                <a:srcRect/>
                <a:stretch>
                  <a:fillRect/>
                </a:stretch>
              </p:blipFill>
              <p:spPr bwMode="auto">
                <a:xfrm flipH="1">
                  <a:off x="9557811" y="2658497"/>
                  <a:ext cx="558561" cy="3384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672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244EDF06-8201-461A-9A83-619C4B0F54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9609645" y="653044"/>
                  <a:ext cx="439822" cy="32244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73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3F801288-5DE8-4390-B41E-DE77BCFD53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9622130" y="1001950"/>
                  <a:ext cx="439822" cy="32244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74" name="Picture 2" descr="http://publicdomainvectors.org/photos/cow-silhouette.png">
                  <a:hlinkClick r:id="rId5"/>
                  <a:extLst>
                    <a:ext uri="{FF2B5EF4-FFF2-40B4-BE49-F238E27FC236}">
                      <a16:creationId xmlns:a16="http://schemas.microsoft.com/office/drawing/2014/main" xmlns="" id="{62E6CCBB-BF0D-4F51-9B3C-1372B9C7C8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bright="71000"/>
                </a:blip>
                <a:srcRect/>
                <a:stretch>
                  <a:fillRect/>
                </a:stretch>
              </p:blipFill>
              <p:spPr bwMode="auto">
                <a:xfrm flipH="1">
                  <a:off x="9569967" y="1373460"/>
                  <a:ext cx="558561" cy="3384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675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65B429ED-241B-4C5E-BE52-DE3621D156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0675985" y="3740427"/>
                  <a:ext cx="439822" cy="32244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76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65F3A1D2-CC99-4AC8-A56B-C06997CC4E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0688470" y="4089333"/>
                  <a:ext cx="439822" cy="32244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77" name="Picture 2" descr="http://publicdomainvectors.org/photos/cow-silhouette.png">
                  <a:hlinkClick r:id="rId5"/>
                  <a:extLst>
                    <a:ext uri="{FF2B5EF4-FFF2-40B4-BE49-F238E27FC236}">
                      <a16:creationId xmlns:a16="http://schemas.microsoft.com/office/drawing/2014/main" xmlns="" id="{0CC4E670-1CCD-4775-84BA-E788B3EFCE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bright="71000"/>
                </a:blip>
                <a:srcRect/>
                <a:stretch>
                  <a:fillRect/>
                </a:stretch>
              </p:blipFill>
              <p:spPr bwMode="auto">
                <a:xfrm flipH="1">
                  <a:off x="10636307" y="4460843"/>
                  <a:ext cx="558561" cy="3384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678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681D5B9F-C429-48A4-A474-2727E1D470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0636307" y="2271138"/>
                  <a:ext cx="439822" cy="32244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79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0766A273-D893-439D-85D8-DBB9D4E5002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0648792" y="2620044"/>
                  <a:ext cx="439822" cy="32244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80" name="Picture 2" descr="http://publicdomainvectors.org/photos/cow-silhouette.png">
                  <a:hlinkClick r:id="rId5"/>
                  <a:extLst>
                    <a:ext uri="{FF2B5EF4-FFF2-40B4-BE49-F238E27FC236}">
                      <a16:creationId xmlns:a16="http://schemas.microsoft.com/office/drawing/2014/main" xmlns="" id="{EAE58657-FB0F-4952-BD4F-23FF2FE322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bright="71000"/>
                </a:blip>
                <a:srcRect/>
                <a:stretch>
                  <a:fillRect/>
                </a:stretch>
              </p:blipFill>
              <p:spPr bwMode="auto">
                <a:xfrm flipH="1">
                  <a:off x="10596629" y="2991554"/>
                  <a:ext cx="558561" cy="3384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681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0AF1BEB8-752A-4612-B788-BDDC51A742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0648463" y="986101"/>
                  <a:ext cx="439822" cy="32244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82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2897BD23-337D-4183-AC17-6DD508244DD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10660948" y="1335007"/>
                  <a:ext cx="439822" cy="32244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83" name="Picture 2" descr="http://publicdomainvectors.org/photos/cow-silhouette.png">
                  <a:hlinkClick r:id="rId5"/>
                  <a:extLst>
                    <a:ext uri="{FF2B5EF4-FFF2-40B4-BE49-F238E27FC236}">
                      <a16:creationId xmlns:a16="http://schemas.microsoft.com/office/drawing/2014/main" xmlns="" id="{2957C811-B18A-4474-8808-34B48A5126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bright="71000"/>
                </a:blip>
                <a:srcRect/>
                <a:stretch>
                  <a:fillRect/>
                </a:stretch>
              </p:blipFill>
              <p:spPr bwMode="auto">
                <a:xfrm flipH="1">
                  <a:off x="10608785" y="1706517"/>
                  <a:ext cx="558561" cy="3384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684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867A2D5D-3515-4661-A2E4-0AA815E60A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837620" y="1238590"/>
                  <a:ext cx="334124" cy="2449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85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E5098457-D29B-42DC-9013-14BB9D998D1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837620" y="1513801"/>
                  <a:ext cx="334124" cy="2449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86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5EF35603-8CD2-4358-8BCE-76454704757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060555" y="1238590"/>
                  <a:ext cx="334124" cy="2449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87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67D0C587-676D-4189-A1B5-463CE743D3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060555" y="1513801"/>
                  <a:ext cx="334124" cy="244956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688" name="꺾인 연결선 19">
                  <a:extLst>
                    <a:ext uri="{FF2B5EF4-FFF2-40B4-BE49-F238E27FC236}">
                      <a16:creationId xmlns:a16="http://schemas.microsoft.com/office/drawing/2014/main" xmlns="" id="{11A3E106-0BB5-48EB-9A54-BE8A590C6944}"/>
                    </a:ext>
                  </a:extLst>
                </p:cNvPr>
                <p:cNvCxnSpPr>
                  <a:cxnSpLocks/>
                  <a:endCxn id="689" idx="3"/>
                </p:cNvCxnSpPr>
                <p:nvPr/>
              </p:nvCxnSpPr>
              <p:spPr>
                <a:xfrm rot="16200000" flipV="1">
                  <a:off x="5899221" y="2086180"/>
                  <a:ext cx="1733634" cy="283410"/>
                </a:xfrm>
                <a:prstGeom prst="bentConnector2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89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466EE0AB-F652-48F9-8680-1E4D33221F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290209" y="1238590"/>
                  <a:ext cx="334124" cy="24495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90" name="Picture 18" descr="http://cfile29.uf.tistory.com/image/1657A2344CA317BC011402">
                  <a:hlinkClick r:id="rId7"/>
                  <a:extLst>
                    <a:ext uri="{FF2B5EF4-FFF2-40B4-BE49-F238E27FC236}">
                      <a16:creationId xmlns:a16="http://schemas.microsoft.com/office/drawing/2014/main" xmlns="" id="{F2212BA2-B535-4F18-9C26-40D8A479FE6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290209" y="1513801"/>
                  <a:ext cx="334124" cy="244956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691" name="꺾인 연결선 19">
                  <a:extLst>
                    <a:ext uri="{FF2B5EF4-FFF2-40B4-BE49-F238E27FC236}">
                      <a16:creationId xmlns:a16="http://schemas.microsoft.com/office/drawing/2014/main" xmlns="" id="{A9F86D18-CCB3-41A4-8C04-80CCBCAB3C07}"/>
                    </a:ext>
                  </a:extLst>
                </p:cNvPr>
                <p:cNvCxnSpPr>
                  <a:cxnSpLocks/>
                  <a:endCxn id="690" idx="3"/>
                </p:cNvCxnSpPr>
                <p:nvPr/>
              </p:nvCxnSpPr>
              <p:spPr>
                <a:xfrm rot="16200000" flipV="1">
                  <a:off x="6036827" y="2223786"/>
                  <a:ext cx="1458423" cy="283410"/>
                </a:xfrm>
                <a:prstGeom prst="bentConnector2">
                  <a:avLst/>
                </a:prstGeom>
                <a:ln w="15875">
                  <a:solidFill>
                    <a:schemeClr val="tx1">
                      <a:lumMod val="50000"/>
                      <a:lumOff val="50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92" name="Picture 18" descr="http://cfile29.uf.tistory.com/image/1657A2344CA317BC011402">
                  <a:extLst>
                    <a:ext uri="{FF2B5EF4-FFF2-40B4-BE49-F238E27FC236}">
                      <a16:creationId xmlns:a16="http://schemas.microsoft.com/office/drawing/2014/main" xmlns="" id="{5F73E1AB-E451-4EFE-934D-925EDE07FF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515645" y="3617022"/>
                  <a:ext cx="771208" cy="569152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749" name="TextBox 748"/>
          <p:cNvSpPr txBox="1"/>
          <p:nvPr/>
        </p:nvSpPr>
        <p:spPr>
          <a:xfrm>
            <a:off x="5230362" y="1212765"/>
            <a:ext cx="270138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prstClr val="black"/>
                </a:solidFill>
              </a:rPr>
              <a:t>지역단위 </a:t>
            </a:r>
            <a:r>
              <a:rPr lang="ko-KR" altLang="en-US" sz="1600" b="1" dirty="0" err="1">
                <a:solidFill>
                  <a:prstClr val="black"/>
                </a:solidFill>
              </a:rPr>
              <a:t>씨수소</a:t>
            </a:r>
            <a:r>
              <a:rPr lang="ko-KR" altLang="en-US" sz="1600" b="1" dirty="0">
                <a:solidFill>
                  <a:prstClr val="black"/>
                </a:solidFill>
              </a:rPr>
              <a:t> 후대검정</a:t>
            </a:r>
          </a:p>
        </p:txBody>
      </p:sp>
      <p:sp>
        <p:nvSpPr>
          <p:cNvPr id="750" name="TextBox 749"/>
          <p:cNvSpPr txBox="1"/>
          <p:nvPr/>
        </p:nvSpPr>
        <p:spPr>
          <a:xfrm>
            <a:off x="845251" y="1218238"/>
            <a:ext cx="2717167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prstClr val="black"/>
                </a:solidFill>
              </a:rPr>
              <a:t>현행 암소 </a:t>
            </a:r>
            <a:r>
              <a:rPr lang="ko-KR" altLang="en-US" sz="1600" b="1" dirty="0" err="1">
                <a:solidFill>
                  <a:prstClr val="black"/>
                </a:solidFill>
              </a:rPr>
              <a:t>육종가</a:t>
            </a:r>
            <a:r>
              <a:rPr lang="en-US" altLang="ko-KR" sz="1600" b="1" dirty="0">
                <a:solidFill>
                  <a:prstClr val="black"/>
                </a:solidFill>
              </a:rPr>
              <a:t> </a:t>
            </a:r>
            <a:r>
              <a:rPr lang="ko-KR" altLang="en-US" sz="1600" b="1" dirty="0">
                <a:solidFill>
                  <a:prstClr val="black"/>
                </a:solidFill>
              </a:rPr>
              <a:t>추정 체계</a:t>
            </a:r>
          </a:p>
        </p:txBody>
      </p:sp>
      <p:grpSp>
        <p:nvGrpSpPr>
          <p:cNvPr id="28" name="그룹 27"/>
          <p:cNvGrpSpPr/>
          <p:nvPr/>
        </p:nvGrpSpPr>
        <p:grpSpPr>
          <a:xfrm>
            <a:off x="141142" y="1122069"/>
            <a:ext cx="8965653" cy="5144166"/>
            <a:chOff x="7225031" y="0"/>
            <a:chExt cx="5699898" cy="3735697"/>
          </a:xfrm>
        </p:grpSpPr>
        <p:sp>
          <p:nvSpPr>
            <p:cNvPr id="26" name="직사각형 25"/>
            <p:cNvSpPr/>
            <p:nvPr/>
          </p:nvSpPr>
          <p:spPr>
            <a:xfrm>
              <a:off x="7225031" y="0"/>
              <a:ext cx="5699898" cy="3735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57" name="그룹 756"/>
            <p:cNvGrpSpPr/>
            <p:nvPr/>
          </p:nvGrpSpPr>
          <p:grpSpPr>
            <a:xfrm>
              <a:off x="8754010" y="153207"/>
              <a:ext cx="2878408" cy="3307735"/>
              <a:chOff x="10499780" y="2658082"/>
              <a:chExt cx="2346267" cy="2867460"/>
            </a:xfrm>
          </p:grpSpPr>
          <p:sp>
            <p:nvSpPr>
              <p:cNvPr id="758" name="TextBox 757"/>
              <p:cNvSpPr txBox="1"/>
              <p:nvPr/>
            </p:nvSpPr>
            <p:spPr>
              <a:xfrm>
                <a:off x="10983687" y="2852521"/>
                <a:ext cx="1666262" cy="678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그 다음 </a:t>
                </a:r>
                <a:r>
                  <a:rPr lang="ko-KR" altLang="en-US" sz="3200" b="1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육종가</a:t>
                </a:r>
                <a:r>
                  <a:rPr lang="ko-KR" alt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altLang="ko-K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ko-KR" alt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추정 방향은</a:t>
                </a:r>
                <a:r>
                  <a:rPr lang="en-US" altLang="ko-K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?</a:t>
                </a:r>
                <a:endPara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759" name="그룹 758"/>
              <p:cNvGrpSpPr/>
              <p:nvPr/>
            </p:nvGrpSpPr>
            <p:grpSpPr>
              <a:xfrm>
                <a:off x="10499780" y="2658082"/>
                <a:ext cx="2346267" cy="2867460"/>
                <a:chOff x="6358190" y="2348880"/>
                <a:chExt cx="2462282" cy="3962516"/>
              </a:xfrm>
            </p:grpSpPr>
            <p:pic>
              <p:nvPicPr>
                <p:cNvPr id="760" name="Picture 4" descr="관련 이미지">
                  <a:hlinkClick r:id="rId2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44208" y="4437112"/>
                  <a:ext cx="2274109" cy="1874284"/>
                </a:xfrm>
                <a:prstGeom prst="rect">
                  <a:avLst/>
                </a:prstGeom>
                <a:noFill/>
              </p:spPr>
            </p:pic>
            <p:sp>
              <p:nvSpPr>
                <p:cNvPr id="761" name="TextBox 760"/>
                <p:cNvSpPr txBox="1"/>
                <p:nvPr/>
              </p:nvSpPr>
              <p:spPr>
                <a:xfrm rot="19569313">
                  <a:off x="6358190" y="3605973"/>
                  <a:ext cx="747304" cy="9954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4800" b="1" dirty="0"/>
                    <a:t>??</a:t>
                  </a:r>
                  <a:endParaRPr lang="ko-KR" altLang="en-US" sz="4800" b="1" dirty="0"/>
                </a:p>
              </p:txBody>
            </p:sp>
            <p:sp>
              <p:nvSpPr>
                <p:cNvPr id="762" name="TextBox 761"/>
                <p:cNvSpPr txBox="1"/>
                <p:nvPr/>
              </p:nvSpPr>
              <p:spPr>
                <a:xfrm rot="2010096">
                  <a:off x="7500715" y="3864871"/>
                  <a:ext cx="94428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4800" b="1" dirty="0"/>
                    <a:t>??</a:t>
                  </a:r>
                  <a:endParaRPr lang="ko-KR" altLang="en-US" sz="4800" b="1" dirty="0"/>
                </a:p>
              </p:txBody>
            </p:sp>
            <p:sp>
              <p:nvSpPr>
                <p:cNvPr id="763" name="타원형 설명선 762"/>
                <p:cNvSpPr/>
                <p:nvPr/>
              </p:nvSpPr>
              <p:spPr>
                <a:xfrm>
                  <a:off x="6660232" y="2348880"/>
                  <a:ext cx="2160240" cy="1512168"/>
                </a:xfrm>
                <a:prstGeom prst="wedgeEllipseCallout">
                  <a:avLst>
                    <a:gd name="adj1" fmla="val -23632"/>
                    <a:gd name="adj2" fmla="val 89251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545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CB90A4B5-2F75-43A1-9162-AD116A08EF11}"/>
              </a:ext>
            </a:extLst>
          </p:cNvPr>
          <p:cNvSpPr/>
          <p:nvPr/>
        </p:nvSpPr>
        <p:spPr>
          <a:xfrm>
            <a:off x="4644008" y="183367"/>
            <a:ext cx="4248472" cy="325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B59B37FB-44E2-4D13-B56B-2A3FA42539D1}"/>
              </a:ext>
            </a:extLst>
          </p:cNvPr>
          <p:cNvSpPr/>
          <p:nvPr/>
        </p:nvSpPr>
        <p:spPr>
          <a:xfrm>
            <a:off x="195436" y="3498576"/>
            <a:ext cx="4248472" cy="3257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EDEE5AED-5C93-49AF-B236-9CF9214D80EC}"/>
              </a:ext>
            </a:extLst>
          </p:cNvPr>
          <p:cNvGrpSpPr/>
          <p:nvPr/>
        </p:nvGrpSpPr>
        <p:grpSpPr>
          <a:xfrm>
            <a:off x="179512" y="171550"/>
            <a:ext cx="4248472" cy="3257450"/>
            <a:chOff x="6770156" y="928661"/>
            <a:chExt cx="4947709" cy="2632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xmlns="" id="{853DBFB0-26D7-4CA8-853A-B1AE423D0950}"/>
                </a:ext>
              </a:extLst>
            </p:cNvPr>
            <p:cNvSpPr/>
            <p:nvPr/>
          </p:nvSpPr>
          <p:spPr>
            <a:xfrm>
              <a:off x="6770156" y="928661"/>
              <a:ext cx="4947709" cy="2632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257F2CE6-3C76-4C9C-AF91-A0C5983DF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7194" y="2254521"/>
              <a:ext cx="1829117" cy="1242138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xmlns="" id="{E2129CEF-C23C-4EA9-80C2-35AF042E5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8186" y="1302268"/>
              <a:ext cx="4090377" cy="2516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xmlns="" id="{5FFA475A-A4F7-43E7-B72D-2A7782051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79950" y="990226"/>
              <a:ext cx="1078005" cy="323331"/>
            </a:xfrm>
            <a:prstGeom prst="rect">
              <a:avLst/>
            </a:prstGeom>
          </p:spPr>
        </p:pic>
        <p:cxnSp>
          <p:nvCxnSpPr>
            <p:cNvPr id="7" name="직선 연결선 6">
              <a:extLst>
                <a:ext uri="{FF2B5EF4-FFF2-40B4-BE49-F238E27FC236}">
                  <a16:creationId xmlns:a16="http://schemas.microsoft.com/office/drawing/2014/main" xmlns="" id="{E8EEBF4E-D4FC-4E7B-886C-13FF6FBA6935}"/>
                </a:ext>
              </a:extLst>
            </p:cNvPr>
            <p:cNvCxnSpPr>
              <a:cxnSpLocks/>
            </p:cNvCxnSpPr>
            <p:nvPr/>
          </p:nvCxnSpPr>
          <p:spPr>
            <a:xfrm>
              <a:off x="6897194" y="1531155"/>
              <a:ext cx="46852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xmlns="" id="{A5F9A5EB-4F01-4D41-9DDE-670E9EBDDD70}"/>
                </a:ext>
              </a:extLst>
            </p:cNvPr>
            <p:cNvSpPr/>
            <p:nvPr/>
          </p:nvSpPr>
          <p:spPr>
            <a:xfrm>
              <a:off x="7021734" y="1888513"/>
              <a:ext cx="4481643" cy="205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rgbClr val="000000"/>
                  </a:solidFill>
                </a:rPr>
                <a:t>- </a:t>
              </a:r>
              <a:r>
                <a:rPr lang="ko-KR" altLang="en-US" sz="1050" b="1" dirty="0" err="1">
                  <a:solidFill>
                    <a:srgbClr val="000000"/>
                  </a:solidFill>
                </a:rPr>
                <a:t>도체중</a:t>
              </a:r>
              <a:r>
                <a:rPr lang="ko-KR" altLang="en-US" sz="1050" b="1" dirty="0">
                  <a:solidFill>
                    <a:srgbClr val="000000"/>
                  </a:solidFill>
                </a:rPr>
                <a:t> </a:t>
              </a:r>
              <a:r>
                <a:rPr lang="en-US" altLang="ko-KR" sz="1050" b="1" dirty="0">
                  <a:solidFill>
                    <a:srgbClr val="000000"/>
                  </a:solidFill>
                </a:rPr>
                <a:t>17%p, </a:t>
              </a:r>
              <a:r>
                <a:rPr lang="ko-KR" altLang="en-US" sz="1050" b="1" dirty="0" err="1">
                  <a:solidFill>
                    <a:srgbClr val="000000"/>
                  </a:solidFill>
                </a:rPr>
                <a:t>등심단면적</a:t>
              </a:r>
              <a:r>
                <a:rPr lang="ko-KR" altLang="en-US" sz="1050" b="1" dirty="0">
                  <a:solidFill>
                    <a:srgbClr val="000000"/>
                  </a:solidFill>
                </a:rPr>
                <a:t> </a:t>
              </a:r>
              <a:r>
                <a:rPr lang="en-US" altLang="ko-KR" sz="1050" b="1" dirty="0">
                  <a:solidFill>
                    <a:srgbClr val="000000"/>
                  </a:solidFill>
                </a:rPr>
                <a:t>16%p </a:t>
              </a:r>
              <a:r>
                <a:rPr lang="ko-KR" altLang="en-US" sz="1050" b="1" dirty="0">
                  <a:solidFill>
                    <a:srgbClr val="000000"/>
                  </a:solidFill>
                </a:rPr>
                <a:t>등 유전능력 정확도 향상 </a:t>
              </a:r>
              <a:endParaRPr lang="ko-KR" altLang="en-US" sz="1050" dirty="0"/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xmlns="" id="{82C8376B-9921-4D51-BE6B-86FD0C3F3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21734" y="1575099"/>
              <a:ext cx="4481644" cy="343804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xmlns="" id="{E230CA50-7241-47CA-9741-610BA3CF869A}"/>
                </a:ext>
              </a:extLst>
            </p:cNvPr>
            <p:cNvSpPr/>
            <p:nvPr/>
          </p:nvSpPr>
          <p:spPr>
            <a:xfrm>
              <a:off x="8853350" y="2237841"/>
              <a:ext cx="2729050" cy="1190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1050" dirty="0">
                  <a:solidFill>
                    <a:srgbClr val="000000"/>
                  </a:solidFill>
                </a:rPr>
                <a:t>국내에서는 처음으로 유전체 정보를 활용해 우수한 한우 씨수소를 선발하는 기술이 현장에 적용됐다</a:t>
              </a:r>
              <a:r>
                <a:rPr lang="en-US" altLang="ko-KR" sz="1050" dirty="0">
                  <a:solidFill>
                    <a:srgbClr val="000000"/>
                  </a:solidFill>
                </a:rPr>
                <a:t>.</a:t>
              </a:r>
            </a:p>
            <a:p>
              <a:pPr algn="just"/>
              <a:r>
                <a:rPr lang="ko-KR" altLang="en-US" sz="1050" dirty="0">
                  <a:solidFill>
                    <a:srgbClr val="000000"/>
                  </a:solidFill>
                </a:rPr>
                <a:t>농촌진흥청</a:t>
              </a:r>
              <a:r>
                <a:rPr lang="en-US" altLang="ko-KR" sz="1050" dirty="0">
                  <a:solidFill>
                    <a:srgbClr val="000000"/>
                  </a:solidFill>
                </a:rPr>
                <a:t>(</a:t>
              </a:r>
              <a:r>
                <a:rPr lang="ko-KR" altLang="en-US" sz="1050" dirty="0">
                  <a:solidFill>
                    <a:srgbClr val="000000"/>
                  </a:solidFill>
                </a:rPr>
                <a:t>청장 </a:t>
              </a:r>
              <a:r>
                <a:rPr lang="ko-KR" altLang="en-US" sz="1050" dirty="0" err="1">
                  <a:solidFill>
                    <a:srgbClr val="000000"/>
                  </a:solidFill>
                </a:rPr>
                <a:t>라승용</a:t>
              </a:r>
              <a:r>
                <a:rPr lang="en-US" altLang="ko-KR" sz="1050" dirty="0">
                  <a:solidFill>
                    <a:srgbClr val="000000"/>
                  </a:solidFill>
                </a:rPr>
                <a:t>)</a:t>
              </a:r>
              <a:r>
                <a:rPr lang="ko-KR" altLang="en-US" sz="1050" dirty="0">
                  <a:solidFill>
                    <a:srgbClr val="000000"/>
                  </a:solidFill>
                </a:rPr>
                <a:t>은 한우의 개량 효과를 높이기 위해 지난 </a:t>
              </a:r>
              <a:r>
                <a:rPr lang="en-US" altLang="ko-KR" sz="1050" dirty="0">
                  <a:solidFill>
                    <a:srgbClr val="000000"/>
                  </a:solidFill>
                </a:rPr>
                <a:t>9</a:t>
              </a:r>
              <a:r>
                <a:rPr lang="ko-KR" altLang="en-US" sz="1050" dirty="0">
                  <a:solidFill>
                    <a:srgbClr val="000000"/>
                  </a:solidFill>
                </a:rPr>
                <a:t>월 송아지 </a:t>
              </a:r>
              <a:r>
                <a:rPr lang="en-US" altLang="ko-KR" sz="1050" dirty="0">
                  <a:solidFill>
                    <a:srgbClr val="000000"/>
                  </a:solidFill>
                </a:rPr>
                <a:t>600</a:t>
              </a:r>
              <a:r>
                <a:rPr lang="ko-KR" altLang="en-US" sz="1050" dirty="0">
                  <a:solidFill>
                    <a:srgbClr val="000000"/>
                  </a:solidFill>
                </a:rPr>
                <a:t>마리의 유전체 정보를 분석하고</a:t>
              </a:r>
              <a:r>
                <a:rPr lang="en-US" altLang="ko-KR" sz="1050" dirty="0">
                  <a:solidFill>
                    <a:srgbClr val="000000"/>
                  </a:solidFill>
                </a:rPr>
                <a:t>, </a:t>
              </a:r>
              <a:r>
                <a:rPr lang="ko-KR" altLang="en-US" sz="1050" dirty="0">
                  <a:solidFill>
                    <a:srgbClr val="000000"/>
                  </a:solidFill>
                </a:rPr>
                <a:t>유전능력을 예측해 유전체 유전능력이 우수한 송아지 </a:t>
              </a:r>
              <a:r>
                <a:rPr lang="en-US" altLang="ko-KR" sz="1050" dirty="0">
                  <a:solidFill>
                    <a:srgbClr val="000000"/>
                  </a:solidFill>
                </a:rPr>
                <a:t>455</a:t>
              </a:r>
              <a:r>
                <a:rPr lang="ko-KR" altLang="en-US" sz="1050" dirty="0">
                  <a:solidFill>
                    <a:srgbClr val="000000"/>
                  </a:solidFill>
                </a:rPr>
                <a:t>마리를 선발했다</a:t>
              </a:r>
              <a:r>
                <a:rPr lang="en-US" altLang="ko-KR" sz="1050" dirty="0">
                  <a:solidFill>
                    <a:srgbClr val="000000"/>
                  </a:solidFill>
                </a:rPr>
                <a:t>.</a:t>
              </a:r>
              <a:endParaRPr lang="ko-KR" altLang="en-US" sz="1050" dirty="0"/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xmlns="" id="{5F3EF295-38DC-4C18-9E3C-12735F031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27968" y="3320118"/>
              <a:ext cx="975410" cy="217960"/>
            </a:xfrm>
            <a:prstGeom prst="rect">
              <a:avLst/>
            </a:prstGeom>
          </p:spPr>
        </p:pic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xmlns="" id="{55D6373F-E2AE-48E3-B0BF-202C4F369795}"/>
                </a:ext>
              </a:extLst>
            </p:cNvPr>
            <p:cNvCxnSpPr>
              <a:cxnSpLocks/>
            </p:cNvCxnSpPr>
            <p:nvPr/>
          </p:nvCxnSpPr>
          <p:spPr>
            <a:xfrm>
              <a:off x="6897194" y="2198290"/>
              <a:ext cx="468520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98AD8DAD-89B6-4F67-A9E3-9F0BEE9AC9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595" y="4087495"/>
            <a:ext cx="4023067" cy="263871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657D964D-AEA2-4EAA-988C-F78F9285DF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4720" y="3518629"/>
            <a:ext cx="1769904" cy="35966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AD550831-9F47-4A05-8272-A8DA242305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840" y="3861286"/>
            <a:ext cx="4147258" cy="18048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FFE26902-D277-4F2D-A4FF-04BF634B89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8431" y="562909"/>
            <a:ext cx="3803795" cy="283229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F99244D1-8B07-49B4-9D5F-585D181BEE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0652" y="247727"/>
            <a:ext cx="3935183" cy="31518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9C2BB5E2-232B-4165-B66E-F51A6672B5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44008" y="3518629"/>
            <a:ext cx="4248472" cy="3237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859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유전체 선발이란</a:t>
            </a:r>
            <a:r>
              <a:rPr lang="en-US" altLang="ko-KR" sz="2000" b="1" dirty="0"/>
              <a:t>? </a:t>
            </a:r>
            <a:endParaRPr lang="ko-KR" altLang="en-US" sz="2000" b="1" dirty="0"/>
          </a:p>
        </p:txBody>
      </p:sp>
      <p:pic>
        <p:nvPicPr>
          <p:cNvPr id="13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그룹 13"/>
          <p:cNvGrpSpPr/>
          <p:nvPr/>
        </p:nvGrpSpPr>
        <p:grpSpPr>
          <a:xfrm>
            <a:off x="335403" y="1556792"/>
            <a:ext cx="8473194" cy="2520280"/>
            <a:chOff x="431161" y="2780171"/>
            <a:chExt cx="8473194" cy="2520280"/>
          </a:xfrm>
        </p:grpSpPr>
        <p:grpSp>
          <p:nvGrpSpPr>
            <p:cNvPr id="15" name="그룹 20"/>
            <p:cNvGrpSpPr/>
            <p:nvPr/>
          </p:nvGrpSpPr>
          <p:grpSpPr>
            <a:xfrm>
              <a:off x="6057946" y="3237484"/>
              <a:ext cx="2846409" cy="2016223"/>
              <a:chOff x="2267744" y="2484185"/>
              <a:chExt cx="2889842" cy="1952927"/>
            </a:xfrm>
          </p:grpSpPr>
          <p:grpSp>
            <p:nvGrpSpPr>
              <p:cNvPr id="22" name="그룹 31"/>
              <p:cNvGrpSpPr/>
              <p:nvPr/>
            </p:nvGrpSpPr>
            <p:grpSpPr>
              <a:xfrm>
                <a:off x="2267744" y="2562620"/>
                <a:ext cx="2889842" cy="1874492"/>
                <a:chOff x="2915816" y="2348880"/>
                <a:chExt cx="2889842" cy="1874492"/>
              </a:xfrm>
            </p:grpSpPr>
            <p:pic>
              <p:nvPicPr>
                <p:cNvPr id="29" name="그림 28" descr="2010030982552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915816" y="2348880"/>
                  <a:ext cx="2889842" cy="1874492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grpSp>
              <p:nvGrpSpPr>
                <p:cNvPr id="30" name="그룹 22"/>
                <p:cNvGrpSpPr/>
                <p:nvPr/>
              </p:nvGrpSpPr>
              <p:grpSpPr>
                <a:xfrm>
                  <a:off x="3203848" y="2852936"/>
                  <a:ext cx="2146683" cy="216024"/>
                  <a:chOff x="2244860" y="2060848"/>
                  <a:chExt cx="2146683" cy="216024"/>
                </a:xfrm>
              </p:grpSpPr>
              <p:cxnSp>
                <p:nvCxnSpPr>
                  <p:cNvPr id="32" name="직선 연결선 31"/>
                  <p:cNvCxnSpPr>
                    <a:endCxn id="34" idx="3"/>
                  </p:cNvCxnSpPr>
                  <p:nvPr/>
                </p:nvCxnSpPr>
                <p:spPr>
                  <a:xfrm>
                    <a:off x="2391896" y="2168860"/>
                    <a:ext cx="1999647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직사각형 16"/>
                  <p:cNvSpPr/>
                  <p:nvPr/>
                </p:nvSpPr>
                <p:spPr>
                  <a:xfrm>
                    <a:off x="2244860" y="2060848"/>
                    <a:ext cx="268168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70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rPr>
                      <a:t>-5</a:t>
                    </a:r>
                    <a:endParaRPr lang="ko-KR" altLang="en-US" sz="7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endParaRPr>
                  </a:p>
                </p:txBody>
              </p:sp>
              <p:sp>
                <p:nvSpPr>
                  <p:cNvPr id="34" name="직사각형 33"/>
                  <p:cNvSpPr/>
                  <p:nvPr/>
                </p:nvSpPr>
                <p:spPr>
                  <a:xfrm>
                    <a:off x="4096062" y="2060848"/>
                    <a:ext cx="295481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70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rPr>
                      <a:t>+1</a:t>
                    </a:r>
                    <a:endParaRPr lang="ko-KR" altLang="en-US" sz="7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endParaRPr>
                  </a:p>
                </p:txBody>
              </p:sp>
              <p:sp>
                <p:nvSpPr>
                  <p:cNvPr id="35" name="직사각형 34"/>
                  <p:cNvSpPr/>
                  <p:nvPr/>
                </p:nvSpPr>
                <p:spPr>
                  <a:xfrm>
                    <a:off x="2570674" y="2060848"/>
                    <a:ext cx="345142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70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rPr>
                      <a:t>+10</a:t>
                    </a:r>
                    <a:endParaRPr lang="ko-KR" altLang="en-US" sz="7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endParaRPr>
                  </a:p>
                </p:txBody>
              </p:sp>
              <p:sp>
                <p:nvSpPr>
                  <p:cNvPr id="36" name="직사각형 35"/>
                  <p:cNvSpPr/>
                  <p:nvPr/>
                </p:nvSpPr>
                <p:spPr>
                  <a:xfrm>
                    <a:off x="2980509" y="2060848"/>
                    <a:ext cx="330244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70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rPr>
                      <a:t>-11</a:t>
                    </a:r>
                    <a:endParaRPr lang="ko-KR" altLang="en-US" sz="7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endParaRPr>
                  </a:p>
                </p:txBody>
              </p:sp>
              <p:sp>
                <p:nvSpPr>
                  <p:cNvPr id="37" name="직사각형 36"/>
                  <p:cNvSpPr/>
                  <p:nvPr/>
                </p:nvSpPr>
                <p:spPr>
                  <a:xfrm>
                    <a:off x="3382155" y="2060848"/>
                    <a:ext cx="342659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70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rPr>
                      <a:t>+12</a:t>
                    </a:r>
                    <a:endParaRPr lang="ko-KR" altLang="en-US" sz="7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endParaRPr>
                  </a:p>
                </p:txBody>
              </p:sp>
              <p:sp>
                <p:nvSpPr>
                  <p:cNvPr id="38" name="직사각형 37"/>
                  <p:cNvSpPr/>
                  <p:nvPr/>
                </p:nvSpPr>
                <p:spPr>
                  <a:xfrm>
                    <a:off x="3778770" y="2060848"/>
                    <a:ext cx="268168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700" dirty="0">
                        <a:solidFill>
                          <a:schemeClr val="tx1"/>
                        </a:solidFill>
                        <a:latin typeface="휴먼모음T" pitchFamily="18" charset="-127"/>
                        <a:ea typeface="휴먼모음T" pitchFamily="18" charset="-127"/>
                      </a:rPr>
                      <a:t>-6</a:t>
                    </a:r>
                    <a:endParaRPr lang="ko-KR" altLang="en-US" sz="700" dirty="0">
                      <a:solidFill>
                        <a:schemeClr val="tx1"/>
                      </a:solidFill>
                      <a:latin typeface="휴먼모음T" pitchFamily="18" charset="-127"/>
                      <a:ea typeface="휴먼모음T" pitchFamily="18" charset="-127"/>
                    </a:endParaRPr>
                  </a:p>
                </p:txBody>
              </p:sp>
            </p:grpSp>
            <p:sp>
              <p:nvSpPr>
                <p:cNvPr id="31" name="TextBox 30"/>
                <p:cNvSpPr txBox="1"/>
                <p:nvPr/>
              </p:nvSpPr>
              <p:spPr>
                <a:xfrm>
                  <a:off x="3528726" y="3211552"/>
                  <a:ext cx="160332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∑SNPs = +1</a:t>
                  </a:r>
                  <a:endParaRPr lang="ko-KR" altLang="en-US" b="1" dirty="0">
                    <a:solidFill>
                      <a:srgbClr val="FF0000"/>
                    </a:solidFill>
                    <a:latin typeface="Tahoma" pitchFamily="34" charset="0"/>
                    <a:ea typeface="휴먼모음T" pitchFamily="18" charset="-127"/>
                    <a:cs typeface="Tahoma" pitchFamily="34" charset="0"/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2520712" y="263691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rgbClr val="FF0000"/>
                    </a:solidFill>
                    <a:latin typeface="휴먼둥근헤드라인" pitchFamily="18" charset="-127"/>
                    <a:ea typeface="휴먼둥근헤드라인" pitchFamily="18" charset="-127"/>
                  </a:rPr>
                  <a:t>a</a:t>
                </a:r>
                <a:endParaRPr lang="ko-KR" altLang="en-US" dirty="0">
                  <a:solidFill>
                    <a:srgbClr val="FF0000"/>
                  </a:solidFill>
                  <a:latin typeface="휴먼둥근헤드라인" pitchFamily="18" charset="-127"/>
                  <a:ea typeface="휴먼둥근헤드라인" pitchFamily="18" charset="-127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771800" y="248418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dirty="0">
                    <a:solidFill>
                      <a:srgbClr val="36D660"/>
                    </a:solidFill>
                    <a:latin typeface="휴먼둥근헤드라인" pitchFamily="18" charset="-127"/>
                    <a:ea typeface="휴먼둥근헤드라인" pitchFamily="18" charset="-127"/>
                  </a:rPr>
                  <a:t>G</a:t>
                </a:r>
                <a:endParaRPr lang="ko-KR" altLang="en-US" sz="3200" dirty="0">
                  <a:solidFill>
                    <a:srgbClr val="36D660"/>
                  </a:solidFill>
                  <a:latin typeface="휴먼둥근헤드라인" pitchFamily="18" charset="-127"/>
                  <a:ea typeface="휴먼둥근헤드라인" pitchFamily="18" charset="-127"/>
                </a:endParaRPr>
              </a:p>
            </p:txBody>
          </p:sp>
          <p:sp>
            <p:nvSpPr>
              <p:cNvPr id="25" name="TextBox 8"/>
              <p:cNvSpPr txBox="1"/>
              <p:nvPr/>
            </p:nvSpPr>
            <p:spPr>
              <a:xfrm>
                <a:off x="3285092" y="261102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bg1"/>
                    </a:solidFill>
                    <a:latin typeface="휴먼둥근헤드라인" pitchFamily="18" charset="-127"/>
                    <a:ea typeface="휴먼둥근헤드라인" pitchFamily="18" charset="-127"/>
                  </a:rPr>
                  <a:t>t</a:t>
                </a:r>
                <a:endParaRPr lang="ko-KR" altLang="en-US" dirty="0">
                  <a:solidFill>
                    <a:schemeClr val="bg1"/>
                  </a:solidFill>
                  <a:latin typeface="휴먼둥근헤드라인" pitchFamily="18" charset="-127"/>
                  <a:ea typeface="휴먼둥근헤드라인" pitchFamily="18" charset="-127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626660" y="251681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dirty="0">
                    <a:solidFill>
                      <a:srgbClr val="00B0F0"/>
                    </a:solidFill>
                    <a:latin typeface="휴먼둥근헤드라인" pitchFamily="18" charset="-127"/>
                    <a:ea typeface="휴먼둥근헤드라인" pitchFamily="18" charset="-127"/>
                  </a:rPr>
                  <a:t>T</a:t>
                </a:r>
                <a:endParaRPr lang="ko-KR" altLang="en-US" sz="3200" dirty="0">
                  <a:solidFill>
                    <a:srgbClr val="00B0F0"/>
                  </a:solidFill>
                  <a:latin typeface="휴먼둥근헤드라인" pitchFamily="18" charset="-127"/>
                  <a:ea typeface="휴먼둥근헤드라인" pitchFamily="18" charset="-127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077180" y="263685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rgbClr val="FFFF00"/>
                    </a:solidFill>
                    <a:latin typeface="휴먼둥근헤드라인" pitchFamily="18" charset="-127"/>
                    <a:ea typeface="휴먼둥근헤드라인" pitchFamily="18" charset="-127"/>
                  </a:rPr>
                  <a:t>a</a:t>
                </a:r>
                <a:endParaRPr lang="ko-KR" altLang="en-US" dirty="0">
                  <a:solidFill>
                    <a:srgbClr val="FFFF00"/>
                  </a:solidFill>
                  <a:latin typeface="휴먼둥근헤드라인" pitchFamily="18" charset="-127"/>
                  <a:ea typeface="휴먼둥근헤드라인" pitchFamily="18" charset="-127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365212" y="266456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>
                    <a:solidFill>
                      <a:srgbClr val="FF0000"/>
                    </a:solidFill>
                    <a:latin typeface="휴먼둥근헤드라인" pitchFamily="18" charset="-127"/>
                    <a:ea typeface="휴먼둥근헤드라인" pitchFamily="18" charset="-127"/>
                  </a:rPr>
                  <a:t>C</a:t>
                </a:r>
                <a:endParaRPr lang="ko-KR" altLang="en-US" dirty="0">
                  <a:solidFill>
                    <a:srgbClr val="FF0000"/>
                  </a:solidFill>
                  <a:latin typeface="휴먼둥근헤드라인" pitchFamily="18" charset="-127"/>
                  <a:ea typeface="휴먼둥근헤드라인" pitchFamily="18" charset="-127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489994" y="2877444"/>
              <a:ext cx="2060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solidFill>
                    <a:srgbClr val="7030A0"/>
                  </a:solidFill>
                  <a:latin typeface="Cambria Math" pitchFamily="18" charset="0"/>
                  <a:ea typeface="휴먼모음T" pitchFamily="18" charset="-127"/>
                  <a:cs typeface="Tahoma" pitchFamily="34" charset="0"/>
                </a:rPr>
                <a:t>유전체육종가</a:t>
              </a:r>
              <a:r>
                <a:rPr lang="en-US" altLang="ko-KR" b="1" dirty="0">
                  <a:solidFill>
                    <a:srgbClr val="7030A0"/>
                  </a:solidFill>
                  <a:latin typeface="Cambria Math" pitchFamily="18" charset="0"/>
                  <a:ea typeface="Cambria Math" pitchFamily="18" charset="0"/>
                  <a:cs typeface="Tahoma" pitchFamily="34" charset="0"/>
                </a:rPr>
                <a:t>; </a:t>
              </a:r>
              <a:r>
                <a:rPr lang="ko-KR" altLang="en-US" b="1" dirty="0">
                  <a:solidFill>
                    <a:srgbClr val="7030A0"/>
                  </a:solidFill>
                  <a:latin typeface="Cambria Math" pitchFamily="18" charset="0"/>
                  <a:ea typeface="휴먼모음T" pitchFamily="18" charset="-127"/>
                  <a:cs typeface="Tahoma" pitchFamily="34" charset="0"/>
                </a:rPr>
                <a:t>∑</a:t>
              </a:r>
              <a:r>
                <a:rPr lang="en-US" altLang="ko-KR" b="1" dirty="0">
                  <a:solidFill>
                    <a:srgbClr val="7030A0"/>
                  </a:solidFill>
                  <a:latin typeface="Cambria Math" pitchFamily="18" charset="0"/>
                  <a:ea typeface="Cambria Math" pitchFamily="18" charset="0"/>
                  <a:cs typeface="Tahoma" pitchFamily="34" charset="0"/>
                </a:rPr>
                <a:t>SNPs</a:t>
              </a:r>
              <a:endParaRPr lang="ko-KR" altLang="en-US" b="1" dirty="0">
                <a:solidFill>
                  <a:srgbClr val="7030A0"/>
                </a:solidFill>
                <a:latin typeface="Cambria Math" pitchFamily="18" charset="0"/>
                <a:ea typeface="휴먼모음T" pitchFamily="18" charset="-127"/>
                <a:cs typeface="Tahoma" pitchFamily="34" charset="0"/>
              </a:endParaRPr>
            </a:p>
          </p:txBody>
        </p:sp>
        <p:grpSp>
          <p:nvGrpSpPr>
            <p:cNvPr id="17" name="그룹 42"/>
            <p:cNvGrpSpPr/>
            <p:nvPr/>
          </p:nvGrpSpPr>
          <p:grpSpPr>
            <a:xfrm>
              <a:off x="431161" y="2780171"/>
              <a:ext cx="1440160" cy="2520280"/>
              <a:chOff x="3592463" y="2219722"/>
              <a:chExt cx="1699617" cy="2927945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92463" y="3635499"/>
                <a:ext cx="792088" cy="1512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27984" y="3645024"/>
                <a:ext cx="864096" cy="1502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01988" y="2219722"/>
                <a:ext cx="1584176" cy="1190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31361" y="3248601"/>
              <a:ext cx="3597224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9" name="TextBox 38"/>
          <p:cNvSpPr txBox="1"/>
          <p:nvPr/>
        </p:nvSpPr>
        <p:spPr>
          <a:xfrm>
            <a:off x="289417" y="4820513"/>
            <a:ext cx="856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atin typeface="+mj-lt"/>
              </a:rPr>
              <a:t>- </a:t>
            </a:r>
            <a:r>
              <a:rPr lang="ko-KR" altLang="en-US" b="1" dirty="0">
                <a:latin typeface="+mj-lt"/>
              </a:rPr>
              <a:t>한우 유전체에 흩어져 있는 </a:t>
            </a:r>
            <a:r>
              <a:rPr lang="ko-KR" altLang="en-US" b="1" dirty="0" err="1">
                <a:latin typeface="+mj-lt"/>
              </a:rPr>
              <a:t>형질연관</a:t>
            </a:r>
            <a:r>
              <a:rPr lang="ko-KR" altLang="en-US" b="1" dirty="0">
                <a:latin typeface="+mj-lt"/>
              </a:rPr>
              <a:t> </a:t>
            </a:r>
            <a:r>
              <a:rPr lang="ko-KR" altLang="en-US" b="1" dirty="0" err="1">
                <a:latin typeface="+mj-lt"/>
              </a:rPr>
              <a:t>유전변이</a:t>
            </a:r>
            <a:r>
              <a:rPr lang="en-US" altLang="ko-KR" b="1" dirty="0">
                <a:latin typeface="+mj-lt"/>
              </a:rPr>
              <a:t>(SNP)</a:t>
            </a:r>
            <a:r>
              <a:rPr lang="ko-KR" altLang="en-US" b="1" dirty="0">
                <a:latin typeface="+mj-lt"/>
              </a:rPr>
              <a:t>를 이용하여 </a:t>
            </a:r>
            <a:r>
              <a:rPr lang="ko-KR" altLang="en-US" b="1" dirty="0" err="1">
                <a:latin typeface="+mj-lt"/>
              </a:rPr>
              <a:t>육종가를</a:t>
            </a:r>
            <a:r>
              <a:rPr lang="ko-KR" altLang="en-US" b="1" dirty="0">
                <a:latin typeface="+mj-lt"/>
              </a:rPr>
              <a:t> 추정</a:t>
            </a:r>
            <a:endParaRPr lang="en-US" altLang="ko-KR" b="1" dirty="0">
              <a:latin typeface="+mj-lt"/>
            </a:endParaRPr>
          </a:p>
          <a:p>
            <a:r>
              <a:rPr lang="en-US" altLang="ko-KR" b="1" dirty="0">
                <a:latin typeface="+mj-lt"/>
              </a:rPr>
              <a:t>- </a:t>
            </a:r>
            <a:r>
              <a:rPr lang="ko-KR" altLang="en-US" b="1" dirty="0">
                <a:latin typeface="+mj-lt"/>
              </a:rPr>
              <a:t>즉</a:t>
            </a:r>
            <a:r>
              <a:rPr lang="en-US" altLang="ko-KR" b="1" dirty="0">
                <a:latin typeface="+mj-lt"/>
              </a:rPr>
              <a:t>, </a:t>
            </a:r>
            <a:r>
              <a:rPr lang="ko-KR" altLang="en-US" b="1" dirty="0">
                <a:latin typeface="+mj-lt"/>
              </a:rPr>
              <a:t>한우 형질연관 유전변이의 합 </a:t>
            </a:r>
            <a:r>
              <a:rPr lang="en-US" altLang="ko-KR" b="1" dirty="0">
                <a:latin typeface="+mj-lt"/>
              </a:rPr>
              <a:t>= </a:t>
            </a:r>
            <a:r>
              <a:rPr lang="ko-KR" altLang="en-US" b="1" dirty="0">
                <a:latin typeface="+mj-lt"/>
              </a:rPr>
              <a:t>유전체 </a:t>
            </a:r>
            <a:r>
              <a:rPr lang="ko-KR" altLang="en-US" b="1" dirty="0" err="1">
                <a:latin typeface="+mj-lt"/>
              </a:rPr>
              <a:t>육종가</a:t>
            </a:r>
            <a:endParaRPr lang="ko-KR" alt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2761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127AE548-D0D4-426B-8C0B-4A9130F8D0E5}"/>
              </a:ext>
            </a:extLst>
          </p:cNvPr>
          <p:cNvGrpSpPr/>
          <p:nvPr/>
        </p:nvGrpSpPr>
        <p:grpSpPr>
          <a:xfrm>
            <a:off x="1087574" y="649363"/>
            <a:ext cx="6968852" cy="5559274"/>
            <a:chOff x="195436" y="3498576"/>
            <a:chExt cx="4248472" cy="3257450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xmlns="" id="{8D944189-C86F-4CD1-A60A-55FE9D330DBE}"/>
                </a:ext>
              </a:extLst>
            </p:cNvPr>
            <p:cNvSpPr/>
            <p:nvPr/>
          </p:nvSpPr>
          <p:spPr>
            <a:xfrm>
              <a:off x="195436" y="3498576"/>
              <a:ext cx="4248472" cy="3257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xmlns="" id="{B34E58D1-FC76-4168-B778-2EBF6D961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595" y="4087495"/>
              <a:ext cx="4023067" cy="2638710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930A2C09-C89F-4979-A50D-A5C677F0A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4720" y="3518629"/>
              <a:ext cx="1769904" cy="359669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xmlns="" id="{01516631-8DDA-43D8-A244-8D8324BDB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8840" y="3861286"/>
              <a:ext cx="4147258" cy="180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3613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유전체를 활용한 보증 </a:t>
            </a:r>
            <a:r>
              <a:rPr lang="ko-KR" altLang="en-US" sz="2000" b="1" dirty="0" err="1"/>
              <a:t>씨수소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육종가</a:t>
            </a:r>
            <a:r>
              <a:rPr lang="ko-KR" altLang="en-US" sz="2000" b="1" dirty="0"/>
              <a:t> 순위 변화 </a:t>
            </a:r>
            <a:r>
              <a:rPr lang="en-US" altLang="ko-KR" sz="2000" b="1" dirty="0"/>
              <a:t> </a:t>
            </a:r>
            <a:endParaRPr lang="ko-KR" altLang="en-US" sz="2000" b="1" dirty="0"/>
          </a:p>
        </p:txBody>
      </p:sp>
      <p:pic>
        <p:nvPicPr>
          <p:cNvPr id="13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091589" y="1225165"/>
            <a:ext cx="4928683" cy="778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latin typeface="+mj-ea"/>
                <a:ea typeface="+mj-ea"/>
              </a:rPr>
              <a:t>보증 </a:t>
            </a:r>
            <a:r>
              <a:rPr lang="ko-KR" altLang="en-US" sz="2000" b="1" dirty="0" err="1">
                <a:latin typeface="+mj-ea"/>
                <a:ea typeface="+mj-ea"/>
              </a:rPr>
              <a:t>씨수소</a:t>
            </a:r>
            <a:r>
              <a:rPr lang="en-US" altLang="ko-KR" sz="2000" b="1" dirty="0">
                <a:solidFill>
                  <a:srgbClr val="FF0000"/>
                </a:solidFill>
                <a:latin typeface="+mj-ea"/>
                <a:ea typeface="+mj-ea"/>
              </a:rPr>
              <a:t>2017 / 2018 </a:t>
            </a:r>
            <a:r>
              <a:rPr lang="ko-KR" altLang="en-US" sz="2000" b="1" dirty="0">
                <a:solidFill>
                  <a:schemeClr val="tx1"/>
                </a:solidFill>
                <a:latin typeface="+mj-ea"/>
                <a:ea typeface="+mj-ea"/>
              </a:rPr>
              <a:t>순위 변화</a:t>
            </a:r>
            <a:r>
              <a:rPr lang="ko-KR" altLang="en-US" sz="2000" b="1" dirty="0">
                <a:latin typeface="+mj-ea"/>
                <a:ea typeface="+mj-ea"/>
              </a:rPr>
              <a:t> </a:t>
            </a: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/>
          </p:nvPr>
        </p:nvGraphicFramePr>
        <p:xfrm>
          <a:off x="2411760" y="2916722"/>
          <a:ext cx="2057400" cy="2952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</a:rPr>
                        <a:t>　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2017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2018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KPN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</a:rPr>
                        <a:t> 랭킹 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</a:rPr>
                        <a:t>랭킹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944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2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1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1112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1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2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1080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7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3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1115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6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4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1060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5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5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1100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4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6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1046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13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7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1034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17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8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785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18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9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1081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</a:rPr>
                        <a:t>25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</a:rPr>
                        <a:t>10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20" name="표 19"/>
          <p:cNvGraphicFramePr>
            <a:graphicFrameLocks noGrp="1"/>
          </p:cNvGraphicFramePr>
          <p:nvPr>
            <p:extLst/>
          </p:nvPr>
        </p:nvGraphicFramePr>
        <p:xfrm>
          <a:off x="107504" y="2916722"/>
          <a:ext cx="2057400" cy="2952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2017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2018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+mn-ea"/>
                          <a:ea typeface="+mn-ea"/>
                        </a:rPr>
                        <a:t>KPN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+mn-ea"/>
                          <a:ea typeface="+mn-ea"/>
                        </a:rPr>
                        <a:t> 랭킹 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+mn-ea"/>
                          <a:ea typeface="+mn-ea"/>
                        </a:rPr>
                        <a:t>랭킹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944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1060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11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1112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1081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14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1046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990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1069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1098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21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1068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28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918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21" name="표 20"/>
          <p:cNvGraphicFramePr>
            <a:graphicFrameLocks noGrp="1"/>
          </p:cNvGraphicFramePr>
          <p:nvPr>
            <p:extLst/>
          </p:nvPr>
        </p:nvGraphicFramePr>
        <p:xfrm>
          <a:off x="4716016" y="2903906"/>
          <a:ext cx="2057400" cy="2965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709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2017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2018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+mn-ea"/>
                          <a:ea typeface="+mn-ea"/>
                        </a:rPr>
                        <a:t>KPN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+mn-ea"/>
                          <a:ea typeface="+mn-ea"/>
                        </a:rPr>
                        <a:t> 랭킹 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+mn-ea"/>
                          <a:ea typeface="+mn-ea"/>
                        </a:rPr>
                        <a:t>랭킹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1053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969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876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1006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944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22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737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658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1002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1080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70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1016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22" name="표 21"/>
          <p:cNvGraphicFramePr>
            <a:graphicFrameLocks noGrp="1"/>
          </p:cNvGraphicFramePr>
          <p:nvPr>
            <p:extLst/>
          </p:nvPr>
        </p:nvGraphicFramePr>
        <p:xfrm>
          <a:off x="7008700" y="2916722"/>
          <a:ext cx="2057400" cy="2952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2017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2018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+mn-ea"/>
                          <a:ea typeface="+mn-ea"/>
                        </a:rPr>
                        <a:t>KPN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+mn-ea"/>
                          <a:ea typeface="+mn-ea"/>
                        </a:rPr>
                        <a:t> 랭킹 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+mn-ea"/>
                          <a:ea typeface="+mn-ea"/>
                        </a:rPr>
                        <a:t>랭킹</a:t>
                      </a:r>
                      <a:endParaRPr lang="ko-KR" altLang="en-US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1064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1046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1100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1002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976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1080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1101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1011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13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8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1047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9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60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1006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ko-KR" sz="1200" b="1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endParaRPr lang="en-US" altLang="ko-KR" sz="12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25" name="모서리가 둥근 직사각형 24"/>
          <p:cNvSpPr/>
          <p:nvPr/>
        </p:nvSpPr>
        <p:spPr>
          <a:xfrm>
            <a:off x="2411760" y="2354169"/>
            <a:ext cx="2057400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배최장근단면적</a:t>
            </a:r>
            <a:endParaRPr lang="ko-KR" altLang="en-US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107504" y="2354169"/>
            <a:ext cx="2057400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도  체  중</a:t>
            </a:r>
          </a:p>
        </p:txBody>
      </p:sp>
      <p:sp>
        <p:nvSpPr>
          <p:cNvPr id="27" name="모서리가 둥근 직사각형 26"/>
          <p:cNvSpPr/>
          <p:nvPr/>
        </p:nvSpPr>
        <p:spPr>
          <a:xfrm>
            <a:off x="4716016" y="2354169"/>
            <a:ext cx="2057400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등 지 방 두 </a:t>
            </a:r>
            <a:r>
              <a:rPr lang="ko-KR" altLang="en-US" dirty="0" err="1"/>
              <a:t>께</a:t>
            </a:r>
            <a:endParaRPr lang="ko-KR" altLang="en-US" dirty="0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7020272" y="2347889"/>
            <a:ext cx="2045828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근 내 지 방 도</a:t>
            </a:r>
          </a:p>
        </p:txBody>
      </p:sp>
    </p:spTree>
    <p:extLst>
      <p:ext uri="{BB962C8B-B14F-4D97-AF65-F5344CB8AC3E}">
        <p14:creationId xmlns:p14="http://schemas.microsoft.com/office/powerpoint/2010/main" val="3404356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E1844CD0-E0EA-4A2E-AB3E-89BC182D9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04664"/>
            <a:ext cx="1945469" cy="609329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DAD5AA82-9653-46D8-B9D9-F355D1391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764704"/>
            <a:ext cx="20859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12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+mn-ea"/>
              </a:rPr>
              <a:t>한우 암소 개량 시스템  현장 적용 및 실용화 추진전략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pic>
        <p:nvPicPr>
          <p:cNvPr id="13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26"/>
          <p:cNvGrpSpPr/>
          <p:nvPr/>
        </p:nvGrpSpPr>
        <p:grpSpPr>
          <a:xfrm>
            <a:off x="79067" y="1633073"/>
            <a:ext cx="8776162" cy="3312145"/>
            <a:chOff x="55979" y="1853931"/>
            <a:chExt cx="8776162" cy="3312145"/>
          </a:xfrm>
        </p:grpSpPr>
        <p:sp>
          <p:nvSpPr>
            <p:cNvPr id="5" name="직사각형 4"/>
            <p:cNvSpPr/>
            <p:nvPr/>
          </p:nvSpPr>
          <p:spPr>
            <a:xfrm>
              <a:off x="7358326" y="3076973"/>
              <a:ext cx="1457721" cy="2089103"/>
            </a:xfrm>
            <a:prstGeom prst="rect">
              <a:avLst/>
            </a:prstGeom>
            <a:solidFill>
              <a:srgbClr val="D1E2F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119510" y="3076973"/>
              <a:ext cx="1457721" cy="2089103"/>
            </a:xfrm>
            <a:prstGeom prst="rect">
              <a:avLst/>
            </a:prstGeom>
            <a:solidFill>
              <a:srgbClr val="D1E2F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855024" y="3076973"/>
              <a:ext cx="1457721" cy="2089103"/>
            </a:xfrm>
            <a:prstGeom prst="rect">
              <a:avLst/>
            </a:prstGeom>
            <a:solidFill>
              <a:srgbClr val="D1E2F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629214" y="3076973"/>
              <a:ext cx="1457721" cy="2089103"/>
            </a:xfrm>
            <a:prstGeom prst="rect">
              <a:avLst/>
            </a:prstGeom>
            <a:solidFill>
              <a:srgbClr val="D1E2F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79640" y="3076973"/>
              <a:ext cx="1457721" cy="2089103"/>
            </a:xfrm>
            <a:prstGeom prst="rect">
              <a:avLst/>
            </a:prstGeom>
            <a:solidFill>
              <a:srgbClr val="D1E2F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378801" y="1853931"/>
              <a:ext cx="1438060" cy="1265126"/>
            </a:xfrm>
            <a:prstGeom prst="roundRect">
              <a:avLst>
                <a:gd name="adj" fmla="val 6750"/>
              </a:avLst>
            </a:prstGeom>
            <a:ln/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base" latinLnBrk="0">
                <a:lnSpc>
                  <a:spcPct val="130000"/>
                </a:lnSpc>
              </a:pPr>
              <a:r>
                <a:rPr lang="en-US" altLang="ko-KR" sz="1400" b="1" dirty="0">
                  <a:solidFill>
                    <a:schemeClr val="tx1"/>
                  </a:solidFill>
                </a:rPr>
                <a:t>1</a:t>
              </a:r>
              <a:r>
                <a:rPr lang="ko-KR" altLang="en-US" sz="1400" b="1" dirty="0">
                  <a:solidFill>
                    <a:schemeClr val="tx1"/>
                  </a:solidFill>
                </a:rPr>
                <a:t>단계</a:t>
              </a:r>
            </a:p>
            <a:p>
              <a:pPr algn="ctr" fontAlgn="base" latinLnBrk="0">
                <a:lnSpc>
                  <a:spcPct val="130000"/>
                </a:lnSpc>
              </a:pPr>
              <a:r>
                <a:rPr lang="ko-KR" altLang="en-US" sz="1400" b="1" dirty="0">
                  <a:solidFill>
                    <a:schemeClr val="tx1"/>
                  </a:solidFill>
                </a:rPr>
                <a:t>데이터 수집 및 </a:t>
              </a:r>
              <a:r>
                <a:rPr lang="en-US" altLang="ko-KR" sz="1400" b="1" dirty="0">
                  <a:solidFill>
                    <a:schemeClr val="tx1"/>
                  </a:solidFill>
                </a:rPr>
                <a:t>DB</a:t>
              </a:r>
              <a:r>
                <a:rPr lang="ko-KR" altLang="en-US" sz="1400" b="1" dirty="0">
                  <a:solidFill>
                    <a:schemeClr val="tx1"/>
                  </a:solidFill>
                </a:rPr>
                <a:t>화</a:t>
              </a: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2111097" y="1853931"/>
              <a:ext cx="1438060" cy="1265126"/>
            </a:xfrm>
            <a:prstGeom prst="roundRect">
              <a:avLst>
                <a:gd name="adj" fmla="val 6750"/>
              </a:avLst>
            </a:prstGeom>
            <a:ln/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base" latinLnBrk="0">
                <a:lnSpc>
                  <a:spcPct val="130000"/>
                </a:lnSpc>
              </a:pPr>
              <a:r>
                <a:rPr lang="en-US" altLang="ko-KR" sz="1400" b="1" dirty="0">
                  <a:solidFill>
                    <a:schemeClr val="tx1"/>
                  </a:solidFill>
                </a:rPr>
                <a:t>2</a:t>
              </a:r>
              <a:r>
                <a:rPr lang="ko-KR" altLang="en-US" sz="1400" b="1" dirty="0">
                  <a:solidFill>
                    <a:schemeClr val="tx1"/>
                  </a:solidFill>
                </a:rPr>
                <a:t>단계</a:t>
              </a:r>
            </a:p>
            <a:p>
              <a:pPr algn="ctr" fontAlgn="base" latinLnBrk="0">
                <a:lnSpc>
                  <a:spcPct val="130000"/>
                </a:lnSpc>
              </a:pPr>
              <a:r>
                <a:rPr lang="ko-KR" altLang="en-US" sz="1400" b="1" dirty="0">
                  <a:solidFill>
                    <a:schemeClr val="tx1"/>
                  </a:solidFill>
                </a:rPr>
                <a:t>정보활용 시스템 구축</a:t>
              </a: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3852365" y="1853931"/>
              <a:ext cx="1438060" cy="1265126"/>
            </a:xfrm>
            <a:prstGeom prst="roundRect">
              <a:avLst>
                <a:gd name="adj" fmla="val 6750"/>
              </a:avLst>
            </a:prstGeom>
            <a:ln/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base" latinLnBrk="0">
                <a:lnSpc>
                  <a:spcPct val="130000"/>
                </a:lnSpc>
              </a:pPr>
              <a:r>
                <a:rPr lang="en-US" altLang="ko-KR" sz="1400" b="1" dirty="0">
                  <a:solidFill>
                    <a:schemeClr val="tx1"/>
                  </a:solidFill>
                </a:rPr>
                <a:t>3</a:t>
              </a:r>
              <a:r>
                <a:rPr lang="ko-KR" altLang="en-US" sz="1400" b="1" dirty="0">
                  <a:solidFill>
                    <a:schemeClr val="tx1"/>
                  </a:solidFill>
                </a:rPr>
                <a:t>단계</a:t>
              </a:r>
            </a:p>
            <a:p>
              <a:pPr algn="ctr" fontAlgn="base" latinLnBrk="0">
                <a:lnSpc>
                  <a:spcPct val="130000"/>
                </a:lnSpc>
              </a:pPr>
              <a:r>
                <a:rPr lang="ko-KR" altLang="en-US" sz="1400" b="1" dirty="0">
                  <a:solidFill>
                    <a:schemeClr val="tx1"/>
                  </a:solidFill>
                </a:rPr>
                <a:t>암소 유전능력 평가 및 선발</a:t>
              </a: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7358326" y="1853931"/>
              <a:ext cx="1438060" cy="1265126"/>
            </a:xfrm>
            <a:prstGeom prst="roundRect">
              <a:avLst>
                <a:gd name="adj" fmla="val 6750"/>
              </a:avLst>
            </a:prstGeom>
            <a:ln/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base" latinLnBrk="0">
                <a:lnSpc>
                  <a:spcPct val="130000"/>
                </a:lnSpc>
              </a:pPr>
              <a:r>
                <a:rPr lang="en-US" altLang="ko-KR" sz="1400" b="1" dirty="0">
                  <a:solidFill>
                    <a:schemeClr val="tx1"/>
                  </a:solidFill>
                </a:rPr>
                <a:t>5</a:t>
              </a:r>
              <a:r>
                <a:rPr lang="ko-KR" altLang="en-US" sz="1400" b="1" dirty="0">
                  <a:solidFill>
                    <a:schemeClr val="tx1"/>
                  </a:solidFill>
                </a:rPr>
                <a:t>단계</a:t>
              </a:r>
            </a:p>
            <a:p>
              <a:pPr algn="ctr" fontAlgn="base" latinLnBrk="0">
                <a:lnSpc>
                  <a:spcPct val="130000"/>
                </a:lnSpc>
              </a:pPr>
              <a:r>
                <a:rPr lang="ko-KR" altLang="en-US" sz="1400" b="1" dirty="0">
                  <a:solidFill>
                    <a:schemeClr val="tx1"/>
                  </a:solidFill>
                </a:rPr>
                <a:t>유전체 선발 기술 적용</a:t>
              </a: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5617617" y="1853931"/>
              <a:ext cx="1438060" cy="1265126"/>
            </a:xfrm>
            <a:prstGeom prst="roundRect">
              <a:avLst>
                <a:gd name="adj" fmla="val 6750"/>
              </a:avLst>
            </a:prstGeom>
            <a:ln/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base" latinLnBrk="0">
                <a:lnSpc>
                  <a:spcPct val="130000"/>
                </a:lnSpc>
              </a:pPr>
              <a:r>
                <a:rPr lang="en-US" altLang="ko-KR" sz="1400" b="1" dirty="0">
                  <a:solidFill>
                    <a:schemeClr val="tx1"/>
                  </a:solidFill>
                </a:rPr>
                <a:t>4</a:t>
              </a:r>
              <a:r>
                <a:rPr lang="ko-KR" altLang="en-US" sz="1400" b="1" dirty="0">
                  <a:solidFill>
                    <a:schemeClr val="tx1"/>
                  </a:solidFill>
                </a:rPr>
                <a:t>단계</a:t>
              </a:r>
            </a:p>
            <a:p>
              <a:pPr algn="ctr" fontAlgn="base" latinLnBrk="0">
                <a:lnSpc>
                  <a:spcPct val="130000"/>
                </a:lnSpc>
              </a:pPr>
              <a:r>
                <a:rPr lang="ko-KR" altLang="en-US" sz="1400" b="1" dirty="0">
                  <a:solidFill>
                    <a:schemeClr val="tx1"/>
                  </a:solidFill>
                </a:rPr>
                <a:t>우수암소</a:t>
              </a:r>
              <a:endParaRPr lang="en-US" altLang="ko-KR" sz="1400" b="1" dirty="0">
                <a:solidFill>
                  <a:schemeClr val="tx1"/>
                </a:solidFill>
              </a:endParaRPr>
            </a:p>
            <a:p>
              <a:pPr algn="ctr" fontAlgn="base" latinLnBrk="0">
                <a:lnSpc>
                  <a:spcPct val="130000"/>
                </a:lnSpc>
              </a:pPr>
              <a:r>
                <a:rPr lang="ko-KR" altLang="en-US" sz="1400" b="1" dirty="0">
                  <a:solidFill>
                    <a:schemeClr val="tx1"/>
                  </a:solidFill>
                </a:rPr>
                <a:t>집단구축</a:t>
              </a:r>
              <a:endParaRPr lang="en-US" altLang="ko-KR" sz="1400" b="1" dirty="0">
                <a:solidFill>
                  <a:schemeClr val="tx1"/>
                </a:solidFill>
              </a:endParaRPr>
            </a:p>
            <a:p>
              <a:pPr algn="ctr" fontAlgn="base" latinLnBrk="0">
                <a:lnSpc>
                  <a:spcPct val="130000"/>
                </a:lnSpc>
              </a:pPr>
              <a:r>
                <a:rPr lang="ko-KR" altLang="en-US" sz="1400" b="1" dirty="0">
                  <a:solidFill>
                    <a:schemeClr val="tx1"/>
                  </a:solidFill>
                </a:rPr>
                <a:t> 가속화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55979" y="3124199"/>
              <a:ext cx="1783728" cy="1865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 fontAlgn="base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ko-KR" altLang="en-US" sz="1200" b="1" dirty="0"/>
                <a:t>지역단위 도축 정보 </a:t>
              </a:r>
              <a:r>
                <a:rPr lang="en-US" altLang="ko-KR" sz="1200" b="1" dirty="0"/>
                <a:t>DB</a:t>
              </a:r>
              <a:r>
                <a:rPr lang="ko-KR" altLang="en-US" sz="1200" b="1" dirty="0"/>
                <a:t>화</a:t>
              </a:r>
              <a:endParaRPr lang="en-US" altLang="ko-KR" sz="1200" b="1" dirty="0"/>
            </a:p>
            <a:p>
              <a:pPr marL="285750" indent="-285750" algn="just" fontAlgn="base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ko-KR" altLang="en-US" sz="1200" b="1" dirty="0"/>
                <a:t>지역단위 혈통 정보 </a:t>
              </a:r>
              <a:r>
                <a:rPr lang="en-US" altLang="ko-KR" sz="1200" b="1" dirty="0"/>
                <a:t>DB</a:t>
              </a:r>
              <a:r>
                <a:rPr lang="ko-KR" altLang="en-US" sz="1200" b="1" dirty="0"/>
                <a:t>화</a:t>
              </a:r>
              <a:endParaRPr lang="en-US" altLang="ko-KR" sz="1200" b="1" dirty="0"/>
            </a:p>
            <a:p>
              <a:pPr marL="285750" indent="-285750" algn="just" fontAlgn="base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ko-KR" altLang="en-US" sz="1200" b="1" dirty="0"/>
                <a:t>친자확인사업 추진 및 혈통 정립 사업</a:t>
              </a: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890447" y="3116138"/>
              <a:ext cx="1714932" cy="1239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 fontAlgn="base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ko-KR" altLang="en-US" sz="1200" b="1" dirty="0"/>
                <a:t>유전능력 평가</a:t>
              </a:r>
              <a:r>
                <a:rPr lang="en-US" altLang="ko-KR" sz="1200" b="1" dirty="0"/>
                <a:t>, </a:t>
              </a:r>
              <a:r>
                <a:rPr lang="ko-KR" altLang="en-US" sz="1200" b="1" dirty="0"/>
                <a:t>교배계획</a:t>
              </a:r>
              <a:r>
                <a:rPr lang="en-US" altLang="ko-KR" sz="1200" b="1" dirty="0"/>
                <a:t>, </a:t>
              </a:r>
              <a:r>
                <a:rPr lang="ko-KR" altLang="en-US" sz="1200" b="1" dirty="0"/>
                <a:t>개량정보 관리를 위한 통합적인 시스템 구축</a:t>
              </a: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628700" y="3110644"/>
              <a:ext cx="1678045" cy="985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 fontAlgn="base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ko-KR" altLang="en-US" sz="1200" b="1" dirty="0"/>
                <a:t>지역단위 암소 </a:t>
              </a:r>
              <a:r>
                <a:rPr lang="en-US" altLang="ko-KR" sz="1200" b="1" dirty="0"/>
                <a:t>  </a:t>
              </a:r>
              <a:r>
                <a:rPr lang="ko-KR" altLang="en-US" sz="1200" b="1" dirty="0"/>
                <a:t>유전능력 평가를 통한 선발 기준 마련</a:t>
              </a: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359858" y="3116889"/>
              <a:ext cx="1734219" cy="1297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 fontAlgn="base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ko-KR" altLang="en-US" sz="1200" b="1" dirty="0" err="1"/>
                <a:t>후보씨수소</a:t>
              </a:r>
              <a:r>
                <a:rPr lang="en-US" altLang="ko-KR" sz="1200" b="1" dirty="0"/>
                <a:t>/</a:t>
              </a:r>
              <a:r>
                <a:rPr lang="ko-KR" altLang="en-US" sz="1200" b="1" dirty="0" err="1"/>
                <a:t>섹싱</a:t>
              </a:r>
              <a:r>
                <a:rPr lang="ko-KR" altLang="en-US" sz="1200" b="1" dirty="0"/>
                <a:t> </a:t>
              </a:r>
              <a:r>
                <a:rPr lang="ko-KR" altLang="en-US" sz="1200" b="1" dirty="0" err="1"/>
                <a:t>기술등을</a:t>
              </a:r>
              <a:r>
                <a:rPr lang="ko-KR" altLang="en-US" sz="1200" b="1" dirty="0"/>
                <a:t> 이용한 개량 가속화 암소 집단 구축</a:t>
              </a: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114613" y="3116889"/>
              <a:ext cx="1717528" cy="1865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 fontAlgn="base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ko-KR" altLang="en-US" sz="1200" b="1" dirty="0"/>
                <a:t>지역단위 암소 유전체 선발을 위한 참조축군 구축</a:t>
              </a:r>
              <a:endParaRPr lang="en-US" altLang="ko-KR" sz="1200" b="1" dirty="0"/>
            </a:p>
            <a:p>
              <a:pPr marL="285750" indent="-285750" algn="just" fontAlgn="base">
                <a:lnSpc>
                  <a:spcPct val="160000"/>
                </a:lnSpc>
                <a:buFont typeface="Arial" panose="020B0604020202020204" pitchFamily="34" charset="0"/>
                <a:buChar char="•"/>
              </a:pPr>
              <a:r>
                <a:rPr lang="ko-KR" altLang="en-US" sz="1200" b="1" dirty="0"/>
                <a:t>스마트 한우 유전체 선발 </a:t>
              </a:r>
              <a:r>
                <a:rPr lang="en-US" altLang="ko-KR" sz="1200" b="1" dirty="0"/>
                <a:t>chip </a:t>
              </a:r>
              <a:r>
                <a:rPr lang="ko-KR" altLang="en-US" sz="1200" b="1" dirty="0"/>
                <a:t>개발 및 산업적용</a:t>
              </a:r>
            </a:p>
          </p:txBody>
        </p:sp>
      </p:grpSp>
      <p:grpSp>
        <p:nvGrpSpPr>
          <p:cNvPr id="21" name="그룹 49"/>
          <p:cNvGrpSpPr/>
          <p:nvPr/>
        </p:nvGrpSpPr>
        <p:grpSpPr>
          <a:xfrm>
            <a:off x="395536" y="4797425"/>
            <a:ext cx="3312368" cy="939811"/>
            <a:chOff x="1354" y="492875"/>
            <a:chExt cx="1451111" cy="8706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직사각형 21"/>
            <p:cNvSpPr/>
            <p:nvPr/>
          </p:nvSpPr>
          <p:spPr>
            <a:xfrm>
              <a:off x="1354" y="492875"/>
              <a:ext cx="1451111" cy="870667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75000">
                  <a:schemeClr val="accent1">
                    <a:hueOff val="0"/>
                    <a:satOff val="0"/>
                    <a:alphaOff val="0"/>
                    <a:satMod val="110000"/>
                    <a:shade val="100000"/>
                    <a:lumMod val="91000"/>
                    <a:lumOff val="9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직사각형 22"/>
            <p:cNvSpPr/>
            <p:nvPr/>
          </p:nvSpPr>
          <p:spPr>
            <a:xfrm>
              <a:off x="1354" y="492875"/>
              <a:ext cx="1451111" cy="870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400" b="1" kern="1200" dirty="0"/>
                <a:t>사육중인 축군 관리 및</a:t>
              </a:r>
              <a:endParaRPr lang="en-US" altLang="ko-KR" sz="1400" b="1" kern="1200" dirty="0"/>
            </a:p>
            <a:p>
              <a:pPr lvl="0" algn="ctr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400" b="1" dirty="0"/>
                <a:t>개량정보 네트워크 구축</a:t>
              </a:r>
              <a:endParaRPr lang="en-US" altLang="ko-KR" sz="1400" b="1" kern="1200" dirty="0"/>
            </a:p>
          </p:txBody>
        </p:sp>
      </p:grpSp>
      <p:grpSp>
        <p:nvGrpSpPr>
          <p:cNvPr id="24" name="그룹 49"/>
          <p:cNvGrpSpPr/>
          <p:nvPr/>
        </p:nvGrpSpPr>
        <p:grpSpPr>
          <a:xfrm>
            <a:off x="3742126" y="4797425"/>
            <a:ext cx="1765977" cy="939811"/>
            <a:chOff x="1354" y="492875"/>
            <a:chExt cx="1451111" cy="8706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직사각형 24"/>
            <p:cNvSpPr/>
            <p:nvPr/>
          </p:nvSpPr>
          <p:spPr>
            <a:xfrm>
              <a:off x="1354" y="492875"/>
              <a:ext cx="1451111" cy="870667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75000">
                  <a:schemeClr val="accent1">
                    <a:hueOff val="0"/>
                    <a:satOff val="0"/>
                    <a:alphaOff val="0"/>
                    <a:satMod val="110000"/>
                    <a:shade val="100000"/>
                    <a:lumMod val="91000"/>
                    <a:lumOff val="9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직사각형 25"/>
            <p:cNvSpPr/>
            <p:nvPr/>
          </p:nvSpPr>
          <p:spPr>
            <a:xfrm>
              <a:off x="1354" y="492875"/>
              <a:ext cx="1451111" cy="870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400" b="1" kern="1200" dirty="0"/>
                <a:t>우수 암소 선발</a:t>
              </a:r>
              <a:endParaRPr lang="en-US" altLang="ko-KR" sz="1400" b="1" kern="1200" dirty="0"/>
            </a:p>
          </p:txBody>
        </p:sp>
      </p:grpSp>
      <p:grpSp>
        <p:nvGrpSpPr>
          <p:cNvPr id="27" name="그룹 49"/>
          <p:cNvGrpSpPr/>
          <p:nvPr/>
        </p:nvGrpSpPr>
        <p:grpSpPr>
          <a:xfrm>
            <a:off x="5549883" y="4797425"/>
            <a:ext cx="1678855" cy="939811"/>
            <a:chOff x="1354" y="492875"/>
            <a:chExt cx="1451111" cy="8706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직사각형 27"/>
            <p:cNvSpPr/>
            <p:nvPr/>
          </p:nvSpPr>
          <p:spPr>
            <a:xfrm>
              <a:off x="1354" y="492875"/>
              <a:ext cx="1451111" cy="870667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75000">
                  <a:schemeClr val="accent1">
                    <a:hueOff val="0"/>
                    <a:satOff val="0"/>
                    <a:alphaOff val="0"/>
                    <a:satMod val="110000"/>
                    <a:shade val="100000"/>
                    <a:lumMod val="91000"/>
                    <a:lumOff val="9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직사각형 28"/>
            <p:cNvSpPr/>
            <p:nvPr/>
          </p:nvSpPr>
          <p:spPr>
            <a:xfrm>
              <a:off x="1354" y="492875"/>
              <a:ext cx="1451111" cy="870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400" b="1" kern="1200" dirty="0"/>
                <a:t>우수 암송아지</a:t>
              </a:r>
              <a:endParaRPr lang="en-US" altLang="ko-KR" sz="1400" b="1" kern="1200" dirty="0"/>
            </a:p>
            <a:p>
              <a:pPr lvl="0" algn="ctr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400" b="1" dirty="0"/>
                <a:t>생산 및 </a:t>
              </a:r>
              <a:endParaRPr lang="en-US" altLang="ko-KR" sz="1400" b="1" dirty="0"/>
            </a:p>
            <a:p>
              <a:pPr lvl="0" algn="ctr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400" b="1" dirty="0"/>
                <a:t>집단 구축</a:t>
              </a:r>
              <a:endParaRPr lang="en-US" altLang="ko-KR" sz="1400" b="1" kern="1200" dirty="0"/>
            </a:p>
          </p:txBody>
        </p:sp>
      </p:grpSp>
      <p:grpSp>
        <p:nvGrpSpPr>
          <p:cNvPr id="30" name="그룹 49"/>
          <p:cNvGrpSpPr/>
          <p:nvPr/>
        </p:nvGrpSpPr>
        <p:grpSpPr>
          <a:xfrm>
            <a:off x="7258967" y="4797425"/>
            <a:ext cx="1656184" cy="939811"/>
            <a:chOff x="1354" y="492875"/>
            <a:chExt cx="1451111" cy="8706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직사각형 30"/>
            <p:cNvSpPr/>
            <p:nvPr/>
          </p:nvSpPr>
          <p:spPr>
            <a:xfrm>
              <a:off x="1354" y="492875"/>
              <a:ext cx="1451111" cy="870667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chemeClr>
                </a:gs>
                <a:gs pos="75000">
                  <a:schemeClr val="accent1">
                    <a:hueOff val="0"/>
                    <a:satOff val="0"/>
                    <a:alphaOff val="0"/>
                    <a:satMod val="110000"/>
                    <a:shade val="100000"/>
                    <a:lumMod val="91000"/>
                    <a:lumOff val="9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직사각형 31"/>
            <p:cNvSpPr/>
            <p:nvPr/>
          </p:nvSpPr>
          <p:spPr>
            <a:xfrm>
              <a:off x="1354" y="492875"/>
              <a:ext cx="1451111" cy="8706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400" b="1" kern="1200" dirty="0"/>
                <a:t>맞춤형 한우</a:t>
              </a:r>
              <a:endParaRPr lang="en-US" altLang="ko-KR" sz="1400" b="1" kern="1200" dirty="0"/>
            </a:p>
            <a:p>
              <a:pPr lvl="0" algn="ctr" defTabSz="6223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1400" b="1" dirty="0"/>
                <a:t>개량</a:t>
              </a:r>
              <a:r>
                <a:rPr lang="en-US" altLang="ko-KR" sz="1400" b="1" dirty="0"/>
                <a:t>/</a:t>
              </a:r>
              <a:r>
                <a:rPr lang="ko-KR" altLang="en-US" sz="1400" b="1" dirty="0"/>
                <a:t>선발</a:t>
              </a:r>
              <a:r>
                <a:rPr lang="en-US" altLang="ko-KR" sz="1400" b="1" dirty="0"/>
                <a:t>/</a:t>
              </a:r>
              <a:r>
                <a:rPr lang="ko-KR" altLang="en-US" sz="1400" b="1" dirty="0"/>
                <a:t>생산</a:t>
              </a:r>
              <a:endParaRPr lang="en-US" altLang="ko-KR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02507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+mn-ea"/>
              </a:rPr>
              <a:t>한우 암소 개량 시스템 </a:t>
            </a:r>
            <a:r>
              <a:rPr lang="en-US" altLang="ko-KR" sz="2000" b="1" dirty="0">
                <a:latin typeface="+mn-ea"/>
              </a:rPr>
              <a:t>+ </a:t>
            </a:r>
            <a:r>
              <a:rPr lang="ko-KR" altLang="en-US" sz="2000" b="1" dirty="0">
                <a:latin typeface="+mn-ea"/>
              </a:rPr>
              <a:t>맞춤형 사양 관리 </a:t>
            </a:r>
            <a:r>
              <a:rPr lang="en-US" altLang="ko-KR" sz="2000" b="1" dirty="0">
                <a:latin typeface="+mn-ea"/>
              </a:rPr>
              <a:t>= </a:t>
            </a:r>
            <a:r>
              <a:rPr lang="ko-KR" altLang="en-US" sz="2000" b="1" dirty="0">
                <a:latin typeface="+mn-ea"/>
              </a:rPr>
              <a:t>효율성 증대</a:t>
            </a:r>
            <a:r>
              <a:rPr lang="en-US" altLang="ko-KR" sz="2000" b="1" dirty="0">
                <a:latin typeface="+mn-ea"/>
              </a:rPr>
              <a:t>/</a:t>
            </a:r>
            <a:r>
              <a:rPr lang="ko-KR" altLang="en-US" sz="2000" b="1" dirty="0">
                <a:latin typeface="+mn-ea"/>
              </a:rPr>
              <a:t>생산비 절감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pic>
        <p:nvPicPr>
          <p:cNvPr id="13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1331640" y="1196752"/>
            <a:ext cx="6292566" cy="2965859"/>
            <a:chOff x="477459" y="1628800"/>
            <a:chExt cx="6292566" cy="2965859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3995936" y="1629703"/>
              <a:ext cx="2774089" cy="516041"/>
            </a:xfrm>
            <a:prstGeom prst="roundRect">
              <a:avLst>
                <a:gd name="adj" fmla="val 0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100" b="1" dirty="0">
                  <a:solidFill>
                    <a:prstClr val="black"/>
                  </a:solidFill>
                  <a:latin typeface="+mn-ea"/>
                </a:rPr>
                <a:t> </a:t>
              </a:r>
              <a:r>
                <a:rPr lang="en-US" altLang="ko-KR" sz="1100" b="1" dirty="0">
                  <a:solidFill>
                    <a:prstClr val="black"/>
                  </a:solidFill>
                  <a:latin typeface="+mn-ea"/>
                </a:rPr>
                <a:t>- </a:t>
              </a:r>
              <a:r>
                <a:rPr lang="ko-KR" altLang="en-US" sz="1100" b="1" dirty="0">
                  <a:solidFill>
                    <a:prstClr val="black"/>
                  </a:solidFill>
                  <a:latin typeface="+mn-ea"/>
                </a:rPr>
                <a:t>우수 송아지의 안정적 생산과</a:t>
              </a:r>
              <a:endParaRPr lang="en-US" altLang="ko-KR" sz="1100" b="1" dirty="0">
                <a:solidFill>
                  <a:prstClr val="black"/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b="1" dirty="0">
                  <a:solidFill>
                    <a:prstClr val="black"/>
                  </a:solidFill>
                  <a:latin typeface="+mn-ea"/>
                </a:rPr>
                <a:t>   </a:t>
              </a:r>
              <a:r>
                <a:rPr lang="ko-KR" altLang="en-US" sz="1100" b="1" dirty="0">
                  <a:solidFill>
                    <a:prstClr val="black"/>
                  </a:solidFill>
                  <a:latin typeface="+mn-ea"/>
                </a:rPr>
                <a:t>지속적인 개량</a:t>
              </a:r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3995936" y="2446008"/>
              <a:ext cx="2774089" cy="516041"/>
            </a:xfrm>
            <a:prstGeom prst="roundRect">
              <a:avLst>
                <a:gd name="adj" fmla="val 0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100" b="1" dirty="0">
                  <a:solidFill>
                    <a:prstClr val="black"/>
                  </a:solidFill>
                  <a:latin typeface="+mn-ea"/>
                </a:rPr>
                <a:t> </a:t>
              </a:r>
              <a:r>
                <a:rPr lang="en-US" altLang="ko-KR" sz="1100" b="1" dirty="0">
                  <a:solidFill>
                    <a:prstClr val="black"/>
                  </a:solidFill>
                  <a:latin typeface="+mn-ea"/>
                </a:rPr>
                <a:t>- </a:t>
              </a:r>
              <a:r>
                <a:rPr lang="ko-KR" altLang="en-US" sz="1100" b="1" dirty="0">
                  <a:solidFill>
                    <a:prstClr val="black"/>
                  </a:solidFill>
                  <a:latin typeface="+mn-ea"/>
                </a:rPr>
                <a:t>암소의 도태 및 새로운 소비시장 구축</a:t>
              </a:r>
              <a:endParaRPr lang="en-US" altLang="ko-KR" sz="1100" b="1" dirty="0">
                <a:solidFill>
                  <a:prstClr val="black"/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b="1" dirty="0">
                  <a:solidFill>
                    <a:prstClr val="black"/>
                  </a:solidFill>
                  <a:latin typeface="+mn-ea"/>
                </a:rPr>
                <a:t> - </a:t>
              </a:r>
              <a:r>
                <a:rPr lang="ko-KR" altLang="en-US" sz="1100" b="1" dirty="0">
                  <a:solidFill>
                    <a:prstClr val="black"/>
                  </a:solidFill>
                  <a:latin typeface="+mn-ea"/>
                </a:rPr>
                <a:t>국내 한우 시장 수급 조절 기능</a:t>
              </a: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3995936" y="3262313"/>
              <a:ext cx="2774089" cy="516041"/>
            </a:xfrm>
            <a:prstGeom prst="roundRect">
              <a:avLst>
                <a:gd name="adj" fmla="val 0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ko-KR" sz="1100" b="1" dirty="0">
                  <a:solidFill>
                    <a:prstClr val="black"/>
                  </a:solidFill>
                  <a:latin typeface="+mn-ea"/>
                </a:rPr>
                <a:t> - </a:t>
              </a:r>
              <a:r>
                <a:rPr lang="ko-KR" altLang="en-US" sz="1100" b="1" dirty="0" err="1">
                  <a:solidFill>
                    <a:prstClr val="black"/>
                  </a:solidFill>
                  <a:latin typeface="+mn-ea"/>
                </a:rPr>
                <a:t>고급육</a:t>
              </a:r>
              <a:r>
                <a:rPr lang="ko-KR" altLang="en-US" sz="1100" b="1" dirty="0">
                  <a:solidFill>
                    <a:prstClr val="black"/>
                  </a:solidFill>
                  <a:latin typeface="+mn-ea"/>
                </a:rPr>
                <a:t> 생산을 위한 맞춤형 단축사양</a:t>
              </a:r>
            </a:p>
          </p:txBody>
        </p:sp>
        <p:sp>
          <p:nvSpPr>
            <p:cNvPr id="8" name="모서리가 둥근 직사각형 7"/>
            <p:cNvSpPr/>
            <p:nvPr/>
          </p:nvSpPr>
          <p:spPr>
            <a:xfrm>
              <a:off x="3995936" y="4078618"/>
              <a:ext cx="2774089" cy="516041"/>
            </a:xfrm>
            <a:prstGeom prst="roundRect">
              <a:avLst>
                <a:gd name="adj" fmla="val 0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ko-KR" sz="1100" b="1" dirty="0">
                  <a:solidFill>
                    <a:prstClr val="black"/>
                  </a:solidFill>
                  <a:latin typeface="+mn-ea"/>
                </a:rPr>
                <a:t> - </a:t>
              </a:r>
              <a:r>
                <a:rPr lang="ko-KR" altLang="en-US" sz="1100" b="1" dirty="0">
                  <a:solidFill>
                    <a:prstClr val="black"/>
                  </a:solidFill>
                  <a:latin typeface="+mn-ea"/>
                </a:rPr>
                <a:t>생산비 </a:t>
              </a:r>
              <a:r>
                <a:rPr lang="ko-KR" altLang="en-US" sz="1100" b="1" dirty="0" err="1">
                  <a:solidFill>
                    <a:prstClr val="black"/>
                  </a:solidFill>
                  <a:latin typeface="+mn-ea"/>
                </a:rPr>
                <a:t>절감형</a:t>
              </a:r>
              <a:r>
                <a:rPr lang="ko-KR" altLang="en-US" sz="1100" b="1" dirty="0">
                  <a:solidFill>
                    <a:prstClr val="black"/>
                  </a:solidFill>
                  <a:latin typeface="+mn-ea"/>
                </a:rPr>
                <a:t> 맞춤형 단축사양</a:t>
              </a:r>
              <a:endParaRPr lang="en-US" altLang="ko-KR" sz="1100" b="1" dirty="0">
                <a:solidFill>
                  <a:prstClr val="black"/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b="1" dirty="0">
                  <a:solidFill>
                    <a:prstClr val="black"/>
                  </a:solidFill>
                  <a:latin typeface="+mn-ea"/>
                </a:rPr>
                <a:t> - </a:t>
              </a:r>
              <a:r>
                <a:rPr lang="ko-KR" altLang="en-US" sz="1100" b="1" dirty="0">
                  <a:solidFill>
                    <a:prstClr val="black"/>
                  </a:solidFill>
                  <a:latin typeface="+mn-ea"/>
                </a:rPr>
                <a:t>수입육 저가 소고기 시장 대응</a:t>
              </a: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477459" y="1633073"/>
              <a:ext cx="1438060" cy="1265126"/>
            </a:xfrm>
            <a:prstGeom prst="roundRect">
              <a:avLst>
                <a:gd name="adj" fmla="val 6750"/>
              </a:avLst>
            </a:prstGeom>
            <a:ln/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 anchorCtr="0"/>
            <a:lstStyle/>
            <a:p>
              <a:pPr algn="ctr" fontAlgn="base" latinLnBrk="0">
                <a:lnSpc>
                  <a:spcPct val="130000"/>
                </a:lnSpc>
              </a:pPr>
              <a:r>
                <a:rPr lang="ko-KR" altLang="en-US" sz="1700" b="1" dirty="0">
                  <a:solidFill>
                    <a:schemeClr val="tx1"/>
                  </a:solidFill>
                </a:rPr>
                <a:t>한우</a:t>
              </a:r>
              <a:r>
                <a:rPr lang="en-US" altLang="ko-KR" sz="1700" b="1" dirty="0">
                  <a:solidFill>
                    <a:schemeClr val="tx1"/>
                  </a:solidFill>
                </a:rPr>
                <a:t> </a:t>
              </a:r>
              <a:r>
                <a:rPr lang="ko-KR" altLang="en-US" sz="1700" b="1" dirty="0">
                  <a:solidFill>
                    <a:schemeClr val="tx1"/>
                  </a:solidFill>
                </a:rPr>
                <a:t>맞춤형</a:t>
              </a:r>
              <a:endParaRPr lang="en-US" altLang="ko-KR" sz="1700" b="1" dirty="0">
                <a:solidFill>
                  <a:schemeClr val="tx1"/>
                </a:solidFill>
              </a:endParaRPr>
            </a:p>
            <a:p>
              <a:pPr algn="ctr" fontAlgn="base" latinLnBrk="0">
                <a:lnSpc>
                  <a:spcPct val="130000"/>
                </a:lnSpc>
              </a:pPr>
              <a:r>
                <a:rPr lang="ko-KR" altLang="en-US" sz="1700" b="1" dirty="0">
                  <a:solidFill>
                    <a:schemeClr val="tx1"/>
                  </a:solidFill>
                </a:rPr>
                <a:t>선발 시스템</a:t>
              </a: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2771800" y="1628800"/>
              <a:ext cx="1319613" cy="51604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>
                  <a:solidFill>
                    <a:prstClr val="black"/>
                  </a:solidFill>
                </a:rPr>
                <a:t>우수</a:t>
              </a:r>
              <a:endParaRPr lang="en-US" altLang="ko-KR" sz="1400" b="1" dirty="0">
                <a:solidFill>
                  <a:prstClr val="black"/>
                </a:solidFill>
              </a:endParaRPr>
            </a:p>
            <a:p>
              <a:pPr algn="ctr"/>
              <a:r>
                <a:rPr lang="ko-KR" altLang="en-US" sz="1400" b="1" dirty="0" err="1">
                  <a:solidFill>
                    <a:prstClr val="black"/>
                  </a:solidFill>
                </a:rPr>
                <a:t>번식우</a:t>
              </a:r>
              <a:endParaRPr lang="ko-KR" alt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2771800" y="2445105"/>
              <a:ext cx="1319613" cy="51604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err="1">
                  <a:solidFill>
                    <a:prstClr val="black"/>
                  </a:solidFill>
                </a:rPr>
                <a:t>미경산</a:t>
              </a:r>
              <a:endParaRPr lang="en-US" altLang="ko-KR" sz="1400" b="1" dirty="0">
                <a:solidFill>
                  <a:prstClr val="black"/>
                </a:solidFill>
              </a:endParaRPr>
            </a:p>
            <a:p>
              <a:pPr algn="ctr"/>
              <a:r>
                <a:rPr lang="ko-KR" altLang="en-US" sz="1400" b="1" dirty="0">
                  <a:solidFill>
                    <a:prstClr val="black"/>
                  </a:solidFill>
                </a:rPr>
                <a:t>비육우</a:t>
              </a: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2771800" y="3261410"/>
              <a:ext cx="1319613" cy="51604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err="1">
                  <a:solidFill>
                    <a:prstClr val="black"/>
                  </a:solidFill>
                </a:rPr>
                <a:t>육질형</a:t>
              </a:r>
              <a:endParaRPr lang="en-US" altLang="ko-KR" sz="1400" b="1" dirty="0">
                <a:solidFill>
                  <a:prstClr val="black"/>
                </a:solidFill>
              </a:endParaRPr>
            </a:p>
            <a:p>
              <a:pPr algn="ctr"/>
              <a:r>
                <a:rPr lang="ko-KR" altLang="en-US" sz="1400" b="1" dirty="0">
                  <a:solidFill>
                    <a:prstClr val="black"/>
                  </a:solidFill>
                </a:rPr>
                <a:t>비육우</a:t>
              </a: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2771800" y="4077715"/>
              <a:ext cx="1319613" cy="51604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err="1">
                  <a:solidFill>
                    <a:prstClr val="black"/>
                  </a:solidFill>
                </a:rPr>
                <a:t>육량형</a:t>
              </a:r>
              <a:endParaRPr lang="en-US" altLang="ko-KR" sz="1400" b="1" dirty="0">
                <a:solidFill>
                  <a:prstClr val="black"/>
                </a:solidFill>
              </a:endParaRPr>
            </a:p>
            <a:p>
              <a:pPr algn="ctr"/>
              <a:r>
                <a:rPr lang="ko-KR" altLang="en-US" sz="1400" b="1" dirty="0">
                  <a:solidFill>
                    <a:prstClr val="black"/>
                  </a:solidFill>
                </a:rPr>
                <a:t>비육우</a:t>
              </a:r>
            </a:p>
          </p:txBody>
        </p:sp>
        <p:cxnSp>
          <p:nvCxnSpPr>
            <p:cNvPr id="15" name="꺾인 연결선 14"/>
            <p:cNvCxnSpPr>
              <a:stCxn id="9" idx="3"/>
              <a:endCxn id="10" idx="1"/>
            </p:cNvCxnSpPr>
            <p:nvPr/>
          </p:nvCxnSpPr>
          <p:spPr>
            <a:xfrm flipV="1">
              <a:off x="1915519" y="1886821"/>
              <a:ext cx="856281" cy="378815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꺾인 연결선 15"/>
            <p:cNvCxnSpPr>
              <a:stCxn id="9" idx="3"/>
              <a:endCxn id="11" idx="1"/>
            </p:cNvCxnSpPr>
            <p:nvPr/>
          </p:nvCxnSpPr>
          <p:spPr>
            <a:xfrm>
              <a:off x="1915519" y="2265636"/>
              <a:ext cx="856281" cy="43749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꺾인 연결선 16"/>
            <p:cNvCxnSpPr>
              <a:stCxn id="9" idx="3"/>
              <a:endCxn id="14" idx="1"/>
            </p:cNvCxnSpPr>
            <p:nvPr/>
          </p:nvCxnSpPr>
          <p:spPr>
            <a:xfrm>
              <a:off x="1915519" y="2265636"/>
              <a:ext cx="856281" cy="20701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187624" y="4725144"/>
            <a:ext cx="6484467" cy="1285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b="1" dirty="0"/>
              <a:t> 맞춤형 선발을 통한 생산 효율성 증대 및 우수 송아지 생산</a:t>
            </a:r>
            <a:endParaRPr lang="en-US" altLang="ko-KR" b="1" dirty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b="1" dirty="0"/>
              <a:t> 맞춤형 단축 사양 프로그램 적용을 통한 생산비 절감</a:t>
            </a:r>
            <a:endParaRPr lang="en-US" altLang="ko-KR" b="1" dirty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b="1" dirty="0"/>
              <a:t> 소비자 지향형 한우 산업 육성 </a:t>
            </a:r>
          </a:p>
        </p:txBody>
      </p:sp>
    </p:spTree>
    <p:extLst>
      <p:ext uri="{BB962C8B-B14F-4D97-AF65-F5344CB8AC3E}">
        <p14:creationId xmlns:p14="http://schemas.microsoft.com/office/powerpoint/2010/main" val="1029742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\\Mk-newpc\옥빈 맥 공유\한경대_동물유전자\발표psd\1.png"/>
          <p:cNvPicPr>
            <a:picLocks noChangeAspect="1" noChangeArrowheads="1"/>
          </p:cNvPicPr>
          <p:nvPr/>
        </p:nvPicPr>
        <p:blipFill>
          <a:blip r:embed="rId2" cstate="print"/>
          <a:srcRect l="51250" t="45555" r="3329" b="41111"/>
          <a:stretch>
            <a:fillRect/>
          </a:stretch>
        </p:blipFill>
        <p:spPr bwMode="auto">
          <a:xfrm>
            <a:off x="2495550" y="4414838"/>
            <a:ext cx="4152900" cy="914400"/>
          </a:xfrm>
          <a:prstGeom prst="rect">
            <a:avLst/>
          </a:prstGeom>
          <a:noFill/>
        </p:spPr>
      </p:pic>
      <p:grpSp>
        <p:nvGrpSpPr>
          <p:cNvPr id="3" name="그룹 2"/>
          <p:cNvGrpSpPr/>
          <p:nvPr/>
        </p:nvGrpSpPr>
        <p:grpSpPr>
          <a:xfrm>
            <a:off x="2574131" y="1609725"/>
            <a:ext cx="4331494" cy="1992837"/>
            <a:chOff x="2574131" y="1609725"/>
            <a:chExt cx="4331494" cy="1992837"/>
          </a:xfrm>
        </p:grpSpPr>
        <p:grpSp>
          <p:nvGrpSpPr>
            <p:cNvPr id="4" name="그룹 3"/>
            <p:cNvGrpSpPr/>
            <p:nvPr/>
          </p:nvGrpSpPr>
          <p:grpSpPr>
            <a:xfrm>
              <a:off x="2574131" y="1750157"/>
              <a:ext cx="3995738" cy="1852405"/>
              <a:chOff x="4608513" y="1016732"/>
              <a:chExt cx="3995738" cy="1852405"/>
            </a:xfrm>
          </p:grpSpPr>
          <p:pic>
            <p:nvPicPr>
              <p:cNvPr id="8" name="그림 5" descr="이땅위에자존심.gif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608513" y="1016732"/>
                <a:ext cx="3995737" cy="1223138"/>
              </a:xfrm>
              <a:prstGeom prst="rect">
                <a:avLst/>
              </a:prstGeom>
            </p:spPr>
          </p:pic>
          <p:sp>
            <p:nvSpPr>
              <p:cNvPr id="9" name="직사각형 8"/>
              <p:cNvSpPr/>
              <p:nvPr/>
            </p:nvSpPr>
            <p:spPr>
              <a:xfrm>
                <a:off x="5076056" y="2407472"/>
                <a:ext cx="352819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ko-KR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동녘B" pitchFamily="18" charset="-127"/>
                    <a:ea typeface="HY동녘B" pitchFamily="18" charset="-127"/>
                  </a:rPr>
                  <a:t>우리가 지킵니다</a:t>
                </a:r>
                <a:r>
                  <a:rPr lang="en-US" altLang="ko-KR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Y동녘B" pitchFamily="18" charset="-127"/>
                    <a:ea typeface="HY동녘B" pitchFamily="18" charset="-127"/>
                  </a:rPr>
                  <a:t>!!</a:t>
                </a:r>
                <a:endParaRPr lang="ko-KR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</p:grpSp>
        <p:grpSp>
          <p:nvGrpSpPr>
            <p:cNvPr id="5" name="그룹 10"/>
            <p:cNvGrpSpPr/>
            <p:nvPr/>
          </p:nvGrpSpPr>
          <p:grpSpPr>
            <a:xfrm>
              <a:off x="5286375" y="1609725"/>
              <a:ext cx="1619250" cy="1333500"/>
              <a:chOff x="5286375" y="1609725"/>
              <a:chExt cx="1619250" cy="1333500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5286375" y="1609725"/>
                <a:ext cx="1466850" cy="7715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5438775" y="2171700"/>
                <a:ext cx="1466850" cy="7715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1370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31920" y="908720"/>
            <a:ext cx="8300653" cy="5256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컨설팅 추징방향</a:t>
            </a:r>
            <a:endParaRPr lang="en-US" altLang="ko-KR" sz="2000" b="1" dirty="0"/>
          </a:p>
        </p:txBody>
      </p:sp>
      <p:graphicFrame>
        <p:nvGraphicFramePr>
          <p:cNvPr id="56" name="차트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232403"/>
              </p:ext>
            </p:extLst>
          </p:nvPr>
        </p:nvGraphicFramePr>
        <p:xfrm>
          <a:off x="431920" y="3280622"/>
          <a:ext cx="36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직사각형 8"/>
          <p:cNvSpPr/>
          <p:nvPr/>
        </p:nvSpPr>
        <p:spPr>
          <a:xfrm>
            <a:off x="537705" y="1026439"/>
            <a:ext cx="2501900" cy="587647"/>
          </a:xfrm>
          <a:prstGeom prst="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b="1" dirty="0">
                <a:latin typeface="휴먼모음T" pitchFamily="18" charset="-127"/>
                <a:ea typeface="휴먼모음T" pitchFamily="18" charset="-127"/>
              </a:rPr>
              <a:t>주요내용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131840" y="1044355"/>
            <a:ext cx="5544616" cy="586800"/>
          </a:xfrm>
          <a:prstGeom prst="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b="1" dirty="0">
                <a:latin typeface="휴먼모음T" pitchFamily="18" charset="-127"/>
                <a:ea typeface="휴먼모음T" pitchFamily="18" charset="-127"/>
              </a:rPr>
              <a:t>주요 추진방향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2211" y="1959302"/>
            <a:ext cx="5040560" cy="777136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pP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혈통을 </a:t>
            </a:r>
            <a:r>
              <a:rPr lang="ko-KR" alt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기반으로한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암소 유전능력 평가</a:t>
            </a:r>
            <a:endParaRPr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도체성적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형매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후대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을  이용한  </a:t>
            </a:r>
            <a:r>
              <a:rPr lang="ko-KR" altLang="en-US" sz="1600" b="1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유전능력 재평가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2211" y="3140968"/>
            <a:ext cx="5250229" cy="1184940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pP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암소의 </a:t>
            </a:r>
            <a:r>
              <a:rPr lang="ko-KR" altLang="en-US" sz="16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유전능력 평가 결과를 이용한 암소의 보안형질 파악</a:t>
            </a:r>
            <a:endParaRPr lang="en-US" altLang="ko-KR" sz="1600" b="1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180975" indent="-180975">
              <a:lnSpc>
                <a:spcPct val="15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pPr>
            <a:r>
              <a:rPr lang="ko-KR" altLang="en-US" sz="1600" b="1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지역선발지수와 </a:t>
            </a:r>
            <a:r>
              <a:rPr lang="ko-KR" altLang="en-US" sz="1600" b="1" dirty="0" err="1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개체별</a:t>
            </a:r>
            <a:r>
              <a:rPr lang="ko-KR" altLang="en-US" sz="1600" b="1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600" b="1" dirty="0" err="1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보안형질가산점을</a:t>
            </a:r>
            <a:r>
              <a:rPr lang="ko-KR" altLang="en-US" sz="1600" b="1" dirty="0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이용하여 </a:t>
            </a:r>
            <a:r>
              <a:rPr lang="ko-KR" alt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모든암소에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계획교배하여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씨수소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추천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근친도 고려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5856" y="4451999"/>
            <a:ext cx="5256584" cy="1592744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1270" h="1270"/>
              <a:bevelB w="1270" h="1270"/>
            </a:sp3d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pP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컨설팅자료의 효율성을 높이기 위한 자료활용방안에 </a:t>
            </a:r>
            <a:endParaRPr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대한 교육 진행</a:t>
            </a:r>
            <a:endParaRPr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/>
            </a:pP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개량효과 극대화를 위한 환경요인 개선 교육  진행</a:t>
            </a:r>
            <a:endParaRPr lang="en-US" altLang="ko-KR" sz="1600" b="1" dirty="0">
              <a:solidFill>
                <a:schemeClr val="tx1">
                  <a:lumMod val="85000"/>
                  <a:lumOff val="1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125413" indent="-125413">
              <a:lnSpc>
                <a:spcPct val="150000"/>
              </a:lnSpc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(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질병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사양관리 등</a:t>
            </a:r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23" name="그룹 81"/>
          <p:cNvGrpSpPr/>
          <p:nvPr/>
        </p:nvGrpSpPr>
        <p:grpSpPr>
          <a:xfrm>
            <a:off x="654646" y="1698789"/>
            <a:ext cx="2333178" cy="1298163"/>
            <a:chOff x="6282011" y="1669320"/>
            <a:chExt cx="2333178" cy="1120743"/>
          </a:xfrm>
        </p:grpSpPr>
        <p:sp>
          <p:nvSpPr>
            <p:cNvPr id="24" name="모서리가 둥근 직사각형 23"/>
            <p:cNvSpPr/>
            <p:nvPr/>
          </p:nvSpPr>
          <p:spPr>
            <a:xfrm>
              <a:off x="6282011" y="1669320"/>
              <a:ext cx="2333178" cy="1120743"/>
            </a:xfrm>
            <a:prstGeom prst="roundRect">
              <a:avLst>
                <a:gd name="adj" fmla="val 5072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25" name="제목 56"/>
            <p:cNvSpPr txBox="1">
              <a:spLocks/>
            </p:cNvSpPr>
            <p:nvPr/>
          </p:nvSpPr>
          <p:spPr>
            <a:xfrm>
              <a:off x="6547020" y="1910837"/>
              <a:ext cx="1803160" cy="637711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 contourW="38100">
                <a:bevelT w="0" h="38100"/>
                <a:bevelB w="0" h="0"/>
                <a:contourClr>
                  <a:schemeClr val="bg1"/>
                </a:contourClr>
              </a:sp3d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ko-KR" altLang="en-US" sz="2400" b="1" spc="-150" dirty="0">
                  <a:solidFill>
                    <a:srgbClr val="2E2F2F"/>
                  </a:solidFill>
                  <a:latin typeface="휴먼모음T" pitchFamily="18" charset="-127"/>
                  <a:ea typeface="휴먼모음T" pitchFamily="18" charset="-127"/>
                  <a:cs typeface="+mj-cs"/>
                </a:rPr>
                <a:t>암소</a:t>
              </a:r>
              <a:endParaRPr lang="en-US" altLang="ko-KR" sz="2400" b="1" spc="-150" dirty="0">
                <a:solidFill>
                  <a:srgbClr val="2E2F2F"/>
                </a:solidFill>
                <a:latin typeface="휴먼모음T" pitchFamily="18" charset="-127"/>
                <a:ea typeface="휴먼모음T" pitchFamily="18" charset="-127"/>
                <a:cs typeface="+mj-cs"/>
              </a:endParaRPr>
            </a:p>
            <a:p>
              <a:pPr lvl="0" algn="ctr">
                <a:spcBef>
                  <a:spcPct val="0"/>
                </a:spcBef>
                <a:defRPr/>
              </a:pPr>
              <a:r>
                <a:rPr lang="ko-KR" altLang="en-US" sz="2400" b="1" spc="-150" dirty="0">
                  <a:solidFill>
                    <a:srgbClr val="2E2F2F"/>
                  </a:solidFill>
                  <a:latin typeface="휴먼모음T" pitchFamily="18" charset="-127"/>
                  <a:ea typeface="휴먼모음T" pitchFamily="18" charset="-127"/>
                  <a:cs typeface="+mj-cs"/>
                </a:rPr>
                <a:t>유전능력평가</a:t>
              </a:r>
            </a:p>
          </p:txBody>
        </p:sp>
      </p:grpSp>
      <p:grpSp>
        <p:nvGrpSpPr>
          <p:cNvPr id="26" name="그룹 82"/>
          <p:cNvGrpSpPr/>
          <p:nvPr/>
        </p:nvGrpSpPr>
        <p:grpSpPr>
          <a:xfrm>
            <a:off x="654646" y="3140968"/>
            <a:ext cx="2333178" cy="1296144"/>
            <a:chOff x="6282011" y="2865088"/>
            <a:chExt cx="2333178" cy="1120743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6282011" y="2865088"/>
              <a:ext cx="2333178" cy="1120743"/>
            </a:xfrm>
            <a:prstGeom prst="roundRect">
              <a:avLst>
                <a:gd name="adj" fmla="val 5072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28" name="제목 56"/>
            <p:cNvSpPr txBox="1">
              <a:spLocks/>
            </p:cNvSpPr>
            <p:nvPr/>
          </p:nvSpPr>
          <p:spPr>
            <a:xfrm>
              <a:off x="6547020" y="3106107"/>
              <a:ext cx="1803160" cy="638704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 contourW="38100">
                <a:bevelT w="0" h="38100"/>
                <a:bevelB w="0" h="0"/>
                <a:contourClr>
                  <a:schemeClr val="bg1"/>
                </a:contourClr>
              </a:sp3d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ko-KR" altLang="en-US" sz="2400" b="1" spc="-150" dirty="0">
                  <a:solidFill>
                    <a:srgbClr val="2E2F2F"/>
                  </a:solidFill>
                  <a:latin typeface="휴먼모음T" pitchFamily="18" charset="-127"/>
                  <a:ea typeface="휴먼모음T" pitchFamily="18" charset="-127"/>
                  <a:cs typeface="+mj-cs"/>
                </a:rPr>
                <a:t>암소의 </a:t>
              </a:r>
              <a:endParaRPr lang="en-US" altLang="ko-KR" sz="2400" b="1" spc="-150" dirty="0">
                <a:solidFill>
                  <a:srgbClr val="2E2F2F"/>
                </a:solidFill>
                <a:latin typeface="휴먼모음T" pitchFamily="18" charset="-127"/>
                <a:ea typeface="휴먼모음T" pitchFamily="18" charset="-127"/>
                <a:cs typeface="+mj-cs"/>
              </a:endParaRPr>
            </a:p>
            <a:p>
              <a:pPr lvl="0" algn="ctr">
                <a:spcBef>
                  <a:spcPct val="0"/>
                </a:spcBef>
                <a:defRPr/>
              </a:pPr>
              <a:r>
                <a:rPr lang="ko-KR" altLang="en-US" sz="2400" b="1" spc="-150" dirty="0">
                  <a:solidFill>
                    <a:srgbClr val="2E2F2F"/>
                  </a:solidFill>
                  <a:latin typeface="휴먼모음T" pitchFamily="18" charset="-127"/>
                  <a:ea typeface="휴먼모음T" pitchFamily="18" charset="-127"/>
                  <a:cs typeface="+mj-cs"/>
                </a:rPr>
                <a:t>맞춤형 계획교배</a:t>
              </a:r>
            </a:p>
          </p:txBody>
        </p:sp>
      </p:grpSp>
      <p:grpSp>
        <p:nvGrpSpPr>
          <p:cNvPr id="29" name="그룹 83"/>
          <p:cNvGrpSpPr/>
          <p:nvPr/>
        </p:nvGrpSpPr>
        <p:grpSpPr>
          <a:xfrm>
            <a:off x="654646" y="4612513"/>
            <a:ext cx="2333178" cy="1336767"/>
            <a:chOff x="6282011" y="4060856"/>
            <a:chExt cx="2333178" cy="1120743"/>
          </a:xfrm>
        </p:grpSpPr>
        <p:sp>
          <p:nvSpPr>
            <p:cNvPr id="31" name="모서리가 둥근 직사각형 30"/>
            <p:cNvSpPr/>
            <p:nvPr/>
          </p:nvSpPr>
          <p:spPr>
            <a:xfrm>
              <a:off x="6282011" y="4060856"/>
              <a:ext cx="2333178" cy="1120743"/>
            </a:xfrm>
            <a:prstGeom prst="roundRect">
              <a:avLst>
                <a:gd name="adj" fmla="val 5072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32" name="제목 56"/>
            <p:cNvSpPr txBox="1">
              <a:spLocks/>
            </p:cNvSpPr>
            <p:nvPr/>
          </p:nvSpPr>
          <p:spPr>
            <a:xfrm>
              <a:off x="6547020" y="4311581"/>
              <a:ext cx="1803160" cy="61929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 contourW="38100">
                <a:bevelT w="0" h="38100"/>
                <a:bevelB w="0" h="0"/>
                <a:contourClr>
                  <a:schemeClr val="bg1"/>
                </a:contourClr>
              </a:sp3d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ko-KR" altLang="en-US" sz="2400" b="1" spc="-150" dirty="0">
                  <a:solidFill>
                    <a:srgbClr val="2E2F2F"/>
                  </a:solidFill>
                  <a:latin typeface="휴먼모음T" pitchFamily="18" charset="-127"/>
                  <a:ea typeface="휴먼모음T" pitchFamily="18" charset="-127"/>
                  <a:cs typeface="+mj-cs"/>
                </a:rPr>
                <a:t>농가 교육</a:t>
              </a:r>
              <a:endParaRPr lang="en-US" altLang="ko-KR" sz="2400" b="1" spc="-150" dirty="0">
                <a:solidFill>
                  <a:srgbClr val="2E2F2F"/>
                </a:solidFill>
                <a:latin typeface="휴먼모음T" pitchFamily="18" charset="-127"/>
                <a:ea typeface="휴먼모음T" pitchFamily="18" charset="-127"/>
                <a:cs typeface="+mj-cs"/>
              </a:endParaRPr>
            </a:p>
            <a:p>
              <a:pPr lvl="0" algn="ctr">
                <a:spcBef>
                  <a:spcPct val="0"/>
                </a:spcBef>
                <a:defRPr/>
              </a:pPr>
              <a:r>
                <a:rPr lang="ko-KR" altLang="en-US" sz="2400" b="1" spc="-150" dirty="0">
                  <a:solidFill>
                    <a:srgbClr val="2E2F2F"/>
                  </a:solidFill>
                  <a:latin typeface="휴먼모음T" pitchFamily="18" charset="-127"/>
                  <a:ea typeface="휴먼모음T" pitchFamily="18" charset="-127"/>
                  <a:cs typeface="+mj-cs"/>
                </a:rPr>
                <a:t>컨설팅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00938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96952"/>
            <a:ext cx="91440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2017</a:t>
            </a:r>
            <a:r>
              <a:rPr lang="ko-KR" altLang="en-US" sz="2800" b="1" dirty="0"/>
              <a:t>년도 전북한우협동조합 </a:t>
            </a:r>
            <a:r>
              <a:rPr lang="ko-KR" altLang="en-US" sz="2800" b="1" dirty="0" err="1"/>
              <a:t>시군별</a:t>
            </a:r>
            <a:r>
              <a:rPr lang="ko-KR" altLang="en-US" sz="2800" b="1" dirty="0"/>
              <a:t> </a:t>
            </a:r>
            <a:endParaRPr lang="en-US" altLang="ko-KR" sz="2800" b="1" dirty="0"/>
          </a:p>
          <a:p>
            <a:r>
              <a:rPr lang="ko-KR" altLang="en-US" sz="2800" b="1" dirty="0" err="1"/>
              <a:t>거세우</a:t>
            </a:r>
            <a:r>
              <a:rPr lang="ko-KR" altLang="en-US" sz="2800" b="1" dirty="0"/>
              <a:t> 도축자료 비교</a:t>
            </a:r>
            <a:endParaRPr lang="en-US" altLang="ko-KR" sz="2800" b="1" dirty="0"/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05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육량 육질 등급 비교</a:t>
            </a:r>
            <a:endParaRPr lang="en-US" altLang="ko-KR" sz="2000" b="1" dirty="0"/>
          </a:p>
        </p:txBody>
      </p:sp>
      <p:graphicFrame>
        <p:nvGraphicFramePr>
          <p:cNvPr id="51" name="차트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038467"/>
              </p:ext>
            </p:extLst>
          </p:nvPr>
        </p:nvGraphicFramePr>
        <p:xfrm>
          <a:off x="935956" y="1030090"/>
          <a:ext cx="2591928" cy="201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3" name="차트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456878"/>
              </p:ext>
            </p:extLst>
          </p:nvPr>
        </p:nvGraphicFramePr>
        <p:xfrm>
          <a:off x="5397626" y="996229"/>
          <a:ext cx="2592000" cy="20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2413" y="3085736"/>
            <a:ext cx="2719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전북한우협동조합 육량등급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84168" y="308573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전국육량등급</a:t>
            </a:r>
          </a:p>
        </p:txBody>
      </p:sp>
      <p:graphicFrame>
        <p:nvGraphicFramePr>
          <p:cNvPr id="56" name="차트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212193"/>
              </p:ext>
            </p:extLst>
          </p:nvPr>
        </p:nvGraphicFramePr>
        <p:xfrm>
          <a:off x="431920" y="3784678"/>
          <a:ext cx="36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872413" y="6155236"/>
            <a:ext cx="2719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전북한우협동조합 육질등급</a:t>
            </a:r>
          </a:p>
        </p:txBody>
      </p:sp>
      <p:graphicFrame>
        <p:nvGraphicFramePr>
          <p:cNvPr id="59" name="차트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109122"/>
              </p:ext>
            </p:extLst>
          </p:nvPr>
        </p:nvGraphicFramePr>
        <p:xfrm>
          <a:off x="4893626" y="3779352"/>
          <a:ext cx="360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6048100" y="6155236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전국 육질등급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EFE10B-FCAD-4C7A-B23E-ACA807447916}"/>
              </a:ext>
            </a:extLst>
          </p:cNvPr>
          <p:cNvSpPr txBox="1"/>
          <p:nvPr/>
        </p:nvSpPr>
        <p:spPr>
          <a:xfrm>
            <a:off x="1043608" y="3861048"/>
            <a:ext cx="135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</a:rPr>
              <a:t>1+</a:t>
            </a:r>
            <a:r>
              <a:rPr lang="ko-KR" altLang="en-US" sz="1600" b="1" dirty="0">
                <a:solidFill>
                  <a:srgbClr val="FF0000"/>
                </a:solidFill>
              </a:rPr>
              <a:t>이상 </a:t>
            </a:r>
            <a:r>
              <a:rPr lang="en-US" altLang="ko-KR" sz="1600" b="1" dirty="0">
                <a:solidFill>
                  <a:srgbClr val="FF0000"/>
                </a:solidFill>
              </a:rPr>
              <a:t>69%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69BDBAF-053B-49EF-95F1-F62661150550}"/>
              </a:ext>
            </a:extLst>
          </p:cNvPr>
          <p:cNvSpPr txBox="1"/>
          <p:nvPr/>
        </p:nvSpPr>
        <p:spPr>
          <a:xfrm>
            <a:off x="5409143" y="3852859"/>
            <a:ext cx="135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</a:rPr>
              <a:t>1+</a:t>
            </a:r>
            <a:r>
              <a:rPr lang="ko-KR" altLang="en-US" sz="1600" b="1" dirty="0">
                <a:solidFill>
                  <a:srgbClr val="FF0000"/>
                </a:solidFill>
              </a:rPr>
              <a:t>이상 </a:t>
            </a:r>
            <a:r>
              <a:rPr lang="en-US" altLang="ko-KR" sz="1600" b="1" dirty="0">
                <a:solidFill>
                  <a:srgbClr val="FF0000"/>
                </a:solidFill>
              </a:rPr>
              <a:t>64%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754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371735"/>
              </p:ext>
            </p:extLst>
          </p:nvPr>
        </p:nvGraphicFramePr>
        <p:xfrm>
          <a:off x="432000" y="1194897"/>
          <a:ext cx="828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시군별</a:t>
            </a:r>
            <a:r>
              <a:rPr lang="ko-KR" altLang="en-US" sz="2000" b="1" dirty="0"/>
              <a:t> 육량 등급 비교</a:t>
            </a:r>
            <a:endParaRPr lang="en-US" altLang="ko-KR" sz="2000" b="1" dirty="0"/>
          </a:p>
        </p:txBody>
      </p:sp>
      <p:sp>
        <p:nvSpPr>
          <p:cNvPr id="2" name="직사각형 1"/>
          <p:cNvSpPr/>
          <p:nvPr/>
        </p:nvSpPr>
        <p:spPr>
          <a:xfrm>
            <a:off x="1475656" y="1376773"/>
            <a:ext cx="6912768" cy="324036"/>
          </a:xfrm>
          <a:prstGeom prst="rect">
            <a:avLst/>
          </a:prstGeom>
          <a:noFill/>
          <a:ln w="60325" cap="sq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787629" y="1304765"/>
            <a:ext cx="575604" cy="468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전국</a:t>
            </a:r>
            <a:endParaRPr lang="en-US" altLang="ko-K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평균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787629" y="1805941"/>
            <a:ext cx="575604" cy="468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조합평균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1475656" y="1805941"/>
            <a:ext cx="6912768" cy="324036"/>
          </a:xfrm>
          <a:prstGeom prst="rect">
            <a:avLst/>
          </a:prstGeom>
          <a:noFill/>
          <a:ln w="60325" cap="sq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690233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947667"/>
              </p:ext>
            </p:extLst>
          </p:nvPr>
        </p:nvGraphicFramePr>
        <p:xfrm>
          <a:off x="494955" y="1194977"/>
          <a:ext cx="828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시군별</a:t>
            </a:r>
            <a:r>
              <a:rPr lang="ko-KR" altLang="en-US" sz="2000" b="1" dirty="0"/>
              <a:t> 육질 등급 비교</a:t>
            </a:r>
            <a:endParaRPr lang="en-US" altLang="ko-KR" sz="2000" b="1" dirty="0"/>
          </a:p>
        </p:txBody>
      </p:sp>
      <p:sp>
        <p:nvSpPr>
          <p:cNvPr id="9" name="직사각형 8"/>
          <p:cNvSpPr/>
          <p:nvPr/>
        </p:nvSpPr>
        <p:spPr>
          <a:xfrm>
            <a:off x="1511452" y="1403932"/>
            <a:ext cx="6912768" cy="324036"/>
          </a:xfrm>
          <a:prstGeom prst="rect">
            <a:avLst/>
          </a:prstGeom>
          <a:noFill/>
          <a:ln w="60325" cap="sq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87629" y="1304765"/>
            <a:ext cx="575604" cy="468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전국</a:t>
            </a:r>
            <a:endParaRPr lang="en-US" altLang="ko-KR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787629" y="1805941"/>
            <a:ext cx="575604" cy="468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조합평균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511868" y="1824047"/>
            <a:ext cx="6912768" cy="324036"/>
          </a:xfrm>
          <a:prstGeom prst="rect">
            <a:avLst/>
          </a:prstGeom>
          <a:noFill/>
          <a:ln w="60325" cap="sq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312068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409197"/>
            <a:ext cx="878754" cy="42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0" y="260648"/>
            <a:ext cx="914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시군별</a:t>
            </a:r>
            <a:r>
              <a:rPr lang="ko-KR" altLang="en-US" sz="2000" b="1" dirty="0"/>
              <a:t> </a:t>
            </a:r>
            <a:r>
              <a:rPr lang="ko-KR" altLang="en-US" sz="2000" b="1" dirty="0" err="1"/>
              <a:t>도체중</a:t>
            </a:r>
            <a:r>
              <a:rPr lang="ko-KR" altLang="en-US" sz="2000" b="1" dirty="0"/>
              <a:t> 비교</a:t>
            </a:r>
            <a:endParaRPr lang="en-US" altLang="ko-KR" sz="2000" b="1" dirty="0"/>
          </a:p>
        </p:txBody>
      </p:sp>
      <p:graphicFrame>
        <p:nvGraphicFramePr>
          <p:cNvPr id="7" name="차트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457950"/>
              </p:ext>
            </p:extLst>
          </p:nvPr>
        </p:nvGraphicFramePr>
        <p:xfrm>
          <a:off x="863588" y="1266725"/>
          <a:ext cx="741682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3379424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kg</a:t>
            </a:r>
            <a:endParaRPr lang="ko-KR" alt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1261760" y="2636912"/>
            <a:ext cx="67687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2282" y="2544317"/>
            <a:ext cx="1138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434.6kg</a:t>
            </a:r>
            <a:endParaRPr lang="ko-KR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175956" y="2059034"/>
            <a:ext cx="1368152" cy="457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전국평균</a:t>
            </a:r>
          </a:p>
        </p:txBody>
      </p:sp>
    </p:spTree>
    <p:extLst>
      <p:ext uri="{BB962C8B-B14F-4D97-AF65-F5344CB8AC3E}">
        <p14:creationId xmlns:p14="http://schemas.microsoft.com/office/powerpoint/2010/main" val="6187346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1881</Words>
  <Application>Microsoft Office PowerPoint</Application>
  <PresentationFormat>화면 슬라이드 쇼(4:3)</PresentationFormat>
  <Paragraphs>831</Paragraphs>
  <Slides>39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52" baseType="lpstr">
      <vt:lpstr>HY견고딕</vt:lpstr>
      <vt:lpstr>HY동녘B</vt:lpstr>
      <vt:lpstr>HY울릉도M</vt:lpstr>
      <vt:lpstr>맑은 고딕</vt:lpstr>
      <vt:lpstr>바탕</vt:lpstr>
      <vt:lpstr>휴먼둥근헤드라인</vt:lpstr>
      <vt:lpstr>휴먼명조</vt:lpstr>
      <vt:lpstr>휴먼모음T</vt:lpstr>
      <vt:lpstr>Arial</vt:lpstr>
      <vt:lpstr>Cambria Math</vt:lpstr>
      <vt:lpstr>Tahoma</vt:lpstr>
      <vt:lpstr>Wingdings</vt:lpstr>
      <vt:lpstr>Office 테마</vt:lpstr>
      <vt:lpstr>암소 개량 시스템 구축 및 활용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지역단위 암소개량 추진방향 및 전략</dc:title>
  <dc:creator>default</dc:creator>
  <cp:lastModifiedBy>USER</cp:lastModifiedBy>
  <cp:revision>164</cp:revision>
  <cp:lastPrinted>2018-03-02T07:09:17Z</cp:lastPrinted>
  <dcterms:created xsi:type="dcterms:W3CDTF">2016-09-19T06:24:17Z</dcterms:created>
  <dcterms:modified xsi:type="dcterms:W3CDTF">2018-03-26T00:17:49Z</dcterms:modified>
</cp:coreProperties>
</file>