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309" r:id="rId3"/>
    <p:sldId id="313" r:id="rId4"/>
    <p:sldId id="314" r:id="rId5"/>
    <p:sldId id="331" r:id="rId6"/>
    <p:sldId id="332" r:id="rId7"/>
    <p:sldId id="316" r:id="rId8"/>
    <p:sldId id="317" r:id="rId9"/>
    <p:sldId id="318" r:id="rId10"/>
    <p:sldId id="319" r:id="rId11"/>
    <p:sldId id="320" r:id="rId12"/>
    <p:sldId id="299" r:id="rId13"/>
    <p:sldId id="300" r:id="rId14"/>
    <p:sldId id="333" r:id="rId15"/>
    <p:sldId id="257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8" r:id="rId24"/>
    <p:sldId id="293" r:id="rId25"/>
    <p:sldId id="295" r:id="rId26"/>
    <p:sldId id="296" r:id="rId27"/>
    <p:sldId id="306" r:id="rId28"/>
    <p:sldId id="307" r:id="rId29"/>
    <p:sldId id="297" r:id="rId30"/>
    <p:sldId id="308" r:id="rId31"/>
    <p:sldId id="294" r:id="rId32"/>
    <p:sldId id="328" r:id="rId33"/>
    <p:sldId id="329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30" r:id="rId42"/>
    <p:sldId id="336" r:id="rId43"/>
    <p:sldId id="334" r:id="rId44"/>
    <p:sldId id="335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4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ngbuemcho\OneDrive\RCND\RCDE2017006\2018\proteinup_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한우 </a:t>
            </a:r>
            <a:r>
              <a:rPr lang="ko-KR" altLang="en-US" dirty="0" err="1" smtClean="0"/>
              <a:t>거세우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실험농가별</a:t>
            </a:r>
            <a:r>
              <a:rPr lang="ko-KR" altLang="en-US" dirty="0" smtClean="0"/>
              <a:t>  </a:t>
            </a:r>
            <a:r>
              <a:rPr lang="ko-KR" dirty="0" smtClean="0"/>
              <a:t>사료섭취량</a:t>
            </a:r>
            <a:r>
              <a:rPr lang="en-US" dirty="0"/>
              <a:t>(</a:t>
            </a:r>
            <a:r>
              <a:rPr lang="ko-KR" dirty="0"/>
              <a:t>건물기준</a:t>
            </a:r>
            <a:r>
              <a:rPr lang="en-US" dirty="0"/>
              <a:t>)</a:t>
            </a:r>
            <a:endParaRPr lang="ko-KR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53718285214349"/>
          <c:y val="0.1413926287383091"/>
          <c:w val="0.70083923884514432"/>
          <c:h val="0.60965716609367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사료섭취량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multiLvlStrRef>
              <c:f>Sheet1!$D$4:$G$5</c:f>
              <c:multiLvlStrCache>
                <c:ptCount val="4"/>
                <c:lvl>
                  <c:pt idx="0">
                    <c:v>대조구</c:v>
                  </c:pt>
                  <c:pt idx="1">
                    <c:v>급여구</c:v>
                  </c:pt>
                  <c:pt idx="2">
                    <c:v>대조구</c:v>
                  </c:pt>
                  <c:pt idx="3">
                    <c:v>급여구</c:v>
                  </c:pt>
                </c:lvl>
                <c:lvl>
                  <c:pt idx="0">
                    <c:v>농장 A</c:v>
                  </c:pt>
                  <c:pt idx="2">
                    <c:v>농장 B</c:v>
                  </c:pt>
                </c:lvl>
              </c:multiLvlStrCache>
            </c:multiLvlStrRef>
          </c:cat>
          <c:val>
            <c:numRef>
              <c:f>Sheet1!$D$6:$G$6</c:f>
              <c:numCache>
                <c:formatCode>General</c:formatCode>
                <c:ptCount val="4"/>
                <c:pt idx="0">
                  <c:v>6.43</c:v>
                </c:pt>
                <c:pt idx="1">
                  <c:v>6.21</c:v>
                </c:pt>
                <c:pt idx="2">
                  <c:v>6.95</c:v>
                </c:pt>
                <c:pt idx="3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970928"/>
        <c:axId val="448957208"/>
      </c:barChart>
      <c:catAx>
        <c:axId val="44897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8957208"/>
        <c:crossesAt val="0"/>
        <c:auto val="1"/>
        <c:lblAlgn val="ctr"/>
        <c:lblOffset val="100"/>
        <c:noMultiLvlLbl val="0"/>
      </c:catAx>
      <c:valAx>
        <c:axId val="448957208"/>
        <c:scaling>
          <c:orientation val="minMax"/>
          <c:min val="0"/>
        </c:scaling>
        <c:delete val="0"/>
        <c:axPos val="l"/>
        <c:majorGridlines/>
        <c:numFmt formatCode="#,##0.0_);[Red]\(#,##0.0\)" sourceLinked="0"/>
        <c:majorTickMark val="out"/>
        <c:minorTickMark val="none"/>
        <c:tickLblPos val="nextTo"/>
        <c:crossAx val="448970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HY동녘B" pitchFamily="18" charset="-127"/>
          <a:ea typeface="HY동녘B" pitchFamily="18" charset="-127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Sheet1!$I$174</c:f>
              <c:strCache>
                <c:ptCount val="1"/>
                <c:pt idx="0">
                  <c:v>loin.area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D-6941-AEBF-FDCE5CA63C70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Sheet1!$I$175:$I$176</c:f>
              <c:numCache>
                <c:formatCode>0.00</c:formatCode>
                <c:ptCount val="2"/>
                <c:pt idx="0">
                  <c:v>88.643678160919535</c:v>
                </c:pt>
                <c:pt idx="1">
                  <c:v>90.30952380952381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0D-6941-AEBF-FDCE5CA63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36704"/>
        <c:axId val="449038272"/>
      </c:barChart>
      <c:catAx>
        <c:axId val="4490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8272"/>
        <c:crosses val="autoZero"/>
        <c:auto val="1"/>
        <c:lblAlgn val="ctr"/>
        <c:lblOffset val="100"/>
        <c:noMultiLvlLbl val="0"/>
      </c:catAx>
      <c:valAx>
        <c:axId val="449038272"/>
        <c:scaling>
          <c:orientation val="minMax"/>
          <c:max val="95"/>
          <c:min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등심단면적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cm2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67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Sheet1!$I$174</c:f>
              <c:strCache>
                <c:ptCount val="1"/>
                <c:pt idx="0">
                  <c:v>loin.area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82-E940-9973-867A7E5417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82-E940-9973-867A7E5417D5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Sheet1!$I$180:$I$181</c:f>
              <c:numCache>
                <c:formatCode>0.00</c:formatCode>
                <c:ptCount val="2"/>
                <c:pt idx="0">
                  <c:v>90.535211267605632</c:v>
                </c:pt>
                <c:pt idx="1">
                  <c:v>89.07692307692308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82-E940-9973-867A7E541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35528"/>
        <c:axId val="447833112"/>
      </c:barChart>
      <c:catAx>
        <c:axId val="44903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3112"/>
        <c:crosses val="autoZero"/>
        <c:auto val="1"/>
        <c:lblAlgn val="ctr"/>
        <c:lblOffset val="100"/>
        <c:noMultiLvlLbl val="0"/>
      </c:catAx>
      <c:valAx>
        <c:axId val="447833112"/>
        <c:scaling>
          <c:orientation val="minMax"/>
          <c:max val="95"/>
          <c:min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등심단면적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cm2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55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Sheet1!$J$174</c:f>
              <c:strCache>
                <c:ptCount val="1"/>
                <c:pt idx="0">
                  <c:v>backfat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03-1649-AAD7-DBAFD2C9AAA1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Sheet1!$J$175:$J$176</c:f>
              <c:numCache>
                <c:formatCode>0.00</c:formatCode>
                <c:ptCount val="2"/>
                <c:pt idx="0">
                  <c:v>12.942528735632184</c:v>
                </c:pt>
                <c:pt idx="1">
                  <c:v>15.928571428571429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03-1649-AAD7-DBAFD2C9A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47848"/>
        <c:axId val="447547456"/>
      </c:barChart>
      <c:catAx>
        <c:axId val="44754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547456"/>
        <c:crosses val="autoZero"/>
        <c:auto val="1"/>
        <c:lblAlgn val="ctr"/>
        <c:lblOffset val="100"/>
        <c:noMultiLvlLbl val="0"/>
      </c:catAx>
      <c:valAx>
        <c:axId val="447547456"/>
        <c:scaling>
          <c:orientation val="minMax"/>
          <c:max val="1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등지방두께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54784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8355441755426"/>
          <c:y val="5.3141590557494539E-2"/>
          <c:w val="0.8136914942205874"/>
          <c:h val="0.86073934358678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Sheet1!$J$174</c:f>
              <c:strCache>
                <c:ptCount val="1"/>
                <c:pt idx="0">
                  <c:v>backfat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F-6444-B870-66540C5CEF9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CF-6444-B870-66540C5CEF94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Sheet1!$J$180:$J$181</c:f>
              <c:numCache>
                <c:formatCode>0.00</c:formatCode>
                <c:ptCount val="2"/>
                <c:pt idx="0">
                  <c:v>15.43661971830986</c:v>
                </c:pt>
                <c:pt idx="1">
                  <c:v>18.615384615384617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CF-6444-B870-66540C5CE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46672"/>
        <c:axId val="447546280"/>
      </c:barChart>
      <c:catAx>
        <c:axId val="4475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546280"/>
        <c:crosses val="autoZero"/>
        <c:auto val="1"/>
        <c:lblAlgn val="ctr"/>
        <c:lblOffset val="100"/>
        <c:noMultiLvlLbl val="0"/>
      </c:catAx>
      <c:valAx>
        <c:axId val="447546280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등지방두께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54667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Sheet1!$L$174</c:f>
              <c:strCache>
                <c:ptCount val="1"/>
                <c:pt idx="0">
                  <c:v>meat.index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9-F84C-AEBD-A4D7C89942B6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Sheet1!$L$175:$L$176</c:f>
              <c:numCache>
                <c:formatCode>0.00</c:formatCode>
                <c:ptCount val="2"/>
                <c:pt idx="0">
                  <c:v>64.842528735632172</c:v>
                </c:pt>
                <c:pt idx="1">
                  <c:v>62.74726190476192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89-F84C-AEBD-A4D7C8994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32328"/>
        <c:axId val="447831936"/>
      </c:barChart>
      <c:catAx>
        <c:axId val="44783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1936"/>
        <c:crosses val="autoZero"/>
        <c:auto val="1"/>
        <c:lblAlgn val="ctr"/>
        <c:lblOffset val="100"/>
        <c:noMultiLvlLbl val="0"/>
      </c:catAx>
      <c:valAx>
        <c:axId val="447831936"/>
        <c:scaling>
          <c:orientation val="minMax"/>
          <c:max val="65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육량지수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23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Sheet1!$M$174</c:f>
              <c:strCache>
                <c:ptCount val="1"/>
                <c:pt idx="0">
                  <c:v>marbling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DE-7240-90D5-03D3EDDFCBD7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Sheet1!$M$175:$M$176</c:f>
              <c:numCache>
                <c:formatCode>0.00</c:formatCode>
                <c:ptCount val="2"/>
                <c:pt idx="0">
                  <c:v>5.5172413793103452</c:v>
                </c:pt>
                <c:pt idx="1">
                  <c:v>6.0238095238095237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DE-7240-90D5-03D3EDDFC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31152"/>
        <c:axId val="447837816"/>
      </c:barChart>
      <c:catAx>
        <c:axId val="44783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7816"/>
        <c:crosses val="autoZero"/>
        <c:auto val="1"/>
        <c:lblAlgn val="ctr"/>
        <c:lblOffset val="100"/>
        <c:noMultiLvlLbl val="0"/>
      </c:catAx>
      <c:valAx>
        <c:axId val="447837816"/>
        <c:scaling>
          <c:orientation val="minMax"/>
          <c:max val="6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근내지방도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1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11103358915582E-2"/>
          <c:y val="4.6868375882080482E-2"/>
          <c:w val="0.87444473238313569"/>
          <c:h val="0.81611911832820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Sheet1!$F$175</c:f>
              <c:strCache>
                <c:ptCount val="1"/>
                <c:pt idx="0">
                  <c:v>대조구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BD6-7246-92FA-AA5053503A0F}"/>
              </c:ext>
            </c:extLst>
          </c:dPt>
          <c:cat>
            <c:strRef>
              <c:f>Sheet1!$N$174:$Q$174</c:f>
              <c:strCache>
                <c:ptCount val="4"/>
                <c:pt idx="0">
                  <c:v>육색</c:v>
                </c:pt>
                <c:pt idx="1">
                  <c:v>지방색</c:v>
                </c:pt>
                <c:pt idx="2">
                  <c:v>조직감</c:v>
                </c:pt>
                <c:pt idx="3">
                  <c:v>성숙도</c:v>
                </c:pt>
              </c:strCache>
            </c:strRef>
          </c:cat>
          <c:val>
            <c:numRef>
              <c:f>Sheet1!$N$175:$Q$175</c:f>
              <c:numCache>
                <c:formatCode>0.00</c:formatCode>
                <c:ptCount val="4"/>
                <c:pt idx="0">
                  <c:v>4.7471264367816088</c:v>
                </c:pt>
                <c:pt idx="1">
                  <c:v>2.9540229885057472</c:v>
                </c:pt>
                <c:pt idx="2">
                  <c:v>1.2413793103448276</c:v>
                </c:pt>
                <c:pt idx="3">
                  <c:v>2.2873563218390807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D6-7246-92FA-AA5053503A0F}"/>
            </c:ext>
          </c:extLst>
        </c:ser>
        <c:ser>
          <c:idx val="1"/>
          <c:order val="1"/>
          <c:tx>
            <c:strRef>
              <c:f>Sheet1!$F$176</c:f>
              <c:strCache>
                <c:ptCount val="1"/>
                <c:pt idx="0">
                  <c:v>프로틴업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Sheet1!$N$174:$Q$174</c:f>
              <c:strCache>
                <c:ptCount val="4"/>
                <c:pt idx="0">
                  <c:v>육색</c:v>
                </c:pt>
                <c:pt idx="1">
                  <c:v>지방색</c:v>
                </c:pt>
                <c:pt idx="2">
                  <c:v>조직감</c:v>
                </c:pt>
                <c:pt idx="3">
                  <c:v>성숙도</c:v>
                </c:pt>
              </c:strCache>
            </c:strRef>
          </c:cat>
          <c:val>
            <c:numRef>
              <c:f>Sheet1!$N$176:$Q$176</c:f>
              <c:numCache>
                <c:formatCode>0.00</c:formatCode>
                <c:ptCount val="4"/>
                <c:pt idx="0">
                  <c:v>4.8928571428571432</c:v>
                </c:pt>
                <c:pt idx="1">
                  <c:v>2.9761904761904763</c:v>
                </c:pt>
                <c:pt idx="2">
                  <c:v>1.1190476190476191</c:v>
                </c:pt>
                <c:pt idx="3">
                  <c:v>2.3452380952380953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D6-7246-92FA-AA5053503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33896"/>
        <c:axId val="447834680"/>
      </c:barChart>
      <c:catAx>
        <c:axId val="44783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4680"/>
        <c:crosses val="autoZero"/>
        <c:auto val="1"/>
        <c:lblAlgn val="ctr"/>
        <c:lblOffset val="100"/>
        <c:noMultiLvlLbl val="0"/>
      </c:catAx>
      <c:valAx>
        <c:axId val="447834680"/>
        <c:scaling>
          <c:orientation val="minMax"/>
          <c:max val="6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38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907789662338969"/>
          <c:y val="6.0833991771789761E-2"/>
          <c:w val="0.35737794093136299"/>
          <c:h val="0.1586088330654169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Sheet1!$L$174</c:f>
              <c:strCache>
                <c:ptCount val="1"/>
                <c:pt idx="0">
                  <c:v>meat.index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63-FC40-8B7B-D387DA302E0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63-FC40-8B7B-D387DA302E0E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Sheet1!$L$180:$L$181</c:f>
              <c:numCache>
                <c:formatCode>0.00</c:formatCode>
                <c:ptCount val="2"/>
                <c:pt idx="0">
                  <c:v>63.057042253521132</c:v>
                </c:pt>
                <c:pt idx="1">
                  <c:v>61.055384615384618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63-FC40-8B7B-D387DA302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35856"/>
        <c:axId val="447837032"/>
      </c:barChart>
      <c:catAx>
        <c:axId val="4478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7032"/>
        <c:crosses val="autoZero"/>
        <c:auto val="1"/>
        <c:lblAlgn val="ctr"/>
        <c:lblOffset val="100"/>
        <c:noMultiLvlLbl val="0"/>
      </c:catAx>
      <c:valAx>
        <c:axId val="447837032"/>
        <c:scaling>
          <c:orientation val="minMax"/>
          <c:max val="65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육량지수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58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819349482004"/>
          <c:y val="5.4946257521071212E-2"/>
          <c:w val="0.80329677541702393"/>
          <c:h val="0.84798719566415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Sheet1!$M$174</c:f>
              <c:strCache>
                <c:ptCount val="1"/>
                <c:pt idx="0">
                  <c:v>marbling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29-CD44-80C8-25CFCC0916E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29-CD44-80C8-25CFCC0916EC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Sheet1!$M$180:$M$181</c:f>
              <c:numCache>
                <c:formatCode>0.00</c:formatCode>
                <c:ptCount val="2"/>
                <c:pt idx="0">
                  <c:v>5.873239436619718</c:v>
                </c:pt>
                <c:pt idx="1">
                  <c:v>6.8461538461538458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29-CD44-80C8-25CFCC091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36248"/>
        <c:axId val="447836640"/>
      </c:barChart>
      <c:catAx>
        <c:axId val="44783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6640"/>
        <c:crosses val="autoZero"/>
        <c:auto val="1"/>
        <c:lblAlgn val="ctr"/>
        <c:lblOffset val="100"/>
        <c:noMultiLvlLbl val="0"/>
      </c:catAx>
      <c:valAx>
        <c:axId val="447836640"/>
        <c:scaling>
          <c:orientation val="minMax"/>
          <c:max val="7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근내지방도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624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11103358915582E-2"/>
          <c:y val="4.6868375882080482E-2"/>
          <c:w val="0.87444473238313569"/>
          <c:h val="0.81611911832820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Sheet1!$F$180</c:f>
              <c:strCache>
                <c:ptCount val="1"/>
                <c:pt idx="0">
                  <c:v>TMR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F0-9C4D-A7E4-D606ECDD10BC}"/>
              </c:ext>
            </c:extLst>
          </c:dPt>
          <c:cat>
            <c:strRef>
              <c:f>Sheet1!$N$174:$Q$174</c:f>
              <c:strCache>
                <c:ptCount val="4"/>
                <c:pt idx="0">
                  <c:v>육색</c:v>
                </c:pt>
                <c:pt idx="1">
                  <c:v>지방색</c:v>
                </c:pt>
                <c:pt idx="2">
                  <c:v>조직감</c:v>
                </c:pt>
                <c:pt idx="3">
                  <c:v>성숙도</c:v>
                </c:pt>
              </c:strCache>
            </c:strRef>
          </c:cat>
          <c:val>
            <c:numRef>
              <c:f>Sheet1!$N$180:$Q$180</c:f>
              <c:numCache>
                <c:formatCode>0.00</c:formatCode>
                <c:ptCount val="4"/>
                <c:pt idx="0">
                  <c:v>4.943661971830986</c:v>
                </c:pt>
                <c:pt idx="1">
                  <c:v>2.9859154929577465</c:v>
                </c:pt>
                <c:pt idx="2">
                  <c:v>1.1408450704225352</c:v>
                </c:pt>
                <c:pt idx="3">
                  <c:v>2.3943661971830985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F0-9C4D-A7E4-D606ECDD10BC}"/>
            </c:ext>
          </c:extLst>
        </c:ser>
        <c:ser>
          <c:idx val="1"/>
          <c:order val="1"/>
          <c:tx>
            <c:strRef>
              <c:f>Sheet1!$F$181</c:f>
              <c:strCache>
                <c:ptCount val="1"/>
                <c:pt idx="0">
                  <c:v>농후사료/조사료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Sheet1!$N$174:$Q$174</c:f>
              <c:strCache>
                <c:ptCount val="4"/>
                <c:pt idx="0">
                  <c:v>육색</c:v>
                </c:pt>
                <c:pt idx="1">
                  <c:v>지방색</c:v>
                </c:pt>
                <c:pt idx="2">
                  <c:v>조직감</c:v>
                </c:pt>
                <c:pt idx="3">
                  <c:v>성숙도</c:v>
                </c:pt>
              </c:strCache>
            </c:strRef>
          </c:cat>
          <c:val>
            <c:numRef>
              <c:f>Sheet1!$N$181:$Q$181</c:f>
              <c:numCache>
                <c:formatCode>0.00</c:formatCode>
                <c:ptCount val="4"/>
                <c:pt idx="0">
                  <c:v>4.615384615384615</c:v>
                </c:pt>
                <c:pt idx="1">
                  <c:v>2.9230769230769229</c:v>
                </c:pt>
                <c:pt idx="2">
                  <c:v>1</c:v>
                </c:pt>
                <c:pt idx="3">
                  <c:v>2.0769230769230771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F0-9C4D-A7E4-D606ECDD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33504"/>
        <c:axId val="447838600"/>
      </c:barChart>
      <c:catAx>
        <c:axId val="4478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8600"/>
        <c:crosses val="autoZero"/>
        <c:auto val="1"/>
        <c:lblAlgn val="ctr"/>
        <c:lblOffset val="100"/>
        <c:noMultiLvlLbl val="0"/>
      </c:catAx>
      <c:valAx>
        <c:axId val="447838600"/>
        <c:scaling>
          <c:orientation val="minMax"/>
          <c:max val="6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78335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833271517729062"/>
          <c:y val="5.3913576546876278E-2"/>
          <c:w val="0.46559133142858206"/>
          <c:h val="0.1586088330654169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/>
              <a:t> </a:t>
            </a:r>
            <a:r>
              <a:rPr lang="ko-KR" altLang="en-US" dirty="0" smtClean="0"/>
              <a:t>한우 </a:t>
            </a:r>
            <a:r>
              <a:rPr lang="ko-KR" altLang="en-US" dirty="0" err="1" smtClean="0"/>
              <a:t>미경산우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사료섭취량</a:t>
            </a:r>
            <a:endParaRPr lang="ko-KR" alt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PowerPoint의 차트]Sheet1'!$C$26</c:f>
              <c:strCache>
                <c:ptCount val="1"/>
                <c:pt idx="0">
                  <c:v> 사료섭취량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'[Microsoft PowerPoint의 차트]Sheet1'!$D$25:$E$25</c:f>
              <c:strCache>
                <c:ptCount val="2"/>
                <c:pt idx="0">
                  <c:v>대조구</c:v>
                </c:pt>
                <c:pt idx="1">
                  <c:v>급여구</c:v>
                </c:pt>
              </c:strCache>
            </c:strRef>
          </c:cat>
          <c:val>
            <c:numRef>
              <c:f>'[Microsoft PowerPoint의 차트]Sheet1'!$D$26:$E$26</c:f>
              <c:numCache>
                <c:formatCode>General</c:formatCode>
                <c:ptCount val="2"/>
                <c:pt idx="0">
                  <c:v>6.95</c:v>
                </c:pt>
                <c:pt idx="1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968576"/>
        <c:axId val="448962696"/>
      </c:barChart>
      <c:catAx>
        <c:axId val="44896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8962696"/>
        <c:crosses val="autoZero"/>
        <c:auto val="1"/>
        <c:lblAlgn val="ctr"/>
        <c:lblOffset val="100"/>
        <c:noMultiLvlLbl val="0"/>
      </c:catAx>
      <c:valAx>
        <c:axId val="448962696"/>
        <c:scaling>
          <c:orientation val="minMax"/>
          <c:min val="0"/>
        </c:scaling>
        <c:delete val="0"/>
        <c:axPos val="l"/>
        <c:majorGridlines/>
        <c:numFmt formatCode="#,##0.0_);[Red]\(#,##0.0\)" sourceLinked="0"/>
        <c:majorTickMark val="out"/>
        <c:minorTickMark val="none"/>
        <c:tickLblPos val="nextTo"/>
        <c:crossAx val="448968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HY동녘B" pitchFamily="18" charset="-127"/>
          <a:ea typeface="HY동녘B" pitchFamily="18" charset="-127"/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5622134976861"/>
          <c:y val="3.1563845050215207E-2"/>
          <c:w val="0.79798346237360995"/>
          <c:h val="0.831877675979168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대조구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Sheet1!$U$2:$U$13</c:f>
              <c:strCache>
                <c:ptCount val="12"/>
                <c:pt idx="0">
                  <c:v>1++A</c:v>
                </c:pt>
                <c:pt idx="1">
                  <c:v>1++B</c:v>
                </c:pt>
                <c:pt idx="2">
                  <c:v>1++C</c:v>
                </c:pt>
                <c:pt idx="3">
                  <c:v>1+A</c:v>
                </c:pt>
                <c:pt idx="4">
                  <c:v>1+B</c:v>
                </c:pt>
                <c:pt idx="5">
                  <c:v>1+C</c:v>
                </c:pt>
                <c:pt idx="6">
                  <c:v>1A</c:v>
                </c:pt>
                <c:pt idx="7">
                  <c:v>1B</c:v>
                </c:pt>
                <c:pt idx="8">
                  <c:v>1C</c:v>
                </c:pt>
                <c:pt idx="9">
                  <c:v>2A</c:v>
                </c:pt>
                <c:pt idx="10">
                  <c:v>2B</c:v>
                </c:pt>
                <c:pt idx="11">
                  <c:v>2C</c:v>
                </c:pt>
              </c:strCache>
            </c:strRef>
          </c:cat>
          <c:val>
            <c:numRef>
              <c:f>Sheet1!$V$2:$V$13</c:f>
              <c:numCache>
                <c:formatCode>0.00</c:formatCode>
                <c:ptCount val="12"/>
                <c:pt idx="0">
                  <c:v>1.1494252873563218</c:v>
                </c:pt>
                <c:pt idx="1">
                  <c:v>8.0459770114942533</c:v>
                </c:pt>
                <c:pt idx="2">
                  <c:v>2.2988505747126435</c:v>
                </c:pt>
                <c:pt idx="3">
                  <c:v>8.0459770114942533</c:v>
                </c:pt>
                <c:pt idx="4">
                  <c:v>27.586206896551722</c:v>
                </c:pt>
                <c:pt idx="5">
                  <c:v>13.793103448275861</c:v>
                </c:pt>
                <c:pt idx="6">
                  <c:v>8.0459770114942533</c:v>
                </c:pt>
                <c:pt idx="7">
                  <c:v>13.793103448275861</c:v>
                </c:pt>
                <c:pt idx="8">
                  <c:v>5.7471264367816088</c:v>
                </c:pt>
                <c:pt idx="9">
                  <c:v>3.4482758620689653</c:v>
                </c:pt>
                <c:pt idx="10">
                  <c:v>4.5977011494252871</c:v>
                </c:pt>
                <c:pt idx="11">
                  <c:v>3.4482758620689653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0D-0E40-89C0-7119D54D33BC}"/>
            </c:ext>
          </c:extLst>
        </c:ser>
        <c:ser>
          <c:idx val="1"/>
          <c:order val="1"/>
          <c:tx>
            <c:strRef>
              <c:f>Sheet1!$W$1</c:f>
              <c:strCache>
                <c:ptCount val="1"/>
                <c:pt idx="0">
                  <c:v>프로틴업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Sheet1!$U$2:$U$13</c:f>
              <c:strCache>
                <c:ptCount val="12"/>
                <c:pt idx="0">
                  <c:v>1++A</c:v>
                </c:pt>
                <c:pt idx="1">
                  <c:v>1++B</c:v>
                </c:pt>
                <c:pt idx="2">
                  <c:v>1++C</c:v>
                </c:pt>
                <c:pt idx="3">
                  <c:v>1+A</c:v>
                </c:pt>
                <c:pt idx="4">
                  <c:v>1+B</c:v>
                </c:pt>
                <c:pt idx="5">
                  <c:v>1+C</c:v>
                </c:pt>
                <c:pt idx="6">
                  <c:v>1A</c:v>
                </c:pt>
                <c:pt idx="7">
                  <c:v>1B</c:v>
                </c:pt>
                <c:pt idx="8">
                  <c:v>1C</c:v>
                </c:pt>
                <c:pt idx="9">
                  <c:v>2A</c:v>
                </c:pt>
                <c:pt idx="10">
                  <c:v>2B</c:v>
                </c:pt>
                <c:pt idx="11">
                  <c:v>2C</c:v>
                </c:pt>
              </c:strCache>
            </c:strRef>
          </c:cat>
          <c:val>
            <c:numRef>
              <c:f>Sheet1!$W$2:$W$13</c:f>
              <c:numCache>
                <c:formatCode>0.00</c:formatCode>
                <c:ptCount val="12"/>
                <c:pt idx="0">
                  <c:v>1.2048192771084338</c:v>
                </c:pt>
                <c:pt idx="1">
                  <c:v>9.6385542168674707</c:v>
                </c:pt>
                <c:pt idx="2">
                  <c:v>7.2289156626506017</c:v>
                </c:pt>
                <c:pt idx="3">
                  <c:v>3.6144578313253009</c:v>
                </c:pt>
                <c:pt idx="4">
                  <c:v>22.891566265060241</c:v>
                </c:pt>
                <c:pt idx="5">
                  <c:v>21.686746987951807</c:v>
                </c:pt>
                <c:pt idx="6">
                  <c:v>2.4096385542168677</c:v>
                </c:pt>
                <c:pt idx="7">
                  <c:v>13.253012048192772</c:v>
                </c:pt>
                <c:pt idx="8">
                  <c:v>14.457831325301203</c:v>
                </c:pt>
                <c:pt idx="9">
                  <c:v>1.2048192771084338</c:v>
                </c:pt>
                <c:pt idx="10">
                  <c:v>0</c:v>
                </c:pt>
                <c:pt idx="11">
                  <c:v>2.4096385542168677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0D-0E40-89C0-7119D54D3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971320"/>
        <c:axId val="448970144"/>
      </c:barChart>
      <c:catAx>
        <c:axId val="448971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최종등급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8970144"/>
        <c:crosses val="autoZero"/>
        <c:auto val="1"/>
        <c:lblAlgn val="ctr"/>
        <c:lblOffset val="100"/>
        <c:noMultiLvlLbl val="0"/>
      </c:catAx>
      <c:valAx>
        <c:axId val="4489701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ko-KR"/>
                  <a:t>등급비율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897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80006433736178"/>
          <c:y val="8.7750426462115547E-2"/>
          <c:w val="0.286934544045504"/>
          <c:h val="6.576463810029485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'[Microsoft PowerPoint의 차트]Sheet1'!$E$40</c:f>
              <c:strCache>
                <c:ptCount val="1"/>
                <c:pt idx="0">
                  <c:v>대조구</c:v>
                </c:pt>
              </c:strCache>
            </c:strRef>
          </c:tx>
          <c:invertIfNegative val="0"/>
          <c:cat>
            <c:multiLvlStrRef>
              <c:f>'[Microsoft PowerPoint의 차트]Sheet1'!$C$41:$D$42</c:f>
              <c:multiLvlStrCache>
                <c:ptCount val="2"/>
                <c:lvl>
                  <c:pt idx="0">
                    <c:v>일당 증체량(kg/d)</c:v>
                  </c:pt>
                  <c:pt idx="1">
                    <c:v>일당증체량 (kg/d)</c:v>
                  </c:pt>
                </c:lvl>
                <c:lvl>
                  <c:pt idx="0">
                    <c:v>거세우</c:v>
                  </c:pt>
                  <c:pt idx="1">
                    <c:v>미경산우</c:v>
                  </c:pt>
                </c:lvl>
              </c:multiLvlStrCache>
            </c:multiLvlStrRef>
          </c:cat>
          <c:val>
            <c:numRef>
              <c:f>'[Microsoft PowerPoint의 차트]Sheet1'!$E$41:$E$42</c:f>
              <c:numCache>
                <c:formatCode>General</c:formatCode>
                <c:ptCount val="2"/>
                <c:pt idx="0">
                  <c:v>0.73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'[Microsoft PowerPoint의 차트]Sheet1'!$F$40</c:f>
              <c:strCache>
                <c:ptCount val="1"/>
                <c:pt idx="0">
                  <c:v>급여구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multiLvlStrRef>
              <c:f>'[Microsoft PowerPoint의 차트]Sheet1'!$C$41:$D$42</c:f>
              <c:multiLvlStrCache>
                <c:ptCount val="2"/>
                <c:lvl>
                  <c:pt idx="0">
                    <c:v>일당 증체량(kg/d)</c:v>
                  </c:pt>
                  <c:pt idx="1">
                    <c:v>일당증체량 (kg/d)</c:v>
                  </c:pt>
                </c:lvl>
                <c:lvl>
                  <c:pt idx="0">
                    <c:v>거세우</c:v>
                  </c:pt>
                  <c:pt idx="1">
                    <c:v>미경산우</c:v>
                  </c:pt>
                </c:lvl>
              </c:multiLvlStrCache>
            </c:multiLvlStrRef>
          </c:cat>
          <c:val>
            <c:numRef>
              <c:f>'[Microsoft PowerPoint의 차트]Sheet1'!$F$41:$F$42</c:f>
              <c:numCache>
                <c:formatCode>General</c:formatCode>
                <c:ptCount val="2"/>
                <c:pt idx="0">
                  <c:v>1.06</c:v>
                </c:pt>
                <c:pt idx="1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966224"/>
        <c:axId val="447548632"/>
        <c:axId val="0"/>
      </c:bar3DChart>
      <c:catAx>
        <c:axId val="44896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7548632"/>
        <c:crosses val="autoZero"/>
        <c:auto val="1"/>
        <c:lblAlgn val="ctr"/>
        <c:lblOffset val="100"/>
        <c:noMultiLvlLbl val="0"/>
      </c:catAx>
      <c:valAx>
        <c:axId val="447548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96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HY동녘B" pitchFamily="18" charset="-127"/>
          <a:ea typeface="HY동녘B" pitchFamily="18" charset="-127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Sheet1!$G$174</c:f>
              <c:strCache>
                <c:ptCount val="1"/>
                <c:pt idx="0">
                  <c:v>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94-364F-BBF0-AB564075323B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Sheet1!$G$175:$G$176</c:f>
              <c:numCache>
                <c:formatCode>0.00</c:formatCode>
                <c:ptCount val="2"/>
                <c:pt idx="0">
                  <c:v>29.885057471264368</c:v>
                </c:pt>
                <c:pt idx="1">
                  <c:v>30.782142857142865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94-364F-BBF0-AB5640753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512400"/>
        <c:axId val="274510832"/>
      </c:barChart>
      <c:catAx>
        <c:axId val="2745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74510832"/>
        <c:crosses val="autoZero"/>
        <c:auto val="1"/>
        <c:lblAlgn val="ctr"/>
        <c:lblOffset val="100"/>
        <c:noMultiLvlLbl val="0"/>
      </c:catAx>
      <c:valAx>
        <c:axId val="274510832"/>
        <c:scaling>
          <c:orientation val="minMax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출하개월</a:t>
                </a:r>
                <a:r>
                  <a:rPr lang="en-US"/>
                  <a:t>,</a:t>
                </a:r>
                <a:r>
                  <a:rPr lang="ko-KR"/>
                  <a:t> 개월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745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2761546817731"/>
          <c:y val="3.8277330670712269E-2"/>
          <c:w val="0.80007950490840829"/>
          <c:h val="0.83466927245300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Sheet1!$G$174</c:f>
              <c:strCache>
                <c:ptCount val="1"/>
                <c:pt idx="0">
                  <c:v>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2E-5E41-834F-CFDFA4F5BF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2E-5E41-834F-CFDFA4F5BFD5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Sheet1!$G$180:$G$181</c:f>
              <c:numCache>
                <c:formatCode>0.00</c:formatCode>
                <c:ptCount val="2"/>
                <c:pt idx="0">
                  <c:v>30.898591549295791</c:v>
                </c:pt>
                <c:pt idx="1">
                  <c:v>30.146153846153844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2E-5E41-834F-CFDFA4F5B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512792"/>
        <c:axId val="274513576"/>
      </c:barChart>
      <c:catAx>
        <c:axId val="27451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74513576"/>
        <c:crosses val="autoZero"/>
        <c:auto val="1"/>
        <c:lblAlgn val="ctr"/>
        <c:lblOffset val="100"/>
        <c:noMultiLvlLbl val="0"/>
      </c:catAx>
      <c:valAx>
        <c:axId val="274513576"/>
        <c:scaling>
          <c:orientation val="minMax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출하개월</a:t>
                </a:r>
                <a:r>
                  <a:rPr lang="en-US"/>
                  <a:t>,</a:t>
                </a:r>
                <a:r>
                  <a:rPr lang="ko-KR"/>
                  <a:t> 개월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7451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Sheet1!$H$174</c:f>
              <c:strCache>
                <c:ptCount val="1"/>
                <c:pt idx="0">
                  <c:v>live.weight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D5-4E4F-8485-E7AC20F36F6C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Sheet1!$H$175:$H$176</c:f>
              <c:numCache>
                <c:formatCode>0.00</c:formatCode>
                <c:ptCount val="2"/>
                <c:pt idx="0">
                  <c:v>712.13793103448279</c:v>
                </c:pt>
                <c:pt idx="1">
                  <c:v>745.14285714285711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D5-4E4F-8485-E7AC20F36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39448"/>
        <c:axId val="449041016"/>
      </c:barChart>
      <c:catAx>
        <c:axId val="44903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41016"/>
        <c:crosses val="autoZero"/>
        <c:auto val="1"/>
        <c:lblAlgn val="ctr"/>
        <c:lblOffset val="100"/>
        <c:noMultiLvlLbl val="0"/>
      </c:catAx>
      <c:valAx>
        <c:axId val="449041016"/>
        <c:scaling>
          <c:orientation val="minMax"/>
          <c:max val="750"/>
          <c:min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출하체중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Sheet1!$K$174</c:f>
              <c:strCache>
                <c:ptCount val="1"/>
                <c:pt idx="0">
                  <c:v>carcass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2C-E14D-986E-2824C6DEB674}"/>
              </c:ext>
            </c:extLst>
          </c:dPt>
          <c:cat>
            <c:strRef>
              <c:f>Sheet1!$F$175:$F$176</c:f>
              <c:strCache>
                <c:ptCount val="2"/>
                <c:pt idx="0">
                  <c:v>대조구</c:v>
                </c:pt>
                <c:pt idx="1">
                  <c:v>프로틴업</c:v>
                </c:pt>
              </c:strCache>
            </c:strRef>
          </c:cat>
          <c:val>
            <c:numRef>
              <c:f>Sheet1!$K$175:$K$176</c:f>
              <c:numCache>
                <c:formatCode>0.00</c:formatCode>
                <c:ptCount val="2"/>
                <c:pt idx="0">
                  <c:v>416.73563218390802</c:v>
                </c:pt>
                <c:pt idx="1">
                  <c:v>435.28571428571428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2C-E14D-986E-2824C6DEB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41408"/>
        <c:axId val="449034744"/>
      </c:barChart>
      <c:catAx>
        <c:axId val="4490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4744"/>
        <c:crosses val="autoZero"/>
        <c:auto val="1"/>
        <c:lblAlgn val="ctr"/>
        <c:lblOffset val="100"/>
        <c:noMultiLvlLbl val="0"/>
      </c:catAx>
      <c:valAx>
        <c:axId val="449034744"/>
        <c:scaling>
          <c:orientation val="minMax"/>
          <c:max val="450"/>
          <c:min val="3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도체중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4140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Sheet1!$H$174</c:f>
              <c:strCache>
                <c:ptCount val="1"/>
                <c:pt idx="0">
                  <c:v>live.weight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9B-F049-B20B-EFE0E01C69E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9B-F049-B20B-EFE0E01C69EE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Sheet1!$H$180:$H$181</c:f>
              <c:numCache>
                <c:formatCode>0.00</c:formatCode>
                <c:ptCount val="2"/>
                <c:pt idx="0">
                  <c:v>747.3943661971831</c:v>
                </c:pt>
                <c:pt idx="1">
                  <c:v>732.84615384615381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9B-F049-B20B-EFE0E01C6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35136"/>
        <c:axId val="449040232"/>
      </c:barChart>
      <c:catAx>
        <c:axId val="4490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40232"/>
        <c:crosses val="autoZero"/>
        <c:auto val="1"/>
        <c:lblAlgn val="ctr"/>
        <c:lblOffset val="100"/>
        <c:noMultiLvlLbl val="0"/>
      </c:catAx>
      <c:valAx>
        <c:axId val="449040232"/>
        <c:scaling>
          <c:orientation val="minMax"/>
          <c:max val="750"/>
          <c:min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출하체중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51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Sheet1!$K$174</c:f>
              <c:strCache>
                <c:ptCount val="1"/>
                <c:pt idx="0">
                  <c:v>carcass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7E-604E-94F4-D6F93141CA4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7E-604E-94F4-D6F93141CA40}"/>
              </c:ext>
            </c:extLst>
          </c:dPt>
          <c:cat>
            <c:strRef>
              <c:f>Sheet1!$F$180:$F$181</c:f>
              <c:strCache>
                <c:ptCount val="2"/>
                <c:pt idx="0">
                  <c:v>TMR</c:v>
                </c:pt>
                <c:pt idx="1">
                  <c:v>농후사료/조사료</c:v>
                </c:pt>
              </c:strCache>
            </c:strRef>
          </c:cat>
          <c:val>
            <c:numRef>
              <c:f>Sheet1!$K$180:$K$181</c:f>
              <c:numCache>
                <c:formatCode>0.00</c:formatCode>
                <c:ptCount val="2"/>
                <c:pt idx="0">
                  <c:v>436.40845070422534</c:v>
                </c:pt>
                <c:pt idx="1">
                  <c:v>429.15384615384613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7E-604E-94F4-D6F93141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42192"/>
        <c:axId val="449038664"/>
      </c:barChart>
      <c:catAx>
        <c:axId val="44904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38664"/>
        <c:crosses val="autoZero"/>
        <c:auto val="1"/>
        <c:lblAlgn val="ctr"/>
        <c:lblOffset val="100"/>
        <c:noMultiLvlLbl val="0"/>
      </c:catAx>
      <c:valAx>
        <c:axId val="449038664"/>
        <c:scaling>
          <c:orientation val="minMax"/>
          <c:max val="450"/>
          <c:min val="3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도체중</a:t>
                </a:r>
                <a:r>
                  <a:rPr lang="en-US"/>
                  <a:t>,</a:t>
                </a:r>
                <a:r>
                  <a:rPr lang="ko-KR"/>
                  <a:t> </a:t>
                </a:r>
                <a:r>
                  <a:rPr lang="en-US"/>
                  <a:t>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44904219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45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CD41531-1368-4249-92E8-7656276A1BF9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295674" y="9251950"/>
            <a:ext cx="400752" cy="379591"/>
          </a:xfrm>
        </p:spPr>
        <p:txBody>
          <a:bodyPr/>
          <a:lstStyle/>
          <a:p>
            <a:fld id="{460BA7CF-181D-41C4-9C44-53A0EF19F7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7.svg"/><Relationship Id="rId5" Type="http://schemas.openxmlformats.org/officeDocument/2006/relationships/slide" Target="slide17.xm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7566" y="1709531"/>
            <a:ext cx="1203476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647566" y="1822174"/>
            <a:ext cx="12034764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647566" y="283182"/>
            <a:ext cx="5180905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6600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총체보리한우</a:t>
            </a: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68367" y="3334435"/>
            <a:ext cx="8993168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dirty="0" smtClean="0">
                <a:latin typeface="HY동녘B" pitchFamily="18" charset="-127"/>
                <a:ea typeface="HY동녘B" pitchFamily="18" charset="-127"/>
              </a:rPr>
              <a:t>육량 및 육질 개선을 위한 </a:t>
            </a:r>
            <a:endParaRPr lang="en-US" altLang="ko-KR" sz="6000" b="1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6000" b="1" dirty="0" smtClean="0">
                <a:latin typeface="HY동녘B" pitchFamily="18" charset="-127"/>
                <a:ea typeface="HY동녘B" pitchFamily="18" charset="-127"/>
              </a:rPr>
              <a:t>“</a:t>
            </a:r>
            <a:r>
              <a:rPr lang="ko-KR" altLang="en-US" sz="6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en-US" altLang="ko-KR" sz="6000" b="1" dirty="0" smtClean="0">
                <a:latin typeface="HY동녘B" pitchFamily="18" charset="-127"/>
                <a:ea typeface="HY동녘B" pitchFamily="18" charset="-127"/>
              </a:rPr>
              <a:t>”</a:t>
            </a:r>
            <a:r>
              <a:rPr lang="ko-KR" altLang="en-US" sz="6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endParaRPr lang="en-US" altLang="ko-KR" sz="6000" b="1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6000" b="1" dirty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400" b="1" dirty="0" smtClean="0">
                <a:latin typeface="HY동녘B" pitchFamily="18" charset="-127"/>
                <a:ea typeface="HY동녘B" pitchFamily="18" charset="-127"/>
              </a:rPr>
              <a:t>고효율 </a:t>
            </a:r>
            <a:r>
              <a:rPr lang="ko-KR" altLang="en-US" sz="4400" b="1" dirty="0">
                <a:latin typeface="HY동녘B" pitchFamily="18" charset="-127"/>
                <a:ea typeface="HY동녘B" pitchFamily="18" charset="-127"/>
              </a:rPr>
              <a:t>고단백질 </a:t>
            </a:r>
            <a:r>
              <a:rPr lang="ko-KR" altLang="en-US" sz="4400" b="1" dirty="0" smtClean="0">
                <a:latin typeface="HY동녘B" pitchFamily="18" charset="-127"/>
                <a:ea typeface="HY동녘B" pitchFamily="18" charset="-127"/>
              </a:rPr>
              <a:t>배합사료</a:t>
            </a:r>
            <a:r>
              <a:rPr lang="en-US" altLang="ko-KR" sz="44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en-US" altLang="ko-KR" sz="4400" b="1" dirty="0">
              <a:latin typeface="HY동녘B" pitchFamily="18" charset="-127"/>
              <a:ea typeface="HY동녘B" pitchFamily="18" charset="-127"/>
            </a:endParaRPr>
          </a:p>
          <a:p>
            <a:endParaRPr lang="ko-KR" altLang="en-US" sz="4400" b="1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0328439">
            <a:off x="8515207" y="3639538"/>
            <a:ext cx="2420338" cy="234809"/>
          </a:xfrm>
          <a:prstGeom prst="leftArrow">
            <a:avLst>
              <a:gd name="adj1" fmla="val 50000"/>
              <a:gd name="adj2" fmla="val 257692"/>
            </a:avLst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28328" y="2815450"/>
            <a:ext cx="9218507" cy="5222239"/>
          </a:xfrm>
          <a:prstGeom prst="flowChartAlternateProcess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205" y="5461565"/>
            <a:ext cx="1133062" cy="8392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사료</a:t>
            </a:r>
            <a:endParaRPr lang="en-US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단백질</a:t>
            </a:r>
            <a:endParaRPr lang="es-ES_tradnl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33668" y="6622340"/>
            <a:ext cx="1952197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Protein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9966" y="6470791"/>
            <a:ext cx="2263180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Peptides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71674" y="6491112"/>
            <a:ext cx="894215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643902" y="7369387"/>
            <a:ext cx="959555" cy="5689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altLang="ko-K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NH</a:t>
            </a:r>
            <a:r>
              <a:rPr lang="es-ES_tradnl" altLang="ko-KR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3</a:t>
            </a:r>
            <a:endParaRPr lang="es-ES_tradnl" altLang="ko-KR" sz="34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8885" y="1993619"/>
            <a:ext cx="1423206" cy="8392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사료</a:t>
            </a:r>
            <a:endParaRPr lang="en-US" altLang="ko-KR" sz="23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  <a:p>
            <a:pPr algn="ctr" eaLnBrk="0" hangingPunct="0">
              <a:defRPr/>
            </a:pPr>
            <a:r>
              <a:rPr lang="ko-KR" alt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탄수화물</a:t>
            </a:r>
            <a:endParaRPr lang="es-ES_tradnl" altLang="ko-KR" sz="23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600505" y="3531164"/>
            <a:ext cx="1875254" cy="562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altLang="ko-K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Pyruvate</a:t>
            </a:r>
            <a:endParaRPr lang="es-ES_tradnl" altLang="ko-KR" sz="3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521785" y="2917050"/>
            <a:ext cx="2835769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Acetate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2064265">
            <a:off x="1500292" y="6091485"/>
            <a:ext cx="1036319" cy="433493"/>
          </a:xfrm>
          <a:prstGeom prst="leftArrow">
            <a:avLst>
              <a:gd name="adj1" fmla="val 50000"/>
              <a:gd name="adj2" fmla="val 59766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1260398">
            <a:off x="4308764" y="6590741"/>
            <a:ext cx="385191" cy="368831"/>
          </a:xfrm>
          <a:prstGeom prst="leftArrow">
            <a:avLst>
              <a:gd name="adj1" fmla="val 50000"/>
              <a:gd name="adj2" fmla="val 3804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1427662">
            <a:off x="7205696" y="6495627"/>
            <a:ext cx="632178" cy="415431"/>
          </a:xfrm>
          <a:prstGeom prst="leftArrow">
            <a:avLst>
              <a:gd name="adj1" fmla="val 50000"/>
              <a:gd name="adj2" fmla="val 3804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4356653">
            <a:off x="8586328" y="6905413"/>
            <a:ext cx="568960" cy="467361"/>
          </a:xfrm>
          <a:prstGeom prst="leftArrow">
            <a:avLst>
              <a:gd name="adj1" fmla="val 50000"/>
              <a:gd name="adj2" fmla="val 30435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3096583">
            <a:off x="1728328" y="3192499"/>
            <a:ext cx="1930401" cy="440267"/>
          </a:xfrm>
          <a:prstGeom prst="leftArrow">
            <a:avLst>
              <a:gd name="adj1" fmla="val 50000"/>
              <a:gd name="adj2" fmla="val 109615"/>
            </a:avLst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10800000">
            <a:off x="5991012" y="3838222"/>
            <a:ext cx="2038774" cy="101601"/>
          </a:xfrm>
          <a:prstGeom prst="leftArrow">
            <a:avLst>
              <a:gd name="adj1" fmla="val 50000"/>
              <a:gd name="adj2" fmla="val 501663"/>
            </a:avLst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7369416">
            <a:off x="8000434" y="3515361"/>
            <a:ext cx="984391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226394" y="4610948"/>
            <a:ext cx="2803392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Propionate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241851" y="4554794"/>
            <a:ext cx="2276005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Butyrate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1030372" y="7012658"/>
            <a:ext cx="955041" cy="4809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s-ES_tradnl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Urea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rot="10333484">
            <a:off x="9885680" y="7312943"/>
            <a:ext cx="715715" cy="313830"/>
          </a:xfrm>
          <a:prstGeom prst="leftArrow">
            <a:avLst>
              <a:gd name="adj1" fmla="val 50000"/>
              <a:gd name="adj2" fmla="val 57014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0664626" y="3212819"/>
            <a:ext cx="1508166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/>
              <a:t> </a:t>
            </a: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</a:rPr>
              <a:t>CH4</a:t>
            </a:r>
            <a:r>
              <a:rPr lang="es-ES_tradnl"/>
              <a:t> </a:t>
            </a:r>
          </a:p>
        </p:txBody>
      </p:sp>
      <p:sp>
        <p:nvSpPr>
          <p:cNvPr id="30" name="WordArt 32"/>
          <p:cNvSpPr>
            <a:spLocks noChangeAspect="1" noChangeArrowheads="1" noChangeShapeType="1" noTextEdit="1"/>
          </p:cNvSpPr>
          <p:nvPr/>
        </p:nvSpPr>
        <p:spPr bwMode="auto">
          <a:xfrm>
            <a:off x="2579891" y="4530231"/>
            <a:ext cx="2575711" cy="84494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130046" tIns="65023" rIns="130046" bIns="6502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5100" b="1" kern="10" dirty="0" smtClean="0"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Protein-UP</a:t>
            </a:r>
            <a:endParaRPr lang="ko-KR" altLang="en-US" sz="5100" b="1" kern="10" dirty="0">
              <a:ln w="25400">
                <a:solidFill>
                  <a:srgbClr val="C0C0C0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 rot="12090413">
            <a:off x="809412" y="4350739"/>
            <a:ext cx="1496906" cy="433493"/>
          </a:xfrm>
          <a:prstGeom prst="leftArrow">
            <a:avLst>
              <a:gd name="adj1" fmla="val 50000"/>
              <a:gd name="adj2" fmla="val 8632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 rot="808178" flipH="1">
            <a:off x="10829431" y="3994009"/>
            <a:ext cx="923430" cy="1072444"/>
          </a:xfrm>
          <a:prstGeom prst="curvedRightArrow">
            <a:avLst>
              <a:gd name="adj1" fmla="val 23227"/>
              <a:gd name="adj2" fmla="val 46455"/>
              <a:gd name="adj3" fmla="val 3333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9793110" y="1892018"/>
            <a:ext cx="2987041" cy="83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ko-KR" sz="2300" b="1" i="1">
                <a:solidFill>
                  <a:srgbClr val="FF3300"/>
                </a:solidFill>
                <a:ea typeface="굴림" pitchFamily="50" charset="-127"/>
              </a:rPr>
              <a:t>Methanogens (Archeobacteria)</a:t>
            </a:r>
          </a:p>
        </p:txBody>
      </p:sp>
      <p:sp>
        <p:nvSpPr>
          <p:cNvPr id="36" name="Oval 46"/>
          <p:cNvSpPr>
            <a:spLocks noChangeArrowheads="1"/>
          </p:cNvSpPr>
          <p:nvPr/>
        </p:nvSpPr>
        <p:spPr bwMode="auto">
          <a:xfrm>
            <a:off x="6912186" y="6355645"/>
            <a:ext cx="1009227" cy="758613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37" name="Oval 47"/>
          <p:cNvSpPr>
            <a:spLocks noChangeArrowheads="1"/>
          </p:cNvSpPr>
          <p:nvPr/>
        </p:nvSpPr>
        <p:spPr bwMode="auto">
          <a:xfrm>
            <a:off x="8293946" y="6766561"/>
            <a:ext cx="1009227" cy="758613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923474" y="6037298"/>
            <a:ext cx="918915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ko-KR" sz="10200" b="1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rPr>
              <a:t>*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8307492" y="6549814"/>
            <a:ext cx="918916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ko-KR" sz="10200" b="1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rPr>
              <a:t>*</a:t>
            </a:r>
          </a:p>
        </p:txBody>
      </p:sp>
      <p:sp>
        <p:nvSpPr>
          <p:cNvPr id="40" name="AutoShape 51"/>
          <p:cNvSpPr>
            <a:spLocks noChangeArrowheads="1"/>
          </p:cNvSpPr>
          <p:nvPr/>
        </p:nvSpPr>
        <p:spPr bwMode="auto">
          <a:xfrm>
            <a:off x="11983154" y="7012658"/>
            <a:ext cx="410916" cy="758613"/>
          </a:xfrm>
          <a:prstGeom prst="downArrow">
            <a:avLst>
              <a:gd name="adj1" fmla="val 50000"/>
              <a:gd name="adj2" fmla="val 4615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1" name="AutoShape 54"/>
          <p:cNvSpPr>
            <a:spLocks noChangeArrowheads="1"/>
          </p:cNvSpPr>
          <p:nvPr/>
        </p:nvSpPr>
        <p:spPr bwMode="auto">
          <a:xfrm flipV="1">
            <a:off x="7921413" y="4595706"/>
            <a:ext cx="379306" cy="644401"/>
          </a:xfrm>
          <a:prstGeom prst="downArrow">
            <a:avLst>
              <a:gd name="adj1" fmla="val 50000"/>
              <a:gd name="adj2" fmla="val 44704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2" name="AutoShape 55"/>
          <p:cNvSpPr>
            <a:spLocks noChangeArrowheads="1"/>
          </p:cNvSpPr>
          <p:nvPr/>
        </p:nvSpPr>
        <p:spPr bwMode="auto">
          <a:xfrm flipV="1">
            <a:off x="10373371" y="4473839"/>
            <a:ext cx="293511" cy="758613"/>
          </a:xfrm>
          <a:prstGeom prst="downArrow">
            <a:avLst>
              <a:gd name="adj1" fmla="val 50000"/>
              <a:gd name="adj2" fmla="val 64615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3" name="AutoShape 56"/>
          <p:cNvSpPr>
            <a:spLocks noChangeArrowheads="1"/>
          </p:cNvSpPr>
          <p:nvPr/>
        </p:nvSpPr>
        <p:spPr bwMode="auto">
          <a:xfrm>
            <a:off x="10253696" y="2711592"/>
            <a:ext cx="410916" cy="758613"/>
          </a:xfrm>
          <a:prstGeom prst="downArrow">
            <a:avLst>
              <a:gd name="adj1" fmla="val 50000"/>
              <a:gd name="adj2" fmla="val 4615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4" name="AutoShape 58"/>
          <p:cNvSpPr>
            <a:spLocks noChangeArrowheads="1"/>
          </p:cNvSpPr>
          <p:nvPr/>
        </p:nvSpPr>
        <p:spPr bwMode="auto">
          <a:xfrm>
            <a:off x="11919936" y="3224107"/>
            <a:ext cx="410916" cy="758613"/>
          </a:xfrm>
          <a:prstGeom prst="downArrow">
            <a:avLst>
              <a:gd name="adj1" fmla="val 50000"/>
              <a:gd name="adj2" fmla="val 4615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5" name="AutoShape 59"/>
          <p:cNvSpPr>
            <a:spLocks noChangeArrowheads="1"/>
          </p:cNvSpPr>
          <p:nvPr/>
        </p:nvSpPr>
        <p:spPr bwMode="auto">
          <a:xfrm>
            <a:off x="9612488" y="7279076"/>
            <a:ext cx="413174" cy="758613"/>
          </a:xfrm>
          <a:prstGeom prst="downArrow">
            <a:avLst>
              <a:gd name="adj1" fmla="val 50000"/>
              <a:gd name="adj2" fmla="val 4590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6" name="AutoShape 61"/>
          <p:cNvSpPr>
            <a:spLocks noChangeArrowheads="1"/>
          </p:cNvSpPr>
          <p:nvPr/>
        </p:nvSpPr>
        <p:spPr bwMode="auto">
          <a:xfrm flipV="1">
            <a:off x="8639386" y="6254045"/>
            <a:ext cx="295768" cy="758613"/>
          </a:xfrm>
          <a:prstGeom prst="downArrow">
            <a:avLst>
              <a:gd name="adj1" fmla="val 50000"/>
              <a:gd name="adj2" fmla="val 6412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8" name="AutoShape 63"/>
          <p:cNvSpPr>
            <a:spLocks noChangeArrowheads="1"/>
          </p:cNvSpPr>
          <p:nvPr/>
        </p:nvSpPr>
        <p:spPr bwMode="auto">
          <a:xfrm flipV="1">
            <a:off x="6629963" y="6170507"/>
            <a:ext cx="293511" cy="758613"/>
          </a:xfrm>
          <a:prstGeom prst="downArrow">
            <a:avLst>
              <a:gd name="adj1" fmla="val 50000"/>
              <a:gd name="adj2" fmla="val 64615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473004" y="575523"/>
            <a:ext cx="10805724" cy="8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4600" b="1" dirty="0" err="1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프로틴업의</a:t>
            </a:r>
            <a:r>
              <a:rPr lang="fr-FR" altLang="ko-KR" sz="4600" b="1" dirty="0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4600" b="1" dirty="0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반추위 내에서의 작용기전</a:t>
            </a:r>
            <a:endParaRPr lang="es-ES_tradnl" altLang="ko-KR" sz="4600" b="1" dirty="0">
              <a:solidFill>
                <a:srgbClr val="046CA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0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30" grpId="0" animBg="1"/>
      <p:bldP spid="32" grpId="0" animBg="1"/>
      <p:bldP spid="33" grpId="0" animBg="1"/>
      <p:bldP spid="35" grpId="0"/>
      <p:bldP spid="36" grpId="0" animBg="1"/>
      <p:bldP spid="37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61067" y="2364528"/>
            <a:ext cx="10144195" cy="5153067"/>
          </a:xfrm>
          <a:prstGeom prst="flowChartAlternateProcess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3157" y="5567723"/>
            <a:ext cx="1124373" cy="8331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사료</a:t>
            </a:r>
            <a:endParaRPr lang="en-US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단백질</a:t>
            </a:r>
            <a:endParaRPr lang="es-ES_tradnl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2780" y="3111261"/>
            <a:ext cx="1423206" cy="8392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사료</a:t>
            </a:r>
            <a:endParaRPr lang="en-US" altLang="ko-KR" sz="23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  <a:p>
            <a:pPr algn="ctr" eaLnBrk="0" hangingPunct="0">
              <a:defRPr/>
            </a:pPr>
            <a:r>
              <a:rPr lang="ko-KR" alt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탄수화물</a:t>
            </a:r>
            <a:endParaRPr lang="es-ES_tradnl" altLang="ko-KR" sz="23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192303" y="5061980"/>
            <a:ext cx="2302933" cy="2043290"/>
            <a:chOff x="2971" y="1573"/>
            <a:chExt cx="907" cy="905"/>
          </a:xfrm>
        </p:grpSpPr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2971" y="1573"/>
              <a:ext cx="907" cy="90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s-ES" altLang="ko-KR" sz="2300" b="1">
                  <a:ea typeface="굴림" pitchFamily="50" charset="-127"/>
                </a:rPr>
                <a:t>Peptides</a:t>
              </a:r>
              <a:r>
                <a:rPr lang="es-ES" altLang="ko-KR" sz="2000" b="1">
                  <a:ea typeface="굴림" pitchFamily="50" charset="-127"/>
                </a:rPr>
                <a:t>   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s-ES" altLang="ko-KR" sz="2300" b="1">
                  <a:ea typeface="굴림" pitchFamily="50" charset="-127"/>
                </a:rPr>
                <a:t>AA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s-ES" altLang="ko-KR" sz="2300" b="1">
                  <a:solidFill>
                    <a:srgbClr val="FF0000"/>
                  </a:solidFill>
                  <a:ea typeface="굴림" pitchFamily="50" charset="-127"/>
                </a:rPr>
                <a:t>Ammonia</a:t>
              </a:r>
              <a:endParaRPr lang="es-ES" altLang="ko-KR" sz="1300" b="1" baseline="30000">
                <a:solidFill>
                  <a:srgbClr val="FF0000"/>
                </a:solidFill>
                <a:ea typeface="굴림" pitchFamily="50" charset="-127"/>
              </a:endParaRPr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>
              <a:off x="3742" y="2251"/>
              <a:ext cx="0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flipH="1" flipV="1">
              <a:off x="3742" y="1934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54"/>
            <p:cNvSpPr>
              <a:spLocks noChangeShapeType="1"/>
            </p:cNvSpPr>
            <p:nvPr/>
          </p:nvSpPr>
          <p:spPr bwMode="auto">
            <a:xfrm flipH="1" flipV="1">
              <a:off x="3742" y="161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192303" y="2601002"/>
            <a:ext cx="2648373" cy="2043290"/>
            <a:chOff x="-23" y="1663"/>
            <a:chExt cx="1179" cy="905"/>
          </a:xfrm>
        </p:grpSpPr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-23" y="1663"/>
              <a:ext cx="1179" cy="9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s-ES" altLang="ko-KR" sz="2300" b="1">
                  <a:ea typeface="굴림" pitchFamily="50" charset="-127"/>
                </a:rPr>
                <a:t>Acetate 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s-ES" altLang="ko-KR" sz="2300" b="1">
                  <a:ea typeface="굴림" pitchFamily="50" charset="-127"/>
                </a:rPr>
                <a:t>Propionate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s-ES" altLang="ko-KR" sz="2300" b="1">
                  <a:solidFill>
                    <a:srgbClr val="FF0000"/>
                  </a:solidFill>
                  <a:ea typeface="굴림" pitchFamily="50" charset="-127"/>
                </a:rPr>
                <a:t>Methane</a:t>
              </a:r>
              <a:endParaRPr lang="es-ES" altLang="ko-KR" sz="1300" b="1" baseline="30000">
                <a:solidFill>
                  <a:srgbClr val="FF0000"/>
                </a:solidFill>
                <a:ea typeface="굴림" pitchFamily="50" charset="-127"/>
              </a:endParaRPr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930" y="1724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>
              <a:off x="930" y="2341"/>
              <a:ext cx="0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Line 59"/>
            <p:cNvSpPr>
              <a:spLocks noChangeShapeType="1"/>
            </p:cNvSpPr>
            <p:nvPr/>
          </p:nvSpPr>
          <p:spPr bwMode="auto">
            <a:xfrm flipH="1" flipV="1">
              <a:off x="942" y="2059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9302686" y="1686120"/>
            <a:ext cx="1320615" cy="56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2800" b="1" dirty="0" err="1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</a:rPr>
              <a:t>착</a:t>
            </a:r>
            <a:r>
              <a:rPr lang="ko-KR" altLang="en-US" sz="2800" b="1" dirty="0" err="1">
                <a:solidFill>
                  <a:srgbClr val="0070C0"/>
                </a:solidFill>
                <a:latin typeface="Tahoma" pitchFamily="34" charset="0"/>
                <a:ea typeface="굴림" pitchFamily="50" charset="-127"/>
              </a:rPr>
              <a:t>유</a:t>
            </a:r>
            <a:r>
              <a:rPr lang="ko-KR" altLang="en-US" sz="2800" b="1" dirty="0" err="1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</a:rPr>
              <a:t>우</a:t>
            </a:r>
            <a:endParaRPr lang="es-ES_tradnl" sz="28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6221201" y="1428512"/>
            <a:ext cx="1921740" cy="8084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비</a:t>
            </a:r>
            <a:r>
              <a:rPr lang="ko-KR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육</a:t>
            </a:r>
            <a:r>
              <a:rPr lang="ko-KR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우</a:t>
            </a:r>
            <a:endParaRPr lang="es-ES_tradnl" sz="4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9155290" y="2739738"/>
            <a:ext cx="2570091" cy="151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ko-KR" altLang="en-US" sz="2000" b="1" dirty="0">
                <a:ea typeface="굴림" pitchFamily="50" charset="-127"/>
              </a:rPr>
              <a:t>유량 증가</a:t>
            </a:r>
            <a:endParaRPr lang="en-US" altLang="ko-KR" sz="2000" b="1" dirty="0">
              <a:ea typeface="굴림" pitchFamily="50" charset="-127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ko-KR" altLang="en-US" sz="2000" b="1" dirty="0">
                <a:ea typeface="굴림" pitchFamily="50" charset="-127"/>
              </a:rPr>
              <a:t>유지방 증가</a:t>
            </a:r>
            <a:endParaRPr lang="en-US" altLang="ko-KR" sz="2000" b="1" dirty="0">
              <a:ea typeface="굴림" pitchFamily="50" charset="-127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ko-KR" altLang="en-US" sz="2000" b="1" dirty="0">
                <a:ea typeface="굴림" pitchFamily="50" charset="-127"/>
              </a:rPr>
              <a:t>메탄가스 감소</a:t>
            </a:r>
            <a:endParaRPr lang="en-US" altLang="ko-KR" sz="2000" b="1" dirty="0">
              <a:ea typeface="굴림" pitchFamily="50" charset="-127"/>
            </a:endParaRPr>
          </a:p>
        </p:txBody>
      </p:sp>
      <p:sp>
        <p:nvSpPr>
          <p:cNvPr id="20" name="Text Box 65"/>
          <p:cNvSpPr txBox="1">
            <a:spLocks noChangeArrowheads="1"/>
          </p:cNvSpPr>
          <p:nvPr/>
        </p:nvSpPr>
        <p:spPr bwMode="auto">
          <a:xfrm>
            <a:off x="9302687" y="5196132"/>
            <a:ext cx="3230239" cy="16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60000"/>
              </a:lnSpc>
            </a:pPr>
            <a:r>
              <a:rPr lang="ko-KR" altLang="en-US" sz="2000" b="1" dirty="0" err="1">
                <a:ea typeface="굴림" pitchFamily="50" charset="-127"/>
              </a:rPr>
              <a:t>유단백</a:t>
            </a:r>
            <a:r>
              <a:rPr lang="ko-KR" altLang="en-US" sz="2000" b="1" dirty="0">
                <a:ea typeface="굴림" pitchFamily="50" charset="-127"/>
              </a:rPr>
              <a:t> 증가</a:t>
            </a:r>
            <a:endParaRPr lang="en-US" altLang="ko-KR" sz="2000" b="1" dirty="0">
              <a:ea typeface="굴림" pitchFamily="50" charset="-127"/>
            </a:endParaRPr>
          </a:p>
          <a:p>
            <a:pPr algn="just" eaLnBrk="1" hangingPunct="1">
              <a:lnSpc>
                <a:spcPct val="160000"/>
              </a:lnSpc>
            </a:pPr>
            <a:r>
              <a:rPr lang="ko-KR" altLang="en-US" sz="2000" b="1" dirty="0">
                <a:ea typeface="굴림" pitchFamily="50" charset="-127"/>
              </a:rPr>
              <a:t>건강개선</a:t>
            </a:r>
            <a:endParaRPr lang="en-US" altLang="ko-KR" sz="2000" b="1" dirty="0">
              <a:ea typeface="굴림" pitchFamily="50" charset="-127"/>
            </a:endParaRPr>
          </a:p>
          <a:p>
            <a:pPr algn="just" eaLnBrk="1" hangingPunct="1">
              <a:lnSpc>
                <a:spcPct val="160000"/>
              </a:lnSpc>
            </a:pPr>
            <a:r>
              <a:rPr lang="ko-KR" altLang="en-US" sz="2000" b="1" dirty="0">
                <a:ea typeface="굴림" pitchFamily="50" charset="-127"/>
              </a:rPr>
              <a:t>암모니아 가스 감소</a:t>
            </a:r>
            <a:r>
              <a:rPr lang="en-US" altLang="ko-KR" sz="2000" b="1" dirty="0">
                <a:ea typeface="굴림" pitchFamily="50" charset="-127"/>
              </a:rPr>
              <a:t> </a:t>
            </a:r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5236995" y="2440786"/>
            <a:ext cx="3890152" cy="23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육량증가</a:t>
            </a:r>
            <a:endParaRPr lang="en-US" altLang="ko-KR" sz="2800" b="1" dirty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lnSpc>
                <a:spcPct val="170000"/>
              </a:lnSpc>
            </a:pP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사료효율 개선</a:t>
            </a:r>
            <a:endParaRPr lang="en-US" altLang="ko-KR" sz="2800" b="1" dirty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lnSpc>
                <a:spcPct val="170000"/>
              </a:lnSpc>
            </a:pP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메탄가스 감소</a:t>
            </a:r>
            <a:endParaRPr lang="es-ES" altLang="ko-KR" sz="28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1099538" y="473111"/>
            <a:ext cx="10805724" cy="8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4600" b="1" dirty="0" err="1">
                <a:solidFill>
                  <a:srgbClr val="046CA0"/>
                </a:solidFill>
                <a:ea typeface="굴림" pitchFamily="50" charset="-127"/>
              </a:rPr>
              <a:t>프로틴업의</a:t>
            </a:r>
            <a:r>
              <a:rPr lang="fr-FR" altLang="ko-KR" sz="4600" b="1" dirty="0">
                <a:solidFill>
                  <a:srgbClr val="046CA0"/>
                </a:solidFill>
                <a:ea typeface="굴림" pitchFamily="50" charset="-127"/>
              </a:rPr>
              <a:t> </a:t>
            </a:r>
            <a:r>
              <a:rPr lang="ko-KR" altLang="en-US" sz="4600" b="1" dirty="0">
                <a:solidFill>
                  <a:srgbClr val="046CA0"/>
                </a:solidFill>
                <a:ea typeface="굴림" pitchFamily="50" charset="-127"/>
              </a:rPr>
              <a:t> 기능 및 효과</a:t>
            </a:r>
            <a:endParaRPr lang="es-ES_tradnl" altLang="ko-KR" sz="4600" b="1" dirty="0">
              <a:solidFill>
                <a:srgbClr val="046CA0"/>
              </a:solidFill>
              <a:ea typeface="굴림" pitchFamily="50" charset="-127"/>
            </a:endParaRPr>
          </a:p>
        </p:txBody>
      </p: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5265138" y="4926202"/>
            <a:ext cx="3890152" cy="23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질소 소화율 개선</a:t>
            </a:r>
            <a:endParaRPr lang="en-US" altLang="ko-KR" sz="2800" b="1" dirty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lnSpc>
                <a:spcPct val="170000"/>
              </a:lnSpc>
            </a:pP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질소 </a:t>
            </a:r>
            <a:r>
              <a:rPr lang="ko-KR" altLang="en-US" sz="2800" b="1" dirty="0" err="1">
                <a:latin typeface="휴먼엑스포" pitchFamily="18" charset="-127"/>
                <a:ea typeface="휴먼엑스포" pitchFamily="18" charset="-127"/>
              </a:rPr>
              <a:t>이용율</a:t>
            </a: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 개선</a:t>
            </a:r>
            <a:endParaRPr lang="en-US" altLang="ko-KR" sz="2800" b="1" dirty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lnSpc>
                <a:spcPct val="170000"/>
              </a:lnSpc>
            </a:pPr>
            <a:r>
              <a:rPr lang="ko-KR" altLang="en-US" sz="2800" b="1" dirty="0">
                <a:latin typeface="휴먼엑스포" pitchFamily="18" charset="-127"/>
                <a:ea typeface="휴먼엑스포" pitchFamily="18" charset="-127"/>
              </a:rPr>
              <a:t>암모니아 가스 감소</a:t>
            </a:r>
            <a:endParaRPr lang="es-ES" altLang="ko-KR" sz="2800" b="1" dirty="0"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6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90538"/>
            <a:ext cx="12509500" cy="84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59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AutoShape 2"/>
          <p:cNvSpPr>
            <a:spLocks noChangeArrowheads="1"/>
          </p:cNvSpPr>
          <p:nvPr/>
        </p:nvSpPr>
        <p:spPr bwMode="auto">
          <a:xfrm>
            <a:off x="9211732" y="4163906"/>
            <a:ext cx="1517227" cy="2167467"/>
          </a:xfrm>
          <a:prstGeom prst="upArrow">
            <a:avLst>
              <a:gd name="adj1" fmla="val 82833"/>
              <a:gd name="adj2" fmla="val 48128"/>
            </a:avLst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5700" b="1" dirty="0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4516" name="AutoShape 3"/>
          <p:cNvSpPr>
            <a:spLocks noChangeArrowheads="1"/>
          </p:cNvSpPr>
          <p:nvPr/>
        </p:nvSpPr>
        <p:spPr bwMode="auto">
          <a:xfrm>
            <a:off x="2492586" y="4163907"/>
            <a:ext cx="1517227" cy="2059093"/>
          </a:xfrm>
          <a:prstGeom prst="upArrow">
            <a:avLst>
              <a:gd name="adj1" fmla="val 82833"/>
              <a:gd name="adj2" fmla="val 45722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57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79940" name="AutoShape 4"/>
          <p:cNvSpPr>
            <a:spLocks noChangeArrowheads="1"/>
          </p:cNvSpPr>
          <p:nvPr/>
        </p:nvSpPr>
        <p:spPr bwMode="auto">
          <a:xfrm>
            <a:off x="6719145" y="3080173"/>
            <a:ext cx="1517227" cy="3142827"/>
          </a:xfrm>
          <a:prstGeom prst="upArrow">
            <a:avLst>
              <a:gd name="adj1" fmla="val 82833"/>
              <a:gd name="adj2" fmla="val 69786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lin ang="5400000" scaled="1"/>
          </a:gradFill>
          <a:ln w="3175">
            <a:solidFill>
              <a:srgbClr val="6161FF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7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79941" name="AutoShape 5"/>
          <p:cNvSpPr>
            <a:spLocks noChangeArrowheads="1"/>
          </p:cNvSpPr>
          <p:nvPr/>
        </p:nvSpPr>
        <p:spPr bwMode="auto">
          <a:xfrm>
            <a:off x="4876799" y="3080173"/>
            <a:ext cx="1517227" cy="3142827"/>
          </a:xfrm>
          <a:prstGeom prst="upArrow">
            <a:avLst>
              <a:gd name="adj1" fmla="val 82833"/>
              <a:gd name="adj2" fmla="val 69786"/>
            </a:avLst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3175">
            <a:solidFill>
              <a:srgbClr val="6161FF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700" b="1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25119" y="6223000"/>
            <a:ext cx="4118187" cy="2812203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000099"/>
                </a:solidFill>
                <a:latin typeface="Tahoma" pitchFamily="34" charset="0"/>
              </a:rPr>
              <a:t>육성기</a:t>
            </a: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4443306" y="6223000"/>
            <a:ext cx="4551680" cy="281220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FF99FF"/>
                </a:solidFill>
                <a:latin typeface="Tahoma" pitchFamily="34" charset="0"/>
              </a:rPr>
              <a:t>비육</a:t>
            </a:r>
          </a:p>
          <a:p>
            <a:pPr algn="ctr"/>
            <a:r>
              <a:rPr lang="ko-KR" altLang="en-US" sz="10200" b="1">
                <a:solidFill>
                  <a:srgbClr val="FF99FF"/>
                </a:solidFill>
                <a:latin typeface="Tahoma" pitchFamily="34" charset="0"/>
              </a:rPr>
              <a:t>전기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8669866" y="6223000"/>
            <a:ext cx="4009813" cy="281220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FF0000"/>
                </a:solidFill>
                <a:latin typeface="Tahoma" pitchFamily="34" charset="0"/>
              </a:rPr>
              <a:t>비육</a:t>
            </a:r>
          </a:p>
          <a:p>
            <a:pPr algn="ctr"/>
            <a:r>
              <a:rPr lang="ko-KR" altLang="en-US" sz="10200" b="1">
                <a:solidFill>
                  <a:srgbClr val="FF0000"/>
                </a:solidFill>
                <a:latin typeface="Tahoma" pitchFamily="34" charset="0"/>
              </a:rPr>
              <a:t>후기</a:t>
            </a:r>
          </a:p>
        </p:txBody>
      </p:sp>
      <p:sp>
        <p:nvSpPr>
          <p:cNvPr id="64522" name="AutoShape 9"/>
          <p:cNvSpPr>
            <a:spLocks noChangeArrowheads="1"/>
          </p:cNvSpPr>
          <p:nvPr/>
        </p:nvSpPr>
        <p:spPr bwMode="auto">
          <a:xfrm rot="-5400000">
            <a:off x="-596054" y="3351106"/>
            <a:ext cx="4226560" cy="15172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632 h 21600"/>
              <a:gd name="T14" fmla="*/ 16012 w 21600"/>
              <a:gd name="T15" fmla="*/ 18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11" y="0"/>
                </a:moveTo>
                <a:lnTo>
                  <a:pt x="14211" y="2632"/>
                </a:lnTo>
                <a:lnTo>
                  <a:pt x="3375" y="2632"/>
                </a:lnTo>
                <a:lnTo>
                  <a:pt x="3375" y="18968"/>
                </a:lnTo>
                <a:lnTo>
                  <a:pt x="14211" y="18968"/>
                </a:lnTo>
                <a:lnTo>
                  <a:pt x="142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632"/>
                </a:moveTo>
                <a:lnTo>
                  <a:pt x="1350" y="18968"/>
                </a:lnTo>
                <a:lnTo>
                  <a:pt x="2700" y="18968"/>
                </a:lnTo>
                <a:lnTo>
                  <a:pt x="2700" y="2632"/>
                </a:lnTo>
                <a:close/>
              </a:path>
              <a:path w="21600" h="21600">
                <a:moveTo>
                  <a:pt x="0" y="2632"/>
                </a:moveTo>
                <a:lnTo>
                  <a:pt x="0" y="18968"/>
                </a:lnTo>
                <a:lnTo>
                  <a:pt x="675" y="18968"/>
                </a:lnTo>
                <a:lnTo>
                  <a:pt x="675" y="2632"/>
                </a:lnTo>
                <a:close/>
              </a:path>
            </a:pathLst>
          </a:custGeom>
          <a:gradFill rotWithShape="0">
            <a:gsLst>
              <a:gs pos="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30046" tIns="65023" rIns="130046" bIns="65023" anchor="ctr"/>
          <a:lstStyle/>
          <a:p>
            <a:pPr algn="ctr"/>
            <a:r>
              <a:rPr lang="en-US" altLang="ko-KR" sz="10200" b="1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79946" name="AutoShape 10"/>
          <p:cNvSpPr>
            <a:spLocks noChangeArrowheads="1"/>
          </p:cNvSpPr>
          <p:nvPr/>
        </p:nvSpPr>
        <p:spPr bwMode="auto">
          <a:xfrm rot="-5400000">
            <a:off x="9591039" y="3351106"/>
            <a:ext cx="4226560" cy="15172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632 h 21600"/>
              <a:gd name="T14" fmla="*/ 16012 w 21600"/>
              <a:gd name="T15" fmla="*/ 18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11" y="0"/>
                </a:moveTo>
                <a:lnTo>
                  <a:pt x="14211" y="2632"/>
                </a:lnTo>
                <a:lnTo>
                  <a:pt x="3375" y="2632"/>
                </a:lnTo>
                <a:lnTo>
                  <a:pt x="3375" y="18968"/>
                </a:lnTo>
                <a:lnTo>
                  <a:pt x="14211" y="18968"/>
                </a:lnTo>
                <a:lnTo>
                  <a:pt x="142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632"/>
                </a:moveTo>
                <a:lnTo>
                  <a:pt x="1350" y="18968"/>
                </a:lnTo>
                <a:lnTo>
                  <a:pt x="2700" y="18968"/>
                </a:lnTo>
                <a:lnTo>
                  <a:pt x="2700" y="2632"/>
                </a:lnTo>
                <a:close/>
              </a:path>
              <a:path w="21600" h="21600">
                <a:moveTo>
                  <a:pt x="0" y="2632"/>
                </a:moveTo>
                <a:lnTo>
                  <a:pt x="0" y="18968"/>
                </a:lnTo>
                <a:lnTo>
                  <a:pt x="675" y="18968"/>
                </a:lnTo>
                <a:lnTo>
                  <a:pt x="675" y="2632"/>
                </a:lnTo>
                <a:close/>
              </a:path>
            </a:pathLst>
          </a:custGeom>
          <a:gradFill rotWithShape="0">
            <a:gsLst>
              <a:gs pos="0">
                <a:srgbClr val="762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30046" tIns="65023" rIns="130046" bIns="65023" anchor="ctr"/>
          <a:lstStyle/>
          <a:p>
            <a:pPr algn="ctr"/>
            <a:r>
              <a:rPr lang="en-US" altLang="ko-KR" sz="102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325119" y="580751"/>
            <a:ext cx="12246187" cy="7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4600" dirty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3단계 </a:t>
            </a:r>
            <a:r>
              <a:rPr lang="ko-KR" altLang="en-US" sz="4600" dirty="0" smtClean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에너지 단백질 급여프로그램 </a:t>
            </a:r>
            <a:r>
              <a:rPr lang="ko-KR" altLang="en-US" sz="4600" dirty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필요..</a:t>
            </a:r>
          </a:p>
        </p:txBody>
      </p:sp>
    </p:spTree>
    <p:extLst>
      <p:ext uri="{BB962C8B-B14F-4D97-AF65-F5344CB8AC3E}">
        <p14:creationId xmlns:p14="http://schemas.microsoft.com/office/powerpoint/2010/main" val="20967838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8" grpId="0" animBg="1" autoUpdateAnimBg="0"/>
      <p:bldP spid="679940" grpId="0" animBg="1" autoUpdateAnimBg="0"/>
      <p:bldP spid="679941" grpId="0" animBg="1" autoUpdateAnimBg="0"/>
      <p:bldP spid="679943" grpId="0" animBg="1" autoUpdateAnimBg="0"/>
      <p:bldP spid="679944" grpId="0" animBg="1" autoUpdateAnimBg="0"/>
      <p:bldP spid="67994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AutoShape 2"/>
          <p:cNvSpPr>
            <a:spLocks noChangeArrowheads="1"/>
          </p:cNvSpPr>
          <p:nvPr/>
        </p:nvSpPr>
        <p:spPr bwMode="auto">
          <a:xfrm>
            <a:off x="9147387" y="3409950"/>
            <a:ext cx="1517227" cy="3359575"/>
          </a:xfrm>
          <a:prstGeom prst="upArrow">
            <a:avLst>
              <a:gd name="adj1" fmla="val 82833"/>
              <a:gd name="adj2" fmla="val 48128"/>
            </a:avLst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200" b="1" dirty="0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4516" name="AutoShape 3"/>
          <p:cNvSpPr>
            <a:spLocks noChangeArrowheads="1"/>
          </p:cNvSpPr>
          <p:nvPr/>
        </p:nvSpPr>
        <p:spPr bwMode="auto">
          <a:xfrm>
            <a:off x="2428241" y="4229100"/>
            <a:ext cx="1517227" cy="2432051"/>
          </a:xfrm>
          <a:prstGeom prst="upArrow">
            <a:avLst>
              <a:gd name="adj1" fmla="val 82833"/>
              <a:gd name="adj2" fmla="val 45722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57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79940" name="AutoShape 4"/>
          <p:cNvSpPr>
            <a:spLocks noChangeArrowheads="1"/>
          </p:cNvSpPr>
          <p:nvPr/>
        </p:nvSpPr>
        <p:spPr bwMode="auto">
          <a:xfrm>
            <a:off x="6654800" y="3409950"/>
            <a:ext cx="1517227" cy="3251201"/>
          </a:xfrm>
          <a:prstGeom prst="upArrow">
            <a:avLst>
              <a:gd name="adj1" fmla="val 82833"/>
              <a:gd name="adj2" fmla="val 69786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lin ang="5400000" scaled="1"/>
          </a:gradFill>
          <a:ln w="3175">
            <a:solidFill>
              <a:srgbClr val="6161FF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7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79941" name="AutoShape 5"/>
          <p:cNvSpPr>
            <a:spLocks noChangeArrowheads="1"/>
          </p:cNvSpPr>
          <p:nvPr/>
        </p:nvSpPr>
        <p:spPr bwMode="auto">
          <a:xfrm>
            <a:off x="4812454" y="2667000"/>
            <a:ext cx="1517227" cy="3994151"/>
          </a:xfrm>
          <a:prstGeom prst="upArrow">
            <a:avLst>
              <a:gd name="adj1" fmla="val 82833"/>
              <a:gd name="adj2" fmla="val 69786"/>
            </a:avLst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3175">
            <a:solidFill>
              <a:srgbClr val="6161FF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700" b="1" dirty="0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260774" y="6661151"/>
            <a:ext cx="4118187" cy="2831253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000099"/>
                </a:solidFill>
                <a:latin typeface="Tahoma" pitchFamily="34" charset="0"/>
              </a:rPr>
              <a:t>육성기</a:t>
            </a: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4378961" y="6661151"/>
            <a:ext cx="4551680" cy="283125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FF99FF"/>
                </a:solidFill>
                <a:latin typeface="Tahoma" pitchFamily="34" charset="0"/>
              </a:rPr>
              <a:t>비육</a:t>
            </a:r>
          </a:p>
          <a:p>
            <a:pPr algn="ctr"/>
            <a:r>
              <a:rPr lang="ko-KR" altLang="en-US" sz="10200" b="1">
                <a:solidFill>
                  <a:srgbClr val="FF99FF"/>
                </a:solidFill>
                <a:latin typeface="Tahoma" pitchFamily="34" charset="0"/>
              </a:rPr>
              <a:t>전기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8605521" y="6661151"/>
            <a:ext cx="4009813" cy="283125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FF0000"/>
                </a:solidFill>
                <a:latin typeface="Tahoma" pitchFamily="34" charset="0"/>
              </a:rPr>
              <a:t>비육</a:t>
            </a:r>
          </a:p>
          <a:p>
            <a:pPr algn="ctr"/>
            <a:r>
              <a:rPr lang="ko-KR" altLang="en-US" sz="10200" b="1">
                <a:solidFill>
                  <a:srgbClr val="FF0000"/>
                </a:solidFill>
                <a:latin typeface="Tahoma" pitchFamily="34" charset="0"/>
              </a:rPr>
              <a:t>후기</a:t>
            </a:r>
          </a:p>
        </p:txBody>
      </p:sp>
      <p:sp>
        <p:nvSpPr>
          <p:cNvPr id="64522" name="AutoShape 9"/>
          <p:cNvSpPr>
            <a:spLocks noChangeArrowheads="1"/>
          </p:cNvSpPr>
          <p:nvPr/>
        </p:nvSpPr>
        <p:spPr bwMode="auto">
          <a:xfrm rot="-5400000">
            <a:off x="-839469" y="3610187"/>
            <a:ext cx="4584701" cy="15172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632 h 21600"/>
              <a:gd name="T14" fmla="*/ 16012 w 21600"/>
              <a:gd name="T15" fmla="*/ 18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11" y="0"/>
                </a:moveTo>
                <a:lnTo>
                  <a:pt x="14211" y="2632"/>
                </a:lnTo>
                <a:lnTo>
                  <a:pt x="3375" y="2632"/>
                </a:lnTo>
                <a:lnTo>
                  <a:pt x="3375" y="18968"/>
                </a:lnTo>
                <a:lnTo>
                  <a:pt x="14211" y="18968"/>
                </a:lnTo>
                <a:lnTo>
                  <a:pt x="142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632"/>
                </a:moveTo>
                <a:lnTo>
                  <a:pt x="1350" y="18968"/>
                </a:lnTo>
                <a:lnTo>
                  <a:pt x="2700" y="18968"/>
                </a:lnTo>
                <a:lnTo>
                  <a:pt x="2700" y="2632"/>
                </a:lnTo>
                <a:close/>
              </a:path>
              <a:path w="21600" h="21600">
                <a:moveTo>
                  <a:pt x="0" y="2632"/>
                </a:moveTo>
                <a:lnTo>
                  <a:pt x="0" y="18968"/>
                </a:lnTo>
                <a:lnTo>
                  <a:pt x="675" y="18968"/>
                </a:lnTo>
                <a:lnTo>
                  <a:pt x="675" y="2632"/>
                </a:lnTo>
                <a:close/>
              </a:path>
            </a:pathLst>
          </a:custGeom>
          <a:gradFill rotWithShape="0">
            <a:gsLst>
              <a:gs pos="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30046" tIns="65023" rIns="130046" bIns="65023" anchor="ctr"/>
          <a:lstStyle/>
          <a:p>
            <a:pPr algn="ctr"/>
            <a:r>
              <a:rPr lang="en-US" altLang="ko-KR" sz="10200" b="1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79946" name="AutoShape 10"/>
          <p:cNvSpPr>
            <a:spLocks noChangeArrowheads="1"/>
          </p:cNvSpPr>
          <p:nvPr/>
        </p:nvSpPr>
        <p:spPr bwMode="auto">
          <a:xfrm rot="-5400000">
            <a:off x="9642900" y="3905461"/>
            <a:ext cx="3994150" cy="15172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632 h 21600"/>
              <a:gd name="T14" fmla="*/ 16012 w 21600"/>
              <a:gd name="T15" fmla="*/ 18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11" y="0"/>
                </a:moveTo>
                <a:lnTo>
                  <a:pt x="14211" y="2632"/>
                </a:lnTo>
                <a:lnTo>
                  <a:pt x="3375" y="2632"/>
                </a:lnTo>
                <a:lnTo>
                  <a:pt x="3375" y="18968"/>
                </a:lnTo>
                <a:lnTo>
                  <a:pt x="14211" y="18968"/>
                </a:lnTo>
                <a:lnTo>
                  <a:pt x="142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632"/>
                </a:moveTo>
                <a:lnTo>
                  <a:pt x="1350" y="18968"/>
                </a:lnTo>
                <a:lnTo>
                  <a:pt x="2700" y="18968"/>
                </a:lnTo>
                <a:lnTo>
                  <a:pt x="2700" y="2632"/>
                </a:lnTo>
                <a:close/>
              </a:path>
              <a:path w="21600" h="21600">
                <a:moveTo>
                  <a:pt x="0" y="2632"/>
                </a:moveTo>
                <a:lnTo>
                  <a:pt x="0" y="18968"/>
                </a:lnTo>
                <a:lnTo>
                  <a:pt x="675" y="18968"/>
                </a:lnTo>
                <a:lnTo>
                  <a:pt x="675" y="2632"/>
                </a:lnTo>
                <a:close/>
              </a:path>
            </a:pathLst>
          </a:custGeom>
          <a:gradFill rotWithShape="0">
            <a:gsLst>
              <a:gs pos="0">
                <a:srgbClr val="762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30046" tIns="65023" rIns="130046" bIns="65023" anchor="ctr"/>
          <a:lstStyle/>
          <a:p>
            <a:pPr algn="ctr"/>
            <a:r>
              <a:rPr lang="en-US" altLang="ko-KR" sz="10200" b="1" dirty="0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2110742" y="836281"/>
            <a:ext cx="8846396" cy="140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 anchor="b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600" dirty="0" smtClean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에너지 단백질 급여프로그램의 </a:t>
            </a:r>
            <a:endParaRPr lang="en-US" altLang="ko-KR" sz="4600" dirty="0" smtClean="0">
              <a:solidFill>
                <a:srgbClr val="99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600" dirty="0" smtClean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수정이 필요한 시기</a:t>
            </a:r>
            <a:endParaRPr lang="ko-KR" altLang="en-US" sz="4600" dirty="0">
              <a:solidFill>
                <a:srgbClr val="99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65238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8" grpId="0" animBg="1" autoUpdateAnimBg="0"/>
      <p:bldP spid="679940" grpId="0" animBg="1" autoUpdateAnimBg="0"/>
      <p:bldP spid="679941" grpId="0" animBg="1" autoUpdateAnimBg="0"/>
      <p:bldP spid="679943" grpId="0" animBg="1" autoUpdateAnimBg="0"/>
      <p:bldP spid="679944" grpId="0" animBg="1" autoUpdateAnimBg="0"/>
      <p:bldP spid="67994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475" y="528905"/>
            <a:ext cx="919001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HY견고딕" pitchFamily="18" charset="-127"/>
                <a:ea typeface="HY견고딕" pitchFamily="18" charset="-127"/>
              </a:rPr>
              <a:t>육량 등급 향상을 위해서는 </a:t>
            </a:r>
            <a:r>
              <a:rPr lang="en-US" altLang="ko-KR" sz="5400" b="1" dirty="0" smtClean="0"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5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견고딕" pitchFamily="18" charset="-127"/>
              <a:ea typeface="HY견고딕" pitchFamily="18" charset="-127"/>
              <a:sym typeface="Helvetica Light"/>
            </a:endParaRPr>
          </a:p>
        </p:txBody>
      </p:sp>
      <p:pic>
        <p:nvPicPr>
          <p:cNvPr id="7" name="_x176647976" descr="EMB000007703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18" y="4507487"/>
            <a:ext cx="5113313" cy="45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0513" y="2188904"/>
            <a:ext cx="523259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육질 등급 증가를 위한</a:t>
            </a:r>
            <a:endParaRPr kumimoji="0" lang="en-US" altLang="ko-K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장기 비육은 </a:t>
            </a:r>
            <a:r>
              <a:rPr kumimoji="0" lang="en-US" altLang="ko-K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C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등급 </a:t>
            </a: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출현율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 증가를 필연적으로 동반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655" y="5408102"/>
            <a:ext cx="5544457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도체중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향상은 수익과 직결되므로</a:t>
            </a:r>
            <a:endParaRPr kumimoji="0" lang="en-US" altLang="ko-K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등심단면적 강화와</a:t>
            </a:r>
            <a:endParaRPr kumimoji="0" lang="en-US" altLang="ko-K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등지방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두께 개선이 필수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04596"/>
            <a:ext cx="6325028" cy="189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10285186" cy="86178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육량 증가를 위한 시기와 방법은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5586" y="2305329"/>
            <a:ext cx="763451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육성기와 비육전기에 한하여 실시해야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비육후기의 과도한 육량 증가시도는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근내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지방 침착시기를 늦추므로 비육후기는 부적절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양질의 단백질 공급을 통한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체단백질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합성 강화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최적의 아미노산 공급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에너지 효율 개선 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altLang="ko-KR" dirty="0"/>
          </a:p>
        </p:txBody>
      </p:sp>
      <p:pic>
        <p:nvPicPr>
          <p:cNvPr id="6" name="_x145706112" descr="EMB000017ac2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14" y="3082321"/>
            <a:ext cx="4552950" cy="52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91554" y="8418477"/>
            <a:ext cx="3835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반추동물 단백질 대사과정</a:t>
            </a:r>
            <a:endParaRPr kumimoji="0" lang="ko-KR" alt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29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10189936" cy="86178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400" err="1" smtClean="0">
                <a:latin typeface="HY견고딕" pitchFamily="18" charset="-127"/>
                <a:ea typeface="HY견고딕" pitchFamily="18" charset="-127"/>
              </a:rPr>
              <a:t>사료내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단백질 수준과 생산성관계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81650" y="2599526"/>
            <a:ext cx="6770007" cy="5741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육성기와 </a:t>
            </a:r>
            <a:r>
              <a:rPr lang="ko-KR" altLang="en-US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비육전기에 </a:t>
            </a:r>
            <a:r>
              <a:rPr lang="ko-KR" altLang="en-US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조단백질</a:t>
            </a:r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 수준을 높이면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지육중량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배최장근단면적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 및 </a:t>
            </a:r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근내지방도가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증가하였고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增山等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, 1997;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丸山等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, 1994; Byers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and </a:t>
            </a:r>
            <a:r>
              <a:rPr lang="en-US" altLang="ko-KR" sz="3200" dirty="0" err="1" smtClean="0">
                <a:latin typeface="HY동녘B" pitchFamily="18" charset="-127"/>
                <a:ea typeface="HY동녘B" pitchFamily="18" charset="-127"/>
              </a:rPr>
              <a:t>Moxon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1980),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증체량과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사료요구율의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 개선과 더불어 </a:t>
            </a:r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등지방두께가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현저히 감소하는 것으로 보고되고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있다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Rossi et al.,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2000; </a:t>
            </a:r>
            <a:r>
              <a:rPr lang="da-DK" altLang="ko-KR" sz="3200" dirty="0" smtClean="0">
                <a:latin typeface="HY동녘B" pitchFamily="18" charset="-127"/>
                <a:ea typeface="HY동녘B" pitchFamily="18" charset="-127"/>
              </a:rPr>
              <a:t>Perry </a:t>
            </a:r>
            <a:r>
              <a:rPr lang="da-DK" altLang="ko-KR" sz="3200" dirty="0">
                <a:latin typeface="HY동녘B" pitchFamily="18" charset="-127"/>
                <a:ea typeface="HY동녘B" pitchFamily="18" charset="-127"/>
              </a:rPr>
              <a:t>et al, 1983; Martin et al., 1979)</a:t>
            </a:r>
            <a:endParaRPr lang="ko-KR" altLang="en-US" sz="32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599526"/>
            <a:ext cx="4702628" cy="319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54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2016-03-09_12-13-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778" y="464376"/>
            <a:ext cx="4691958" cy="1006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681896" y="3486037"/>
            <a:ext cx="9424804" cy="56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/>
              <a:t>대사에너지 = 가소화에너지 - 메탄생성량 - 뇨중 에너지</a:t>
            </a:r>
          </a:p>
        </p:txBody>
      </p:sp>
      <p:pic>
        <p:nvPicPr>
          <p:cNvPr id="130" name="2016-03-09_12-15-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7302" y="4887499"/>
            <a:ext cx="4325982" cy="11798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 133"/>
          <p:cNvGrpSpPr/>
          <p:nvPr/>
        </p:nvGrpSpPr>
        <p:grpSpPr>
          <a:xfrm>
            <a:off x="3141961" y="4188568"/>
            <a:ext cx="6720880" cy="571248"/>
            <a:chOff x="0" y="0"/>
            <a:chExt cx="6720879" cy="571248"/>
          </a:xfrm>
        </p:grpSpPr>
        <p:pic>
          <p:nvPicPr>
            <p:cNvPr id="131" name="2016-03-09_12-14-1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7340" b="78064"/>
            <a:stretch>
              <a:fillRect/>
            </a:stretch>
          </p:blipFill>
          <p:spPr>
            <a:xfrm>
              <a:off x="0" y="0"/>
              <a:ext cx="4157117" cy="470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2016-03-09_12-15-38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003079" y="114048"/>
              <a:ext cx="2717801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4" name="2016-03-09_12-17-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03482" y="6908157"/>
            <a:ext cx="8053623" cy="4805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Group 138"/>
          <p:cNvGrpSpPr/>
          <p:nvPr/>
        </p:nvGrpSpPr>
        <p:grpSpPr>
          <a:xfrm>
            <a:off x="704304" y="1687275"/>
            <a:ext cx="5200421" cy="1368735"/>
            <a:chOff x="0" y="0"/>
            <a:chExt cx="5200420" cy="1368733"/>
          </a:xfrm>
        </p:grpSpPr>
        <p:pic>
          <p:nvPicPr>
            <p:cNvPr id="135" name="2016-03-09_12-17-2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200421" cy="466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2016-03-09_12-17-41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r="7467" b="50539"/>
            <a:stretch>
              <a:fillRect/>
            </a:stretch>
          </p:blipFill>
          <p:spPr>
            <a:xfrm>
              <a:off x="10059" y="434438"/>
              <a:ext cx="3593496" cy="535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2016-03-09_12-17-41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t="56285"/>
            <a:stretch>
              <a:fillRect/>
            </a:stretch>
          </p:blipFill>
          <p:spPr>
            <a:xfrm>
              <a:off x="10059" y="895841"/>
              <a:ext cx="3883505" cy="4728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Shape 139"/>
          <p:cNvSpPr/>
          <p:nvPr/>
        </p:nvSpPr>
        <p:spPr>
          <a:xfrm>
            <a:off x="4046171" y="6205628"/>
            <a:ext cx="5423707" cy="56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/>
              <a:t>총 사료 에너지의 2 ~ 12% 손실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3150" y="858712"/>
            <a:ext cx="57150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5400" b="1" dirty="0"/>
              <a:t>메탄생성과 </a:t>
            </a:r>
            <a:endParaRPr lang="en-US" altLang="ko-KR" sz="5400" b="1" dirty="0" smtClean="0"/>
          </a:p>
          <a:p>
            <a:pPr defTabSz="584170"/>
            <a:r>
              <a:rPr lang="ko-KR" altLang="en-US" sz="5400" b="1" dirty="0" smtClean="0"/>
              <a:t>한우 </a:t>
            </a:r>
            <a:r>
              <a:rPr lang="ko-KR" altLang="en-US" sz="5400" b="1" dirty="0"/>
              <a:t>에너지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589" y="7913030"/>
            <a:ext cx="11635408" cy="15799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반추위 메탄 생성은 반추위에서 생성되는 이산화탄소와 수소를 줄이기 위한 과정으로 반추위 </a:t>
            </a:r>
            <a:r>
              <a:rPr lang="en-US" altLang="ko-KR" sz="1600" b="1" dirty="0"/>
              <a:t>pH </a:t>
            </a:r>
            <a:r>
              <a:rPr lang="ko-KR" altLang="en-US" sz="1600" b="1" dirty="0"/>
              <a:t>감소을 막기 위함이다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하지만 사료 에너지의 </a:t>
            </a:r>
            <a:r>
              <a:rPr lang="en-US" altLang="ko-KR" sz="1600" b="1" dirty="0"/>
              <a:t>20% </a:t>
            </a:r>
            <a:r>
              <a:rPr lang="ko-KR" altLang="en-US" sz="1600" b="1" dirty="0"/>
              <a:t>이상을 소모하는 과정으로 에너지 손실이 매우 높다</a:t>
            </a:r>
            <a:r>
              <a:rPr lang="en-US" altLang="ko-KR" sz="1600" b="1" dirty="0"/>
              <a:t>.</a:t>
            </a:r>
          </a:p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만약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메탄 생성과정으로 소모되는 에너지의 일부분을 보존하여 체합성에 필요한 에너지로 전화시킨다면</a:t>
            </a:r>
            <a:r>
              <a:rPr lang="en-US" altLang="ko-KR" sz="1600" b="1" dirty="0"/>
              <a:t>, 30</a:t>
            </a:r>
            <a:r>
              <a:rPr lang="ko-KR" altLang="en-US" sz="1600" b="1" dirty="0"/>
              <a:t>개월이라는 사육기간동에 조금씩 일어난다면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궁극적으로 절약되는 에너지는 상당함</a:t>
            </a:r>
          </a:p>
        </p:txBody>
      </p:sp>
    </p:spTree>
    <p:extLst>
      <p:ext uri="{BB962C8B-B14F-4D97-AF65-F5344CB8AC3E}">
        <p14:creationId xmlns:p14="http://schemas.microsoft.com/office/powerpoint/2010/main" val="1525727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0" y="1661756"/>
            <a:ext cx="11817762" cy="3930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40883"/>
            <a:ext cx="132523" cy="47183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defTabSz="584170"/>
            <a:endParaRPr lang="ko-KR" altLang="en-US" sz="24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372" y="508708"/>
            <a:ext cx="1944694" cy="656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/>
              <a:t>개발배경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092" y="1165207"/>
            <a:ext cx="11635408" cy="471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마늘추출물과 기타 유기산들간의 상승작용 알고리즘 분석에 관한 연구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96" y="5389350"/>
            <a:ext cx="5381467" cy="3611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61" y="5389350"/>
            <a:ext cx="5571014" cy="37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1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7566" y="1709531"/>
            <a:ext cx="1203476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647566" y="1822174"/>
            <a:ext cx="12034764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2055002" y="849270"/>
            <a:ext cx="37878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2017</a:t>
            </a: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년 </a:t>
            </a:r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9</a:t>
            </a: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월 교육 </a:t>
            </a:r>
            <a:endParaRPr kumimoji="0" lang="ko-KR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66" y="2864505"/>
            <a:ext cx="5848484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6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총체보리한우</a:t>
            </a:r>
            <a:endParaRPr lang="en-US" altLang="ko-KR" sz="6600" dirty="0" smtClean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6600" dirty="0" err="1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프로틴업</a:t>
            </a:r>
            <a:endParaRPr lang="en-US" altLang="ko-KR" sz="6600" dirty="0" smtClean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5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(</a:t>
            </a:r>
            <a:r>
              <a:rPr kumimoji="0" lang="en-US" altLang="ko-KR" sz="54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Protin</a:t>
            </a:r>
            <a:r>
              <a:rPr kumimoji="0" lang="en-US" altLang="ko-KR" sz="5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-UP)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소개 세미나 개최</a:t>
            </a:r>
            <a:endParaRPr kumimoji="0" lang="ko-KR" altLang="en-US" sz="5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0" y="511696"/>
            <a:ext cx="5975350" cy="447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48" y="5205871"/>
            <a:ext cx="5922131" cy="4014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40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/>
          <p:nvPr>
            <p:extLst/>
          </p:nvPr>
        </p:nvGraphicFramePr>
        <p:xfrm>
          <a:off x="3417499" y="2863328"/>
          <a:ext cx="8556676" cy="6263063"/>
        </p:xfrm>
        <a:graphic>
          <a:graphicData uri="http://schemas.openxmlformats.org/drawingml/2006/table">
            <a:tbl>
              <a:tblPr bandRow="1"/>
              <a:tblGrid>
                <a:gridCol w="2466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7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34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4854">
                <a:tc gridSpan="7">
                  <a:txBody>
                    <a:bodyPr/>
                    <a:lstStyle/>
                    <a:p>
                      <a:pPr algn="l" defTabSz="457200">
                        <a:defRPr sz="15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600" dirty="0"/>
                        <a:t>Table 1. </a:t>
                      </a:r>
                      <a:r>
                        <a:rPr lang="en-US" sz="1600" dirty="0"/>
                        <a:t>Trimming flavonoids content </a:t>
                      </a:r>
                      <a:r>
                        <a:rPr sz="1600" dirty="0"/>
                        <a:t>in </a:t>
                      </a:r>
                      <a:r>
                        <a:rPr lang="en-US" sz="1600" dirty="0"/>
                        <a:t>HANU</a:t>
                      </a:r>
                      <a:r>
                        <a:rPr sz="1600" dirty="0"/>
                        <a:t> on rumen fermentation parameters</a:t>
                      </a:r>
                    </a:p>
                  </a:txBody>
                  <a:tcPr marL="50800" marR="50800" marT="50800" marB="5080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777">
                <a:tc rowSpan="2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Content</a:t>
                      </a:r>
                      <a:r>
                        <a:rPr sz="1100" baseline="31999" dirty="0"/>
                        <a:t>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gridSpan="4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Treatments, ppm of flavonoids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SEM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P-value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777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80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120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pH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0.360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NH</a:t>
                      </a:r>
                      <a:r>
                        <a:rPr sz="1100" baseline="-5999"/>
                        <a:t>3</a:t>
                      </a:r>
                      <a:r>
                        <a:rPr sz="1100"/>
                        <a:t>-N, mg/100mL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5.21a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5.66b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6.00b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6.01b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0.109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Total VFAs,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54.95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51.70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55.32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53.57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0.571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0.157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Acetate,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25.16b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21.44a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25.53b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24.68b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0.598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Propionate,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23.50b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20.85a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23.98b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23.22b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0.449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iso-Butyrate,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0.45b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0.35a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0.43b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0.40ab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0.043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n-Butyrate,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4.46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4.73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4.14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4.02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0.445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0.980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iso-Valerate,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0.91b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0.79a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0.89b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0.75a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n-Valerate,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0.47b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0.39ab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0.34a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0.30a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0.012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A/P ratio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1.07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1.03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1.06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1.06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0.287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Total gas production, 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49.67b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48.33ab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45.33ab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45.33a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0.726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0.044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H</a:t>
                      </a:r>
                      <a:r>
                        <a:rPr sz="1100" baseline="-5999"/>
                        <a:t>2</a:t>
                      </a:r>
                      <a:r>
                        <a:rPr sz="1100"/>
                        <a:t>, 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0.35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0.40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0.018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0.840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CH</a:t>
                      </a:r>
                      <a:r>
                        <a:rPr sz="1100" baseline="-5999"/>
                        <a:t>4</a:t>
                      </a:r>
                      <a:r>
                        <a:rPr sz="1100"/>
                        <a:t>, 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0.16b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0.04a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0.03a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IVDMD, %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55.49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52.54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55.42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53.98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0.476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0.056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5777">
                <a:tc gridSpan="7"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aseline="31999" dirty="0"/>
                        <a:t>1</a:t>
                      </a:r>
                      <a:r>
                        <a:rPr sz="1100" dirty="0"/>
                        <a:t>NH</a:t>
                      </a:r>
                      <a:r>
                        <a:rPr sz="1100" baseline="-5999" dirty="0"/>
                        <a:t>3</a:t>
                      </a:r>
                      <a:r>
                        <a:rPr sz="1100" dirty="0"/>
                        <a:t>-N, ammonia nitrogen; IVDMD, in vitro dry matter digestibility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3074" name="Picture 2" descr="전북대학교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593" y="934492"/>
            <a:ext cx="1439091" cy="14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998" y="399769"/>
            <a:ext cx="6864558" cy="656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/>
              <a:t>반추위 발효실험을 통한 제품개발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718" y="3143332"/>
            <a:ext cx="2296013" cy="1333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defTabSz="584170">
              <a:lnSpc>
                <a:spcPct val="200000"/>
              </a:lnSpc>
            </a:pPr>
            <a:r>
              <a:rPr lang="en-US" altLang="ko-KR" sz="2000" b="1" dirty="0"/>
              <a:t>HANU</a:t>
            </a:r>
            <a:r>
              <a:rPr lang="ko-KR" altLang="en-US" sz="2000" b="1" dirty="0"/>
              <a:t>의 유효물질 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r>
              <a:rPr lang="ko-KR" altLang="en-US" sz="2000" b="1" dirty="0"/>
              <a:t>수준설정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9845" y="2519803"/>
            <a:ext cx="1764587" cy="317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1400" b="1" dirty="0"/>
              <a:t>전북대학교 공동연구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99" y="1107009"/>
            <a:ext cx="7205919" cy="19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3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 descr="SM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941" y="3520679"/>
            <a:ext cx="5653394" cy="436954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86"/>
          <p:cNvSpPr/>
          <p:nvPr/>
        </p:nvSpPr>
        <p:spPr>
          <a:xfrm>
            <a:off x="751526" y="7938765"/>
            <a:ext cx="5838687" cy="10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176">
              <a:defRPr sz="1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latin typeface="Times New Roman"/>
                <a:ea typeface="Times New Roman"/>
                <a:cs typeface="Times New Roman"/>
                <a:sym typeface="Times New Roman"/>
              </a:rPr>
              <a:t>Figure 1. Effect of 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HANU</a:t>
            </a:r>
            <a:r>
              <a:rPr sz="1600" b="1" dirty="0">
                <a:latin typeface="Times New Roman"/>
                <a:ea typeface="Times New Roman"/>
                <a:cs typeface="Times New Roman"/>
                <a:sym typeface="Times New Roman"/>
              </a:rPr>
              <a:t> on enteric methane emission after feeding. Filled and empty squares mean control and treatment, respectively. </a:t>
            </a: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Asterisk mark indicates significance between control and treatment (*, p&lt;0.1; **, 0.01&lt;P&lt;0.05; ***, P&lt;0.01).</a:t>
            </a:r>
          </a:p>
        </p:txBody>
      </p:sp>
      <p:graphicFrame>
        <p:nvGraphicFramePr>
          <p:cNvPr id="7" name="Table 187"/>
          <p:cNvGraphicFramePr/>
          <p:nvPr>
            <p:extLst/>
          </p:nvPr>
        </p:nvGraphicFramePr>
        <p:xfrm>
          <a:off x="5146963" y="3862635"/>
          <a:ext cx="6705290" cy="2135097"/>
        </p:xfrm>
        <a:graphic>
          <a:graphicData uri="http://schemas.openxmlformats.org/drawingml/2006/table">
            <a:tbl>
              <a:tblPr bandRow="1"/>
              <a:tblGrid>
                <a:gridCol w="2319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6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1793">
                <a:tc gridSpan="5">
                  <a:txBody>
                    <a:bodyPr/>
                    <a:lstStyle/>
                    <a:p>
                      <a:pPr algn="l" defTabSz="457200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700" dirty="0"/>
                        <a:t>Table 2. Effect of </a:t>
                      </a:r>
                      <a:r>
                        <a:rPr lang="en-US" sz="1700" dirty="0"/>
                        <a:t>HANU</a:t>
                      </a:r>
                      <a:r>
                        <a:rPr sz="1700" dirty="0"/>
                        <a:t> on enteric methane emission from goat in metabolic chamber</a:t>
                      </a:r>
                    </a:p>
                  </a:txBody>
                  <a:tcPr marL="50800" marR="50800" marT="50800" marB="5080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657">
                <a:tc>
                  <a:txBody>
                    <a:bodyPr/>
                    <a:lstStyle/>
                    <a:p>
                      <a:pPr algn="l"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/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Control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Treatment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T- value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P - value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549">
                <a:tc>
                  <a:txBody>
                    <a:bodyPr/>
                    <a:lstStyle/>
                    <a:p>
                      <a:pPr algn="l"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Methane emission, L/d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18.02±2.62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16.13±4.75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0.858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0.411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549">
                <a:tc>
                  <a:txBody>
                    <a:bodyPr/>
                    <a:lstStyle/>
                    <a:p>
                      <a:pPr algn="l"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Methane emission, g/DMI g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/>
                        <a:t>17.35±2.02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/>
                        <a:t>15.07±3.15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1.495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0.166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549">
                <a:tc gridSpan="5">
                  <a:txBody>
                    <a:bodyPr/>
                    <a:lstStyle/>
                    <a:p>
                      <a:pPr algn="l"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Mean±standard</a:t>
                      </a:r>
                      <a:r>
                        <a:rPr sz="1400" dirty="0"/>
                        <a:t> deviation (n=6)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098" name="Picture 2" descr="경북대학교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812" y="1440367"/>
            <a:ext cx="1398881" cy="13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69959" y="3010249"/>
            <a:ext cx="1764587" cy="317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1400" b="1" dirty="0"/>
              <a:t>경북대학교 공동연구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524" y="787779"/>
            <a:ext cx="1333699" cy="471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2400" b="1" dirty="0"/>
              <a:t>시험결과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3897" y="6871852"/>
            <a:ext cx="5181601" cy="15799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사료 섭취량당 메탄생성량은 대조구에 비하여 처리구에서 감소하는 경향</a:t>
            </a:r>
            <a:r>
              <a:rPr lang="en-US" altLang="ko-KR" sz="1600" b="1" dirty="0"/>
              <a:t>(p=0.16)</a:t>
            </a:r>
            <a:r>
              <a:rPr lang="ko-KR" altLang="en-US" sz="1600" b="1" dirty="0"/>
              <a:t>을 나타냄</a:t>
            </a:r>
            <a:endParaRPr lang="en-US" altLang="ko-KR" sz="1600" b="1" dirty="0"/>
          </a:p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사료 급여후 시간별에서는 몇몇구간에서 유의적인 메탄 저감효과가 관찰됨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763" y="1372322"/>
            <a:ext cx="7606263" cy="23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67377" y="5320779"/>
          <a:ext cx="8221041" cy="24516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18002">
                  <a:extLst>
                    <a:ext uri="{9D8B030D-6E8A-4147-A177-3AD203B41FA5}">
                      <a16:colId xmlns:a16="http://schemas.microsoft.com/office/drawing/2014/main" xmlns="" val="1835539017"/>
                    </a:ext>
                  </a:extLst>
                </a:gridCol>
                <a:gridCol w="1401013">
                  <a:extLst>
                    <a:ext uri="{9D8B030D-6E8A-4147-A177-3AD203B41FA5}">
                      <a16:colId xmlns:a16="http://schemas.microsoft.com/office/drawing/2014/main" xmlns="" val="713447424"/>
                    </a:ext>
                  </a:extLst>
                </a:gridCol>
                <a:gridCol w="1401013">
                  <a:extLst>
                    <a:ext uri="{9D8B030D-6E8A-4147-A177-3AD203B41FA5}">
                      <a16:colId xmlns:a16="http://schemas.microsoft.com/office/drawing/2014/main" xmlns="" val="2569609268"/>
                    </a:ext>
                  </a:extLst>
                </a:gridCol>
                <a:gridCol w="1401013">
                  <a:extLst>
                    <a:ext uri="{9D8B030D-6E8A-4147-A177-3AD203B41FA5}">
                      <a16:colId xmlns:a16="http://schemas.microsoft.com/office/drawing/2014/main" xmlns="" val="3950271693"/>
                    </a:ext>
                  </a:extLst>
                </a:gridCol>
              </a:tblGrid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  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Treatment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 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550706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Initial body weight, 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351.5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347.1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93399642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Final body weigh, </a:t>
                      </a:r>
                      <a:r>
                        <a:rPr lang="en-US" sz="1600" u="none" strike="noStrike" dirty="0" err="1">
                          <a:effectLst/>
                        </a:rPr>
                        <a:t>kgt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394.6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455214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Weight gain, 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37.5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47.5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93406573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Average daily gain, kg/day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0.013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36278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Feed requirement, feed/gain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11.38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33925386"/>
                  </a:ext>
                </a:extLst>
              </a:tr>
              <a:tr h="3502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Mean±standard</a:t>
                      </a:r>
                      <a:r>
                        <a:rPr lang="en-US" sz="1600" u="none" strike="noStrike" dirty="0">
                          <a:effectLst/>
                        </a:rPr>
                        <a:t> deviation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5006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7377" y="1445466"/>
            <a:ext cx="822104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fontAlgn="base" latinLnBrk="1"/>
            <a:r>
              <a:rPr lang="en-US" altLang="ko-KR" sz="1600" b="1" dirty="0"/>
              <a:t>(1) </a:t>
            </a:r>
            <a:r>
              <a:rPr lang="ko-KR" altLang="en-US" sz="1600" b="1" dirty="0"/>
              <a:t>시험동물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전북 정읍시 이평면 소재 농장에서 </a:t>
            </a:r>
            <a:r>
              <a:rPr lang="en-US" altLang="ko-KR" sz="1600" dirty="0"/>
              <a:t>2016</a:t>
            </a:r>
            <a:r>
              <a:rPr lang="ko-KR" altLang="en-US" sz="1600" dirty="0"/>
              <a:t>년 </a:t>
            </a:r>
            <a:r>
              <a:rPr lang="en-US" altLang="ko-KR" sz="1600" dirty="0"/>
              <a:t>7 - 8</a:t>
            </a:r>
            <a:r>
              <a:rPr lang="ko-KR" altLang="en-US" sz="1600" dirty="0"/>
              <a:t>월간 </a:t>
            </a:r>
            <a:r>
              <a:rPr lang="en-US" altLang="ko-KR" sz="1600" dirty="0"/>
              <a:t>1</a:t>
            </a:r>
            <a:r>
              <a:rPr lang="ko-KR" altLang="en-US" sz="1600" dirty="0"/>
              <a:t>개월 동안 진행</a:t>
            </a:r>
            <a:endParaRPr lang="en-US" altLang="ko-KR" sz="1600" dirty="0"/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평균 </a:t>
            </a:r>
            <a:r>
              <a:rPr lang="en-US" altLang="ko-KR" sz="1600" dirty="0"/>
              <a:t>11</a:t>
            </a:r>
            <a:r>
              <a:rPr lang="ko-KR" altLang="en-US" sz="1600" dirty="0"/>
              <a:t>개월령의 육성우 </a:t>
            </a:r>
            <a:r>
              <a:rPr lang="en-US" altLang="ko-KR" sz="1600" dirty="0"/>
              <a:t>40</a:t>
            </a:r>
            <a:r>
              <a:rPr lang="ko-KR" altLang="en-US" sz="1600" dirty="0"/>
              <a:t>두를 공시하여 사양시험을 진행함</a:t>
            </a:r>
          </a:p>
          <a:p>
            <a:pPr algn="just" fontAlgn="base" latinLnBrk="1"/>
            <a:endParaRPr lang="en-US" altLang="ko-KR" sz="1600" b="1" dirty="0"/>
          </a:p>
          <a:p>
            <a:pPr algn="just" fontAlgn="base" latinLnBrk="1"/>
            <a:r>
              <a:rPr lang="en-US" altLang="ko-KR" sz="1600" b="1" dirty="0"/>
              <a:t>(2) </a:t>
            </a:r>
            <a:r>
              <a:rPr lang="ko-KR" altLang="en-US" sz="1600" b="1" dirty="0"/>
              <a:t>사양관리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기초사료는 육성우 전용 </a:t>
            </a:r>
            <a:r>
              <a:rPr lang="en-US" altLang="ko-KR" sz="1600" dirty="0"/>
              <a:t>TMR </a:t>
            </a:r>
            <a:r>
              <a:rPr lang="ko-KR" altLang="en-US" sz="1600" dirty="0"/>
              <a:t>사료를 제공함</a:t>
            </a:r>
            <a:endParaRPr lang="en-US" altLang="ko-KR" sz="1600" dirty="0"/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en-US" altLang="ko-KR" sz="1600" dirty="0"/>
              <a:t>HANU</a:t>
            </a:r>
            <a:r>
              <a:rPr lang="ko-KR" altLang="en-US" sz="1600" dirty="0"/>
              <a:t>는 급여되는 사료에 </a:t>
            </a:r>
            <a:r>
              <a:rPr lang="en-US" altLang="ko-KR" sz="1600" dirty="0"/>
              <a:t>0.1%</a:t>
            </a:r>
            <a:r>
              <a:rPr lang="ko-KR" altLang="en-US" sz="1600" dirty="0"/>
              <a:t>로 혼합되도록 첨가</a:t>
            </a:r>
            <a:r>
              <a:rPr lang="en-US" altLang="ko-KR" sz="1600" dirty="0"/>
              <a:t> 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기타 사양관리는 관행사양관리 방법에 준하여 시행함</a:t>
            </a:r>
          </a:p>
          <a:p>
            <a:pPr algn="just" fontAlgn="base" latinLnBrk="1"/>
            <a:endParaRPr lang="en-US" altLang="ko-KR" sz="1600" b="1" dirty="0"/>
          </a:p>
          <a:p>
            <a:pPr algn="just" fontAlgn="base" latinLnBrk="1"/>
            <a:r>
              <a:rPr lang="en-US" altLang="ko-KR" sz="1600" b="1" dirty="0"/>
              <a:t>(3) </a:t>
            </a:r>
            <a:r>
              <a:rPr lang="ko-KR" altLang="en-US" sz="1600" b="1" dirty="0"/>
              <a:t>성장효율 평가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개시체중</a:t>
            </a:r>
            <a:r>
              <a:rPr lang="en-US" altLang="ko-KR" sz="1600" dirty="0"/>
              <a:t>, </a:t>
            </a:r>
            <a:r>
              <a:rPr lang="ko-KR" altLang="en-US" sz="1600" dirty="0"/>
              <a:t>종료체중</a:t>
            </a:r>
            <a:r>
              <a:rPr lang="en-US" altLang="ko-KR" sz="1600" dirty="0"/>
              <a:t>, </a:t>
            </a:r>
            <a:r>
              <a:rPr lang="ko-KR" altLang="en-US" sz="1600" dirty="0"/>
              <a:t>일당증체량</a:t>
            </a:r>
            <a:r>
              <a:rPr lang="en-US" altLang="ko-KR" sz="1600" dirty="0"/>
              <a:t>, </a:t>
            </a:r>
            <a:r>
              <a:rPr lang="ko-KR" altLang="en-US" sz="1600" dirty="0"/>
              <a:t>사료요구율 등을 평가함</a:t>
            </a:r>
          </a:p>
          <a:p>
            <a:pPr algn="just" fontAlgn="base" latinLnBrk="1"/>
            <a:endParaRPr lang="en-US" altLang="ko-KR" sz="1600" b="1" dirty="0"/>
          </a:p>
          <a:p>
            <a:pPr algn="just" fontAlgn="base" latinLnBrk="1"/>
            <a:r>
              <a:rPr lang="en-US" altLang="ko-KR" sz="1600" b="1" dirty="0"/>
              <a:t>(4) </a:t>
            </a:r>
            <a:r>
              <a:rPr lang="ko-KR" altLang="en-US" sz="1600" b="1" dirty="0"/>
              <a:t>통계분석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처리효과는 </a:t>
            </a:r>
            <a:r>
              <a:rPr lang="en-US" altLang="ko-KR" sz="1600" dirty="0"/>
              <a:t>student t-test</a:t>
            </a:r>
            <a:r>
              <a:rPr lang="ko-KR" altLang="en-US" sz="1600" dirty="0"/>
              <a:t>를 통하여 상호간의 유의적 차이 존재 여부를 판단하였음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190" y="466591"/>
            <a:ext cx="3431141" cy="656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/>
              <a:t>육성우 사양시험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740" y="2801126"/>
            <a:ext cx="1543444" cy="533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2800" b="1"/>
              <a:t>시험방법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5740" y="6279821"/>
            <a:ext cx="1543444" cy="533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2800" b="1" dirty="0"/>
              <a:t>시험결과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904" y="8351209"/>
            <a:ext cx="11529390" cy="3796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marL="285736" indent="-285736" algn="just" defTabSz="584170">
              <a:buFont typeface="Arial" panose="020B0604020202020204" pitchFamily="34" charset="0"/>
              <a:buChar char="•"/>
            </a:pPr>
            <a:r>
              <a:rPr lang="en-US" altLang="ko-KR" sz="1800" b="1" dirty="0"/>
              <a:t>1</a:t>
            </a:r>
            <a:r>
              <a:rPr lang="ko-KR" altLang="en-US" sz="1800" b="1" dirty="0"/>
              <a:t>개월 급여 결과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대조구 대비 일일 </a:t>
            </a:r>
            <a:r>
              <a:rPr lang="en-US" altLang="ko-KR" sz="1800" b="1" dirty="0"/>
              <a:t>0.26kg </a:t>
            </a:r>
            <a:r>
              <a:rPr lang="ko-KR" altLang="en-US" sz="1800" b="1" dirty="0"/>
              <a:t>추가 증체 효과가 관찰됨</a:t>
            </a:r>
          </a:p>
        </p:txBody>
      </p:sp>
    </p:spTree>
    <p:extLst>
      <p:ext uri="{BB962C8B-B14F-4D97-AF65-F5344CB8AC3E}">
        <p14:creationId xmlns:p14="http://schemas.microsoft.com/office/powerpoint/2010/main" val="2266412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7566" y="1709531"/>
            <a:ext cx="1203476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647566" y="1822174"/>
            <a:ext cx="12034764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647566" y="849270"/>
            <a:ext cx="66027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육성기 전용 고단백질 배합사료 </a:t>
            </a:r>
            <a:endParaRPr kumimoji="0" lang="ko-KR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926" y="2212143"/>
            <a:ext cx="7437934" cy="5057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6600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총체보리한우전용</a:t>
            </a: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프로틴</a:t>
            </a:r>
            <a:r>
              <a:rPr kumimoji="0" lang="ko-KR" altLang="en-US" sz="13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 업</a:t>
            </a:r>
            <a:endParaRPr kumimoji="0" lang="en-US" altLang="ko-KR" sz="13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kumimoji="0" lang="en-US" altLang="ko-KR" sz="6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Protein-UP)</a:t>
            </a:r>
            <a:endParaRPr kumimoji="0" lang="ko-KR" alt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6722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8873671" cy="86178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6700" dirty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Protein-UP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30511" y="2272219"/>
            <a:ext cx="1000034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고급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단백질원을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이용한 고단백질 배합사료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3200" dirty="0"/>
              <a:t> </a:t>
            </a:r>
            <a:r>
              <a:rPr lang="en-US" altLang="ko-KR" sz="3200" dirty="0" smtClean="0"/>
              <a:t> 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조단백질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함량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30%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이상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RDP : RUP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비율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= 52 : 48</a:t>
            </a:r>
          </a:p>
          <a:p>
            <a:pPr algn="l"/>
            <a:endParaRPr lang="en-US" altLang="ko-KR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반추위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우회 아미노산 적용 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제한아미노산인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methionine, lysine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첨가로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	     	</a:t>
            </a: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체단백질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합성량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등심단면적 증가유도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메탄생성 억제 기술 적용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반추위 메탄발생으로 인한 에너지 손실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10%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절감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 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대사 에너지 이용 효율 개선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체성장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촉진을 통한 육량증대 효과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2410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9550" y="1629162"/>
            <a:ext cx="1279525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latinLnBrk="1">
              <a:buAutoNum type="arabicParenR"/>
            </a:pP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급여기간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현재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L="514350" indent="-514350" algn="l" latinLnBrk="1">
              <a:buAutoNum type="arabicParenR"/>
            </a:pP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2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체중측정기간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거세우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농장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A: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 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개시체중 측정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2017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체중측정</a:t>
            </a: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농장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B: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5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12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개시체중 측정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2017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체중측정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미경산우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25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개시체중 측정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체중측정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3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시험축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7 ~ 13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개월령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한우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거세우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(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대조구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처리구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10 ~ 15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개월령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한우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미경산우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(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대조구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20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처리구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20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</a:p>
          <a:p>
            <a:pPr algn="l" latinLnBrk="1"/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4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통계분석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선형혼합모형</a:t>
            </a: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거세우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고정효과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처리효과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시험개시월령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;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임의효과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농장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미경산우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고정효과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처리효과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;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임의효과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시험개시월령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) </a:t>
            </a:r>
            <a:endParaRPr lang="ko-KR" altLang="ko-KR" sz="24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275" y="654189"/>
            <a:ext cx="81560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>
                <a:latin typeface="HY동녘B" pitchFamily="18" charset="-127"/>
                <a:ea typeface="HY동녘B" pitchFamily="18" charset="-127"/>
              </a:rPr>
              <a:t>육성우 </a:t>
            </a: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사양시험 </a:t>
            </a:r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b="1" dirty="0" err="1" smtClean="0">
                <a:latin typeface="HY동녘B" pitchFamily="18" charset="-127"/>
                <a:ea typeface="HY동녘B" pitchFamily="18" charset="-127"/>
              </a:rPr>
              <a:t>프로테인업</a:t>
            </a: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276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1631"/>
              </p:ext>
            </p:extLst>
          </p:nvPr>
        </p:nvGraphicFramePr>
        <p:xfrm>
          <a:off x="962344" y="1295400"/>
          <a:ext cx="10829605" cy="36957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2481"/>
                <a:gridCol w="2101781"/>
                <a:gridCol w="2101781"/>
                <a:gridCol w="2101781"/>
                <a:gridCol w="2101781"/>
              </a:tblGrid>
              <a:tr h="599148">
                <a:tc gridSpan="5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Table 1. </a:t>
                      </a:r>
                      <a:r>
                        <a:rPr lang="ko-KR" altLang="en-US" sz="2000" b="1" kern="100" dirty="0" smtClean="0">
                          <a:effectLst/>
                        </a:rPr>
                        <a:t>프로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테인업</a:t>
                      </a:r>
                      <a:r>
                        <a:rPr lang="ko-KR" altLang="en-US" sz="2000" b="1" kern="100" dirty="0" smtClean="0">
                          <a:effectLst/>
                        </a:rPr>
                        <a:t> 급여에 따른 한우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거세우</a:t>
                      </a:r>
                      <a:r>
                        <a:rPr lang="ko-KR" altLang="en-US" sz="2000" b="1" kern="100" dirty="0" smtClean="0">
                          <a:effectLst/>
                        </a:rPr>
                        <a:t> 실험농장 간의 사료 섭취량 비교</a:t>
                      </a:r>
                      <a:endParaRPr lang="ko-KR" sz="2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300">
                <a:tc rowSpan="2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Item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농장</a:t>
                      </a:r>
                      <a:r>
                        <a:rPr lang="en-US" sz="1800" b="1" kern="100">
                          <a:effectLst/>
                        </a:rPr>
                        <a:t> A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농장</a:t>
                      </a:r>
                      <a:r>
                        <a:rPr lang="en-US" sz="1800" b="1" kern="100">
                          <a:effectLst/>
                        </a:rPr>
                        <a:t> B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 err="1">
                          <a:effectLst/>
                        </a:rPr>
                        <a:t>대조구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 err="1">
                          <a:effectLst/>
                        </a:rPr>
                        <a:t>급여구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대조구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급여구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757">
                <a:tc gridSpan="5">
                  <a:txBody>
                    <a:bodyPr/>
                    <a:lstStyle/>
                    <a:p>
                      <a:pPr algn="just"/>
                      <a:r>
                        <a:rPr lang="ko-KR" sz="1800" b="1" kern="100" dirty="0">
                          <a:effectLst/>
                        </a:rPr>
                        <a:t>사료섭취량</a:t>
                      </a:r>
                      <a:r>
                        <a:rPr lang="en-US" sz="1800" b="1" kern="100" dirty="0">
                          <a:effectLst/>
                        </a:rPr>
                        <a:t> (kg/d)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9757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TMR 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11.48 (6.43)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9.48 (5.31)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12.40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 9.00 (5.04)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450146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Protein-UP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0.00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1.02 (0.90)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   0.00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 1.20 (1.06)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450146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총섭취량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>
                          <a:effectLst/>
                        </a:rPr>
                        <a:t>11.48 (6.43)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10.50 (6.21)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12.40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10.20 (6.10)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450146">
                <a:tc gridSpan="5"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As-fed basis (DM basis).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24430"/>
              </p:ext>
            </p:extLst>
          </p:nvPr>
        </p:nvGraphicFramePr>
        <p:xfrm>
          <a:off x="1047750" y="5448300"/>
          <a:ext cx="10744200" cy="3733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30897"/>
                <a:gridCol w="3961401"/>
                <a:gridCol w="4151902"/>
              </a:tblGrid>
              <a:tr h="590244">
                <a:tc gridSpan="3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Table 2.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프로테인업</a:t>
                      </a:r>
                      <a:r>
                        <a:rPr lang="ko-KR" altLang="en-US" sz="2000" b="1" kern="100" dirty="0" smtClean="0">
                          <a:effectLst/>
                        </a:rPr>
                        <a:t> 급여에 따른 한우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미경산우의</a:t>
                      </a:r>
                      <a:r>
                        <a:rPr lang="ko-KR" altLang="en-US" sz="2000" b="1" kern="100" dirty="0" smtClean="0">
                          <a:effectLst/>
                        </a:rPr>
                        <a:t> 사료섭취량 비교 </a:t>
                      </a:r>
                      <a:endParaRPr lang="ko-KR" sz="2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0320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Item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대조구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급여구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2270">
                <a:tc gridSpan="3">
                  <a:txBody>
                    <a:bodyPr/>
                    <a:lstStyle/>
                    <a:p>
                      <a:pPr algn="just"/>
                      <a:r>
                        <a:rPr lang="ko-KR" altLang="en-US" sz="1800" b="1" kern="100" dirty="0" smtClean="0">
                          <a:effectLst/>
                        </a:rPr>
                        <a:t>사료섭취량</a:t>
                      </a:r>
                      <a:r>
                        <a:rPr lang="en-US" sz="1800" b="1" kern="100" dirty="0" smtClean="0">
                          <a:effectLst/>
                        </a:rPr>
                        <a:t>(kg/d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2515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TMR 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12.4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>
                          <a:effectLst/>
                        </a:rPr>
                        <a:t>9.0 (5.04)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817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Protein-UP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0.0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1.2 (1.06)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817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총 섭취량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12.4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10.2 (6.10)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817">
                <a:tc gridSpan="3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As-fed basis (DM basis).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4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193004"/>
              </p:ext>
            </p:extLst>
          </p:nvPr>
        </p:nvGraphicFramePr>
        <p:xfrm>
          <a:off x="704850" y="1543050"/>
          <a:ext cx="11696700" cy="67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619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135114"/>
              </p:ext>
            </p:extLst>
          </p:nvPr>
        </p:nvGraphicFramePr>
        <p:xfrm>
          <a:off x="1733550" y="1619250"/>
          <a:ext cx="9486900" cy="634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380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53182"/>
              </p:ext>
            </p:extLst>
          </p:nvPr>
        </p:nvGraphicFramePr>
        <p:xfrm>
          <a:off x="609602" y="1676400"/>
          <a:ext cx="11753848" cy="64007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3998"/>
                <a:gridCol w="2342517"/>
                <a:gridCol w="1933787"/>
                <a:gridCol w="1933787"/>
                <a:gridCol w="1933787"/>
                <a:gridCol w="2085972"/>
              </a:tblGrid>
              <a:tr h="1299904">
                <a:tc gridSpan="6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Table 3. Effect of Protein-UP supplementation on Average Daily Gain (ADG) and Feed Conversion </a:t>
                      </a:r>
                      <a:r>
                        <a:rPr lang="en-US" sz="1800" b="1" kern="100" dirty="0" smtClean="0">
                          <a:effectLst/>
                        </a:rPr>
                        <a:t>Ratio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(FCR) of </a:t>
                      </a:r>
                      <a:r>
                        <a:rPr lang="en-US" sz="1800" b="1" kern="100" dirty="0" err="1">
                          <a:effectLst/>
                        </a:rPr>
                        <a:t>Hanwoo</a:t>
                      </a:r>
                      <a:r>
                        <a:rPr lang="en-US" sz="1800" b="1" kern="100" dirty="0">
                          <a:effectLst/>
                        </a:rPr>
                        <a:t> steer and heifer during growing period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033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Breeds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Items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대조구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급여구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Significance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0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Treatment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Month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거세우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</a:rPr>
                        <a:t>일당증체량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(kg/d)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0.73±0.04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1.06±0.04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&lt;0.001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0.7658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</a:rPr>
                        <a:t>사료요구율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(kg/kg)</a:t>
                      </a:r>
                      <a:r>
                        <a:rPr lang="en-US" sz="1800" b="1" kern="100" baseline="30000" dirty="0">
                          <a:effectLst/>
                        </a:rPr>
                        <a:t>1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12.03±0.97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6.56±0.27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&lt;0.001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0.9937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미경산우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ko-KR" altLang="en-US" sz="1800" b="1" kern="100" dirty="0" err="1" smtClean="0">
                          <a:effectLst/>
                        </a:rPr>
                        <a:t>일당증체량</a:t>
                      </a:r>
                      <a:r>
                        <a:rPr lang="en-US" altLang="ko-KR" sz="1800" b="1" kern="100" dirty="0" smtClean="0">
                          <a:effectLst/>
                        </a:rPr>
                        <a:t>(</a:t>
                      </a:r>
                      <a:r>
                        <a:rPr lang="en-US" sz="1800" b="1" kern="100" dirty="0" smtClean="0">
                          <a:effectLst/>
                        </a:rPr>
                        <a:t>kg/d)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0.89±0.04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1.02±0.04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0.0373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0.0418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</a:rPr>
                        <a:t>사료요구율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(kg/kg)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9.10±0.54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6.62±0.27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0.0003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0.0960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7269">
                <a:tc gridSpan="6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FR (feed requirement for growth, DM intake/weight gain).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34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배합사료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7" name="Picture 3" descr="C:\Users\user\Downloads\1521988178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316516"/>
            <a:ext cx="8758588" cy="6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586807"/>
              </p:ext>
            </p:extLst>
          </p:nvPr>
        </p:nvGraphicFramePr>
        <p:xfrm>
          <a:off x="2190750" y="2286000"/>
          <a:ext cx="8972550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0" y="957580"/>
            <a:ext cx="9448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프로테인업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급여가 </a:t>
            </a: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일당증체량에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미치는 영향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3826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ey profit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40" y="4019550"/>
            <a:ext cx="2647360" cy="51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54" y="1903332"/>
            <a:ext cx="11428596" cy="5734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두당 일일 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급여량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: 1.2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kg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/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 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(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기존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티엠알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교체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총 급여기간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: </a:t>
            </a:r>
            <a:r>
              <a:rPr kumimoji="0" lang="en-US" altLang="ko-K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180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(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육성기 및 비육전기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) 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중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90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경과 성적</a:t>
            </a:r>
            <a:endParaRPr kumimoji="0" lang="en-US" altLang="ko-K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기대 효과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조 단백질 급여수준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360g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 효과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예상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증체량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거세우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실험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일일 두당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330g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        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미경산우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실험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일일 두당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130g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실험결과의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8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0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%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만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적용 시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    0.264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kg/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* 180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=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47.5 kg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증가 효과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     0.104 kg/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* 180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= 18.7 kg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증가 효과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204" y="547305"/>
            <a:ext cx="9829098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Protein-UP </a:t>
            </a:r>
            <a:r>
              <a:rPr lang="ko-KR" altLang="en-US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급여방법 및 경제성 분석 </a:t>
            </a:r>
            <a:r>
              <a:rPr lang="en-US" altLang="ko-KR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ko-KR" altLang="en-US" sz="4400" dirty="0" err="1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육성단계우</a:t>
            </a:r>
            <a:r>
              <a:rPr lang="ko-KR" altLang="en-US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 급여</a:t>
            </a:r>
            <a:r>
              <a:rPr lang="en-US" altLang="ko-KR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)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6464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500" y="2541002"/>
            <a:ext cx="122110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시험기간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: 17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년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11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월부터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~ 18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년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월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ko-KR" altLang="ko-KR" dirty="0" smtClean="0">
                <a:latin typeface="HY동녘B" pitchFamily="18" charset="-127"/>
                <a:ea typeface="HY동녘B" pitchFamily="18" charset="-127"/>
              </a:rPr>
              <a:t>시험설계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급여기간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비육후기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~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출하시까지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(3~4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개월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ko-KR" dirty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ko-KR" dirty="0" smtClean="0">
                <a:latin typeface="HY동녘B" pitchFamily="18" charset="-127"/>
                <a:ea typeface="HY동녘B" pitchFamily="18" charset="-127"/>
              </a:rPr>
              <a:t>관행사육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 -</a:t>
            </a:r>
            <a:r>
              <a:rPr lang="ko-KR" altLang="ko-KR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조합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 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육성우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 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티엠알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8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개월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 -&gt;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비육전기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7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개월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티엠알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				</a:t>
            </a:r>
            <a:r>
              <a:rPr lang="en-US" altLang="ko-KR" sz="2800" b="1" dirty="0" smtClean="0">
                <a:latin typeface="HY동녘B" pitchFamily="18" charset="-127"/>
                <a:ea typeface="HY동녘B" pitchFamily="18" charset="-127"/>
              </a:rPr>
              <a:t>-&gt;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비육후기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6~7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개월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티엠알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출하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)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ko-KR" dirty="0" smtClean="0">
                <a:latin typeface="HY동녘B" pitchFamily="18" charset="-127"/>
                <a:ea typeface="HY동녘B" pitchFamily="18" charset="-127"/>
              </a:rPr>
              <a:t>출하농가</a:t>
            </a:r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dirty="0">
                <a:latin typeface="HY동녘B" pitchFamily="18" charset="-127"/>
                <a:ea typeface="HY동녘B" pitchFamily="18" charset="-127"/>
              </a:rPr>
              <a:t>농장</a:t>
            </a:r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B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 -</a:t>
            </a:r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 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비육후기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6~7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개월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티엠알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+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							</a:t>
            </a:r>
            <a:r>
              <a:rPr lang="en-US" altLang="ko-KR" sz="2800" b="1" dirty="0" smtClean="0">
                <a:latin typeface="HY동녘B" pitchFamily="18" charset="-127"/>
                <a:ea typeface="HY동녘B" pitchFamily="18" charset="-127"/>
              </a:rPr>
              <a:t>17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11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월부터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일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1kg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출하시까지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)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ko-KR" dirty="0" smtClean="0">
                <a:latin typeface="HY동녘B" pitchFamily="18" charset="-127"/>
                <a:ea typeface="HY동녘B" pitchFamily="18" charset="-127"/>
              </a:rPr>
              <a:t>출하농가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dirty="0">
                <a:latin typeface="HY동녘B" pitchFamily="18" charset="-127"/>
                <a:ea typeface="HY동녘B" pitchFamily="18" charset="-127"/>
              </a:rPr>
              <a:t>농장</a:t>
            </a:r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C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비육후기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6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개월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호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배합사료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								</a:t>
            </a:r>
            <a:r>
              <a:rPr lang="en-US" altLang="ko-KR" sz="2800" b="1" dirty="0" smtClean="0">
                <a:latin typeface="HY동녘B" pitchFamily="18" charset="-127"/>
                <a:ea typeface="HY동녘B" pitchFamily="18" charset="-127"/>
              </a:rPr>
              <a:t>+</a:t>
            </a:r>
            <a:r>
              <a:rPr lang="ko-KR" altLang="ko-KR" sz="2800" b="1" dirty="0" err="1" smtClean="0">
                <a:latin typeface="HY동녘B" pitchFamily="18" charset="-127"/>
                <a:ea typeface="HY동녘B" pitchFamily="18" charset="-127"/>
              </a:rPr>
              <a:t>애뉴얼라이그라스</a:t>
            </a:r>
            <a:r>
              <a:rPr lang="en-US" altLang="ko-KR" sz="2800" b="1" dirty="0" smtClean="0">
                <a:latin typeface="HY동녘B" pitchFamily="18" charset="-127"/>
                <a:ea typeface="HY동녘B" pitchFamily="18" charset="-127"/>
              </a:rPr>
              <a:t> +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일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1kg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 err="1">
                <a:latin typeface="HY동녘B" pitchFamily="18" charset="-127"/>
                <a:ea typeface="HY동녘B" pitchFamily="18" charset="-127"/>
              </a:rPr>
              <a:t>출하시까지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ko-KR" sz="2800" b="1" dirty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)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9415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46275"/>
              </p:ext>
            </p:extLst>
          </p:nvPr>
        </p:nvGraphicFramePr>
        <p:xfrm>
          <a:off x="438150" y="2285998"/>
          <a:ext cx="12230100" cy="61552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6850"/>
                <a:gridCol w="1447800"/>
                <a:gridCol w="1524000"/>
                <a:gridCol w="1657350"/>
                <a:gridCol w="1352550"/>
                <a:gridCol w="1428750"/>
                <a:gridCol w="1409700"/>
                <a:gridCol w="1943100"/>
              </a:tblGrid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Group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출하월령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출하체중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등심단면적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등지방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도체중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육량지수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근내지방도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400" b="1" dirty="0" err="1" smtClean="0">
                          <a:effectLst/>
                          <a:latin typeface="HY중고딕" pitchFamily="18" charset="-127"/>
                          <a:ea typeface="HY중고딕" pitchFamily="18" charset="-127"/>
                          <a:cs typeface="+mn-cs"/>
                        </a:rPr>
                        <a:t>관행구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29.89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712.14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88.64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12.94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416.74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64.84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5.52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(B+C)</a:t>
                      </a:r>
                      <a:r>
                        <a:rPr lang="ko-KR" sz="2400" b="1" dirty="0" smtClean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30.78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745.14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90.31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15.93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435.29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62.75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6.02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p value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&lt;0.01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&lt;0.01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NS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&lt;0.01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&lt;0.01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&lt;0.01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0.03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  <a:endParaRPr lang="ko-KR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  <a:endParaRPr lang="ko-KR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dirty="0"/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농장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출하월령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출하체중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등심단면적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등지방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 dirty="0" err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도체중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육량지수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근내지방도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B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30.90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747.39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90.54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15.44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436.41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63.06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5.87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30.15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732.85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89.08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18.62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429.15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61.06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6.85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6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p value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NS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NS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NS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0.07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NS</a:t>
                      </a:r>
                      <a:endParaRPr lang="ko-KR" sz="2400" b="1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NS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0.03</a:t>
                      </a:r>
                      <a:endParaRPr lang="ko-KR" sz="2400" b="1" dirty="0">
                        <a:effectLst/>
                        <a:latin typeface="HY중고딕" pitchFamily="18" charset="-127"/>
                        <a:ea typeface="HY중고딕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8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702DB5B2-DF07-2A41-AFF6-185EF4CB8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236306"/>
              </p:ext>
            </p:extLst>
          </p:nvPr>
        </p:nvGraphicFramePr>
        <p:xfrm>
          <a:off x="723893" y="3276600"/>
          <a:ext cx="5793661" cy="478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>
            <a:extLst>
              <a:ext uri="{FF2B5EF4-FFF2-40B4-BE49-F238E27FC236}">
                <a16:creationId xmlns="" xmlns:a16="http://schemas.microsoft.com/office/drawing/2014/main" id="{64227833-024A-0B4E-A307-F4FD63B12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034163"/>
              </p:ext>
            </p:extLst>
          </p:nvPr>
        </p:nvGraphicFramePr>
        <p:xfrm>
          <a:off x="6688613" y="3257551"/>
          <a:ext cx="5589592" cy="487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193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>
            <a:extLst>
              <a:ext uri="{FF2B5EF4-FFF2-40B4-BE49-F238E27FC236}">
                <a16:creationId xmlns="" xmlns:a16="http://schemas.microsoft.com/office/drawing/2014/main" id="{92DC4006-6C1A-E54B-A805-6355D0AA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927734"/>
              </p:ext>
            </p:extLst>
          </p:nvPr>
        </p:nvGraphicFramePr>
        <p:xfrm>
          <a:off x="857250" y="1643885"/>
          <a:ext cx="5500727" cy="399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="" xmlns:a16="http://schemas.microsoft.com/office/drawing/2014/main" id="{A790C469-3780-9A44-8215-418DAA4E8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43839"/>
              </p:ext>
            </p:extLst>
          </p:nvPr>
        </p:nvGraphicFramePr>
        <p:xfrm>
          <a:off x="971550" y="5545355"/>
          <a:ext cx="5424527" cy="386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="" xmlns:a16="http://schemas.microsoft.com/office/drawing/2014/main" id="{29EFF2E9-56D7-3B4B-8299-19BC5F4F6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82503"/>
              </p:ext>
            </p:extLst>
          </p:nvPr>
        </p:nvGraphicFramePr>
        <p:xfrm>
          <a:off x="7124699" y="1543051"/>
          <a:ext cx="5095383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4">
            <a:extLst>
              <a:ext uri="{FF2B5EF4-FFF2-40B4-BE49-F238E27FC236}">
                <a16:creationId xmlns="" xmlns:a16="http://schemas.microsoft.com/office/drawing/2014/main" id="{A48B0492-E20E-C44C-8D77-C63610060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34970"/>
              </p:ext>
            </p:extLst>
          </p:nvPr>
        </p:nvGraphicFramePr>
        <p:xfrm>
          <a:off x="6991350" y="5497900"/>
          <a:ext cx="5287770" cy="385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50" y="471011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40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234C503B-39D8-C84D-A209-EAE03C4A6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56073"/>
              </p:ext>
            </p:extLst>
          </p:nvPr>
        </p:nvGraphicFramePr>
        <p:xfrm>
          <a:off x="819150" y="2934188"/>
          <a:ext cx="5835758" cy="434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4">
            <a:extLst>
              <a:ext uri="{FF2B5EF4-FFF2-40B4-BE49-F238E27FC236}">
                <a16:creationId xmlns="" xmlns:a16="http://schemas.microsoft.com/office/drawing/2014/main" id="{D874DD4C-7A70-E94B-B0AE-75245598D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311222"/>
              </p:ext>
            </p:extLst>
          </p:nvPr>
        </p:nvGraphicFramePr>
        <p:xfrm>
          <a:off x="6800851" y="2934188"/>
          <a:ext cx="5440098" cy="426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4009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="" xmlns:a16="http://schemas.microsoft.com/office/drawing/2014/main" id="{5BDEF29F-DB8F-544B-B2B6-CAE3E1B41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08223"/>
              </p:ext>
            </p:extLst>
          </p:nvPr>
        </p:nvGraphicFramePr>
        <p:xfrm>
          <a:off x="835255" y="3219449"/>
          <a:ext cx="5727196" cy="439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="" xmlns:a16="http://schemas.microsoft.com/office/drawing/2014/main" id="{1D5AC430-FC2C-434D-BD5D-6BC2DD1F0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94236"/>
              </p:ext>
            </p:extLst>
          </p:nvPr>
        </p:nvGraphicFramePr>
        <p:xfrm>
          <a:off x="6562451" y="2667000"/>
          <a:ext cx="5169297" cy="501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0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B066290E-6DAF-7842-B42A-AFA4048F3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91520"/>
              </p:ext>
            </p:extLst>
          </p:nvPr>
        </p:nvGraphicFramePr>
        <p:xfrm>
          <a:off x="722194" y="2019954"/>
          <a:ext cx="5256767" cy="391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ACA36D2F-9399-1243-9ADA-97C0F580F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539826"/>
              </p:ext>
            </p:extLst>
          </p:nvPr>
        </p:nvGraphicFramePr>
        <p:xfrm>
          <a:off x="6404192" y="1924704"/>
          <a:ext cx="5249257" cy="391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079F1613-802D-F747-A88C-8BD3F13F6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38577"/>
              </p:ext>
            </p:extLst>
          </p:nvPr>
        </p:nvGraphicFramePr>
        <p:xfrm>
          <a:off x="3989783" y="5912536"/>
          <a:ext cx="5145399" cy="384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406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9B2509A7-1296-8342-9332-F6A5DC110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754901"/>
              </p:ext>
            </p:extLst>
          </p:nvPr>
        </p:nvGraphicFramePr>
        <p:xfrm>
          <a:off x="1039845" y="1732422"/>
          <a:ext cx="5241546" cy="392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EC4DDA4-31F9-DE47-937D-F1A0A996B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578057"/>
              </p:ext>
            </p:extLst>
          </p:nvPr>
        </p:nvGraphicFramePr>
        <p:xfrm>
          <a:off x="6776691" y="1610558"/>
          <a:ext cx="5241546" cy="392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C326EBA9-0EBF-3C45-9E2E-B9873F5EB6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652817"/>
              </p:ext>
            </p:extLst>
          </p:nvPr>
        </p:nvGraphicFramePr>
        <p:xfrm>
          <a:off x="3884850" y="5700661"/>
          <a:ext cx="5364581" cy="405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3056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070" y="1760485"/>
            <a:ext cx="8994590" cy="7069505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7258050" y="4000500"/>
            <a:ext cx="3276600" cy="1924050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258050" y="4000500"/>
            <a:ext cx="3276600" cy="1924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983770" y="4312180"/>
            <a:ext cx="4032391" cy="3312159"/>
            <a:chOff x="1002" y="2407"/>
            <a:chExt cx="1786" cy="1467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002" y="2407"/>
              <a:ext cx="178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3400" b="1" dirty="0">
                  <a:latin typeface="HY견고딕" pitchFamily="18" charset="-127"/>
                  <a:ea typeface="HY견고딕" pitchFamily="18" charset="-127"/>
                </a:rPr>
                <a:t>사료 단백질</a:t>
              </a:r>
              <a:endParaRPr lang="en-US" altLang="ko-KR" sz="3400" b="1" dirty="0">
                <a:latin typeface="HY견고딕" pitchFamily="18" charset="-127"/>
                <a:ea typeface="HY견고딕" pitchFamily="18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3400" b="1" dirty="0">
                  <a:latin typeface="HY견고딕" pitchFamily="18" charset="-127"/>
                  <a:ea typeface="HY견고딕" pitchFamily="18" charset="-127"/>
                </a:rPr>
                <a:t>사료 탄수화물</a:t>
              </a:r>
              <a:endParaRPr lang="es-ES_tradnl" altLang="ko-KR" sz="34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232" y="3195"/>
              <a:ext cx="14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300" b="1" i="1" dirty="0" err="1">
                  <a:ea typeface="굴림" pitchFamily="50" charset="-127"/>
                </a:rPr>
                <a:t>반취위에서의</a:t>
              </a:r>
              <a:r>
                <a:rPr lang="ko-KR" altLang="en-US" sz="2300" b="1" i="1" dirty="0">
                  <a:ea typeface="굴림" pitchFamily="50" charset="-127"/>
                </a:rPr>
                <a:t> </a:t>
              </a:r>
              <a:r>
                <a:rPr lang="ko-KR" altLang="en-US" sz="2300" b="1" i="1" dirty="0" err="1">
                  <a:ea typeface="굴림" pitchFamily="50" charset="-127"/>
                </a:rPr>
                <a:t>손실율</a:t>
              </a:r>
              <a:r>
                <a:rPr lang="es-ES_tradnl" altLang="ko-KR" sz="2300" b="1" i="1" dirty="0">
                  <a:ea typeface="굴림" pitchFamily="50" charset="-127"/>
                </a:rPr>
                <a:t>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_tradnl" altLang="ko-KR" sz="2300" b="1" i="1" dirty="0">
                  <a:ea typeface="굴림" pitchFamily="50" charset="-127"/>
                </a:rPr>
                <a:t>15 – 25% nitrogen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_tradnl" altLang="ko-KR" sz="2300" b="1" i="1" dirty="0">
                  <a:ea typeface="굴림" pitchFamily="50" charset="-127"/>
                </a:rPr>
                <a:t>10 – 20% energy</a:t>
              </a: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 rot="21591878">
            <a:off x="8211538" y="4310847"/>
            <a:ext cx="1381760" cy="39511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ko-KR" sz="1700" b="1" dirty="0">
                <a:solidFill>
                  <a:srgbClr val="FF0000"/>
                </a:solidFill>
                <a:ea typeface="굴림" pitchFamily="50" charset="-127"/>
              </a:rPr>
              <a:t>Bacteria</a:t>
            </a:r>
            <a:endParaRPr lang="es-ES_tradnl" altLang="ko-KR" sz="1700" dirty="0">
              <a:ea typeface="굴림" pitchFamily="50" charset="-127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152464">
            <a:off x="7633547" y="4923590"/>
            <a:ext cx="1309511" cy="37753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ko-KR" sz="1600" b="1" dirty="0">
                <a:solidFill>
                  <a:srgbClr val="FF0000"/>
                </a:solidFill>
                <a:ea typeface="굴림" pitchFamily="50" charset="-127"/>
              </a:rPr>
              <a:t>Protozoa</a:t>
            </a:r>
            <a:endParaRPr lang="es-ES_tradnl" altLang="ko-KR" sz="1600" dirty="0">
              <a:ea typeface="굴림" pitchFamily="50" charset="-127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20176270">
            <a:off x="9184640" y="4924963"/>
            <a:ext cx="1104054" cy="39511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ko-KR" sz="1700" b="1">
                <a:solidFill>
                  <a:srgbClr val="FF0000"/>
                </a:solidFill>
                <a:ea typeface="굴림" pitchFamily="50" charset="-127"/>
              </a:rPr>
              <a:t>Fungi</a:t>
            </a:r>
            <a:endParaRPr lang="es-ES_tradnl" altLang="ko-KR" sz="1700">
              <a:ea typeface="굴림" pitchFamily="50" charset="-127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883293">
            <a:off x="8353778" y="4626935"/>
            <a:ext cx="413174" cy="33641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E4271B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9254196">
            <a:off x="9186899" y="4638226"/>
            <a:ext cx="363502" cy="408657"/>
          </a:xfrm>
          <a:prstGeom prst="upDownArrow">
            <a:avLst>
              <a:gd name="adj1" fmla="val 50000"/>
              <a:gd name="adj2" fmla="val 22484"/>
            </a:avLst>
          </a:prstGeom>
          <a:solidFill>
            <a:srgbClr val="E4271B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4572327">
            <a:off x="8913708" y="5008500"/>
            <a:ext cx="325120" cy="573476"/>
          </a:xfrm>
          <a:prstGeom prst="upDownArrow">
            <a:avLst>
              <a:gd name="adj1" fmla="val 50000"/>
              <a:gd name="adj2" fmla="val 35278"/>
            </a:avLst>
          </a:prstGeom>
          <a:solidFill>
            <a:srgbClr val="E4271B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03144" y="575523"/>
            <a:ext cx="9295554" cy="14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latin typeface="HY동녘B" pitchFamily="18" charset="-127"/>
                <a:ea typeface="HY동녘B" pitchFamily="18" charset="-127"/>
              </a:rPr>
              <a:t>소의 반추위는 단백질과 탄수화물을 </a:t>
            </a:r>
            <a:endParaRPr lang="en-US" altLang="ko-KR" sz="4400" b="1" dirty="0">
              <a:latin typeface="HY동녘B" pitchFamily="18" charset="-127"/>
              <a:ea typeface="HY동녘B" pitchFamily="18" charset="-127"/>
            </a:endParaRPr>
          </a:p>
          <a:p>
            <a:pPr eaLnBrk="1" hangingPunct="1"/>
            <a:r>
              <a:rPr lang="ko-KR" altLang="en-US" sz="4400" b="1" dirty="0">
                <a:latin typeface="HY동녘B" pitchFamily="18" charset="-127"/>
                <a:ea typeface="HY동녘B" pitchFamily="18" charset="-127"/>
              </a:rPr>
              <a:t>효율적으로 이용하지 못한다</a:t>
            </a:r>
            <a:endParaRPr lang="en-US" altLang="ko-KR" sz="44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177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1D65A8D6-0AFF-DD4C-A9B7-429928A93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716977"/>
              </p:ext>
            </p:extLst>
          </p:nvPr>
        </p:nvGraphicFramePr>
        <p:xfrm>
          <a:off x="1181947" y="1996158"/>
          <a:ext cx="10781453" cy="688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" y="830084"/>
            <a:ext cx="9159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비육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후기 사양시험 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4000" b="1" dirty="0" err="1" smtClean="0">
                <a:latin typeface="HY동녘B" pitchFamily="18" charset="-127"/>
                <a:ea typeface="HY동녘B" pitchFamily="18" charset="-127"/>
              </a:rPr>
              <a:t>프로틴업</a:t>
            </a:r>
            <a:r>
              <a:rPr lang="ko-KR" altLang="en-US" sz="4000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sz="4000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4000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2013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ey profit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40" y="4019550"/>
            <a:ext cx="2647360" cy="51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54" y="1257002"/>
            <a:ext cx="11428596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두당 일일 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급여량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: 1</a:t>
            </a:r>
            <a:r>
              <a:rPr kumimoji="0" lang="en-US" altLang="ko-K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kg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/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 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(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추가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총 급여기간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: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9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0~110 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(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비육후기 중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90~110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경과후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출하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  <a:endParaRPr kumimoji="0" lang="en-US" altLang="ko-K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기대 효과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조 단백질 급여수준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300g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 효과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기대효과 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증체량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도체중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435kg </a:t>
            </a: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등심단면적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90.3 cm</a:t>
            </a:r>
            <a:r>
              <a:rPr lang="en-US" altLang="ko-KR" sz="2800" baseline="40000" dirty="0" smtClean="0">
                <a:latin typeface="HY동녘B" pitchFamily="18" charset="-127"/>
                <a:ea typeface="HY동녘B" pitchFamily="18" charset="-127"/>
              </a:rPr>
              <a:t>2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육질 개선 효과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5.52  → 6.02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로 육질지수 상승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결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과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적용 시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비육후기 육질 및 육량 개선 효과 기대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비성장우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및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처진소의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수익보전 기대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204" y="885859"/>
            <a:ext cx="982909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Protein-UP </a:t>
            </a:r>
            <a:r>
              <a:rPr lang="ko-KR" altLang="en-US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급여방법 및 경제성 분석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9244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209947" y="1016794"/>
            <a:ext cx="12584906" cy="583406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  <p:txBody>
          <a:bodyPr wrap="square" lIns="64008" tIns="41148" rIns="64008" bIns="4114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ko-KR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HY수평선B" pitchFamily="18" charset="-127"/>
                <a:ea typeface="HY수평선B" pitchFamily="18" charset="-127"/>
              </a:rPr>
              <a:t>"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총 체 보 리  한 우</a:t>
            </a:r>
            <a:r>
              <a:rPr lang="en-US" altLang="ko-KR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"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 </a:t>
            </a:r>
            <a:r>
              <a:rPr lang="ko-KR" altLang="en-US" sz="2400" b="1" i="0" u="none" strike="noStrike" baseline="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고 급 육  사 양 관 리  </a:t>
            </a:r>
            <a:r>
              <a:rPr lang="ko-KR" altLang="en-US" sz="2400" b="1" i="0" u="none" strike="noStrike" baseline="0" dirty="0" err="1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프</a:t>
            </a:r>
            <a:r>
              <a:rPr lang="ko-KR" altLang="en-US" sz="2400" b="1" i="0" u="none" strike="noStrike" baseline="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로 그 램 </a:t>
            </a:r>
            <a:r>
              <a:rPr lang="en-US" altLang="ko-KR" sz="2400" b="1" i="0" u="none" strike="noStrike" baseline="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배합사</a:t>
            </a:r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료</a:t>
            </a:r>
            <a:r>
              <a:rPr lang="en-US" altLang="ko-KR" sz="2400" b="1" i="0" u="none" strike="noStrike" baseline="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400" b="1" i="0" u="none" strike="noStrike" baseline="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2400" b="1" i="0" u="none" strike="noStrike" baseline="0" dirty="0">
              <a:solidFill>
                <a:srgbClr val="0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138" y="6124575"/>
            <a:ext cx="482600" cy="3508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latin typeface="나눔고딕 ExtraBold" pitchFamily="50" charset="-127"/>
                <a:ea typeface="나눔고딕 ExtraBold" pitchFamily="50" charset="-127"/>
              </a:rPr>
              <a:t>~</a:t>
            </a:r>
            <a:endParaRPr lang="ko-KR" altLang="en-US" sz="1600" b="1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33449"/>
              </p:ext>
            </p:extLst>
          </p:nvPr>
        </p:nvGraphicFramePr>
        <p:xfrm>
          <a:off x="209940" y="1981198"/>
          <a:ext cx="12584918" cy="7600951"/>
        </p:xfrm>
        <a:graphic>
          <a:graphicData uri="http://schemas.openxmlformats.org/drawingml/2006/table">
            <a:tbl>
              <a:tblPr/>
              <a:tblGrid>
                <a:gridCol w="460964"/>
                <a:gridCol w="913065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381182"/>
                <a:gridCol w="1274757"/>
                <a:gridCol w="25400"/>
              </a:tblGrid>
              <a:tr h="16573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구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effectLst/>
                          <a:latin typeface="나눔고딕 ExtraBold"/>
                        </a:rPr>
                        <a:t>어린송아지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육  성   기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  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반추위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, 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소화기관 완성기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전 기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골격 및 근육 완성기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후 기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육량 및 육질 완성기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비 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0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급여사료명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나눔고딕 ExtraBold"/>
                        </a:rPr>
                        <a:t>슈퍼맘 </a:t>
                      </a:r>
                      <a:r>
                        <a:rPr lang="en-US" sz="1000" b="1" i="0" u="none" strike="noStrike">
                          <a:effectLst/>
                          <a:latin typeface="나눔고딕 ExtraBold"/>
                        </a:rPr>
                        <a:t>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effectLst/>
                          <a:latin typeface="나눔고딕 ExtraBold"/>
                        </a:rPr>
                        <a:t>어린송아지 </a:t>
                      </a:r>
                      <a:r>
                        <a:rPr lang="en-US" sz="1100" b="1" i="0" u="none" strike="noStrike">
                          <a:effectLst/>
                          <a:latin typeface="나눔고딕 ExtraBold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총체보리한우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호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총체보리한우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호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F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총체보리한우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3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호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3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생 후 월 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~3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출하월령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28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개월 이상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0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체  중 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300" b="0" i="0" u="none" strike="noStrike">
                          <a:effectLst/>
                          <a:latin typeface="나눔고딕 ExtraBold"/>
                        </a:rPr>
                        <a:t>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~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420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740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출하체중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740kg 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이상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7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일당증체량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300" b="0" i="0" u="none" strike="noStrike">
                          <a:effectLst/>
                          <a:latin typeface="나눔고딕 ExtraBold"/>
                        </a:rPr>
                        <a:t>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0.5</a:t>
                      </a:r>
                      <a:endParaRPr lang="ko-KR" altLang="en-US" sz="900" b="0" i="0" u="none" strike="noStrike">
                        <a:effectLst/>
                        <a:latin typeface="돋움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0.8 - 1.0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1.0 - 1.2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0.6 - 0.8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나눔고딕 ExtraBold"/>
                        </a:rPr>
                        <a:t>0.84kg </a:t>
                      </a: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이상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0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일 사료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급여량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나눔고딕 ExtraBold"/>
                        </a:rPr>
                        <a:t>1.5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9.5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  기타관리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◆ 비육촉진제와 항생제는 사용하지 않음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◆ 비육마무리  단계에는 개체별 발육차이가 있어 출하시기를 조절할 것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◆ 애정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사랑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이 가득한 사양관리 요망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◆ 사료는 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일 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2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회 이상 급여할 것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7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조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사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건초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300" b="0" i="0" u="none" strike="noStrike">
                          <a:effectLst/>
                          <a:latin typeface="나눔고딕 ExtraBold"/>
                        </a:rPr>
                        <a:t>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자  유  채  식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볏짚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300" b="0" i="0" u="none" strike="noStrike">
                          <a:effectLst/>
                          <a:latin typeface="나눔고딕 ExtraBold"/>
                        </a:rPr>
                        <a:t>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단계별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사양관리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주의점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▶ 어린송아지 단계에서 명품송아지 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TMR 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급여 권장 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▶ 설사 및 호흡기 예방 철저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▶ 프로틴업 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일 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1kg 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급여 권장 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▶ 가능하면 건초 자유급여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반추위와 소화기관 등을 발달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   시켜 튼튼한 비육밑소를 만듬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   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기초체형 형성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체성장 발달이 왕성한 시기로 충분한 사료급여에 의하여 골격및 근육 성장이 충분히 발달되도록 하는  시기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영양균형 맞추어 급여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골격과 근육 만들어지는 시기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근육과 동시에 지방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근간지방 최고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, 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피하지방 부착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만들어 지는 시기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피하지방 최고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, 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근육내 지방 부착되어 지방교잡이 이루어져 육질이 마무리 되는 시기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육색과 지방색을 위하여 녹색건초나 청초 급여 금지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스트레스 받지 않도록 주의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지방색과 육색 중요 시기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32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중 요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포인트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▶ 구충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    버즘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매월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건초 사양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 ▶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거세실시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음수조 철저 관리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미네랄 블록 급여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매월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건초 사양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 ▶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우사내 환기 관리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요결석 관찰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여름철 그늘막 설치 및 선풍기 가동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매월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건초 사양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 ▶ TMR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사료 급여량 준수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생후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23~25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개월령에 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회 초음파 측정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육량과 육질 조절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544">
                <a:tc gridSpan="29">
                  <a:txBody>
                    <a:bodyPr/>
                    <a:lstStyle/>
                    <a:p>
                      <a:pPr algn="l" fontAlgn="b"/>
                      <a:r>
                        <a:rPr lang="ko-KR" altLang="en-US" sz="9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  <a:endParaRPr lang="ko-KR" altLang="en-US" sz="900" b="0" i="0" u="none" strike="noStrike" dirty="0">
                        <a:effectLst/>
                        <a:latin typeface="돋움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7" y="8963025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8045053" y="9242425"/>
            <a:ext cx="4857750" cy="3270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☎ 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063)546-6921 </a:t>
            </a:r>
            <a:r>
              <a:rPr lang="en-US" altLang="ko-KR" sz="1400" b="1" baseline="0" dirty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전북 김제시 </a:t>
            </a:r>
            <a:r>
              <a:rPr lang="ko-KR" altLang="en-US" sz="1400" b="1" baseline="0" dirty="0" err="1">
                <a:latin typeface="나눔고딕 ExtraBold" pitchFamily="50" charset="-127"/>
                <a:ea typeface="나눔고딕 ExtraBold" pitchFamily="50" charset="-127"/>
              </a:rPr>
              <a:t>황산면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baseline="0" dirty="0" err="1">
                <a:latin typeface="나눔고딕 ExtraBold" pitchFamily="50" charset="-127"/>
                <a:ea typeface="나눔고딕 ExtraBold" pitchFamily="50" charset="-127"/>
              </a:rPr>
              <a:t>황산로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b="1" baseline="0" dirty="0">
                <a:latin typeface="나눔고딕 ExtraBold" pitchFamily="50" charset="-127"/>
                <a:ea typeface="나눔고딕 ExtraBold" pitchFamily="50" charset="-127"/>
              </a:rPr>
              <a:t>518-164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624138" y="6124575"/>
            <a:ext cx="482600" cy="3508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latin typeface="나눔고딕 ExtraBold" pitchFamily="50" charset="-127"/>
                <a:ea typeface="나눔고딕 ExtraBold" pitchFamily="50" charset="-127"/>
              </a:rPr>
              <a:t>~</a:t>
            </a:r>
            <a:endParaRPr lang="ko-KR" altLang="en-US" sz="1600" b="1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683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209947" y="1384697"/>
            <a:ext cx="12584906" cy="583406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  <p:txBody>
          <a:bodyPr wrap="square" lIns="64008" tIns="41148" rIns="64008" bIns="4114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ko-KR" sz="2800" b="1" i="0" u="none" strike="noStrike" baseline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HY수평선B" pitchFamily="18" charset="-127"/>
                <a:ea typeface="HY수평선B" pitchFamily="18" charset="-127"/>
              </a:rPr>
              <a:t>"</a:t>
            </a:r>
            <a:r>
              <a:rPr lang="ko-KR" altLang="en-US" sz="2800" b="1" i="0" u="none" strike="noStrike" baseline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총 체 보 리  한 우</a:t>
            </a:r>
            <a:r>
              <a:rPr lang="en-US" altLang="ko-KR" sz="2800" b="1" i="0" u="none" strike="noStrike" baseline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"</a:t>
            </a:r>
            <a:r>
              <a:rPr lang="ko-KR" altLang="en-US" sz="2800" b="1" i="0" u="none" strike="noStrike" baseline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 </a:t>
            </a:r>
            <a:r>
              <a:rPr lang="ko-KR" altLang="en-US" sz="2400" b="1" i="0" u="none" strike="noStrike" baseline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고 급 육  사 양 관 리  프 로 그 램 </a:t>
            </a:r>
            <a:r>
              <a:rPr lang="en-US" altLang="ko-KR" sz="2400" b="1" i="0" u="none" strike="noStrike" baseline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 T M R )</a:t>
            </a:r>
            <a:endParaRPr lang="ko-KR" altLang="en-US" sz="2400" b="1" i="0" u="none" strike="noStrike" baseline="0">
              <a:solidFill>
                <a:srgbClr val="0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76275"/>
              </p:ext>
            </p:extLst>
          </p:nvPr>
        </p:nvGraphicFramePr>
        <p:xfrm>
          <a:off x="0" y="2355779"/>
          <a:ext cx="13004802" cy="7245421"/>
        </p:xfrm>
        <a:graphic>
          <a:graphicData uri="http://schemas.openxmlformats.org/drawingml/2006/table">
            <a:tbl>
              <a:tblPr/>
              <a:tblGrid>
                <a:gridCol w="448237"/>
                <a:gridCol w="766721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415800"/>
                <a:gridCol w="979044"/>
              </a:tblGrid>
              <a:tr h="16084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987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구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어린송아지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육   성   기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1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100" b="1" i="0" u="none" strike="noStrike">
                          <a:effectLst/>
                          <a:latin typeface="나눔고딕 ExtraBold"/>
                        </a:rPr>
                        <a:t>반추위와 소화기관 완성기</a:t>
                      </a:r>
                      <a:r>
                        <a:rPr lang="en-US" altLang="ko-KR" sz="1100" b="1" i="0" u="none" strike="noStrike">
                          <a:effectLst/>
                          <a:latin typeface="나눔고딕 ExtraBold"/>
                        </a:rPr>
                        <a:t>)</a:t>
                      </a:r>
                      <a:endParaRPr lang="ko-KR" altLang="en-US" sz="1300" b="1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전 기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1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100" b="1" i="0" u="none" strike="noStrike">
                          <a:effectLst/>
                          <a:latin typeface="나눔고딕 ExtraBold"/>
                        </a:rPr>
                        <a:t>골격 및 근육 완성기</a:t>
                      </a:r>
                      <a:r>
                        <a:rPr lang="en-US" altLang="ko-KR" sz="1100" b="1" i="0" u="none" strike="noStrike">
                          <a:effectLst/>
                          <a:latin typeface="나눔고딕 ExtraBold"/>
                        </a:rPr>
                        <a:t>)</a:t>
                      </a:r>
                      <a:endParaRPr lang="ko-KR" altLang="en-US" sz="1300" b="1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후 기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1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100" b="1" i="0" u="none" strike="noStrike">
                          <a:effectLst/>
                          <a:latin typeface="나눔고딕 ExtraBold"/>
                        </a:rPr>
                        <a:t>육량 및 육질 완성기</a:t>
                      </a:r>
                      <a:r>
                        <a:rPr lang="en-US" altLang="ko-KR" sz="1100" b="1" i="0" u="none" strike="noStrike">
                          <a:effectLst/>
                          <a:latin typeface="나눔고딕 ExtraBold"/>
                        </a:rPr>
                        <a:t>)</a:t>
                      </a:r>
                      <a:endParaRPr lang="ko-KR" altLang="en-US" sz="1300" b="1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비 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4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급여사료명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명품송아지</a:t>
                      </a:r>
                      <a:b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300" b="1" i="0" u="none" strike="noStrike">
                          <a:effectLst/>
                          <a:latin typeface="나눔고딕 ExtraBold"/>
                        </a:rPr>
                        <a:t>TMR)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육  성  우  탑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(TMR)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 육  전  기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(TMR)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 육  후  기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(TMR)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2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031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생 후 월 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~3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effectLst/>
                          <a:latin typeface="나눔고딕 ExtraBold"/>
                        </a:rPr>
                        <a:t>출하월령</a:t>
                      </a:r>
                      <a:r>
                        <a:rPr lang="ko-KR" altLang="en-US" sz="1100" b="0" i="0" u="none" strike="noStrike" dirty="0">
                          <a:effectLst/>
                          <a:latin typeface="나눔고딕 ExtraBold"/>
                        </a:rPr>
                        <a:t/>
                      </a:r>
                      <a:br>
                        <a:rPr lang="ko-KR" altLang="en-US" sz="1100" b="0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en-US" altLang="ko-KR" sz="1100" b="0" i="0" u="none" strike="noStrike" dirty="0">
                          <a:effectLst/>
                          <a:latin typeface="나눔고딕 ExtraBold"/>
                        </a:rPr>
                        <a:t>27</a:t>
                      </a:r>
                      <a:r>
                        <a:rPr lang="ko-KR" altLang="en-US" sz="1100" b="0" i="0" u="none" strike="noStrike" dirty="0">
                          <a:effectLst/>
                          <a:latin typeface="나눔고딕 ExtraBold"/>
                        </a:rPr>
                        <a:t>개월 이상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93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체  중 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300" b="0" i="0" u="none" strike="noStrike">
                          <a:effectLst/>
                          <a:latin typeface="나눔고딕 ExtraBold"/>
                        </a:rPr>
                        <a:t>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~ 115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115~ 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130~ 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150~ 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170~ 190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190~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210~ 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230~ 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250~ 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275~ 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300~ 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330~ 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360~ 390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390~ 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420~ 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450~ 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480~ 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510~ 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540~ 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570~ 600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600~ 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630~ 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660~ 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690~ 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710~ 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730~ 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출하체중</a:t>
                      </a:r>
                      <a:b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730kg </a:t>
                      </a:r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이상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84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일당증체량</a:t>
                      </a:r>
                      <a:r>
                        <a:rPr lang="en-US" altLang="ko-KR" sz="11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en-US" sz="1100" b="0" i="0" u="none" strike="noStrike">
                          <a:effectLst/>
                          <a:latin typeface="나눔고딕 ExtraBold"/>
                        </a:rPr>
                        <a:t>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0.7 ~ 0.8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0.8 ~ 1.0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0.7 ~ 0.9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2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일 사료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급여량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(kg)</a:t>
                      </a:r>
                      <a:endParaRPr lang="ko-KR" altLang="en-US" sz="900" b="0" i="0" u="none" strike="noStrike">
                        <a:effectLst/>
                        <a:latin typeface="굴림체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2.5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12.5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effectLst/>
                          <a:latin typeface="나눔고딕 ExtraBold"/>
                        </a:rPr>
                        <a:t>12.5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  </a:t>
                      </a:r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기타관리</a:t>
                      </a:r>
                      <a:b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/>
                      </a:r>
                      <a:b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 ◆ 비육촉진제와 항생제는 사용하지 않음</a:t>
                      </a:r>
                      <a:b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 ◆ 비육마무리  단계에는 </a:t>
                      </a:r>
                      <a:r>
                        <a:rPr lang="ko-KR" altLang="en-US" sz="1000" b="0" i="0" u="none" strike="noStrike" dirty="0" err="1">
                          <a:effectLst/>
                          <a:latin typeface="나눔고딕 ExtraBold"/>
                        </a:rPr>
                        <a:t>개체별</a:t>
                      </a: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 발육차이가 있어 출하시기를 조절할 것</a:t>
                      </a:r>
                      <a:b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 ◆ 애정</a:t>
                      </a:r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사랑</a:t>
                      </a:r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이 가득한 사양관리 요망</a:t>
                      </a:r>
                      <a:b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 ◆ 사료는 </a:t>
                      </a:r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일 </a:t>
                      </a:r>
                      <a:r>
                        <a:rPr lang="en-US" altLang="ko-KR" sz="1000" b="0" i="0" u="none" strike="noStrike" dirty="0">
                          <a:effectLst/>
                          <a:latin typeface="나눔고딕 ExtraBold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effectLst/>
                          <a:latin typeface="나눔고딕 ExtraBold"/>
                        </a:rPr>
                        <a:t>회 이상 급여할 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902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사료 급여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권장 사항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자유채식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권장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자유채식 권장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프로틴업 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일 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500g~1kg </a:t>
                      </a: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급여</a:t>
                      </a:r>
                      <a:r>
                        <a:rPr lang="en-US" altLang="ko-KR" sz="1300" b="0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자유채식 권장</a:t>
                      </a:r>
                      <a:r>
                        <a:rPr lang="en-US" altLang="ko-KR" sz="1300" b="0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비육전기</a:t>
                      </a:r>
                      <a:r>
                        <a:rPr lang="en-US" altLang="ko-KR" sz="1300" b="0" i="0" u="none" strike="noStrike" dirty="0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배합사료 급여하지 말 것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658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단계별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사양관리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주의점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설사 및 호흡기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  예방 철저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입식 후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3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개월간 명품송아지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(TMR)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급여하고 이후에는 단계별 개월령에 맞게 급여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▶ 가능하면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TMR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자유급여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반추위와 소화기관 등을 발달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   시켜 튼튼한 비육밑소를 만듬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  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기초체형 형성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체성장 발달이 왕성한 시기로 충분한 사료 급여에 의하여 골격 및 근육 성장이 충분히 발달되도록 하는  시기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영양균형 맞추어 급여 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골격과 근육 만들어지는 시기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근육과 동시에 지방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근간지방 최고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,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피하지방 부착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만들어지는 시기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피하지방 최고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,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근육내 지방 부착되어 지방교잡이 이루어져 육질이 마무리 되는 시기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스트레스 받지 않도록 주의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지방색과 육색 중요 시기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870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중 요</a:t>
                      </a:r>
                      <a:b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포인트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구충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,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버즘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매월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건초 사양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 ▶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거세실시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음수조 철저 관리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미네랄 블록 급여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매월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건초 사양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 ▶ 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우사내 환기 관리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요결석 관찰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여름철 그늘막 설치 및 선풍기 가동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매월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건초 사양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  <a:b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 ▶ TMR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사료 급여량 준수</a:t>
                      </a:r>
                      <a:b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</a:b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 ▶ 생후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23~25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개월령에  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회 초음파 측정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육량과 육질 조절</a:t>
                      </a:r>
                      <a:r>
                        <a:rPr lang="en-US" altLang="ko-KR" sz="1000" b="0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4428">
                <a:tc gridSpan="2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  <a:endParaRPr lang="ko-KR" altLang="en-US" sz="900" b="0" i="0" u="none" strike="noStrike" dirty="0">
                        <a:effectLst/>
                        <a:latin typeface="굴림체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7" y="9045575"/>
            <a:ext cx="2786062" cy="528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7988" y="9344819"/>
            <a:ext cx="4976812" cy="2984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☎ 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063)546-6921 </a:t>
            </a:r>
            <a:r>
              <a:rPr lang="en-US" altLang="ko-KR" sz="1400" b="1" baseline="0" dirty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전북 김제시 </a:t>
            </a:r>
            <a:r>
              <a:rPr lang="ko-KR" altLang="en-US" sz="1400" b="1" baseline="0" dirty="0" err="1">
                <a:latin typeface="나눔고딕 ExtraBold" pitchFamily="50" charset="-127"/>
                <a:ea typeface="나눔고딕 ExtraBold" pitchFamily="50" charset="-127"/>
              </a:rPr>
              <a:t>황산면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baseline="0" dirty="0" err="1">
                <a:latin typeface="나눔고딕 ExtraBold" pitchFamily="50" charset="-127"/>
                <a:ea typeface="나눔고딕 ExtraBold" pitchFamily="50" charset="-127"/>
              </a:rPr>
              <a:t>황산로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b="1" baseline="0" dirty="0">
                <a:latin typeface="나눔고딕 ExtraBold" pitchFamily="50" charset="-127"/>
                <a:ea typeface="나눔고딕 ExtraBold" pitchFamily="50" charset="-127"/>
              </a:rPr>
              <a:t>518-164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3138" y="6353175"/>
            <a:ext cx="261937" cy="2651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latin typeface="나눔고딕 ExtraBold" pitchFamily="50" charset="-127"/>
                <a:ea typeface="나눔고딕 ExtraBold" pitchFamily="50" charset="-127"/>
              </a:rPr>
              <a:t>~</a:t>
            </a:r>
            <a:endParaRPr lang="ko-KR" altLang="en-US" sz="1600" b="1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6166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62347" y="1079897"/>
            <a:ext cx="12584906" cy="583406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  <p:txBody>
          <a:bodyPr wrap="square" lIns="64008" tIns="41148" rIns="64008" bIns="4114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ko-KR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HY수평선B" pitchFamily="18" charset="-127"/>
                <a:ea typeface="HY수평선B" pitchFamily="18" charset="-127"/>
              </a:rPr>
              <a:t>"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총 체 보 리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경 산 </a:t>
            </a:r>
            <a:r>
              <a:rPr lang="ko-KR" altLang="en-US" sz="2800" b="1" i="0" u="none" strike="noStrike" baseline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우</a:t>
            </a:r>
            <a:r>
              <a:rPr lang="en-US" altLang="ko-KR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"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alpha val="87000"/>
                    </a:schemeClr>
                  </a:outerShdw>
                </a:effectLst>
                <a:latin typeface="산돌단아B" pitchFamily="18" charset="-127"/>
                <a:ea typeface="산돌단아B" pitchFamily="18" charset="-127"/>
              </a:rPr>
              <a:t> </a:t>
            </a:r>
            <a:r>
              <a:rPr lang="ko-KR" altLang="en-US" sz="2400" b="1" dirty="0">
                <a:latin typeface="산돌단아B" pitchFamily="18" charset="-127"/>
                <a:ea typeface="나눔고딕 ExtraBold" pitchFamily="50" charset="-127"/>
              </a:rPr>
              <a:t> </a:t>
            </a:r>
            <a:r>
              <a:rPr lang="ko-KR" altLang="en-US" sz="2400" b="1" dirty="0" smtClean="0">
                <a:latin typeface="산돌단아B" pitchFamily="18" charset="-127"/>
                <a:ea typeface="나눔고딕 ExtraBold" pitchFamily="50" charset="-127"/>
              </a:rPr>
              <a:t>비 육</a:t>
            </a:r>
            <a:r>
              <a:rPr lang="ko-KR" altLang="en-US" sz="2400" b="1" i="0" u="none" strike="noStrike" baseline="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400" b="1" i="0" u="none" strike="noStrike" baseline="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사 양 관 리  </a:t>
            </a:r>
            <a:r>
              <a:rPr lang="ko-KR" altLang="en-US" sz="2400" b="1" i="0" u="none" strike="noStrike" baseline="0" dirty="0" err="1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프</a:t>
            </a:r>
            <a:r>
              <a:rPr lang="ko-KR" altLang="en-US" sz="2400" b="1" i="0" u="none" strike="noStrike" baseline="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로 그 램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32933"/>
              </p:ext>
            </p:extLst>
          </p:nvPr>
        </p:nvGraphicFramePr>
        <p:xfrm>
          <a:off x="114697" y="2315605"/>
          <a:ext cx="12890103" cy="7013122"/>
        </p:xfrm>
        <a:graphic>
          <a:graphicData uri="http://schemas.openxmlformats.org/drawingml/2006/table">
            <a:tbl>
              <a:tblPr/>
              <a:tblGrid>
                <a:gridCol w="987027"/>
                <a:gridCol w="1128030"/>
                <a:gridCol w="1163282"/>
                <a:gridCol w="1163282"/>
                <a:gridCol w="1163282"/>
                <a:gridCol w="1163282"/>
                <a:gridCol w="1163282"/>
                <a:gridCol w="1163282"/>
                <a:gridCol w="1163282"/>
                <a:gridCol w="1163282"/>
                <a:gridCol w="293758"/>
                <a:gridCol w="293758"/>
                <a:gridCol w="293758"/>
                <a:gridCol w="293758"/>
                <a:gridCol w="293758"/>
              </a:tblGrid>
              <a:tr h="5990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□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TMR 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사료 급여 비육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3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3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3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3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적용기준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: 2018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년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월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ko-KR" altLang="en-US" sz="1000" b="1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ko-KR" altLang="en-US" sz="1000" b="1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ko-KR" altLang="en-US" sz="1000" b="1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543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구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  육   전   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( 3 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개 월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  육   후   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( 5 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개 월  이 상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비 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57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급여사료명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전 기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(TMR)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비 육 후 기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(TMR)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비육기간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월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1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일 사료급여량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10.0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11.0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i="0" u="none" strike="noStrike" dirty="0" smtClean="0">
                          <a:effectLst/>
                          <a:latin typeface="나눔고딕 ExtraBold"/>
                        </a:rPr>
                        <a:t>매월 </a:t>
                      </a:r>
                      <a:r>
                        <a:rPr lang="en-US" altLang="ko-KR" sz="1500" b="1" i="0" u="none" strike="noStrike" dirty="0" smtClean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500" b="1" i="0" u="none" strike="noStrike" dirty="0" smtClean="0">
                          <a:effectLst/>
                          <a:latin typeface="나눔고딕 ExtraBold"/>
                        </a:rPr>
                        <a:t>일은</a:t>
                      </a:r>
                      <a:br>
                        <a:rPr lang="ko-KR" altLang="en-US" sz="1500" b="1" i="0" u="none" strike="noStrike" dirty="0" smtClean="0">
                          <a:effectLst/>
                          <a:latin typeface="나눔고딕 ExtraBold"/>
                        </a:rPr>
                      </a:br>
                      <a:r>
                        <a:rPr lang="ko-KR" altLang="en-US" sz="1500" b="1" i="0" u="none" strike="noStrike" dirty="0" smtClean="0">
                          <a:effectLst/>
                          <a:latin typeface="나눔고딕 ExtraBold"/>
                        </a:rPr>
                        <a:t>절식</a:t>
                      </a:r>
                      <a:br>
                        <a:rPr lang="ko-KR" altLang="en-US" sz="1500" b="1" i="0" u="none" strike="noStrike" dirty="0" smtClean="0">
                          <a:effectLst/>
                          <a:latin typeface="나눔고딕 ExtraBold"/>
                        </a:rPr>
                      </a:br>
                      <a:r>
                        <a:rPr lang="en-US" altLang="ko-KR" sz="1500" b="1" i="0" u="none" strike="noStrike" dirty="0" smtClean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500" b="1" i="0" u="none" strike="noStrike" dirty="0" smtClean="0">
                          <a:effectLst/>
                          <a:latin typeface="나눔고딕 ExtraBold"/>
                        </a:rPr>
                        <a:t>건초사양</a:t>
                      </a:r>
                      <a:r>
                        <a:rPr lang="en-US" altLang="ko-KR" sz="1500" b="1" i="0" u="none" strike="noStrike" dirty="0" smtClean="0">
                          <a:effectLst/>
                          <a:latin typeface="나눔고딕 ExtraBold"/>
                        </a:rPr>
                        <a:t>)</a:t>
                      </a:r>
                      <a:r>
                        <a:rPr lang="ko-KR" altLang="en-US" sz="15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00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일 </a:t>
                      </a:r>
                      <a:r>
                        <a:rPr lang="ko-KR" altLang="en-US" sz="1300" b="1" i="0" u="none" strike="noStrike" dirty="0" err="1">
                          <a:effectLst/>
                          <a:latin typeface="나눔고딕 ExtraBold"/>
                        </a:rPr>
                        <a:t>프로틴업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 급여량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147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중요포인트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급여 기간 중 매월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건초사양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7453">
                <a:tc gridSpan="15"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6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□ 배합사료 급여 비육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24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545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육 구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  육   전   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( 3 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개 월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비   육   후   기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( 5 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개 월  이 상 </a:t>
                      </a:r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비 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급여사료명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>
                          <a:effectLst/>
                          <a:latin typeface="나눔고딕 ExtraBold"/>
                        </a:rPr>
                        <a:t>2 </a:t>
                      </a:r>
                      <a:r>
                        <a:rPr lang="ko-KR" altLang="en-US" sz="1300" b="1" i="0" u="none" strike="noStrike">
                          <a:effectLst/>
                          <a:latin typeface="나눔고딕 ExtraBold"/>
                        </a:rPr>
                        <a:t>호 </a:t>
                      </a:r>
                      <a:r>
                        <a:rPr lang="en-US" sz="1300" b="1" i="0" u="none" strike="noStrike">
                          <a:effectLst/>
                          <a:latin typeface="나눔고딕 ExtraBold"/>
                        </a:rPr>
                        <a:t>F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3 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호 </a:t>
                      </a:r>
                      <a:r>
                        <a:rPr lang="en-US" sz="1300" b="1" i="0" u="none" strike="noStrike" dirty="0">
                          <a:effectLst/>
                          <a:latin typeface="나눔고딕 ExtraBold"/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48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비육기간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월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effectLst/>
                          <a:latin typeface="나눔고딕 ExtraBold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일 사료급여량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6.0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매월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일은</a:t>
                      </a:r>
                      <a:b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절식</a:t>
                      </a:r>
                      <a:b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</a:b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건초사양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일 </a:t>
                      </a:r>
                      <a:r>
                        <a:rPr lang="ko-KR" altLang="en-US" sz="1300" b="1" i="0" u="none" strike="noStrike" dirty="0" err="1">
                          <a:effectLst/>
                          <a:latin typeface="나눔고딕 ExtraBold"/>
                        </a:rPr>
                        <a:t>프로틴업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 급여량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1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일 건초 급여량</a:t>
                      </a:r>
                      <a:r>
                        <a:rPr lang="en-US" altLang="ko-KR" sz="1300" b="1" i="0" u="none" strike="noStrike" dirty="0">
                          <a:effectLst/>
                          <a:latin typeface="나눔고딕 ExtraBold"/>
                        </a:rPr>
                        <a:t>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72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effectLst/>
                          <a:latin typeface="나눔고딕 ExtraBold"/>
                        </a:rPr>
                        <a:t>중요포인트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급여 기간 중 매월 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일은 절식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(</a:t>
                      </a:r>
                      <a:r>
                        <a:rPr lang="ko-KR" altLang="en-US" sz="1500" b="1" i="0" u="none" strike="noStrike" dirty="0">
                          <a:effectLst/>
                          <a:latin typeface="나눔고딕 ExtraBold"/>
                        </a:rPr>
                        <a:t>건초사양</a:t>
                      </a:r>
                      <a:r>
                        <a:rPr lang="en-US" altLang="ko-KR" sz="1500" b="1" i="0" u="none" strike="noStrike" dirty="0">
                          <a:effectLst/>
                          <a:latin typeface="나눔고딕 ExtraBold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9826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effectLst/>
                        <a:latin typeface="나눔고딕 ExtraBol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183687"/>
            <a:ext cx="2786063" cy="528638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7994253" y="9282112"/>
            <a:ext cx="4953000" cy="33178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☎ 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063)546-6921 </a:t>
            </a:r>
            <a:r>
              <a:rPr lang="en-US" altLang="ko-KR" sz="1400" b="1" baseline="0" dirty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전북 김제시 </a:t>
            </a:r>
            <a:r>
              <a:rPr lang="ko-KR" altLang="en-US" sz="1400" b="1" baseline="0" dirty="0" err="1">
                <a:latin typeface="나눔고딕 ExtraBold" pitchFamily="50" charset="-127"/>
                <a:ea typeface="나눔고딕 ExtraBold" pitchFamily="50" charset="-127"/>
              </a:rPr>
              <a:t>황산면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baseline="0" dirty="0" err="1">
                <a:latin typeface="나눔고딕 ExtraBold" pitchFamily="50" charset="-127"/>
                <a:ea typeface="나눔고딕 ExtraBold" pitchFamily="50" charset="-127"/>
              </a:rPr>
              <a:t>황산로</a:t>
            </a:r>
            <a:r>
              <a:rPr lang="ko-KR" altLang="en-US" sz="1400" b="1" baseline="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b="1" baseline="0" dirty="0">
                <a:latin typeface="나눔고딕 ExtraBold" pitchFamily="50" charset="-127"/>
                <a:ea typeface="나눔고딕 ExtraBold" pitchFamily="50" charset="-127"/>
              </a:rPr>
              <a:t>518-164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533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8873671" cy="86178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700" dirty="0" err="1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프로틴업</a:t>
            </a:r>
            <a:r>
              <a:rPr lang="ko-KR" altLang="en-US" sz="67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  <a:r>
              <a:rPr lang="en-US" altLang="ko-KR" sz="67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(Protein-UP)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30511" y="2272219"/>
            <a:ext cx="100003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고급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단백질원을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이용한 고단백질 배합사료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3200" dirty="0"/>
              <a:t> </a:t>
            </a:r>
            <a:r>
              <a:rPr lang="en-US" altLang="ko-KR" sz="3200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조단백질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함량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30%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이상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- RDP : RUP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비율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= 52 : 48</a:t>
            </a:r>
          </a:p>
          <a:p>
            <a:pPr algn="l"/>
            <a:endParaRPr lang="en-US" altLang="ko-KR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반추위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우회 아미노산 적용 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반추동물 제한아미노산인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methionine, lysine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첨가로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	 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체단백질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합성량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등심단면적 증가유도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메탄생성 억제 기술 적용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천연추출물을 활용한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메타노제닉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박테리아 성장억제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반추위 활성도 향상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에너지 효율 개선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5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4424" y="368300"/>
            <a:ext cx="8398812" cy="965200"/>
          </a:xfrm>
        </p:spPr>
        <p:txBody>
          <a:bodyPr>
            <a:noAutofit/>
          </a:bodyPr>
          <a:lstStyle/>
          <a:p>
            <a:r>
              <a:rPr lang="ko-KR" altLang="en-US" sz="4800" dirty="0" err="1" smtClean="0">
                <a:latin typeface="HY동녘B" pitchFamily="18" charset="-127"/>
                <a:ea typeface="HY동녘B" pitchFamily="18" charset="-127"/>
              </a:rPr>
              <a:t>프로틴업내</a:t>
            </a:r>
            <a:r>
              <a:rPr lang="ko-KR" altLang="en-US" sz="4800" dirty="0" smtClean="0">
                <a:latin typeface="HY동녘B" pitchFamily="18" charset="-127"/>
                <a:ea typeface="HY동녘B" pitchFamily="18" charset="-127"/>
              </a:rPr>
              <a:t> 천연물질 </a:t>
            </a:r>
            <a:r>
              <a:rPr lang="en-US" altLang="ko-KR" sz="4800" dirty="0" smtClean="0">
                <a:latin typeface="HY동녘B" pitchFamily="18" charset="-127"/>
                <a:ea typeface="HY동녘B" pitchFamily="18" charset="-127"/>
              </a:rPr>
              <a:t>?</a:t>
            </a:r>
            <a:endParaRPr lang="ko-KR" altLang="en-US" sz="48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9" name="Picture 31" descr="Garlic-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53" y="6668782"/>
            <a:ext cx="1404143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403028"/>
              </p:ext>
            </p:extLst>
          </p:nvPr>
        </p:nvGraphicFramePr>
        <p:xfrm>
          <a:off x="2534174" y="1608827"/>
          <a:ext cx="10305527" cy="7325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5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9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19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GB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Active</a:t>
                      </a:r>
                      <a:r>
                        <a:rPr lang="en-GB" sz="1800" b="1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ingredients</a:t>
                      </a:r>
                      <a:endParaRPr lang="en-GB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5914" marR="95914"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Effects</a:t>
                      </a:r>
                    </a:p>
                  </a:txBody>
                  <a:tcPr marL="95914" marR="95914"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1850">
                <a:tc>
                  <a:txBody>
                    <a:bodyPr/>
                    <a:lstStyle/>
                    <a:p>
                      <a:r>
                        <a:rPr lang="en-GB" sz="18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Saponins</a:t>
                      </a:r>
                      <a:endParaRPr lang="en-GB" sz="18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marL="95914" marR="95914" marT="144000" marB="144000" anchor="ctr"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Decrease deamination in the rumen and reduce HAP bacteria activity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Improve VFA production, especially propionate (C3)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Improve </a:t>
                      </a:r>
                      <a:r>
                        <a:rPr kumimoji="1" lang="en-GB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fiber</a:t>
                      </a:r>
                      <a:r>
                        <a:rPr kumimoji="1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digestibility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Improve Fermentable Organic Matter in the rumen</a:t>
                      </a:r>
                    </a:p>
                  </a:txBody>
                  <a:tcPr marL="95914" marR="95914" marT="144000" marB="144000" anchor="ctr"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1315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Essential oils</a:t>
                      </a:r>
                    </a:p>
                  </a:txBody>
                  <a:tcPr marL="95914" marR="95914" marT="144000" marB="14400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Modulate rumen micro flora (reduction of HAP)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Reduce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protozoa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activity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(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defaunation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) and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improves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microbial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protein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fr-FR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efficiency</a:t>
                      </a:r>
                      <a:r>
                        <a:rPr kumimoji="1" lang="fr-F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endParaRPr kumimoji="1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Enhanced secretion of digestive juices</a:t>
                      </a:r>
                    </a:p>
                  </a:txBody>
                  <a:tcPr marL="95914" marR="95914" marT="144000" marB="14400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0487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Pungent </a:t>
                      </a:r>
                      <a:br>
                        <a:rPr lang="en-GB" sz="18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</a:br>
                      <a:r>
                        <a:rPr lang="en-GB" sz="18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substances</a:t>
                      </a:r>
                    </a:p>
                  </a:txBody>
                  <a:tcPr marL="95914" marR="95914" marT="144000" marB="14400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Increase of intestinal digestive enzymes and improves protein, starch and fat digestibility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Increase salivation, buffer production, and improve urea and buffer recycling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휴먼엑스포" pitchFamily="18" charset="-127"/>
                          <a:ea typeface="휴먼엑스포" pitchFamily="18" charset="-127"/>
                        </a:rPr>
                        <a:t> Activation of blood circulation and metabolic  processes specially during heat stress</a:t>
                      </a:r>
                    </a:p>
                  </a:txBody>
                  <a:tcPr marL="95914" marR="95914" marT="144000" marB="14400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1874"/>
          <a:stretch>
            <a:fillRect/>
          </a:stretch>
        </p:blipFill>
        <p:spPr bwMode="auto">
          <a:xfrm>
            <a:off x="1111953" y="4823507"/>
            <a:ext cx="2120542" cy="16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Résultat de recherche d'images pour &quot;quillaja saponaria&quot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83" y="2545668"/>
            <a:ext cx="2162482" cy="19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spices&quot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75" y="7604613"/>
            <a:ext cx="1901204" cy="1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1"/>
          <p:cNvSpPr txBox="1"/>
          <p:nvPr/>
        </p:nvSpPr>
        <p:spPr>
          <a:xfrm>
            <a:off x="-1774580" y="9526744"/>
            <a:ext cx="3671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Click on the </a:t>
            </a:r>
            <a:r>
              <a:rPr lang="fr-FR" sz="1200" i="1" dirty="0" err="1"/>
              <a:t>picture</a:t>
            </a:r>
            <a:r>
              <a:rPr lang="fr-FR" sz="1200" i="1" dirty="0"/>
              <a:t> to have an </a:t>
            </a:r>
            <a:r>
              <a:rPr lang="fr-FR" sz="1200" i="1" dirty="0" err="1"/>
              <a:t>acces</a:t>
            </a:r>
            <a:r>
              <a:rPr lang="fr-FR" sz="1200" i="1" dirty="0"/>
              <a:t> to plant </a:t>
            </a:r>
            <a:r>
              <a:rPr lang="fr-FR" sz="1200" i="1" dirty="0" err="1"/>
              <a:t>effect</a:t>
            </a:r>
            <a:endParaRPr lang="fr-FR" sz="1200" i="1" dirty="0"/>
          </a:p>
        </p:txBody>
      </p:sp>
      <p:pic>
        <p:nvPicPr>
          <p:cNvPr id="16" name="Graphique 12" descr="Flèche : demi-tour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255740" y="6668782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60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8121111" y="6840397"/>
            <a:ext cx="4461369" cy="10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ko-KR" sz="2000" b="1">
                <a:solidFill>
                  <a:srgbClr val="046CA0"/>
                </a:solidFill>
                <a:ea typeface="굴림" pitchFamily="50" charset="-127"/>
              </a:rPr>
              <a:t>Garlic oil and diallyl disulfide show a specific action on methanogens</a:t>
            </a:r>
            <a:endParaRPr lang="es-ES_tradnl" altLang="ko-KR" sz="2000" b="1">
              <a:solidFill>
                <a:srgbClr val="046CA0"/>
              </a:solidFill>
              <a:ea typeface="굴림" pitchFamily="50" charset="-127"/>
            </a:endParaRPr>
          </a:p>
        </p:txBody>
      </p:sp>
      <p:sp>
        <p:nvSpPr>
          <p:cNvPr id="5" name="Text Box 106"/>
          <p:cNvSpPr txBox="1">
            <a:spLocks noChangeArrowheads="1"/>
          </p:cNvSpPr>
          <p:nvPr/>
        </p:nvSpPr>
        <p:spPr bwMode="auto">
          <a:xfrm>
            <a:off x="244512" y="268288"/>
            <a:ext cx="11756987" cy="16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ko-KR" sz="3200" b="1" i="1" dirty="0">
                <a:ea typeface="굴림" pitchFamily="50" charset="-127"/>
              </a:rPr>
              <a:t>Methanogens(</a:t>
            </a:r>
            <a:r>
              <a:rPr lang="ko-KR" altLang="en-US" sz="3200" b="1" i="1" dirty="0">
                <a:ea typeface="굴림" pitchFamily="50" charset="-127"/>
              </a:rPr>
              <a:t>메탄발효 미생물</a:t>
            </a:r>
            <a:r>
              <a:rPr lang="en-US" altLang="ko-KR" sz="3200" b="1" i="1" dirty="0">
                <a:ea typeface="굴림" pitchFamily="50" charset="-127"/>
              </a:rPr>
              <a:t>)</a:t>
            </a:r>
            <a:r>
              <a:rPr lang="ko-KR" altLang="en-US" sz="3200" b="1" i="1" dirty="0">
                <a:ea typeface="굴림" pitchFamily="50" charset="-127"/>
              </a:rPr>
              <a:t>의 세포막 </a:t>
            </a:r>
            <a:r>
              <a:rPr lang="ko-KR" altLang="en-US" sz="3200" b="1" i="1" dirty="0" err="1">
                <a:ea typeface="굴림" pitchFamily="50" charset="-127"/>
              </a:rPr>
              <a:t>구성성분중</a:t>
            </a:r>
            <a:r>
              <a:rPr lang="ko-KR" altLang="en-US" sz="3200" b="1" i="1" dirty="0">
                <a:ea typeface="굴림" pitchFamily="50" charset="-127"/>
              </a:rPr>
              <a:t> </a:t>
            </a:r>
            <a:endParaRPr lang="en-US" altLang="ko-KR" sz="3200" b="1" i="1" dirty="0" smtClean="0">
              <a:ea typeface="굴림" pitchFamily="50" charset="-127"/>
            </a:endParaRPr>
          </a:p>
          <a:p>
            <a:pPr algn="ctr"/>
            <a:r>
              <a:rPr lang="en-GB" altLang="ko-KR" sz="3200" b="1" i="1" dirty="0" smtClean="0">
                <a:ea typeface="굴림" pitchFamily="50" charset="-127"/>
              </a:rPr>
              <a:t> </a:t>
            </a:r>
            <a:r>
              <a:rPr lang="en-GB" altLang="ko-KR" sz="3200" b="1" i="1" dirty="0" err="1">
                <a:ea typeface="굴림" pitchFamily="50" charset="-127"/>
              </a:rPr>
              <a:t>isoprenoid</a:t>
            </a:r>
            <a:r>
              <a:rPr lang="ko-KR" altLang="en-US" sz="3200" b="1" i="1" dirty="0">
                <a:ea typeface="굴림" pitchFamily="50" charset="-127"/>
              </a:rPr>
              <a:t>라고 하는 단백질은  </a:t>
            </a:r>
            <a:r>
              <a:rPr lang="en-GB" altLang="ko-KR" sz="3200" b="1" i="1" dirty="0">
                <a:ea typeface="굴림" pitchFamily="50" charset="-127"/>
              </a:rPr>
              <a:t>HMG-CoA </a:t>
            </a:r>
            <a:r>
              <a:rPr lang="en-GB" altLang="ko-KR" sz="3200" b="1" i="1" dirty="0" err="1">
                <a:ea typeface="굴림" pitchFamily="50" charset="-127"/>
              </a:rPr>
              <a:t>reductase</a:t>
            </a:r>
            <a:r>
              <a:rPr lang="ko-KR" altLang="en-US" sz="3200" dirty="0">
                <a:ea typeface="굴림" pitchFamily="50" charset="-127"/>
              </a:rPr>
              <a:t>라고 </a:t>
            </a:r>
            <a:endParaRPr lang="en-US" altLang="ko-KR" sz="3200" dirty="0" smtClean="0">
              <a:ea typeface="굴림" pitchFamily="50" charset="-127"/>
            </a:endParaRPr>
          </a:p>
          <a:p>
            <a:pPr algn="ctr"/>
            <a:r>
              <a:rPr lang="ko-KR" altLang="en-US" sz="3200" dirty="0" err="1" smtClean="0">
                <a:ea typeface="굴림" pitchFamily="50" charset="-127"/>
              </a:rPr>
              <a:t>하는물질에</a:t>
            </a:r>
            <a:r>
              <a:rPr lang="ko-KR" altLang="en-US" sz="3200" dirty="0" smtClean="0">
                <a:ea typeface="굴림" pitchFamily="50" charset="-127"/>
              </a:rPr>
              <a:t> </a:t>
            </a:r>
            <a:r>
              <a:rPr lang="ko-KR" altLang="en-US" sz="3200" dirty="0">
                <a:ea typeface="굴림" pitchFamily="50" charset="-127"/>
              </a:rPr>
              <a:t>의하여 </a:t>
            </a:r>
            <a:r>
              <a:rPr lang="ko-KR" altLang="en-US" sz="3200" dirty="0" err="1">
                <a:ea typeface="굴림" pitchFamily="50" charset="-127"/>
              </a:rPr>
              <a:t>촉매되어</a:t>
            </a:r>
            <a:r>
              <a:rPr lang="ko-KR" altLang="en-US" sz="3200" dirty="0">
                <a:ea typeface="굴림" pitchFamily="50" charset="-127"/>
              </a:rPr>
              <a:t> 진다</a:t>
            </a:r>
            <a:r>
              <a:rPr lang="en-US" altLang="ko-KR" sz="3200" dirty="0">
                <a:ea typeface="굴림" pitchFamily="50" charset="-127"/>
              </a:rPr>
              <a:t>.</a:t>
            </a:r>
            <a:endParaRPr lang="fr-FR" altLang="ko-KR" sz="3200" dirty="0">
              <a:ea typeface="굴림" pitchFamily="50" charset="-127"/>
            </a:endParaRPr>
          </a:p>
        </p:txBody>
      </p:sp>
      <p:grpSp>
        <p:nvGrpSpPr>
          <p:cNvPr id="6" name="Group 137"/>
          <p:cNvGrpSpPr>
            <a:grpSpLocks/>
          </p:cNvGrpSpPr>
          <p:nvPr/>
        </p:nvGrpSpPr>
        <p:grpSpPr bwMode="auto">
          <a:xfrm>
            <a:off x="1521626" y="2029074"/>
            <a:ext cx="8500534" cy="5529297"/>
            <a:chOff x="1404" y="1480"/>
            <a:chExt cx="4132" cy="2600"/>
          </a:xfrm>
        </p:grpSpPr>
        <p:grpSp>
          <p:nvGrpSpPr>
            <p:cNvPr id="7" name="Group 136"/>
            <p:cNvGrpSpPr>
              <a:grpSpLocks/>
            </p:cNvGrpSpPr>
            <p:nvPr/>
          </p:nvGrpSpPr>
          <p:grpSpPr bwMode="auto">
            <a:xfrm>
              <a:off x="1404" y="1480"/>
              <a:ext cx="4082" cy="2600"/>
              <a:chOff x="1404" y="1480"/>
              <a:chExt cx="4082" cy="2600"/>
            </a:xfrm>
          </p:grpSpPr>
          <p:sp>
            <p:nvSpPr>
              <p:cNvPr id="11" name="AutoShape 107"/>
              <p:cNvSpPr>
                <a:spLocks noChangeAspect="1" noChangeArrowheads="1"/>
              </p:cNvSpPr>
              <p:nvPr/>
            </p:nvSpPr>
            <p:spPr bwMode="auto">
              <a:xfrm>
                <a:off x="1404" y="1480"/>
                <a:ext cx="4082" cy="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ko-KR">
                  <a:ea typeface="굴림" pitchFamily="50" charset="-127"/>
                </a:endParaRPr>
              </a:p>
            </p:txBody>
          </p:sp>
          <p:sp>
            <p:nvSpPr>
              <p:cNvPr id="12" name="Text Box 111"/>
              <p:cNvSpPr txBox="1">
                <a:spLocks noChangeArrowheads="1"/>
              </p:cNvSpPr>
              <p:nvPr/>
            </p:nvSpPr>
            <p:spPr bwMode="auto">
              <a:xfrm>
                <a:off x="2703" y="2034"/>
                <a:ext cx="138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168" tIns="30084" rIns="60168" bIns="3008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s-ES_tradnl" altLang="ko-KR" sz="2000" b="1">
                    <a:solidFill>
                      <a:srgbClr val="000000"/>
                    </a:solidFill>
                    <a:latin typeface="Times New Roman" pitchFamily="18" charset="0"/>
                    <a:ea typeface="굴림" pitchFamily="50" charset="-127"/>
                  </a:rPr>
                  <a:t>Hidroxy-Methyl-Glutaryl-CoA</a:t>
                </a:r>
                <a:endParaRPr lang="es-ES_tradnl" altLang="ko-KR" sz="2800" b="1">
                  <a:solidFill>
                    <a:schemeClr val="accent2"/>
                  </a:solidFill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13" name="Text Box 112"/>
              <p:cNvSpPr txBox="1">
                <a:spLocks noChangeArrowheads="1"/>
              </p:cNvSpPr>
              <p:nvPr/>
            </p:nvSpPr>
            <p:spPr bwMode="auto">
              <a:xfrm>
                <a:off x="2976" y="1693"/>
                <a:ext cx="79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168" tIns="30084" rIns="60168" bIns="3008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s-ES_tradnl" altLang="ko-KR" sz="2000" b="1">
                    <a:solidFill>
                      <a:srgbClr val="000000"/>
                    </a:solidFill>
                    <a:latin typeface="Times New Roman" pitchFamily="18" charset="0"/>
                    <a:ea typeface="굴림" pitchFamily="50" charset="-127"/>
                  </a:rPr>
                  <a:t>Acetyl-CoA</a:t>
                </a:r>
                <a:endParaRPr lang="es-ES_tradnl" altLang="ko-KR" sz="2800" b="1">
                  <a:solidFill>
                    <a:schemeClr val="accent2"/>
                  </a:solidFill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14" name="Line 113"/>
              <p:cNvSpPr>
                <a:spLocks noChangeShapeType="1"/>
              </p:cNvSpPr>
              <p:nvPr/>
            </p:nvSpPr>
            <p:spPr bwMode="auto">
              <a:xfrm>
                <a:off x="3394" y="2480"/>
                <a:ext cx="0" cy="31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  <p:sp>
            <p:nvSpPr>
              <p:cNvPr id="15" name="Line 114"/>
              <p:cNvSpPr>
                <a:spLocks noChangeShapeType="1"/>
              </p:cNvSpPr>
              <p:nvPr/>
            </p:nvSpPr>
            <p:spPr bwMode="auto">
              <a:xfrm>
                <a:off x="3394" y="1907"/>
                <a:ext cx="0" cy="179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  <p:sp>
            <p:nvSpPr>
              <p:cNvPr id="16" name="Text Box 115"/>
              <p:cNvSpPr txBox="1">
                <a:spLocks noChangeArrowheads="1"/>
              </p:cNvSpPr>
              <p:nvPr/>
            </p:nvSpPr>
            <p:spPr bwMode="auto">
              <a:xfrm>
                <a:off x="3284" y="2460"/>
                <a:ext cx="23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168" tIns="30084" rIns="60168" bIns="3008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s-ES_tradnl" altLang="ko-KR" sz="2800" b="1">
                  <a:solidFill>
                    <a:schemeClr val="accent2"/>
                  </a:solidFill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17" name="Text Box 116"/>
              <p:cNvSpPr txBox="1">
                <a:spLocks noChangeArrowheads="1"/>
              </p:cNvSpPr>
              <p:nvPr/>
            </p:nvSpPr>
            <p:spPr bwMode="auto">
              <a:xfrm>
                <a:off x="3547" y="2573"/>
                <a:ext cx="277" cy="1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0168" tIns="30084" rIns="60168" bIns="3008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s-ES_tradnl" altLang="ko-KR" sz="2000" b="1">
                    <a:solidFill>
                      <a:srgbClr val="000000"/>
                    </a:solidFill>
                    <a:latin typeface="Times New Roman" pitchFamily="18" charset="0"/>
                    <a:ea typeface="굴림" pitchFamily="50" charset="-127"/>
                  </a:rPr>
                  <a:t>(1) </a:t>
                </a:r>
                <a:endParaRPr lang="es-ES_tradnl" altLang="ko-KR" sz="2800" b="1">
                  <a:solidFill>
                    <a:schemeClr val="accent2"/>
                  </a:solidFill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18" name="Text Box 117"/>
              <p:cNvSpPr txBox="1">
                <a:spLocks noChangeArrowheads="1"/>
              </p:cNvSpPr>
              <p:nvPr/>
            </p:nvSpPr>
            <p:spPr bwMode="auto">
              <a:xfrm>
                <a:off x="1816" y="2503"/>
                <a:ext cx="1438" cy="19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0168" tIns="30084" rIns="60168" bIns="3008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ca-ES" altLang="ko-KR" sz="2000" b="1">
                    <a:solidFill>
                      <a:srgbClr val="000000"/>
                    </a:solidFill>
                    <a:latin typeface="Times New Roman" pitchFamily="18" charset="0"/>
                    <a:ea typeface="굴림" pitchFamily="50" charset="-127"/>
                  </a:rPr>
                  <a:t>HMG-CoA Reductase</a:t>
                </a:r>
                <a:endParaRPr lang="es-ES_tradnl" altLang="ko-KR" sz="2800" b="1">
                  <a:solidFill>
                    <a:schemeClr val="accent2"/>
                  </a:solidFill>
                  <a:latin typeface="Tahoma" pitchFamily="34" charset="0"/>
                  <a:ea typeface="굴림" pitchFamily="50" charset="-127"/>
                </a:endParaRPr>
              </a:p>
            </p:txBody>
          </p:sp>
          <p:grpSp>
            <p:nvGrpSpPr>
              <p:cNvPr id="19" name="Group 119"/>
              <p:cNvGrpSpPr>
                <a:grpSpLocks/>
              </p:cNvGrpSpPr>
              <p:nvPr/>
            </p:nvGrpSpPr>
            <p:grpSpPr bwMode="auto">
              <a:xfrm>
                <a:off x="3003" y="1736"/>
                <a:ext cx="2483" cy="1649"/>
                <a:chOff x="2669" y="1736"/>
                <a:chExt cx="2207" cy="1649"/>
              </a:xfrm>
            </p:grpSpPr>
            <p:sp>
              <p:nvSpPr>
                <p:cNvPr id="20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676" y="2799"/>
                  <a:ext cx="713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0168" tIns="30084" rIns="60168" bIns="30084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s-ES_tradnl" altLang="ko-KR" sz="2000" b="1">
                      <a:solidFill>
                        <a:srgbClr val="000000"/>
                      </a:solidFill>
                      <a:latin typeface="Times New Roman" pitchFamily="18" charset="0"/>
                      <a:ea typeface="굴림" pitchFamily="50" charset="-127"/>
                    </a:rPr>
                    <a:t>Mevalonate</a:t>
                  </a:r>
                  <a:endParaRPr lang="es-ES_tradnl" altLang="ko-KR" sz="2800" b="1">
                    <a:solidFill>
                      <a:schemeClr val="accent2"/>
                    </a:solidFill>
                    <a:latin typeface="Tahoma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2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669" y="3149"/>
                  <a:ext cx="738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0168" tIns="30084" rIns="60168" bIns="30084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s-ES_tradnl" altLang="ko-KR" sz="2000" b="1">
                      <a:solidFill>
                        <a:srgbClr val="000000"/>
                      </a:solidFill>
                      <a:latin typeface="Times New Roman" pitchFamily="18" charset="0"/>
                      <a:ea typeface="굴림" pitchFamily="50" charset="-127"/>
                    </a:rPr>
                    <a:t>Isoprenoids</a:t>
                  </a:r>
                  <a:endParaRPr lang="es-ES_tradnl" altLang="ko-KR" sz="2800" b="1">
                    <a:solidFill>
                      <a:schemeClr val="accent2"/>
                    </a:solidFill>
                    <a:latin typeface="Tahoma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22" name="Line 122"/>
                <p:cNvSpPr>
                  <a:spLocks noChangeShapeType="1"/>
                </p:cNvSpPr>
                <p:nvPr/>
              </p:nvSpPr>
              <p:spPr bwMode="auto">
                <a:xfrm>
                  <a:off x="3017" y="2956"/>
                  <a:ext cx="0" cy="213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865" y="2673"/>
                  <a:ext cx="694" cy="30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0168" tIns="30084" rIns="60168" bIns="30084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s-ES_tradnl" altLang="ko-KR" sz="1800" b="1" i="1">
                      <a:solidFill>
                        <a:srgbClr val="000000"/>
                      </a:solidFill>
                      <a:latin typeface="Times New Roman" pitchFamily="18" charset="0"/>
                      <a:ea typeface="굴림" pitchFamily="50" charset="-127"/>
                    </a:rPr>
                    <a:t>Isoprenilated</a:t>
                  </a:r>
                  <a:r>
                    <a:rPr lang="es-ES_tradnl" altLang="ko-KR" sz="1800" b="1">
                      <a:solidFill>
                        <a:srgbClr val="000000"/>
                      </a:solidFill>
                      <a:latin typeface="Times New Roman" pitchFamily="18" charset="0"/>
                      <a:ea typeface="굴림" pitchFamily="50" charset="-127"/>
                    </a:rPr>
                    <a:t> </a:t>
                  </a:r>
                  <a:endParaRPr lang="fr-FR" altLang="ko-KR" sz="1300">
                    <a:solidFill>
                      <a:schemeClr val="accent2"/>
                    </a:solidFill>
                    <a:latin typeface="Times New Roman" pitchFamily="18" charset="0"/>
                    <a:ea typeface="굴림" pitchFamily="50" charset="-127"/>
                  </a:endParaRPr>
                </a:p>
                <a:p>
                  <a:pPr algn="ctr"/>
                  <a:r>
                    <a:rPr lang="es-ES_tradnl" altLang="ko-KR" sz="1800" b="1" i="1">
                      <a:solidFill>
                        <a:srgbClr val="000000"/>
                      </a:solidFill>
                      <a:latin typeface="Times New Roman" pitchFamily="18" charset="0"/>
                      <a:ea typeface="굴림" pitchFamily="50" charset="-127"/>
                    </a:rPr>
                    <a:t>Protein</a:t>
                  </a:r>
                  <a:endParaRPr lang="es-ES_tradnl" altLang="ko-KR" sz="2800" b="1">
                    <a:solidFill>
                      <a:schemeClr val="accent2"/>
                    </a:solidFill>
                    <a:latin typeface="Tahoma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24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275" y="2290"/>
                  <a:ext cx="170" cy="327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ko-KR" altLang="en-US"/>
                </a:p>
              </p:txBody>
            </p:sp>
            <p:grpSp>
              <p:nvGrpSpPr>
                <p:cNvPr id="25" name="Group 125"/>
                <p:cNvGrpSpPr>
                  <a:grpSpLocks/>
                </p:cNvGrpSpPr>
                <p:nvPr/>
              </p:nvGrpSpPr>
              <p:grpSpPr bwMode="auto">
                <a:xfrm>
                  <a:off x="4530" y="1736"/>
                  <a:ext cx="346" cy="408"/>
                  <a:chOff x="3898" y="464"/>
                  <a:chExt cx="565" cy="618"/>
                </a:xfrm>
              </p:grpSpPr>
              <p:sp>
                <p:nvSpPr>
                  <p:cNvPr id="30" name="Freeform 126"/>
                  <p:cNvSpPr>
                    <a:spLocks/>
                  </p:cNvSpPr>
                  <p:nvPr/>
                </p:nvSpPr>
                <p:spPr bwMode="auto">
                  <a:xfrm>
                    <a:off x="3898" y="484"/>
                    <a:ext cx="316" cy="598"/>
                  </a:xfrm>
                  <a:custGeom>
                    <a:avLst/>
                    <a:gdLst>
                      <a:gd name="T0" fmla="*/ 78 w 316"/>
                      <a:gd name="T1" fmla="*/ 107 h 598"/>
                      <a:gd name="T2" fmla="*/ 68 w 316"/>
                      <a:gd name="T3" fmla="*/ 115 h 598"/>
                      <a:gd name="T4" fmla="*/ 54 w 316"/>
                      <a:gd name="T5" fmla="*/ 122 h 598"/>
                      <a:gd name="T6" fmla="*/ 39 w 316"/>
                      <a:gd name="T7" fmla="*/ 129 h 598"/>
                      <a:gd name="T8" fmla="*/ 25 w 316"/>
                      <a:gd name="T9" fmla="*/ 138 h 598"/>
                      <a:gd name="T10" fmla="*/ 13 w 316"/>
                      <a:gd name="T11" fmla="*/ 151 h 598"/>
                      <a:gd name="T12" fmla="*/ 4 w 316"/>
                      <a:gd name="T13" fmla="*/ 175 h 598"/>
                      <a:gd name="T14" fmla="*/ 0 w 316"/>
                      <a:gd name="T15" fmla="*/ 196 h 598"/>
                      <a:gd name="T16" fmla="*/ 0 w 316"/>
                      <a:gd name="T17" fmla="*/ 215 h 598"/>
                      <a:gd name="T18" fmla="*/ 3 w 316"/>
                      <a:gd name="T19" fmla="*/ 233 h 598"/>
                      <a:gd name="T20" fmla="*/ 10 w 316"/>
                      <a:gd name="T21" fmla="*/ 249 h 598"/>
                      <a:gd name="T22" fmla="*/ 22 w 316"/>
                      <a:gd name="T23" fmla="*/ 265 h 598"/>
                      <a:gd name="T24" fmla="*/ 46 w 316"/>
                      <a:gd name="T25" fmla="*/ 285 h 598"/>
                      <a:gd name="T26" fmla="*/ 72 w 316"/>
                      <a:gd name="T27" fmla="*/ 291 h 598"/>
                      <a:gd name="T28" fmla="*/ 100 w 316"/>
                      <a:gd name="T29" fmla="*/ 288 h 598"/>
                      <a:gd name="T30" fmla="*/ 128 w 316"/>
                      <a:gd name="T31" fmla="*/ 283 h 598"/>
                      <a:gd name="T32" fmla="*/ 156 w 316"/>
                      <a:gd name="T33" fmla="*/ 279 h 598"/>
                      <a:gd name="T34" fmla="*/ 182 w 316"/>
                      <a:gd name="T35" fmla="*/ 284 h 598"/>
                      <a:gd name="T36" fmla="*/ 212 w 316"/>
                      <a:gd name="T37" fmla="*/ 312 h 598"/>
                      <a:gd name="T38" fmla="*/ 224 w 316"/>
                      <a:gd name="T39" fmla="*/ 359 h 598"/>
                      <a:gd name="T40" fmla="*/ 218 w 316"/>
                      <a:gd name="T41" fmla="*/ 411 h 598"/>
                      <a:gd name="T42" fmla="*/ 205 w 316"/>
                      <a:gd name="T43" fmla="*/ 464 h 598"/>
                      <a:gd name="T44" fmla="*/ 193 w 316"/>
                      <a:gd name="T45" fmla="*/ 514 h 598"/>
                      <a:gd name="T46" fmla="*/ 193 w 316"/>
                      <a:gd name="T47" fmla="*/ 558 h 598"/>
                      <a:gd name="T48" fmla="*/ 215 w 316"/>
                      <a:gd name="T49" fmla="*/ 591 h 598"/>
                      <a:gd name="T50" fmla="*/ 228 w 316"/>
                      <a:gd name="T51" fmla="*/ 596 h 598"/>
                      <a:gd name="T52" fmla="*/ 240 w 316"/>
                      <a:gd name="T53" fmla="*/ 597 h 598"/>
                      <a:gd name="T54" fmla="*/ 254 w 316"/>
                      <a:gd name="T55" fmla="*/ 596 h 598"/>
                      <a:gd name="T56" fmla="*/ 266 w 316"/>
                      <a:gd name="T57" fmla="*/ 591 h 598"/>
                      <a:gd name="T58" fmla="*/ 278 w 316"/>
                      <a:gd name="T59" fmla="*/ 584 h 598"/>
                      <a:gd name="T60" fmla="*/ 288 w 316"/>
                      <a:gd name="T61" fmla="*/ 574 h 598"/>
                      <a:gd name="T62" fmla="*/ 312 w 316"/>
                      <a:gd name="T63" fmla="*/ 525 h 598"/>
                      <a:gd name="T64" fmla="*/ 314 w 316"/>
                      <a:gd name="T65" fmla="*/ 481 h 598"/>
                      <a:gd name="T66" fmla="*/ 302 w 316"/>
                      <a:gd name="T67" fmla="*/ 437 h 598"/>
                      <a:gd name="T68" fmla="*/ 283 w 316"/>
                      <a:gd name="T69" fmla="*/ 388 h 598"/>
                      <a:gd name="T70" fmla="*/ 262 w 316"/>
                      <a:gd name="T71" fmla="*/ 332 h 598"/>
                      <a:gd name="T72" fmla="*/ 246 w 316"/>
                      <a:gd name="T73" fmla="*/ 265 h 598"/>
                      <a:gd name="T74" fmla="*/ 240 w 316"/>
                      <a:gd name="T75" fmla="*/ 195 h 598"/>
                      <a:gd name="T76" fmla="*/ 245 w 316"/>
                      <a:gd name="T77" fmla="*/ 152 h 598"/>
                      <a:gd name="T78" fmla="*/ 252 w 316"/>
                      <a:gd name="T79" fmla="*/ 114 h 598"/>
                      <a:gd name="T80" fmla="*/ 256 w 316"/>
                      <a:gd name="T81" fmla="*/ 81 h 598"/>
                      <a:gd name="T82" fmla="*/ 255 w 316"/>
                      <a:gd name="T83" fmla="*/ 52 h 598"/>
                      <a:gd name="T84" fmla="*/ 244 w 316"/>
                      <a:gd name="T85" fmla="*/ 27 h 598"/>
                      <a:gd name="T86" fmla="*/ 219 w 316"/>
                      <a:gd name="T87" fmla="*/ 6 h 598"/>
                      <a:gd name="T88" fmla="*/ 200 w 316"/>
                      <a:gd name="T89" fmla="*/ 1 h 598"/>
                      <a:gd name="T90" fmla="*/ 180 w 316"/>
                      <a:gd name="T91" fmla="*/ 2 h 598"/>
                      <a:gd name="T92" fmla="*/ 158 w 316"/>
                      <a:gd name="T93" fmla="*/ 8 h 598"/>
                      <a:gd name="T94" fmla="*/ 134 w 316"/>
                      <a:gd name="T95" fmla="*/ 18 h 598"/>
                      <a:gd name="T96" fmla="*/ 105 w 316"/>
                      <a:gd name="T97" fmla="*/ 28 h 598"/>
                      <a:gd name="T98" fmla="*/ 75 w 316"/>
                      <a:gd name="T99" fmla="*/ 37 h 598"/>
                      <a:gd name="T100" fmla="*/ 65 w 316"/>
                      <a:gd name="T101" fmla="*/ 39 h 598"/>
                      <a:gd name="T102" fmla="*/ 56 w 316"/>
                      <a:gd name="T103" fmla="*/ 40 h 598"/>
                      <a:gd name="T104" fmla="*/ 48 w 316"/>
                      <a:gd name="T105" fmla="*/ 42 h 598"/>
                      <a:gd name="T106" fmla="*/ 42 w 316"/>
                      <a:gd name="T107" fmla="*/ 44 h 598"/>
                      <a:gd name="T108" fmla="*/ 37 w 316"/>
                      <a:gd name="T109" fmla="*/ 48 h 598"/>
                      <a:gd name="T110" fmla="*/ 35 w 316"/>
                      <a:gd name="T111" fmla="*/ 53 h 598"/>
                      <a:gd name="T112" fmla="*/ 38 w 316"/>
                      <a:gd name="T113" fmla="*/ 61 h 598"/>
                      <a:gd name="T114" fmla="*/ 47 w 316"/>
                      <a:gd name="T115" fmla="*/ 66 h 598"/>
                      <a:gd name="T116" fmla="*/ 58 w 316"/>
                      <a:gd name="T117" fmla="*/ 72 h 598"/>
                      <a:gd name="T118" fmla="*/ 69 w 316"/>
                      <a:gd name="T119" fmla="*/ 78 h 598"/>
                      <a:gd name="T120" fmla="*/ 78 w 316"/>
                      <a:gd name="T121" fmla="*/ 84 h 598"/>
                      <a:gd name="T122" fmla="*/ 82 w 316"/>
                      <a:gd name="T123" fmla="*/ 93 h 59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16"/>
                      <a:gd name="T187" fmla="*/ 0 h 598"/>
                      <a:gd name="T188" fmla="*/ 316 w 316"/>
                      <a:gd name="T189" fmla="*/ 598 h 59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16" h="598">
                        <a:moveTo>
                          <a:pt x="83" y="95"/>
                        </a:moveTo>
                        <a:lnTo>
                          <a:pt x="82" y="100"/>
                        </a:lnTo>
                        <a:lnTo>
                          <a:pt x="81" y="102"/>
                        </a:lnTo>
                        <a:lnTo>
                          <a:pt x="80" y="105"/>
                        </a:lnTo>
                        <a:lnTo>
                          <a:pt x="78" y="107"/>
                        </a:lnTo>
                        <a:lnTo>
                          <a:pt x="77" y="109"/>
                        </a:lnTo>
                        <a:lnTo>
                          <a:pt x="75" y="110"/>
                        </a:lnTo>
                        <a:lnTo>
                          <a:pt x="73" y="112"/>
                        </a:lnTo>
                        <a:lnTo>
                          <a:pt x="71" y="114"/>
                        </a:lnTo>
                        <a:lnTo>
                          <a:pt x="68" y="115"/>
                        </a:lnTo>
                        <a:lnTo>
                          <a:pt x="66" y="117"/>
                        </a:lnTo>
                        <a:lnTo>
                          <a:pt x="63" y="118"/>
                        </a:lnTo>
                        <a:lnTo>
                          <a:pt x="60" y="120"/>
                        </a:lnTo>
                        <a:lnTo>
                          <a:pt x="58" y="121"/>
                        </a:lnTo>
                        <a:lnTo>
                          <a:pt x="54" y="122"/>
                        </a:lnTo>
                        <a:lnTo>
                          <a:pt x="52" y="123"/>
                        </a:lnTo>
                        <a:lnTo>
                          <a:pt x="48" y="124"/>
                        </a:lnTo>
                        <a:lnTo>
                          <a:pt x="45" y="126"/>
                        </a:lnTo>
                        <a:lnTo>
                          <a:pt x="42" y="127"/>
                        </a:lnTo>
                        <a:lnTo>
                          <a:pt x="39" y="129"/>
                        </a:lnTo>
                        <a:lnTo>
                          <a:pt x="36" y="130"/>
                        </a:lnTo>
                        <a:lnTo>
                          <a:pt x="33" y="132"/>
                        </a:lnTo>
                        <a:lnTo>
                          <a:pt x="30" y="134"/>
                        </a:lnTo>
                        <a:lnTo>
                          <a:pt x="27" y="136"/>
                        </a:lnTo>
                        <a:lnTo>
                          <a:pt x="25" y="138"/>
                        </a:lnTo>
                        <a:lnTo>
                          <a:pt x="22" y="140"/>
                        </a:lnTo>
                        <a:lnTo>
                          <a:pt x="20" y="142"/>
                        </a:lnTo>
                        <a:lnTo>
                          <a:pt x="17" y="145"/>
                        </a:lnTo>
                        <a:lnTo>
                          <a:pt x="15" y="148"/>
                        </a:lnTo>
                        <a:lnTo>
                          <a:pt x="13" y="151"/>
                        </a:lnTo>
                        <a:lnTo>
                          <a:pt x="12" y="154"/>
                        </a:lnTo>
                        <a:lnTo>
                          <a:pt x="10" y="158"/>
                        </a:lnTo>
                        <a:lnTo>
                          <a:pt x="7" y="166"/>
                        </a:lnTo>
                        <a:lnTo>
                          <a:pt x="6" y="171"/>
                        </a:lnTo>
                        <a:lnTo>
                          <a:pt x="4" y="175"/>
                        </a:lnTo>
                        <a:lnTo>
                          <a:pt x="4" y="180"/>
                        </a:lnTo>
                        <a:lnTo>
                          <a:pt x="2" y="184"/>
                        </a:lnTo>
                        <a:lnTo>
                          <a:pt x="2" y="188"/>
                        </a:lnTo>
                        <a:lnTo>
                          <a:pt x="1" y="192"/>
                        </a:lnTo>
                        <a:lnTo>
                          <a:pt x="0" y="196"/>
                        </a:lnTo>
                        <a:lnTo>
                          <a:pt x="0" y="200"/>
                        </a:lnTo>
                        <a:lnTo>
                          <a:pt x="0" y="204"/>
                        </a:lnTo>
                        <a:lnTo>
                          <a:pt x="0" y="208"/>
                        </a:lnTo>
                        <a:lnTo>
                          <a:pt x="0" y="211"/>
                        </a:lnTo>
                        <a:lnTo>
                          <a:pt x="0" y="215"/>
                        </a:lnTo>
                        <a:lnTo>
                          <a:pt x="0" y="218"/>
                        </a:lnTo>
                        <a:lnTo>
                          <a:pt x="1" y="222"/>
                        </a:lnTo>
                        <a:lnTo>
                          <a:pt x="2" y="226"/>
                        </a:lnTo>
                        <a:lnTo>
                          <a:pt x="2" y="229"/>
                        </a:lnTo>
                        <a:lnTo>
                          <a:pt x="3" y="233"/>
                        </a:lnTo>
                        <a:lnTo>
                          <a:pt x="4" y="236"/>
                        </a:lnTo>
                        <a:lnTo>
                          <a:pt x="6" y="239"/>
                        </a:lnTo>
                        <a:lnTo>
                          <a:pt x="7" y="243"/>
                        </a:lnTo>
                        <a:lnTo>
                          <a:pt x="9" y="246"/>
                        </a:lnTo>
                        <a:lnTo>
                          <a:pt x="10" y="249"/>
                        </a:lnTo>
                        <a:lnTo>
                          <a:pt x="12" y="252"/>
                        </a:lnTo>
                        <a:lnTo>
                          <a:pt x="15" y="256"/>
                        </a:lnTo>
                        <a:lnTo>
                          <a:pt x="17" y="259"/>
                        </a:lnTo>
                        <a:lnTo>
                          <a:pt x="20" y="262"/>
                        </a:lnTo>
                        <a:lnTo>
                          <a:pt x="22" y="265"/>
                        </a:lnTo>
                        <a:lnTo>
                          <a:pt x="25" y="268"/>
                        </a:lnTo>
                        <a:lnTo>
                          <a:pt x="28" y="272"/>
                        </a:lnTo>
                        <a:lnTo>
                          <a:pt x="32" y="275"/>
                        </a:lnTo>
                        <a:lnTo>
                          <a:pt x="41" y="282"/>
                        </a:lnTo>
                        <a:lnTo>
                          <a:pt x="46" y="285"/>
                        </a:lnTo>
                        <a:lnTo>
                          <a:pt x="51" y="287"/>
                        </a:lnTo>
                        <a:lnTo>
                          <a:pt x="56" y="288"/>
                        </a:lnTo>
                        <a:lnTo>
                          <a:pt x="61" y="290"/>
                        </a:lnTo>
                        <a:lnTo>
                          <a:pt x="67" y="290"/>
                        </a:lnTo>
                        <a:lnTo>
                          <a:pt x="72" y="291"/>
                        </a:lnTo>
                        <a:lnTo>
                          <a:pt x="78" y="291"/>
                        </a:lnTo>
                        <a:lnTo>
                          <a:pt x="83" y="291"/>
                        </a:lnTo>
                        <a:lnTo>
                          <a:pt x="89" y="290"/>
                        </a:lnTo>
                        <a:lnTo>
                          <a:pt x="94" y="290"/>
                        </a:lnTo>
                        <a:lnTo>
                          <a:pt x="100" y="288"/>
                        </a:lnTo>
                        <a:lnTo>
                          <a:pt x="106" y="288"/>
                        </a:lnTo>
                        <a:lnTo>
                          <a:pt x="112" y="286"/>
                        </a:lnTo>
                        <a:lnTo>
                          <a:pt x="117" y="285"/>
                        </a:lnTo>
                        <a:lnTo>
                          <a:pt x="123" y="284"/>
                        </a:lnTo>
                        <a:lnTo>
                          <a:pt x="128" y="283"/>
                        </a:lnTo>
                        <a:lnTo>
                          <a:pt x="134" y="282"/>
                        </a:lnTo>
                        <a:lnTo>
                          <a:pt x="140" y="281"/>
                        </a:lnTo>
                        <a:lnTo>
                          <a:pt x="145" y="280"/>
                        </a:lnTo>
                        <a:lnTo>
                          <a:pt x="151" y="280"/>
                        </a:lnTo>
                        <a:lnTo>
                          <a:pt x="156" y="279"/>
                        </a:lnTo>
                        <a:lnTo>
                          <a:pt x="161" y="280"/>
                        </a:lnTo>
                        <a:lnTo>
                          <a:pt x="166" y="280"/>
                        </a:lnTo>
                        <a:lnTo>
                          <a:pt x="172" y="280"/>
                        </a:lnTo>
                        <a:lnTo>
                          <a:pt x="176" y="282"/>
                        </a:lnTo>
                        <a:lnTo>
                          <a:pt x="182" y="284"/>
                        </a:lnTo>
                        <a:lnTo>
                          <a:pt x="186" y="286"/>
                        </a:lnTo>
                        <a:lnTo>
                          <a:pt x="191" y="288"/>
                        </a:lnTo>
                        <a:lnTo>
                          <a:pt x="195" y="292"/>
                        </a:lnTo>
                        <a:lnTo>
                          <a:pt x="200" y="296"/>
                        </a:lnTo>
                        <a:lnTo>
                          <a:pt x="212" y="312"/>
                        </a:lnTo>
                        <a:lnTo>
                          <a:pt x="216" y="321"/>
                        </a:lnTo>
                        <a:lnTo>
                          <a:pt x="220" y="330"/>
                        </a:lnTo>
                        <a:lnTo>
                          <a:pt x="222" y="339"/>
                        </a:lnTo>
                        <a:lnTo>
                          <a:pt x="224" y="349"/>
                        </a:lnTo>
                        <a:lnTo>
                          <a:pt x="224" y="359"/>
                        </a:lnTo>
                        <a:lnTo>
                          <a:pt x="224" y="369"/>
                        </a:lnTo>
                        <a:lnTo>
                          <a:pt x="224" y="379"/>
                        </a:lnTo>
                        <a:lnTo>
                          <a:pt x="222" y="390"/>
                        </a:lnTo>
                        <a:lnTo>
                          <a:pt x="220" y="400"/>
                        </a:lnTo>
                        <a:lnTo>
                          <a:pt x="218" y="411"/>
                        </a:lnTo>
                        <a:lnTo>
                          <a:pt x="216" y="422"/>
                        </a:lnTo>
                        <a:lnTo>
                          <a:pt x="213" y="432"/>
                        </a:lnTo>
                        <a:lnTo>
                          <a:pt x="210" y="443"/>
                        </a:lnTo>
                        <a:lnTo>
                          <a:pt x="208" y="454"/>
                        </a:lnTo>
                        <a:lnTo>
                          <a:pt x="205" y="464"/>
                        </a:lnTo>
                        <a:lnTo>
                          <a:pt x="202" y="474"/>
                        </a:lnTo>
                        <a:lnTo>
                          <a:pt x="199" y="484"/>
                        </a:lnTo>
                        <a:lnTo>
                          <a:pt x="197" y="495"/>
                        </a:lnTo>
                        <a:lnTo>
                          <a:pt x="194" y="504"/>
                        </a:lnTo>
                        <a:lnTo>
                          <a:pt x="193" y="514"/>
                        </a:lnTo>
                        <a:lnTo>
                          <a:pt x="192" y="524"/>
                        </a:lnTo>
                        <a:lnTo>
                          <a:pt x="191" y="533"/>
                        </a:lnTo>
                        <a:lnTo>
                          <a:pt x="191" y="542"/>
                        </a:lnTo>
                        <a:lnTo>
                          <a:pt x="191" y="550"/>
                        </a:lnTo>
                        <a:lnTo>
                          <a:pt x="193" y="558"/>
                        </a:lnTo>
                        <a:lnTo>
                          <a:pt x="195" y="565"/>
                        </a:lnTo>
                        <a:lnTo>
                          <a:pt x="198" y="572"/>
                        </a:lnTo>
                        <a:lnTo>
                          <a:pt x="202" y="579"/>
                        </a:lnTo>
                        <a:lnTo>
                          <a:pt x="208" y="585"/>
                        </a:lnTo>
                        <a:lnTo>
                          <a:pt x="215" y="591"/>
                        </a:lnTo>
                        <a:lnTo>
                          <a:pt x="218" y="593"/>
                        </a:lnTo>
                        <a:lnTo>
                          <a:pt x="221" y="594"/>
                        </a:lnTo>
                        <a:lnTo>
                          <a:pt x="223" y="595"/>
                        </a:lnTo>
                        <a:lnTo>
                          <a:pt x="225" y="596"/>
                        </a:lnTo>
                        <a:lnTo>
                          <a:pt x="228" y="596"/>
                        </a:lnTo>
                        <a:lnTo>
                          <a:pt x="230" y="597"/>
                        </a:lnTo>
                        <a:lnTo>
                          <a:pt x="232" y="597"/>
                        </a:lnTo>
                        <a:lnTo>
                          <a:pt x="235" y="597"/>
                        </a:lnTo>
                        <a:lnTo>
                          <a:pt x="238" y="597"/>
                        </a:lnTo>
                        <a:lnTo>
                          <a:pt x="240" y="597"/>
                        </a:lnTo>
                        <a:lnTo>
                          <a:pt x="243" y="597"/>
                        </a:lnTo>
                        <a:lnTo>
                          <a:pt x="246" y="597"/>
                        </a:lnTo>
                        <a:lnTo>
                          <a:pt x="248" y="596"/>
                        </a:lnTo>
                        <a:lnTo>
                          <a:pt x="251" y="596"/>
                        </a:lnTo>
                        <a:lnTo>
                          <a:pt x="254" y="596"/>
                        </a:lnTo>
                        <a:lnTo>
                          <a:pt x="256" y="595"/>
                        </a:lnTo>
                        <a:lnTo>
                          <a:pt x="259" y="594"/>
                        </a:lnTo>
                        <a:lnTo>
                          <a:pt x="262" y="593"/>
                        </a:lnTo>
                        <a:lnTo>
                          <a:pt x="264" y="592"/>
                        </a:lnTo>
                        <a:lnTo>
                          <a:pt x="266" y="591"/>
                        </a:lnTo>
                        <a:lnTo>
                          <a:pt x="269" y="590"/>
                        </a:lnTo>
                        <a:lnTo>
                          <a:pt x="272" y="588"/>
                        </a:lnTo>
                        <a:lnTo>
                          <a:pt x="274" y="587"/>
                        </a:lnTo>
                        <a:lnTo>
                          <a:pt x="276" y="585"/>
                        </a:lnTo>
                        <a:lnTo>
                          <a:pt x="278" y="584"/>
                        </a:lnTo>
                        <a:lnTo>
                          <a:pt x="281" y="582"/>
                        </a:lnTo>
                        <a:lnTo>
                          <a:pt x="283" y="580"/>
                        </a:lnTo>
                        <a:lnTo>
                          <a:pt x="285" y="578"/>
                        </a:lnTo>
                        <a:lnTo>
                          <a:pt x="286" y="576"/>
                        </a:lnTo>
                        <a:lnTo>
                          <a:pt x="288" y="574"/>
                        </a:lnTo>
                        <a:lnTo>
                          <a:pt x="290" y="572"/>
                        </a:lnTo>
                        <a:lnTo>
                          <a:pt x="301" y="553"/>
                        </a:lnTo>
                        <a:lnTo>
                          <a:pt x="306" y="544"/>
                        </a:lnTo>
                        <a:lnTo>
                          <a:pt x="309" y="534"/>
                        </a:lnTo>
                        <a:lnTo>
                          <a:pt x="312" y="525"/>
                        </a:lnTo>
                        <a:lnTo>
                          <a:pt x="314" y="516"/>
                        </a:lnTo>
                        <a:lnTo>
                          <a:pt x="315" y="508"/>
                        </a:lnTo>
                        <a:lnTo>
                          <a:pt x="315" y="499"/>
                        </a:lnTo>
                        <a:lnTo>
                          <a:pt x="315" y="490"/>
                        </a:lnTo>
                        <a:lnTo>
                          <a:pt x="314" y="481"/>
                        </a:lnTo>
                        <a:lnTo>
                          <a:pt x="313" y="472"/>
                        </a:lnTo>
                        <a:lnTo>
                          <a:pt x="311" y="464"/>
                        </a:lnTo>
                        <a:lnTo>
                          <a:pt x="308" y="455"/>
                        </a:lnTo>
                        <a:lnTo>
                          <a:pt x="306" y="446"/>
                        </a:lnTo>
                        <a:lnTo>
                          <a:pt x="302" y="437"/>
                        </a:lnTo>
                        <a:lnTo>
                          <a:pt x="299" y="427"/>
                        </a:lnTo>
                        <a:lnTo>
                          <a:pt x="296" y="418"/>
                        </a:lnTo>
                        <a:lnTo>
                          <a:pt x="292" y="408"/>
                        </a:lnTo>
                        <a:lnTo>
                          <a:pt x="288" y="398"/>
                        </a:lnTo>
                        <a:lnTo>
                          <a:pt x="283" y="388"/>
                        </a:lnTo>
                        <a:lnTo>
                          <a:pt x="279" y="377"/>
                        </a:lnTo>
                        <a:lnTo>
                          <a:pt x="275" y="366"/>
                        </a:lnTo>
                        <a:lnTo>
                          <a:pt x="270" y="355"/>
                        </a:lnTo>
                        <a:lnTo>
                          <a:pt x="266" y="344"/>
                        </a:lnTo>
                        <a:lnTo>
                          <a:pt x="262" y="332"/>
                        </a:lnTo>
                        <a:lnTo>
                          <a:pt x="258" y="319"/>
                        </a:lnTo>
                        <a:lnTo>
                          <a:pt x="255" y="306"/>
                        </a:lnTo>
                        <a:lnTo>
                          <a:pt x="252" y="293"/>
                        </a:lnTo>
                        <a:lnTo>
                          <a:pt x="248" y="279"/>
                        </a:lnTo>
                        <a:lnTo>
                          <a:pt x="246" y="265"/>
                        </a:lnTo>
                        <a:lnTo>
                          <a:pt x="244" y="250"/>
                        </a:lnTo>
                        <a:lnTo>
                          <a:pt x="242" y="234"/>
                        </a:lnTo>
                        <a:lnTo>
                          <a:pt x="240" y="214"/>
                        </a:lnTo>
                        <a:lnTo>
                          <a:pt x="240" y="204"/>
                        </a:lnTo>
                        <a:lnTo>
                          <a:pt x="240" y="195"/>
                        </a:lnTo>
                        <a:lnTo>
                          <a:pt x="241" y="186"/>
                        </a:lnTo>
                        <a:lnTo>
                          <a:pt x="242" y="177"/>
                        </a:lnTo>
                        <a:lnTo>
                          <a:pt x="242" y="168"/>
                        </a:lnTo>
                        <a:lnTo>
                          <a:pt x="244" y="160"/>
                        </a:lnTo>
                        <a:lnTo>
                          <a:pt x="245" y="152"/>
                        </a:lnTo>
                        <a:lnTo>
                          <a:pt x="246" y="144"/>
                        </a:lnTo>
                        <a:lnTo>
                          <a:pt x="247" y="136"/>
                        </a:lnTo>
                        <a:lnTo>
                          <a:pt x="249" y="128"/>
                        </a:lnTo>
                        <a:lnTo>
                          <a:pt x="250" y="121"/>
                        </a:lnTo>
                        <a:lnTo>
                          <a:pt x="252" y="114"/>
                        </a:lnTo>
                        <a:lnTo>
                          <a:pt x="253" y="107"/>
                        </a:lnTo>
                        <a:lnTo>
                          <a:pt x="254" y="100"/>
                        </a:lnTo>
                        <a:lnTo>
                          <a:pt x="255" y="93"/>
                        </a:lnTo>
                        <a:lnTo>
                          <a:pt x="256" y="87"/>
                        </a:lnTo>
                        <a:lnTo>
                          <a:pt x="256" y="81"/>
                        </a:lnTo>
                        <a:lnTo>
                          <a:pt x="257" y="74"/>
                        </a:lnTo>
                        <a:lnTo>
                          <a:pt x="257" y="69"/>
                        </a:lnTo>
                        <a:lnTo>
                          <a:pt x="256" y="63"/>
                        </a:lnTo>
                        <a:lnTo>
                          <a:pt x="256" y="57"/>
                        </a:lnTo>
                        <a:lnTo>
                          <a:pt x="255" y="52"/>
                        </a:lnTo>
                        <a:lnTo>
                          <a:pt x="254" y="46"/>
                        </a:lnTo>
                        <a:lnTo>
                          <a:pt x="252" y="41"/>
                        </a:lnTo>
                        <a:lnTo>
                          <a:pt x="250" y="36"/>
                        </a:lnTo>
                        <a:lnTo>
                          <a:pt x="247" y="32"/>
                        </a:lnTo>
                        <a:lnTo>
                          <a:pt x="244" y="27"/>
                        </a:lnTo>
                        <a:lnTo>
                          <a:pt x="240" y="22"/>
                        </a:lnTo>
                        <a:lnTo>
                          <a:pt x="235" y="18"/>
                        </a:lnTo>
                        <a:lnTo>
                          <a:pt x="230" y="13"/>
                        </a:lnTo>
                        <a:lnTo>
                          <a:pt x="223" y="8"/>
                        </a:lnTo>
                        <a:lnTo>
                          <a:pt x="219" y="6"/>
                        </a:lnTo>
                        <a:lnTo>
                          <a:pt x="215" y="4"/>
                        </a:lnTo>
                        <a:lnTo>
                          <a:pt x="212" y="3"/>
                        </a:lnTo>
                        <a:lnTo>
                          <a:pt x="208" y="2"/>
                        </a:lnTo>
                        <a:lnTo>
                          <a:pt x="204" y="1"/>
                        </a:lnTo>
                        <a:lnTo>
                          <a:pt x="200" y="1"/>
                        </a:lnTo>
                        <a:lnTo>
                          <a:pt x="196" y="0"/>
                        </a:lnTo>
                        <a:lnTo>
                          <a:pt x="192" y="0"/>
                        </a:lnTo>
                        <a:lnTo>
                          <a:pt x="188" y="1"/>
                        </a:lnTo>
                        <a:lnTo>
                          <a:pt x="184" y="2"/>
                        </a:lnTo>
                        <a:lnTo>
                          <a:pt x="180" y="2"/>
                        </a:lnTo>
                        <a:lnTo>
                          <a:pt x="176" y="3"/>
                        </a:lnTo>
                        <a:lnTo>
                          <a:pt x="172" y="4"/>
                        </a:lnTo>
                        <a:lnTo>
                          <a:pt x="167" y="6"/>
                        </a:lnTo>
                        <a:lnTo>
                          <a:pt x="163" y="7"/>
                        </a:lnTo>
                        <a:lnTo>
                          <a:pt x="158" y="8"/>
                        </a:lnTo>
                        <a:lnTo>
                          <a:pt x="154" y="10"/>
                        </a:lnTo>
                        <a:lnTo>
                          <a:pt x="149" y="12"/>
                        </a:lnTo>
                        <a:lnTo>
                          <a:pt x="144" y="14"/>
                        </a:lnTo>
                        <a:lnTo>
                          <a:pt x="139" y="16"/>
                        </a:lnTo>
                        <a:lnTo>
                          <a:pt x="134" y="18"/>
                        </a:lnTo>
                        <a:lnTo>
                          <a:pt x="128" y="20"/>
                        </a:lnTo>
                        <a:lnTo>
                          <a:pt x="123" y="22"/>
                        </a:lnTo>
                        <a:lnTo>
                          <a:pt x="117" y="24"/>
                        </a:lnTo>
                        <a:lnTo>
                          <a:pt x="111" y="26"/>
                        </a:lnTo>
                        <a:lnTo>
                          <a:pt x="105" y="28"/>
                        </a:lnTo>
                        <a:lnTo>
                          <a:pt x="99" y="30"/>
                        </a:lnTo>
                        <a:lnTo>
                          <a:pt x="93" y="32"/>
                        </a:lnTo>
                        <a:lnTo>
                          <a:pt x="86" y="34"/>
                        </a:lnTo>
                        <a:lnTo>
                          <a:pt x="80" y="36"/>
                        </a:lnTo>
                        <a:lnTo>
                          <a:pt x="75" y="37"/>
                        </a:lnTo>
                        <a:lnTo>
                          <a:pt x="73" y="37"/>
                        </a:lnTo>
                        <a:lnTo>
                          <a:pt x="71" y="38"/>
                        </a:lnTo>
                        <a:lnTo>
                          <a:pt x="69" y="38"/>
                        </a:lnTo>
                        <a:lnTo>
                          <a:pt x="67" y="38"/>
                        </a:lnTo>
                        <a:lnTo>
                          <a:pt x="65" y="39"/>
                        </a:lnTo>
                        <a:lnTo>
                          <a:pt x="63" y="39"/>
                        </a:lnTo>
                        <a:lnTo>
                          <a:pt x="61" y="40"/>
                        </a:lnTo>
                        <a:lnTo>
                          <a:pt x="60" y="40"/>
                        </a:lnTo>
                        <a:lnTo>
                          <a:pt x="58" y="40"/>
                        </a:lnTo>
                        <a:lnTo>
                          <a:pt x="56" y="40"/>
                        </a:lnTo>
                        <a:lnTo>
                          <a:pt x="54" y="41"/>
                        </a:lnTo>
                        <a:lnTo>
                          <a:pt x="53" y="41"/>
                        </a:lnTo>
                        <a:lnTo>
                          <a:pt x="51" y="42"/>
                        </a:lnTo>
                        <a:lnTo>
                          <a:pt x="50" y="42"/>
                        </a:lnTo>
                        <a:lnTo>
                          <a:pt x="48" y="42"/>
                        </a:lnTo>
                        <a:lnTo>
                          <a:pt x="47" y="43"/>
                        </a:lnTo>
                        <a:lnTo>
                          <a:pt x="45" y="43"/>
                        </a:lnTo>
                        <a:lnTo>
                          <a:pt x="44" y="44"/>
                        </a:lnTo>
                        <a:lnTo>
                          <a:pt x="43" y="44"/>
                        </a:lnTo>
                        <a:lnTo>
                          <a:pt x="42" y="44"/>
                        </a:lnTo>
                        <a:lnTo>
                          <a:pt x="41" y="45"/>
                        </a:lnTo>
                        <a:lnTo>
                          <a:pt x="40" y="46"/>
                        </a:lnTo>
                        <a:lnTo>
                          <a:pt x="39" y="46"/>
                        </a:lnTo>
                        <a:lnTo>
                          <a:pt x="38" y="47"/>
                        </a:lnTo>
                        <a:lnTo>
                          <a:pt x="37" y="48"/>
                        </a:lnTo>
                        <a:lnTo>
                          <a:pt x="37" y="49"/>
                        </a:lnTo>
                        <a:lnTo>
                          <a:pt x="36" y="50"/>
                        </a:lnTo>
                        <a:lnTo>
                          <a:pt x="35" y="52"/>
                        </a:lnTo>
                        <a:lnTo>
                          <a:pt x="35" y="53"/>
                        </a:lnTo>
                        <a:lnTo>
                          <a:pt x="35" y="56"/>
                        </a:lnTo>
                        <a:lnTo>
                          <a:pt x="36" y="57"/>
                        </a:lnTo>
                        <a:lnTo>
                          <a:pt x="36" y="58"/>
                        </a:lnTo>
                        <a:lnTo>
                          <a:pt x="37" y="60"/>
                        </a:lnTo>
                        <a:lnTo>
                          <a:pt x="38" y="61"/>
                        </a:lnTo>
                        <a:lnTo>
                          <a:pt x="40" y="62"/>
                        </a:lnTo>
                        <a:lnTo>
                          <a:pt x="41" y="63"/>
                        </a:lnTo>
                        <a:lnTo>
                          <a:pt x="43" y="64"/>
                        </a:lnTo>
                        <a:lnTo>
                          <a:pt x="45" y="65"/>
                        </a:lnTo>
                        <a:lnTo>
                          <a:pt x="47" y="66"/>
                        </a:lnTo>
                        <a:lnTo>
                          <a:pt x="49" y="68"/>
                        </a:lnTo>
                        <a:lnTo>
                          <a:pt x="51" y="69"/>
                        </a:lnTo>
                        <a:lnTo>
                          <a:pt x="53" y="70"/>
                        </a:lnTo>
                        <a:lnTo>
                          <a:pt x="56" y="71"/>
                        </a:lnTo>
                        <a:lnTo>
                          <a:pt x="58" y="72"/>
                        </a:lnTo>
                        <a:lnTo>
                          <a:pt x="60" y="73"/>
                        </a:lnTo>
                        <a:lnTo>
                          <a:pt x="62" y="74"/>
                        </a:lnTo>
                        <a:lnTo>
                          <a:pt x="64" y="75"/>
                        </a:lnTo>
                        <a:lnTo>
                          <a:pt x="67" y="76"/>
                        </a:lnTo>
                        <a:lnTo>
                          <a:pt x="69" y="78"/>
                        </a:lnTo>
                        <a:lnTo>
                          <a:pt x="71" y="79"/>
                        </a:lnTo>
                        <a:lnTo>
                          <a:pt x="73" y="80"/>
                        </a:lnTo>
                        <a:lnTo>
                          <a:pt x="75" y="82"/>
                        </a:lnTo>
                        <a:lnTo>
                          <a:pt x="76" y="83"/>
                        </a:lnTo>
                        <a:lnTo>
                          <a:pt x="78" y="84"/>
                        </a:lnTo>
                        <a:lnTo>
                          <a:pt x="79" y="86"/>
                        </a:lnTo>
                        <a:lnTo>
                          <a:pt x="80" y="88"/>
                        </a:lnTo>
                        <a:lnTo>
                          <a:pt x="81" y="89"/>
                        </a:lnTo>
                        <a:lnTo>
                          <a:pt x="82" y="91"/>
                        </a:lnTo>
                        <a:lnTo>
                          <a:pt x="82" y="93"/>
                        </a:lnTo>
                        <a:lnTo>
                          <a:pt x="83" y="95"/>
                        </a:lnTo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ea typeface="굴림" pitchFamily="50" charset="-127"/>
                    </a:endParaRPr>
                  </a:p>
                </p:txBody>
              </p:sp>
              <p:sp>
                <p:nvSpPr>
                  <p:cNvPr id="31" name="Freeform 127"/>
                  <p:cNvSpPr>
                    <a:spLocks/>
                  </p:cNvSpPr>
                  <p:nvPr/>
                </p:nvSpPr>
                <p:spPr bwMode="auto">
                  <a:xfrm>
                    <a:off x="4180" y="464"/>
                    <a:ext cx="283" cy="598"/>
                  </a:xfrm>
                  <a:custGeom>
                    <a:avLst/>
                    <a:gdLst>
                      <a:gd name="T0" fmla="*/ 183 w 283"/>
                      <a:gd name="T1" fmla="*/ 84 h 598"/>
                      <a:gd name="T2" fmla="*/ 195 w 283"/>
                      <a:gd name="T3" fmla="*/ 90 h 598"/>
                      <a:gd name="T4" fmla="*/ 210 w 283"/>
                      <a:gd name="T5" fmla="*/ 94 h 598"/>
                      <a:gd name="T6" fmla="*/ 226 w 283"/>
                      <a:gd name="T7" fmla="*/ 98 h 598"/>
                      <a:gd name="T8" fmla="*/ 242 w 283"/>
                      <a:gd name="T9" fmla="*/ 104 h 598"/>
                      <a:gd name="T10" fmla="*/ 256 w 283"/>
                      <a:gd name="T11" fmla="*/ 115 h 598"/>
                      <a:gd name="T12" fmla="*/ 269 w 283"/>
                      <a:gd name="T13" fmla="*/ 137 h 598"/>
                      <a:gd name="T14" fmla="*/ 277 w 283"/>
                      <a:gd name="T15" fmla="*/ 157 h 598"/>
                      <a:gd name="T16" fmla="*/ 281 w 283"/>
                      <a:gd name="T17" fmla="*/ 176 h 598"/>
                      <a:gd name="T18" fmla="*/ 281 w 283"/>
                      <a:gd name="T19" fmla="*/ 194 h 598"/>
                      <a:gd name="T20" fmla="*/ 277 w 283"/>
                      <a:gd name="T21" fmla="*/ 211 h 598"/>
                      <a:gd name="T22" fmla="*/ 269 w 283"/>
                      <a:gd name="T23" fmla="*/ 229 h 598"/>
                      <a:gd name="T24" fmla="*/ 250 w 283"/>
                      <a:gd name="T25" fmla="*/ 253 h 598"/>
                      <a:gd name="T26" fmla="*/ 225 w 283"/>
                      <a:gd name="T27" fmla="*/ 264 h 598"/>
                      <a:gd name="T28" fmla="*/ 197 w 283"/>
                      <a:gd name="T29" fmla="*/ 266 h 598"/>
                      <a:gd name="T30" fmla="*/ 168 w 283"/>
                      <a:gd name="T31" fmla="*/ 266 h 598"/>
                      <a:gd name="T32" fmla="*/ 140 w 283"/>
                      <a:gd name="T33" fmla="*/ 268 h 598"/>
                      <a:gd name="T34" fmla="*/ 116 w 283"/>
                      <a:gd name="T35" fmla="*/ 277 h 598"/>
                      <a:gd name="T36" fmla="*/ 92 w 283"/>
                      <a:gd name="T37" fmla="*/ 310 h 598"/>
                      <a:gd name="T38" fmla="*/ 89 w 283"/>
                      <a:gd name="T39" fmla="*/ 359 h 598"/>
                      <a:gd name="T40" fmla="*/ 105 w 283"/>
                      <a:gd name="T41" fmla="*/ 409 h 598"/>
                      <a:gd name="T42" fmla="*/ 128 w 283"/>
                      <a:gd name="T43" fmla="*/ 458 h 598"/>
                      <a:gd name="T44" fmla="*/ 150 w 283"/>
                      <a:gd name="T45" fmla="*/ 506 h 598"/>
                      <a:gd name="T46" fmla="*/ 158 w 283"/>
                      <a:gd name="T47" fmla="*/ 548 h 598"/>
                      <a:gd name="T48" fmla="*/ 143 w 283"/>
                      <a:gd name="T49" fmla="*/ 585 h 598"/>
                      <a:gd name="T50" fmla="*/ 132 w 283"/>
                      <a:gd name="T51" fmla="*/ 592 h 598"/>
                      <a:gd name="T52" fmla="*/ 120 w 283"/>
                      <a:gd name="T53" fmla="*/ 596 h 598"/>
                      <a:gd name="T54" fmla="*/ 106 w 283"/>
                      <a:gd name="T55" fmla="*/ 597 h 598"/>
                      <a:gd name="T56" fmla="*/ 92 w 283"/>
                      <a:gd name="T57" fmla="*/ 595 h 598"/>
                      <a:gd name="T58" fmla="*/ 80 w 283"/>
                      <a:gd name="T59" fmla="*/ 590 h 598"/>
                      <a:gd name="T60" fmla="*/ 68 w 283"/>
                      <a:gd name="T61" fmla="*/ 582 h 598"/>
                      <a:gd name="T62" fmla="*/ 36 w 283"/>
                      <a:gd name="T63" fmla="*/ 539 h 598"/>
                      <a:gd name="T64" fmla="*/ 25 w 283"/>
                      <a:gd name="T65" fmla="*/ 496 h 598"/>
                      <a:gd name="T66" fmla="*/ 28 w 283"/>
                      <a:gd name="T67" fmla="*/ 450 h 598"/>
                      <a:gd name="T68" fmla="*/ 37 w 283"/>
                      <a:gd name="T69" fmla="*/ 399 h 598"/>
                      <a:gd name="T70" fmla="*/ 47 w 283"/>
                      <a:gd name="T71" fmla="*/ 340 h 598"/>
                      <a:gd name="T72" fmla="*/ 50 w 283"/>
                      <a:gd name="T73" fmla="*/ 271 h 598"/>
                      <a:gd name="T74" fmla="*/ 42 w 283"/>
                      <a:gd name="T75" fmla="*/ 201 h 598"/>
                      <a:gd name="T76" fmla="*/ 29 w 283"/>
                      <a:gd name="T77" fmla="*/ 159 h 598"/>
                      <a:gd name="T78" fmla="*/ 15 w 283"/>
                      <a:gd name="T79" fmla="*/ 123 h 598"/>
                      <a:gd name="T80" fmla="*/ 4 w 283"/>
                      <a:gd name="T81" fmla="*/ 92 h 598"/>
                      <a:gd name="T82" fmla="*/ 0 w 283"/>
                      <a:gd name="T83" fmla="*/ 63 h 598"/>
                      <a:gd name="T84" fmla="*/ 6 w 283"/>
                      <a:gd name="T85" fmla="*/ 36 h 598"/>
                      <a:gd name="T86" fmla="*/ 26 w 283"/>
                      <a:gd name="T87" fmla="*/ 12 h 598"/>
                      <a:gd name="T88" fmla="*/ 44 w 283"/>
                      <a:gd name="T89" fmla="*/ 3 h 598"/>
                      <a:gd name="T90" fmla="*/ 64 w 283"/>
                      <a:gd name="T91" fmla="*/ 0 h 598"/>
                      <a:gd name="T92" fmla="*/ 86 w 283"/>
                      <a:gd name="T93" fmla="*/ 2 h 598"/>
                      <a:gd name="T94" fmla="*/ 112 w 283"/>
                      <a:gd name="T95" fmla="*/ 7 h 598"/>
                      <a:gd name="T96" fmla="*/ 142 w 283"/>
                      <a:gd name="T97" fmla="*/ 12 h 598"/>
                      <a:gd name="T98" fmla="*/ 173 w 283"/>
                      <a:gd name="T99" fmla="*/ 14 h 598"/>
                      <a:gd name="T100" fmla="*/ 183 w 283"/>
                      <a:gd name="T101" fmla="*/ 14 h 598"/>
                      <a:gd name="T102" fmla="*/ 193 w 283"/>
                      <a:gd name="T103" fmla="*/ 15 h 598"/>
                      <a:gd name="T104" fmla="*/ 201 w 283"/>
                      <a:gd name="T105" fmla="*/ 15 h 598"/>
                      <a:gd name="T106" fmla="*/ 207 w 283"/>
                      <a:gd name="T107" fmla="*/ 16 h 598"/>
                      <a:gd name="T108" fmla="*/ 212 w 283"/>
                      <a:gd name="T109" fmla="*/ 18 h 598"/>
                      <a:gd name="T110" fmla="*/ 216 w 283"/>
                      <a:gd name="T111" fmla="*/ 23 h 598"/>
                      <a:gd name="T112" fmla="*/ 214 w 283"/>
                      <a:gd name="T113" fmla="*/ 31 h 598"/>
                      <a:gd name="T114" fmla="*/ 207 w 283"/>
                      <a:gd name="T115" fmla="*/ 38 h 598"/>
                      <a:gd name="T116" fmla="*/ 197 w 283"/>
                      <a:gd name="T117" fmla="*/ 46 h 598"/>
                      <a:gd name="T118" fmla="*/ 187 w 283"/>
                      <a:gd name="T119" fmla="*/ 54 h 598"/>
                      <a:gd name="T120" fmla="*/ 180 w 283"/>
                      <a:gd name="T121" fmla="*/ 62 h 598"/>
                      <a:gd name="T122" fmla="*/ 177 w 283"/>
                      <a:gd name="T123" fmla="*/ 71 h 59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83"/>
                      <a:gd name="T187" fmla="*/ 0 h 598"/>
                      <a:gd name="T188" fmla="*/ 283 w 283"/>
                      <a:gd name="T189" fmla="*/ 598 h 59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83" h="598">
                        <a:moveTo>
                          <a:pt x="177" y="73"/>
                        </a:moveTo>
                        <a:lnTo>
                          <a:pt x="179" y="78"/>
                        </a:lnTo>
                        <a:lnTo>
                          <a:pt x="180" y="80"/>
                        </a:lnTo>
                        <a:lnTo>
                          <a:pt x="182" y="82"/>
                        </a:lnTo>
                        <a:lnTo>
                          <a:pt x="183" y="84"/>
                        </a:lnTo>
                        <a:lnTo>
                          <a:pt x="185" y="86"/>
                        </a:lnTo>
                        <a:lnTo>
                          <a:pt x="187" y="87"/>
                        </a:lnTo>
                        <a:lnTo>
                          <a:pt x="190" y="88"/>
                        </a:lnTo>
                        <a:lnTo>
                          <a:pt x="192" y="90"/>
                        </a:lnTo>
                        <a:lnTo>
                          <a:pt x="195" y="90"/>
                        </a:lnTo>
                        <a:lnTo>
                          <a:pt x="198" y="91"/>
                        </a:lnTo>
                        <a:lnTo>
                          <a:pt x="200" y="92"/>
                        </a:lnTo>
                        <a:lnTo>
                          <a:pt x="203" y="93"/>
                        </a:lnTo>
                        <a:lnTo>
                          <a:pt x="206" y="94"/>
                        </a:lnTo>
                        <a:lnTo>
                          <a:pt x="210" y="94"/>
                        </a:lnTo>
                        <a:lnTo>
                          <a:pt x="213" y="95"/>
                        </a:lnTo>
                        <a:lnTo>
                          <a:pt x="216" y="96"/>
                        </a:lnTo>
                        <a:lnTo>
                          <a:pt x="219" y="96"/>
                        </a:lnTo>
                        <a:lnTo>
                          <a:pt x="223" y="97"/>
                        </a:lnTo>
                        <a:lnTo>
                          <a:pt x="226" y="98"/>
                        </a:lnTo>
                        <a:lnTo>
                          <a:pt x="229" y="99"/>
                        </a:lnTo>
                        <a:lnTo>
                          <a:pt x="232" y="100"/>
                        </a:lnTo>
                        <a:lnTo>
                          <a:pt x="236" y="101"/>
                        </a:lnTo>
                        <a:lnTo>
                          <a:pt x="239" y="103"/>
                        </a:lnTo>
                        <a:lnTo>
                          <a:pt x="242" y="104"/>
                        </a:lnTo>
                        <a:lnTo>
                          <a:pt x="245" y="106"/>
                        </a:lnTo>
                        <a:lnTo>
                          <a:pt x="248" y="108"/>
                        </a:lnTo>
                        <a:lnTo>
                          <a:pt x="250" y="110"/>
                        </a:lnTo>
                        <a:lnTo>
                          <a:pt x="253" y="112"/>
                        </a:lnTo>
                        <a:lnTo>
                          <a:pt x="256" y="115"/>
                        </a:lnTo>
                        <a:lnTo>
                          <a:pt x="258" y="118"/>
                        </a:lnTo>
                        <a:lnTo>
                          <a:pt x="260" y="121"/>
                        </a:lnTo>
                        <a:lnTo>
                          <a:pt x="264" y="129"/>
                        </a:lnTo>
                        <a:lnTo>
                          <a:pt x="267" y="133"/>
                        </a:lnTo>
                        <a:lnTo>
                          <a:pt x="269" y="137"/>
                        </a:lnTo>
                        <a:lnTo>
                          <a:pt x="271" y="141"/>
                        </a:lnTo>
                        <a:lnTo>
                          <a:pt x="272" y="145"/>
                        </a:lnTo>
                        <a:lnTo>
                          <a:pt x="274" y="149"/>
                        </a:lnTo>
                        <a:lnTo>
                          <a:pt x="276" y="153"/>
                        </a:lnTo>
                        <a:lnTo>
                          <a:pt x="277" y="157"/>
                        </a:lnTo>
                        <a:lnTo>
                          <a:pt x="278" y="160"/>
                        </a:lnTo>
                        <a:lnTo>
                          <a:pt x="279" y="164"/>
                        </a:lnTo>
                        <a:lnTo>
                          <a:pt x="280" y="168"/>
                        </a:lnTo>
                        <a:lnTo>
                          <a:pt x="280" y="172"/>
                        </a:lnTo>
                        <a:lnTo>
                          <a:pt x="281" y="176"/>
                        </a:lnTo>
                        <a:lnTo>
                          <a:pt x="281" y="179"/>
                        </a:lnTo>
                        <a:lnTo>
                          <a:pt x="282" y="183"/>
                        </a:lnTo>
                        <a:lnTo>
                          <a:pt x="282" y="186"/>
                        </a:lnTo>
                        <a:lnTo>
                          <a:pt x="282" y="190"/>
                        </a:lnTo>
                        <a:lnTo>
                          <a:pt x="281" y="194"/>
                        </a:lnTo>
                        <a:lnTo>
                          <a:pt x="281" y="197"/>
                        </a:lnTo>
                        <a:lnTo>
                          <a:pt x="280" y="200"/>
                        </a:lnTo>
                        <a:lnTo>
                          <a:pt x="279" y="204"/>
                        </a:lnTo>
                        <a:lnTo>
                          <a:pt x="278" y="208"/>
                        </a:lnTo>
                        <a:lnTo>
                          <a:pt x="277" y="211"/>
                        </a:lnTo>
                        <a:lnTo>
                          <a:pt x="276" y="215"/>
                        </a:lnTo>
                        <a:lnTo>
                          <a:pt x="274" y="218"/>
                        </a:lnTo>
                        <a:lnTo>
                          <a:pt x="273" y="222"/>
                        </a:lnTo>
                        <a:lnTo>
                          <a:pt x="271" y="226"/>
                        </a:lnTo>
                        <a:lnTo>
                          <a:pt x="269" y="229"/>
                        </a:lnTo>
                        <a:lnTo>
                          <a:pt x="267" y="233"/>
                        </a:lnTo>
                        <a:lnTo>
                          <a:pt x="264" y="236"/>
                        </a:lnTo>
                        <a:lnTo>
                          <a:pt x="262" y="240"/>
                        </a:lnTo>
                        <a:lnTo>
                          <a:pt x="254" y="249"/>
                        </a:lnTo>
                        <a:lnTo>
                          <a:pt x="250" y="253"/>
                        </a:lnTo>
                        <a:lnTo>
                          <a:pt x="245" y="256"/>
                        </a:lnTo>
                        <a:lnTo>
                          <a:pt x="240" y="258"/>
                        </a:lnTo>
                        <a:lnTo>
                          <a:pt x="235" y="260"/>
                        </a:lnTo>
                        <a:lnTo>
                          <a:pt x="230" y="262"/>
                        </a:lnTo>
                        <a:lnTo>
                          <a:pt x="225" y="264"/>
                        </a:lnTo>
                        <a:lnTo>
                          <a:pt x="220" y="265"/>
                        </a:lnTo>
                        <a:lnTo>
                          <a:pt x="214" y="266"/>
                        </a:lnTo>
                        <a:lnTo>
                          <a:pt x="208" y="266"/>
                        </a:lnTo>
                        <a:lnTo>
                          <a:pt x="203" y="266"/>
                        </a:lnTo>
                        <a:lnTo>
                          <a:pt x="197" y="266"/>
                        </a:lnTo>
                        <a:lnTo>
                          <a:pt x="191" y="266"/>
                        </a:lnTo>
                        <a:lnTo>
                          <a:pt x="186" y="266"/>
                        </a:lnTo>
                        <a:lnTo>
                          <a:pt x="180" y="266"/>
                        </a:lnTo>
                        <a:lnTo>
                          <a:pt x="174" y="266"/>
                        </a:lnTo>
                        <a:lnTo>
                          <a:pt x="168" y="266"/>
                        </a:lnTo>
                        <a:lnTo>
                          <a:pt x="162" y="266"/>
                        </a:lnTo>
                        <a:lnTo>
                          <a:pt x="157" y="266"/>
                        </a:lnTo>
                        <a:lnTo>
                          <a:pt x="151" y="267"/>
                        </a:lnTo>
                        <a:lnTo>
                          <a:pt x="146" y="267"/>
                        </a:lnTo>
                        <a:lnTo>
                          <a:pt x="140" y="268"/>
                        </a:lnTo>
                        <a:lnTo>
                          <a:pt x="136" y="269"/>
                        </a:lnTo>
                        <a:lnTo>
                          <a:pt x="130" y="270"/>
                        </a:lnTo>
                        <a:lnTo>
                          <a:pt x="126" y="272"/>
                        </a:lnTo>
                        <a:lnTo>
                          <a:pt x="121" y="274"/>
                        </a:lnTo>
                        <a:lnTo>
                          <a:pt x="116" y="277"/>
                        </a:lnTo>
                        <a:lnTo>
                          <a:pt x="112" y="280"/>
                        </a:lnTo>
                        <a:lnTo>
                          <a:pt x="108" y="283"/>
                        </a:lnTo>
                        <a:lnTo>
                          <a:pt x="105" y="288"/>
                        </a:lnTo>
                        <a:lnTo>
                          <a:pt x="102" y="292"/>
                        </a:lnTo>
                        <a:lnTo>
                          <a:pt x="92" y="310"/>
                        </a:lnTo>
                        <a:lnTo>
                          <a:pt x="90" y="320"/>
                        </a:lnTo>
                        <a:lnTo>
                          <a:pt x="88" y="330"/>
                        </a:lnTo>
                        <a:lnTo>
                          <a:pt x="88" y="339"/>
                        </a:lnTo>
                        <a:lnTo>
                          <a:pt x="88" y="349"/>
                        </a:lnTo>
                        <a:lnTo>
                          <a:pt x="89" y="359"/>
                        </a:lnTo>
                        <a:lnTo>
                          <a:pt x="91" y="369"/>
                        </a:lnTo>
                        <a:lnTo>
                          <a:pt x="94" y="379"/>
                        </a:lnTo>
                        <a:lnTo>
                          <a:pt x="97" y="389"/>
                        </a:lnTo>
                        <a:lnTo>
                          <a:pt x="101" y="399"/>
                        </a:lnTo>
                        <a:lnTo>
                          <a:pt x="105" y="409"/>
                        </a:lnTo>
                        <a:lnTo>
                          <a:pt x="109" y="419"/>
                        </a:lnTo>
                        <a:lnTo>
                          <a:pt x="114" y="429"/>
                        </a:lnTo>
                        <a:lnTo>
                          <a:pt x="119" y="439"/>
                        </a:lnTo>
                        <a:lnTo>
                          <a:pt x="124" y="449"/>
                        </a:lnTo>
                        <a:lnTo>
                          <a:pt x="128" y="458"/>
                        </a:lnTo>
                        <a:lnTo>
                          <a:pt x="133" y="468"/>
                        </a:lnTo>
                        <a:lnTo>
                          <a:pt x="138" y="478"/>
                        </a:lnTo>
                        <a:lnTo>
                          <a:pt x="142" y="487"/>
                        </a:lnTo>
                        <a:lnTo>
                          <a:pt x="146" y="496"/>
                        </a:lnTo>
                        <a:lnTo>
                          <a:pt x="150" y="506"/>
                        </a:lnTo>
                        <a:lnTo>
                          <a:pt x="153" y="514"/>
                        </a:lnTo>
                        <a:lnTo>
                          <a:pt x="156" y="523"/>
                        </a:lnTo>
                        <a:lnTo>
                          <a:pt x="157" y="532"/>
                        </a:lnTo>
                        <a:lnTo>
                          <a:pt x="158" y="540"/>
                        </a:lnTo>
                        <a:lnTo>
                          <a:pt x="158" y="548"/>
                        </a:lnTo>
                        <a:lnTo>
                          <a:pt x="158" y="556"/>
                        </a:lnTo>
                        <a:lnTo>
                          <a:pt x="156" y="564"/>
                        </a:lnTo>
                        <a:lnTo>
                          <a:pt x="152" y="571"/>
                        </a:lnTo>
                        <a:lnTo>
                          <a:pt x="148" y="578"/>
                        </a:lnTo>
                        <a:lnTo>
                          <a:pt x="143" y="585"/>
                        </a:lnTo>
                        <a:lnTo>
                          <a:pt x="140" y="588"/>
                        </a:lnTo>
                        <a:lnTo>
                          <a:pt x="138" y="589"/>
                        </a:lnTo>
                        <a:lnTo>
                          <a:pt x="136" y="590"/>
                        </a:lnTo>
                        <a:lnTo>
                          <a:pt x="134" y="592"/>
                        </a:lnTo>
                        <a:lnTo>
                          <a:pt x="132" y="592"/>
                        </a:lnTo>
                        <a:lnTo>
                          <a:pt x="129" y="594"/>
                        </a:lnTo>
                        <a:lnTo>
                          <a:pt x="127" y="594"/>
                        </a:lnTo>
                        <a:lnTo>
                          <a:pt x="124" y="595"/>
                        </a:lnTo>
                        <a:lnTo>
                          <a:pt x="122" y="596"/>
                        </a:lnTo>
                        <a:lnTo>
                          <a:pt x="120" y="596"/>
                        </a:lnTo>
                        <a:lnTo>
                          <a:pt x="117" y="596"/>
                        </a:lnTo>
                        <a:lnTo>
                          <a:pt x="114" y="597"/>
                        </a:lnTo>
                        <a:lnTo>
                          <a:pt x="112" y="597"/>
                        </a:lnTo>
                        <a:lnTo>
                          <a:pt x="109" y="597"/>
                        </a:lnTo>
                        <a:lnTo>
                          <a:pt x="106" y="597"/>
                        </a:lnTo>
                        <a:lnTo>
                          <a:pt x="103" y="597"/>
                        </a:lnTo>
                        <a:lnTo>
                          <a:pt x="100" y="596"/>
                        </a:lnTo>
                        <a:lnTo>
                          <a:pt x="98" y="596"/>
                        </a:lnTo>
                        <a:lnTo>
                          <a:pt x="95" y="595"/>
                        </a:lnTo>
                        <a:lnTo>
                          <a:pt x="92" y="595"/>
                        </a:lnTo>
                        <a:lnTo>
                          <a:pt x="90" y="594"/>
                        </a:lnTo>
                        <a:lnTo>
                          <a:pt x="87" y="593"/>
                        </a:lnTo>
                        <a:lnTo>
                          <a:pt x="84" y="592"/>
                        </a:lnTo>
                        <a:lnTo>
                          <a:pt x="82" y="591"/>
                        </a:lnTo>
                        <a:lnTo>
                          <a:pt x="80" y="590"/>
                        </a:lnTo>
                        <a:lnTo>
                          <a:pt x="77" y="589"/>
                        </a:lnTo>
                        <a:lnTo>
                          <a:pt x="75" y="587"/>
                        </a:lnTo>
                        <a:lnTo>
                          <a:pt x="72" y="586"/>
                        </a:lnTo>
                        <a:lnTo>
                          <a:pt x="70" y="584"/>
                        </a:lnTo>
                        <a:lnTo>
                          <a:pt x="68" y="582"/>
                        </a:lnTo>
                        <a:lnTo>
                          <a:pt x="66" y="581"/>
                        </a:lnTo>
                        <a:lnTo>
                          <a:pt x="51" y="564"/>
                        </a:lnTo>
                        <a:lnTo>
                          <a:pt x="45" y="556"/>
                        </a:lnTo>
                        <a:lnTo>
                          <a:pt x="40" y="547"/>
                        </a:lnTo>
                        <a:lnTo>
                          <a:pt x="36" y="539"/>
                        </a:lnTo>
                        <a:lnTo>
                          <a:pt x="32" y="530"/>
                        </a:lnTo>
                        <a:lnTo>
                          <a:pt x="29" y="522"/>
                        </a:lnTo>
                        <a:lnTo>
                          <a:pt x="27" y="514"/>
                        </a:lnTo>
                        <a:lnTo>
                          <a:pt x="26" y="505"/>
                        </a:lnTo>
                        <a:lnTo>
                          <a:pt x="25" y="496"/>
                        </a:lnTo>
                        <a:lnTo>
                          <a:pt x="24" y="487"/>
                        </a:lnTo>
                        <a:lnTo>
                          <a:pt x="25" y="478"/>
                        </a:lnTo>
                        <a:lnTo>
                          <a:pt x="25" y="469"/>
                        </a:lnTo>
                        <a:lnTo>
                          <a:pt x="26" y="460"/>
                        </a:lnTo>
                        <a:lnTo>
                          <a:pt x="28" y="450"/>
                        </a:lnTo>
                        <a:lnTo>
                          <a:pt x="29" y="440"/>
                        </a:lnTo>
                        <a:lnTo>
                          <a:pt x="31" y="430"/>
                        </a:lnTo>
                        <a:lnTo>
                          <a:pt x="33" y="420"/>
                        </a:lnTo>
                        <a:lnTo>
                          <a:pt x="35" y="410"/>
                        </a:lnTo>
                        <a:lnTo>
                          <a:pt x="37" y="399"/>
                        </a:lnTo>
                        <a:lnTo>
                          <a:pt x="39" y="388"/>
                        </a:lnTo>
                        <a:lnTo>
                          <a:pt x="41" y="376"/>
                        </a:lnTo>
                        <a:lnTo>
                          <a:pt x="43" y="364"/>
                        </a:lnTo>
                        <a:lnTo>
                          <a:pt x="45" y="352"/>
                        </a:lnTo>
                        <a:lnTo>
                          <a:pt x="47" y="340"/>
                        </a:lnTo>
                        <a:lnTo>
                          <a:pt x="48" y="327"/>
                        </a:lnTo>
                        <a:lnTo>
                          <a:pt x="49" y="313"/>
                        </a:lnTo>
                        <a:lnTo>
                          <a:pt x="50" y="300"/>
                        </a:lnTo>
                        <a:lnTo>
                          <a:pt x="50" y="285"/>
                        </a:lnTo>
                        <a:lnTo>
                          <a:pt x="50" y="271"/>
                        </a:lnTo>
                        <a:lnTo>
                          <a:pt x="50" y="256"/>
                        </a:lnTo>
                        <a:lnTo>
                          <a:pt x="48" y="240"/>
                        </a:lnTo>
                        <a:lnTo>
                          <a:pt x="46" y="220"/>
                        </a:lnTo>
                        <a:lnTo>
                          <a:pt x="44" y="210"/>
                        </a:lnTo>
                        <a:lnTo>
                          <a:pt x="42" y="201"/>
                        </a:lnTo>
                        <a:lnTo>
                          <a:pt x="40" y="192"/>
                        </a:lnTo>
                        <a:lnTo>
                          <a:pt x="37" y="184"/>
                        </a:lnTo>
                        <a:lnTo>
                          <a:pt x="34" y="175"/>
                        </a:lnTo>
                        <a:lnTo>
                          <a:pt x="32" y="167"/>
                        </a:lnTo>
                        <a:lnTo>
                          <a:pt x="29" y="159"/>
                        </a:lnTo>
                        <a:lnTo>
                          <a:pt x="26" y="152"/>
                        </a:lnTo>
                        <a:lnTo>
                          <a:pt x="24" y="144"/>
                        </a:lnTo>
                        <a:lnTo>
                          <a:pt x="21" y="137"/>
                        </a:lnTo>
                        <a:lnTo>
                          <a:pt x="18" y="130"/>
                        </a:lnTo>
                        <a:lnTo>
                          <a:pt x="15" y="123"/>
                        </a:lnTo>
                        <a:lnTo>
                          <a:pt x="13" y="117"/>
                        </a:lnTo>
                        <a:lnTo>
                          <a:pt x="10" y="110"/>
                        </a:lnTo>
                        <a:lnTo>
                          <a:pt x="8" y="104"/>
                        </a:lnTo>
                        <a:lnTo>
                          <a:pt x="6" y="98"/>
                        </a:lnTo>
                        <a:lnTo>
                          <a:pt x="4" y="92"/>
                        </a:lnTo>
                        <a:lnTo>
                          <a:pt x="2" y="86"/>
                        </a:lnTo>
                        <a:lnTo>
                          <a:pt x="1" y="80"/>
                        </a:lnTo>
                        <a:lnTo>
                          <a:pt x="0" y="74"/>
                        </a:lnTo>
                        <a:lnTo>
                          <a:pt x="0" y="69"/>
                        </a:lnTo>
                        <a:lnTo>
                          <a:pt x="0" y="63"/>
                        </a:lnTo>
                        <a:lnTo>
                          <a:pt x="0" y="58"/>
                        </a:lnTo>
                        <a:lnTo>
                          <a:pt x="1" y="52"/>
                        </a:lnTo>
                        <a:lnTo>
                          <a:pt x="2" y="47"/>
                        </a:lnTo>
                        <a:lnTo>
                          <a:pt x="4" y="42"/>
                        </a:lnTo>
                        <a:lnTo>
                          <a:pt x="6" y="36"/>
                        </a:lnTo>
                        <a:lnTo>
                          <a:pt x="9" y="31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3" y="14"/>
                        </a:lnTo>
                        <a:lnTo>
                          <a:pt x="26" y="12"/>
                        </a:lnTo>
                        <a:lnTo>
                          <a:pt x="30" y="9"/>
                        </a:lnTo>
                        <a:lnTo>
                          <a:pt x="33" y="7"/>
                        </a:lnTo>
                        <a:lnTo>
                          <a:pt x="37" y="5"/>
                        </a:lnTo>
                        <a:lnTo>
                          <a:pt x="40" y="4"/>
                        </a:lnTo>
                        <a:lnTo>
                          <a:pt x="44" y="3"/>
                        </a:lnTo>
                        <a:lnTo>
                          <a:pt x="48" y="2"/>
                        </a:lnTo>
                        <a:lnTo>
                          <a:pt x="52" y="1"/>
                        </a:lnTo>
                        <a:lnTo>
                          <a:pt x="56" y="1"/>
                        </a:lnTo>
                        <a:lnTo>
                          <a:pt x="60" y="0"/>
                        </a:lnTo>
                        <a:lnTo>
                          <a:pt x="64" y="0"/>
                        </a:lnTo>
                        <a:lnTo>
                          <a:pt x="68" y="0"/>
                        </a:lnTo>
                        <a:lnTo>
                          <a:pt x="72" y="1"/>
                        </a:lnTo>
                        <a:lnTo>
                          <a:pt x="77" y="1"/>
                        </a:lnTo>
                        <a:lnTo>
                          <a:pt x="82" y="2"/>
                        </a:lnTo>
                        <a:lnTo>
                          <a:pt x="86" y="2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5"/>
                        </a:lnTo>
                        <a:lnTo>
                          <a:pt x="107" y="6"/>
                        </a:lnTo>
                        <a:lnTo>
                          <a:pt x="112" y="7"/>
                        </a:lnTo>
                        <a:lnTo>
                          <a:pt x="118" y="8"/>
                        </a:lnTo>
                        <a:lnTo>
                          <a:pt x="124" y="9"/>
                        </a:lnTo>
                        <a:lnTo>
                          <a:pt x="130" y="10"/>
                        </a:lnTo>
                        <a:lnTo>
                          <a:pt x="136" y="11"/>
                        </a:lnTo>
                        <a:lnTo>
                          <a:pt x="142" y="12"/>
                        </a:lnTo>
                        <a:lnTo>
                          <a:pt x="148" y="12"/>
                        </a:lnTo>
                        <a:lnTo>
                          <a:pt x="155" y="13"/>
                        </a:lnTo>
                        <a:lnTo>
                          <a:pt x="162" y="14"/>
                        </a:lnTo>
                        <a:lnTo>
                          <a:pt x="169" y="14"/>
                        </a:lnTo>
                        <a:lnTo>
                          <a:pt x="173" y="14"/>
                        </a:lnTo>
                        <a:lnTo>
                          <a:pt x="175" y="14"/>
                        </a:lnTo>
                        <a:lnTo>
                          <a:pt x="177" y="14"/>
                        </a:lnTo>
                        <a:lnTo>
                          <a:pt x="179" y="14"/>
                        </a:lnTo>
                        <a:lnTo>
                          <a:pt x="181" y="14"/>
                        </a:lnTo>
                        <a:lnTo>
                          <a:pt x="183" y="14"/>
                        </a:lnTo>
                        <a:lnTo>
                          <a:pt x="185" y="15"/>
                        </a:lnTo>
                        <a:lnTo>
                          <a:pt x="187" y="14"/>
                        </a:lnTo>
                        <a:lnTo>
                          <a:pt x="189" y="14"/>
                        </a:lnTo>
                        <a:lnTo>
                          <a:pt x="191" y="14"/>
                        </a:lnTo>
                        <a:lnTo>
                          <a:pt x="193" y="15"/>
                        </a:lnTo>
                        <a:lnTo>
                          <a:pt x="194" y="15"/>
                        </a:lnTo>
                        <a:lnTo>
                          <a:pt x="196" y="15"/>
                        </a:lnTo>
                        <a:lnTo>
                          <a:pt x="198" y="15"/>
                        </a:lnTo>
                        <a:lnTo>
                          <a:pt x="199" y="15"/>
                        </a:lnTo>
                        <a:lnTo>
                          <a:pt x="201" y="15"/>
                        </a:lnTo>
                        <a:lnTo>
                          <a:pt x="202" y="15"/>
                        </a:lnTo>
                        <a:lnTo>
                          <a:pt x="204" y="15"/>
                        </a:lnTo>
                        <a:lnTo>
                          <a:pt x="205" y="16"/>
                        </a:lnTo>
                        <a:lnTo>
                          <a:pt x="206" y="16"/>
                        </a:lnTo>
                        <a:lnTo>
                          <a:pt x="207" y="16"/>
                        </a:lnTo>
                        <a:lnTo>
                          <a:pt x="208" y="16"/>
                        </a:lnTo>
                        <a:lnTo>
                          <a:pt x="210" y="17"/>
                        </a:lnTo>
                        <a:lnTo>
                          <a:pt x="212" y="18"/>
                        </a:lnTo>
                        <a:lnTo>
                          <a:pt x="213" y="19"/>
                        </a:lnTo>
                        <a:lnTo>
                          <a:pt x="214" y="20"/>
                        </a:lnTo>
                        <a:lnTo>
                          <a:pt x="214" y="21"/>
                        </a:lnTo>
                        <a:lnTo>
                          <a:pt x="215" y="22"/>
                        </a:lnTo>
                        <a:lnTo>
                          <a:pt x="216" y="23"/>
                        </a:lnTo>
                        <a:lnTo>
                          <a:pt x="216" y="26"/>
                        </a:lnTo>
                        <a:lnTo>
                          <a:pt x="216" y="27"/>
                        </a:lnTo>
                        <a:lnTo>
                          <a:pt x="216" y="28"/>
                        </a:lnTo>
                        <a:lnTo>
                          <a:pt x="215" y="30"/>
                        </a:lnTo>
                        <a:lnTo>
                          <a:pt x="214" y="31"/>
                        </a:lnTo>
                        <a:lnTo>
                          <a:pt x="213" y="33"/>
                        </a:lnTo>
                        <a:lnTo>
                          <a:pt x="212" y="34"/>
                        </a:lnTo>
                        <a:lnTo>
                          <a:pt x="210" y="36"/>
                        </a:lnTo>
                        <a:lnTo>
                          <a:pt x="208" y="37"/>
                        </a:lnTo>
                        <a:lnTo>
                          <a:pt x="207" y="38"/>
                        </a:lnTo>
                        <a:lnTo>
                          <a:pt x="205" y="40"/>
                        </a:lnTo>
                        <a:lnTo>
                          <a:pt x="203" y="41"/>
                        </a:lnTo>
                        <a:lnTo>
                          <a:pt x="201" y="43"/>
                        </a:lnTo>
                        <a:lnTo>
                          <a:pt x="199" y="44"/>
                        </a:lnTo>
                        <a:lnTo>
                          <a:pt x="197" y="46"/>
                        </a:lnTo>
                        <a:lnTo>
                          <a:pt x="195" y="47"/>
                        </a:lnTo>
                        <a:lnTo>
                          <a:pt x="193" y="49"/>
                        </a:lnTo>
                        <a:lnTo>
                          <a:pt x="191" y="50"/>
                        </a:lnTo>
                        <a:lnTo>
                          <a:pt x="189" y="52"/>
                        </a:lnTo>
                        <a:lnTo>
                          <a:pt x="187" y="54"/>
                        </a:lnTo>
                        <a:lnTo>
                          <a:pt x="186" y="55"/>
                        </a:lnTo>
                        <a:lnTo>
                          <a:pt x="184" y="57"/>
                        </a:lnTo>
                        <a:lnTo>
                          <a:pt x="182" y="58"/>
                        </a:lnTo>
                        <a:lnTo>
                          <a:pt x="181" y="60"/>
                        </a:lnTo>
                        <a:lnTo>
                          <a:pt x="180" y="62"/>
                        </a:lnTo>
                        <a:lnTo>
                          <a:pt x="178" y="64"/>
                        </a:lnTo>
                        <a:lnTo>
                          <a:pt x="178" y="66"/>
                        </a:lnTo>
                        <a:lnTo>
                          <a:pt x="177" y="67"/>
                        </a:lnTo>
                        <a:lnTo>
                          <a:pt x="177" y="69"/>
                        </a:lnTo>
                        <a:lnTo>
                          <a:pt x="177" y="71"/>
                        </a:lnTo>
                        <a:lnTo>
                          <a:pt x="177" y="73"/>
                        </a:lnTo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2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592" y="3014"/>
                  <a:ext cx="256" cy="189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WordArt 129"/>
                <p:cNvSpPr>
                  <a:spLocks noChangeArrowheads="1" noChangeShapeType="1" noTextEdit="1"/>
                </p:cNvSpPr>
                <p:nvPr/>
              </p:nvSpPr>
              <p:spPr bwMode="auto">
                <a:xfrm rot="-2475974">
                  <a:off x="3402" y="3173"/>
                  <a:ext cx="151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10060"/>
                    </a:avLst>
                  </a:prstTxWarp>
                </a:bodyPr>
                <a:lstStyle/>
                <a:p>
                  <a:pPr algn="ctr"/>
                  <a:r>
                    <a:rPr lang="en-US" altLang="ko-KR" sz="4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latin typeface="Arial Black"/>
                    </a:rPr>
                    <a:t>N</a:t>
                  </a:r>
                  <a:endParaRPr lang="ko-KR" altLang="en-US" sz="4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 Black"/>
                  </a:endParaRPr>
                </a:p>
              </p:txBody>
            </p:sp>
            <p:sp>
              <p:nvSpPr>
                <p:cNvPr id="28" name="WordArt 130"/>
                <p:cNvSpPr>
                  <a:spLocks noChangeArrowheads="1" noChangeShapeType="1" noTextEdit="1"/>
                </p:cNvSpPr>
                <p:nvPr/>
              </p:nvSpPr>
              <p:spPr bwMode="auto">
                <a:xfrm rot="-3902613">
                  <a:off x="4445" y="2089"/>
                  <a:ext cx="151" cy="211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10060"/>
                    </a:avLst>
                  </a:prstTxWarp>
                </a:bodyPr>
                <a:lstStyle/>
                <a:p>
                  <a:pPr algn="ctr"/>
                  <a:r>
                    <a:rPr lang="en-US" altLang="ko-KR" sz="4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latin typeface="Arial Black"/>
                    </a:rPr>
                    <a:t>N</a:t>
                  </a:r>
                  <a:endParaRPr lang="ko-KR" altLang="en-US" sz="4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 Black"/>
                  </a:endParaRPr>
                </a:p>
              </p:txBody>
            </p:sp>
            <p:sp>
              <p:nvSpPr>
                <p:cNvPr id="29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2907" y="2431"/>
                  <a:ext cx="80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s-ES_tradnl" altLang="ko-KR" sz="3400" b="1">
                    <a:solidFill>
                      <a:srgbClr val="FF3300"/>
                    </a:solidFill>
                    <a:latin typeface="Times New Roman" pitchFamily="18" charset="0"/>
                    <a:ea typeface="굴림" pitchFamily="50" charset="-127"/>
                  </a:endParaRPr>
                </a:p>
              </p:txBody>
            </p:sp>
          </p:grpSp>
        </p:grpSp>
        <p:grpSp>
          <p:nvGrpSpPr>
            <p:cNvPr id="8" name="Group 108"/>
            <p:cNvGrpSpPr>
              <a:grpSpLocks/>
            </p:cNvGrpSpPr>
            <p:nvPr/>
          </p:nvGrpSpPr>
          <p:grpSpPr bwMode="auto">
            <a:xfrm>
              <a:off x="1460" y="1480"/>
              <a:ext cx="4076" cy="2600"/>
              <a:chOff x="349" y="700"/>
              <a:chExt cx="5578" cy="3478"/>
            </a:xfrm>
          </p:grpSpPr>
          <p:sp>
            <p:nvSpPr>
              <p:cNvPr id="9" name="Freeform 109"/>
              <p:cNvSpPr>
                <a:spLocks/>
              </p:cNvSpPr>
              <p:nvPr/>
            </p:nvSpPr>
            <p:spPr bwMode="auto">
              <a:xfrm>
                <a:off x="349" y="700"/>
                <a:ext cx="5578" cy="3478"/>
              </a:xfrm>
              <a:custGeom>
                <a:avLst/>
                <a:gdLst>
                  <a:gd name="T0" fmla="*/ 602 w 5578"/>
                  <a:gd name="T1" fmla="*/ 126 h 3478"/>
                  <a:gd name="T2" fmla="*/ 996 w 5578"/>
                  <a:gd name="T3" fmla="*/ 9 h 3478"/>
                  <a:gd name="T4" fmla="*/ 1423 w 5578"/>
                  <a:gd name="T5" fmla="*/ 14 h 3478"/>
                  <a:gd name="T6" fmla="*/ 1916 w 5578"/>
                  <a:gd name="T7" fmla="*/ 75 h 3478"/>
                  <a:gd name="T8" fmla="*/ 2510 w 5578"/>
                  <a:gd name="T9" fmla="*/ 131 h 3478"/>
                  <a:gd name="T10" fmla="*/ 3264 w 5578"/>
                  <a:gd name="T11" fmla="*/ 120 h 3478"/>
                  <a:gd name="T12" fmla="*/ 3774 w 5578"/>
                  <a:gd name="T13" fmla="*/ 71 h 3478"/>
                  <a:gd name="T14" fmla="*/ 4197 w 5578"/>
                  <a:gd name="T15" fmla="*/ 47 h 3478"/>
                  <a:gd name="T16" fmla="*/ 4583 w 5578"/>
                  <a:gd name="T17" fmla="*/ 103 h 3478"/>
                  <a:gd name="T18" fmla="*/ 4982 w 5578"/>
                  <a:gd name="T19" fmla="*/ 297 h 3478"/>
                  <a:gd name="T20" fmla="*/ 5311 w 5578"/>
                  <a:gd name="T21" fmla="*/ 565 h 3478"/>
                  <a:gd name="T22" fmla="*/ 5421 w 5578"/>
                  <a:gd name="T23" fmla="*/ 713 h 3478"/>
                  <a:gd name="T24" fmla="*/ 5481 w 5578"/>
                  <a:gd name="T25" fmla="*/ 869 h 3478"/>
                  <a:gd name="T26" fmla="*/ 5509 w 5578"/>
                  <a:gd name="T27" fmla="*/ 1050 h 3478"/>
                  <a:gd name="T28" fmla="*/ 5523 w 5578"/>
                  <a:gd name="T29" fmla="*/ 1273 h 3478"/>
                  <a:gd name="T30" fmla="*/ 5547 w 5578"/>
                  <a:gd name="T31" fmla="*/ 1647 h 3478"/>
                  <a:gd name="T32" fmla="*/ 5572 w 5578"/>
                  <a:gd name="T33" fmla="*/ 1977 h 3478"/>
                  <a:gd name="T34" fmla="*/ 5574 w 5578"/>
                  <a:gd name="T35" fmla="*/ 2253 h 3478"/>
                  <a:gd name="T36" fmla="*/ 5530 w 5578"/>
                  <a:gd name="T37" fmla="*/ 2501 h 3478"/>
                  <a:gd name="T38" fmla="*/ 5417 w 5578"/>
                  <a:gd name="T39" fmla="*/ 2751 h 3478"/>
                  <a:gd name="T40" fmla="*/ 5203 w 5578"/>
                  <a:gd name="T41" fmla="*/ 3041 h 3478"/>
                  <a:gd name="T42" fmla="*/ 5055 w 5578"/>
                  <a:gd name="T43" fmla="*/ 3173 h 3478"/>
                  <a:gd name="T44" fmla="*/ 4907 w 5578"/>
                  <a:gd name="T45" fmla="*/ 3247 h 3478"/>
                  <a:gd name="T46" fmla="*/ 4743 w 5578"/>
                  <a:gd name="T47" fmla="*/ 3287 h 3478"/>
                  <a:gd name="T48" fmla="*/ 4547 w 5578"/>
                  <a:gd name="T49" fmla="*/ 3315 h 3478"/>
                  <a:gd name="T50" fmla="*/ 4304 w 5578"/>
                  <a:gd name="T51" fmla="*/ 3356 h 3478"/>
                  <a:gd name="T52" fmla="*/ 3853 w 5578"/>
                  <a:gd name="T53" fmla="*/ 3439 h 3478"/>
                  <a:gd name="T54" fmla="*/ 3573 w 5578"/>
                  <a:gd name="T55" fmla="*/ 3472 h 3478"/>
                  <a:gd name="T56" fmla="*/ 3326 w 5578"/>
                  <a:gd name="T57" fmla="*/ 3473 h 3478"/>
                  <a:gd name="T58" fmla="*/ 3049 w 5578"/>
                  <a:gd name="T59" fmla="*/ 3445 h 3478"/>
                  <a:gd name="T60" fmla="*/ 2681 w 5578"/>
                  <a:gd name="T61" fmla="*/ 3392 h 3478"/>
                  <a:gd name="T62" fmla="*/ 2487 w 5578"/>
                  <a:gd name="T63" fmla="*/ 3354 h 3478"/>
                  <a:gd name="T64" fmla="*/ 2404 w 5578"/>
                  <a:gd name="T65" fmla="*/ 3320 h 3478"/>
                  <a:gd name="T66" fmla="*/ 2335 w 5578"/>
                  <a:gd name="T67" fmla="*/ 3283 h 3478"/>
                  <a:gd name="T68" fmla="*/ 2259 w 5578"/>
                  <a:gd name="T69" fmla="*/ 3250 h 3478"/>
                  <a:gd name="T70" fmla="*/ 2153 w 5578"/>
                  <a:gd name="T71" fmla="*/ 3224 h 3478"/>
                  <a:gd name="T72" fmla="*/ 1861 w 5578"/>
                  <a:gd name="T73" fmla="*/ 3210 h 3478"/>
                  <a:gd name="T74" fmla="*/ 1633 w 5578"/>
                  <a:gd name="T75" fmla="*/ 3246 h 3478"/>
                  <a:gd name="T76" fmla="*/ 1443 w 5578"/>
                  <a:gd name="T77" fmla="*/ 3302 h 3478"/>
                  <a:gd name="T78" fmla="*/ 1249 w 5578"/>
                  <a:gd name="T79" fmla="*/ 3348 h 3478"/>
                  <a:gd name="T80" fmla="*/ 1008 w 5578"/>
                  <a:gd name="T81" fmla="*/ 3353 h 3478"/>
                  <a:gd name="T82" fmla="*/ 766 w 5578"/>
                  <a:gd name="T83" fmla="*/ 3312 h 3478"/>
                  <a:gd name="T84" fmla="*/ 657 w 5578"/>
                  <a:gd name="T85" fmla="*/ 3288 h 3478"/>
                  <a:gd name="T86" fmla="*/ 572 w 5578"/>
                  <a:gd name="T87" fmla="*/ 3257 h 3478"/>
                  <a:gd name="T88" fmla="*/ 497 w 5578"/>
                  <a:gd name="T89" fmla="*/ 3210 h 3478"/>
                  <a:gd name="T90" fmla="*/ 423 w 5578"/>
                  <a:gd name="T91" fmla="*/ 3136 h 3478"/>
                  <a:gd name="T92" fmla="*/ 272 w 5578"/>
                  <a:gd name="T93" fmla="*/ 2925 h 3478"/>
                  <a:gd name="T94" fmla="*/ 148 w 5578"/>
                  <a:gd name="T95" fmla="*/ 2641 h 3478"/>
                  <a:gd name="T96" fmla="*/ 89 w 5578"/>
                  <a:gd name="T97" fmla="*/ 2364 h 3478"/>
                  <a:gd name="T98" fmla="*/ 66 w 5578"/>
                  <a:gd name="T99" fmla="*/ 2102 h 3478"/>
                  <a:gd name="T100" fmla="*/ 50 w 5578"/>
                  <a:gd name="T101" fmla="*/ 1864 h 3478"/>
                  <a:gd name="T102" fmla="*/ 23 w 5578"/>
                  <a:gd name="T103" fmla="*/ 1690 h 3478"/>
                  <a:gd name="T104" fmla="*/ 23 w 5578"/>
                  <a:gd name="T105" fmla="*/ 1690 h 3478"/>
                  <a:gd name="T106" fmla="*/ 23 w 5578"/>
                  <a:gd name="T107" fmla="*/ 1690 h 3478"/>
                  <a:gd name="T108" fmla="*/ 23 w 5578"/>
                  <a:gd name="T109" fmla="*/ 1690 h 3478"/>
                  <a:gd name="T110" fmla="*/ 23 w 5578"/>
                  <a:gd name="T111" fmla="*/ 1690 h 3478"/>
                  <a:gd name="T112" fmla="*/ 23 w 5578"/>
                  <a:gd name="T113" fmla="*/ 1690 h 3478"/>
                  <a:gd name="T114" fmla="*/ 24 w 5578"/>
                  <a:gd name="T115" fmla="*/ 1448 h 3478"/>
                  <a:gd name="T116" fmla="*/ 6 w 5578"/>
                  <a:gd name="T117" fmla="*/ 1201 h 3478"/>
                  <a:gd name="T118" fmla="*/ 3 w 5578"/>
                  <a:gd name="T119" fmla="*/ 940 h 3478"/>
                  <a:gd name="T120" fmla="*/ 49 w 5578"/>
                  <a:gd name="T121" fmla="*/ 686 h 3478"/>
                  <a:gd name="T122" fmla="*/ 174 w 5578"/>
                  <a:gd name="T123" fmla="*/ 459 h 34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78"/>
                  <a:gd name="T187" fmla="*/ 0 h 3478"/>
                  <a:gd name="T188" fmla="*/ 5578 w 5578"/>
                  <a:gd name="T189" fmla="*/ 3478 h 34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78" h="3478">
                    <a:moveTo>
                      <a:pt x="205" y="426"/>
                    </a:moveTo>
                    <a:lnTo>
                      <a:pt x="340" y="301"/>
                    </a:lnTo>
                    <a:lnTo>
                      <a:pt x="406" y="248"/>
                    </a:lnTo>
                    <a:lnTo>
                      <a:pt x="472" y="202"/>
                    </a:lnTo>
                    <a:lnTo>
                      <a:pt x="537" y="161"/>
                    </a:lnTo>
                    <a:lnTo>
                      <a:pt x="602" y="126"/>
                    </a:lnTo>
                    <a:lnTo>
                      <a:pt x="667" y="95"/>
                    </a:lnTo>
                    <a:lnTo>
                      <a:pt x="732" y="70"/>
                    </a:lnTo>
                    <a:lnTo>
                      <a:pt x="797" y="48"/>
                    </a:lnTo>
                    <a:lnTo>
                      <a:pt x="863" y="32"/>
                    </a:lnTo>
                    <a:lnTo>
                      <a:pt x="929" y="19"/>
                    </a:lnTo>
                    <a:lnTo>
                      <a:pt x="996" y="9"/>
                    </a:lnTo>
                    <a:lnTo>
                      <a:pt x="1064" y="3"/>
                    </a:lnTo>
                    <a:lnTo>
                      <a:pt x="1133" y="0"/>
                    </a:lnTo>
                    <a:lnTo>
                      <a:pt x="1203" y="0"/>
                    </a:lnTo>
                    <a:lnTo>
                      <a:pt x="1275" y="3"/>
                    </a:lnTo>
                    <a:lnTo>
                      <a:pt x="1348" y="7"/>
                    </a:lnTo>
                    <a:lnTo>
                      <a:pt x="1423" y="14"/>
                    </a:lnTo>
                    <a:lnTo>
                      <a:pt x="1499" y="22"/>
                    </a:lnTo>
                    <a:lnTo>
                      <a:pt x="1578" y="31"/>
                    </a:lnTo>
                    <a:lnTo>
                      <a:pt x="1659" y="41"/>
                    </a:lnTo>
                    <a:lnTo>
                      <a:pt x="1742" y="52"/>
                    </a:lnTo>
                    <a:lnTo>
                      <a:pt x="1827" y="64"/>
                    </a:lnTo>
                    <a:lnTo>
                      <a:pt x="1916" y="75"/>
                    </a:lnTo>
                    <a:lnTo>
                      <a:pt x="2007" y="86"/>
                    </a:lnTo>
                    <a:lnTo>
                      <a:pt x="2101" y="98"/>
                    </a:lnTo>
                    <a:lnTo>
                      <a:pt x="2198" y="108"/>
                    </a:lnTo>
                    <a:lnTo>
                      <a:pt x="2299" y="117"/>
                    </a:lnTo>
                    <a:lnTo>
                      <a:pt x="2403" y="125"/>
                    </a:lnTo>
                    <a:lnTo>
                      <a:pt x="2510" y="131"/>
                    </a:lnTo>
                    <a:lnTo>
                      <a:pt x="2621" y="135"/>
                    </a:lnTo>
                    <a:lnTo>
                      <a:pt x="2737" y="138"/>
                    </a:lnTo>
                    <a:lnTo>
                      <a:pt x="2961" y="135"/>
                    </a:lnTo>
                    <a:lnTo>
                      <a:pt x="3066" y="131"/>
                    </a:lnTo>
                    <a:lnTo>
                      <a:pt x="3167" y="126"/>
                    </a:lnTo>
                    <a:lnTo>
                      <a:pt x="3264" y="120"/>
                    </a:lnTo>
                    <a:lnTo>
                      <a:pt x="3357" y="112"/>
                    </a:lnTo>
                    <a:lnTo>
                      <a:pt x="3447" y="104"/>
                    </a:lnTo>
                    <a:lnTo>
                      <a:pt x="3533" y="96"/>
                    </a:lnTo>
                    <a:lnTo>
                      <a:pt x="3616" y="88"/>
                    </a:lnTo>
                    <a:lnTo>
                      <a:pt x="3696" y="79"/>
                    </a:lnTo>
                    <a:lnTo>
                      <a:pt x="3774" y="71"/>
                    </a:lnTo>
                    <a:lnTo>
                      <a:pt x="3849" y="64"/>
                    </a:lnTo>
                    <a:lnTo>
                      <a:pt x="3922" y="58"/>
                    </a:lnTo>
                    <a:lnTo>
                      <a:pt x="3993" y="52"/>
                    </a:lnTo>
                    <a:lnTo>
                      <a:pt x="4062" y="49"/>
                    </a:lnTo>
                    <a:lnTo>
                      <a:pt x="4130" y="47"/>
                    </a:lnTo>
                    <a:lnTo>
                      <a:pt x="4197" y="47"/>
                    </a:lnTo>
                    <a:lnTo>
                      <a:pt x="4262" y="49"/>
                    </a:lnTo>
                    <a:lnTo>
                      <a:pt x="4327" y="54"/>
                    </a:lnTo>
                    <a:lnTo>
                      <a:pt x="4391" y="61"/>
                    </a:lnTo>
                    <a:lnTo>
                      <a:pt x="4455" y="72"/>
                    </a:lnTo>
                    <a:lnTo>
                      <a:pt x="4519" y="86"/>
                    </a:lnTo>
                    <a:lnTo>
                      <a:pt x="4583" y="103"/>
                    </a:lnTo>
                    <a:lnTo>
                      <a:pt x="4647" y="124"/>
                    </a:lnTo>
                    <a:lnTo>
                      <a:pt x="4712" y="150"/>
                    </a:lnTo>
                    <a:lnTo>
                      <a:pt x="4777" y="179"/>
                    </a:lnTo>
                    <a:lnTo>
                      <a:pt x="4844" y="214"/>
                    </a:lnTo>
                    <a:lnTo>
                      <a:pt x="4912" y="253"/>
                    </a:lnTo>
                    <a:lnTo>
                      <a:pt x="4982" y="297"/>
                    </a:lnTo>
                    <a:lnTo>
                      <a:pt x="5053" y="346"/>
                    </a:lnTo>
                    <a:lnTo>
                      <a:pt x="5127" y="402"/>
                    </a:lnTo>
                    <a:lnTo>
                      <a:pt x="5202" y="463"/>
                    </a:lnTo>
                    <a:lnTo>
                      <a:pt x="5261" y="515"/>
                    </a:lnTo>
                    <a:lnTo>
                      <a:pt x="5287" y="540"/>
                    </a:lnTo>
                    <a:lnTo>
                      <a:pt x="5311" y="565"/>
                    </a:lnTo>
                    <a:lnTo>
                      <a:pt x="5333" y="590"/>
                    </a:lnTo>
                    <a:lnTo>
                      <a:pt x="5354" y="614"/>
                    </a:lnTo>
                    <a:lnTo>
                      <a:pt x="5373" y="639"/>
                    </a:lnTo>
                    <a:lnTo>
                      <a:pt x="5390" y="664"/>
                    </a:lnTo>
                    <a:lnTo>
                      <a:pt x="5406" y="688"/>
                    </a:lnTo>
                    <a:lnTo>
                      <a:pt x="5421" y="713"/>
                    </a:lnTo>
                    <a:lnTo>
                      <a:pt x="5433" y="738"/>
                    </a:lnTo>
                    <a:lnTo>
                      <a:pt x="5445" y="763"/>
                    </a:lnTo>
                    <a:lnTo>
                      <a:pt x="5455" y="789"/>
                    </a:lnTo>
                    <a:lnTo>
                      <a:pt x="5465" y="815"/>
                    </a:lnTo>
                    <a:lnTo>
                      <a:pt x="5473" y="842"/>
                    </a:lnTo>
                    <a:lnTo>
                      <a:pt x="5481" y="869"/>
                    </a:lnTo>
                    <a:lnTo>
                      <a:pt x="5487" y="897"/>
                    </a:lnTo>
                    <a:lnTo>
                      <a:pt x="5493" y="926"/>
                    </a:lnTo>
                    <a:lnTo>
                      <a:pt x="5497" y="956"/>
                    </a:lnTo>
                    <a:lnTo>
                      <a:pt x="5502" y="986"/>
                    </a:lnTo>
                    <a:lnTo>
                      <a:pt x="5505" y="1018"/>
                    </a:lnTo>
                    <a:lnTo>
                      <a:pt x="5509" y="1050"/>
                    </a:lnTo>
                    <a:lnTo>
                      <a:pt x="5511" y="1084"/>
                    </a:lnTo>
                    <a:lnTo>
                      <a:pt x="5514" y="1119"/>
                    </a:lnTo>
                    <a:lnTo>
                      <a:pt x="5516" y="1156"/>
                    </a:lnTo>
                    <a:lnTo>
                      <a:pt x="5519" y="1193"/>
                    </a:lnTo>
                    <a:lnTo>
                      <a:pt x="5521" y="1232"/>
                    </a:lnTo>
                    <a:lnTo>
                      <a:pt x="5523" y="1273"/>
                    </a:lnTo>
                    <a:lnTo>
                      <a:pt x="5525" y="1315"/>
                    </a:lnTo>
                    <a:lnTo>
                      <a:pt x="5527" y="1359"/>
                    </a:lnTo>
                    <a:lnTo>
                      <a:pt x="5530" y="1405"/>
                    </a:lnTo>
                    <a:lnTo>
                      <a:pt x="5533" y="1452"/>
                    </a:lnTo>
                    <a:lnTo>
                      <a:pt x="5542" y="1584"/>
                    </a:lnTo>
                    <a:lnTo>
                      <a:pt x="5547" y="1647"/>
                    </a:lnTo>
                    <a:lnTo>
                      <a:pt x="5552" y="1707"/>
                    </a:lnTo>
                    <a:lnTo>
                      <a:pt x="5557" y="1765"/>
                    </a:lnTo>
                    <a:lnTo>
                      <a:pt x="5561" y="1820"/>
                    </a:lnTo>
                    <a:lnTo>
                      <a:pt x="5565" y="1874"/>
                    </a:lnTo>
                    <a:lnTo>
                      <a:pt x="5569" y="1927"/>
                    </a:lnTo>
                    <a:lnTo>
                      <a:pt x="5572" y="1977"/>
                    </a:lnTo>
                    <a:lnTo>
                      <a:pt x="5575" y="2026"/>
                    </a:lnTo>
                    <a:lnTo>
                      <a:pt x="5577" y="2074"/>
                    </a:lnTo>
                    <a:lnTo>
                      <a:pt x="5577" y="2120"/>
                    </a:lnTo>
                    <a:lnTo>
                      <a:pt x="5577" y="2165"/>
                    </a:lnTo>
                    <a:lnTo>
                      <a:pt x="5576" y="2210"/>
                    </a:lnTo>
                    <a:lnTo>
                      <a:pt x="5574" y="2253"/>
                    </a:lnTo>
                    <a:lnTo>
                      <a:pt x="5570" y="2295"/>
                    </a:lnTo>
                    <a:lnTo>
                      <a:pt x="5565" y="2337"/>
                    </a:lnTo>
                    <a:lnTo>
                      <a:pt x="5559" y="2379"/>
                    </a:lnTo>
                    <a:lnTo>
                      <a:pt x="5551" y="2420"/>
                    </a:lnTo>
                    <a:lnTo>
                      <a:pt x="5541" y="2461"/>
                    </a:lnTo>
                    <a:lnTo>
                      <a:pt x="5530" y="2501"/>
                    </a:lnTo>
                    <a:lnTo>
                      <a:pt x="5516" y="2542"/>
                    </a:lnTo>
                    <a:lnTo>
                      <a:pt x="5501" y="2583"/>
                    </a:lnTo>
                    <a:lnTo>
                      <a:pt x="5483" y="2624"/>
                    </a:lnTo>
                    <a:lnTo>
                      <a:pt x="5464" y="2666"/>
                    </a:lnTo>
                    <a:lnTo>
                      <a:pt x="5442" y="2708"/>
                    </a:lnTo>
                    <a:lnTo>
                      <a:pt x="5417" y="2751"/>
                    </a:lnTo>
                    <a:lnTo>
                      <a:pt x="5391" y="2794"/>
                    </a:lnTo>
                    <a:lnTo>
                      <a:pt x="5361" y="2839"/>
                    </a:lnTo>
                    <a:lnTo>
                      <a:pt x="5329" y="2885"/>
                    </a:lnTo>
                    <a:lnTo>
                      <a:pt x="5294" y="2932"/>
                    </a:lnTo>
                    <a:lnTo>
                      <a:pt x="5256" y="2980"/>
                    </a:lnTo>
                    <a:lnTo>
                      <a:pt x="5203" y="3041"/>
                    </a:lnTo>
                    <a:lnTo>
                      <a:pt x="5178" y="3068"/>
                    </a:lnTo>
                    <a:lnTo>
                      <a:pt x="5153" y="3093"/>
                    </a:lnTo>
                    <a:lnTo>
                      <a:pt x="5128" y="3116"/>
                    </a:lnTo>
                    <a:lnTo>
                      <a:pt x="5103" y="3137"/>
                    </a:lnTo>
                    <a:lnTo>
                      <a:pt x="5079" y="3156"/>
                    </a:lnTo>
                    <a:lnTo>
                      <a:pt x="5055" y="3173"/>
                    </a:lnTo>
                    <a:lnTo>
                      <a:pt x="5030" y="3189"/>
                    </a:lnTo>
                    <a:lnTo>
                      <a:pt x="5006" y="3203"/>
                    </a:lnTo>
                    <a:lnTo>
                      <a:pt x="4981" y="3216"/>
                    </a:lnTo>
                    <a:lnTo>
                      <a:pt x="4957" y="3228"/>
                    </a:lnTo>
                    <a:lnTo>
                      <a:pt x="4932" y="3238"/>
                    </a:lnTo>
                    <a:lnTo>
                      <a:pt x="4907" y="3247"/>
                    </a:lnTo>
                    <a:lnTo>
                      <a:pt x="4881" y="3256"/>
                    </a:lnTo>
                    <a:lnTo>
                      <a:pt x="4855" y="3263"/>
                    </a:lnTo>
                    <a:lnTo>
                      <a:pt x="4827" y="3270"/>
                    </a:lnTo>
                    <a:lnTo>
                      <a:pt x="4800" y="3276"/>
                    </a:lnTo>
                    <a:lnTo>
                      <a:pt x="4772" y="3282"/>
                    </a:lnTo>
                    <a:lnTo>
                      <a:pt x="4743" y="3287"/>
                    </a:lnTo>
                    <a:lnTo>
                      <a:pt x="4713" y="3292"/>
                    </a:lnTo>
                    <a:lnTo>
                      <a:pt x="4682" y="3296"/>
                    </a:lnTo>
                    <a:lnTo>
                      <a:pt x="4650" y="3301"/>
                    </a:lnTo>
                    <a:lnTo>
                      <a:pt x="4617" y="3305"/>
                    </a:lnTo>
                    <a:lnTo>
                      <a:pt x="4583" y="3310"/>
                    </a:lnTo>
                    <a:lnTo>
                      <a:pt x="4547" y="3315"/>
                    </a:lnTo>
                    <a:lnTo>
                      <a:pt x="4510" y="3320"/>
                    </a:lnTo>
                    <a:lnTo>
                      <a:pt x="4472" y="3326"/>
                    </a:lnTo>
                    <a:lnTo>
                      <a:pt x="4432" y="3332"/>
                    </a:lnTo>
                    <a:lnTo>
                      <a:pt x="4391" y="3339"/>
                    </a:lnTo>
                    <a:lnTo>
                      <a:pt x="4348" y="3347"/>
                    </a:lnTo>
                    <a:lnTo>
                      <a:pt x="4304" y="3356"/>
                    </a:lnTo>
                    <a:lnTo>
                      <a:pt x="4156" y="3385"/>
                    </a:lnTo>
                    <a:lnTo>
                      <a:pt x="4089" y="3398"/>
                    </a:lnTo>
                    <a:lnTo>
                      <a:pt x="4025" y="3410"/>
                    </a:lnTo>
                    <a:lnTo>
                      <a:pt x="3965" y="3420"/>
                    </a:lnTo>
                    <a:lnTo>
                      <a:pt x="3907" y="3430"/>
                    </a:lnTo>
                    <a:lnTo>
                      <a:pt x="3853" y="3439"/>
                    </a:lnTo>
                    <a:lnTo>
                      <a:pt x="3802" y="3447"/>
                    </a:lnTo>
                    <a:lnTo>
                      <a:pt x="3753" y="3454"/>
                    </a:lnTo>
                    <a:lnTo>
                      <a:pt x="3705" y="3460"/>
                    </a:lnTo>
                    <a:lnTo>
                      <a:pt x="3660" y="3465"/>
                    </a:lnTo>
                    <a:lnTo>
                      <a:pt x="3616" y="3469"/>
                    </a:lnTo>
                    <a:lnTo>
                      <a:pt x="3573" y="3472"/>
                    </a:lnTo>
                    <a:lnTo>
                      <a:pt x="3531" y="3475"/>
                    </a:lnTo>
                    <a:lnTo>
                      <a:pt x="3490" y="3476"/>
                    </a:lnTo>
                    <a:lnTo>
                      <a:pt x="3449" y="3477"/>
                    </a:lnTo>
                    <a:lnTo>
                      <a:pt x="3409" y="3476"/>
                    </a:lnTo>
                    <a:lnTo>
                      <a:pt x="3367" y="3475"/>
                    </a:lnTo>
                    <a:lnTo>
                      <a:pt x="3326" y="3473"/>
                    </a:lnTo>
                    <a:lnTo>
                      <a:pt x="3283" y="3470"/>
                    </a:lnTo>
                    <a:lnTo>
                      <a:pt x="3240" y="3467"/>
                    </a:lnTo>
                    <a:lnTo>
                      <a:pt x="3195" y="3463"/>
                    </a:lnTo>
                    <a:lnTo>
                      <a:pt x="3149" y="3458"/>
                    </a:lnTo>
                    <a:lnTo>
                      <a:pt x="3100" y="3452"/>
                    </a:lnTo>
                    <a:lnTo>
                      <a:pt x="3049" y="3445"/>
                    </a:lnTo>
                    <a:lnTo>
                      <a:pt x="2996" y="3438"/>
                    </a:lnTo>
                    <a:lnTo>
                      <a:pt x="2940" y="3430"/>
                    </a:lnTo>
                    <a:lnTo>
                      <a:pt x="2881" y="3422"/>
                    </a:lnTo>
                    <a:lnTo>
                      <a:pt x="2818" y="3412"/>
                    </a:lnTo>
                    <a:lnTo>
                      <a:pt x="2751" y="3402"/>
                    </a:lnTo>
                    <a:lnTo>
                      <a:pt x="2681" y="3392"/>
                    </a:lnTo>
                    <a:lnTo>
                      <a:pt x="2607" y="3381"/>
                    </a:lnTo>
                    <a:lnTo>
                      <a:pt x="2561" y="3373"/>
                    </a:lnTo>
                    <a:lnTo>
                      <a:pt x="2541" y="3368"/>
                    </a:lnTo>
                    <a:lnTo>
                      <a:pt x="2522" y="3364"/>
                    </a:lnTo>
                    <a:lnTo>
                      <a:pt x="2504" y="3359"/>
                    </a:lnTo>
                    <a:lnTo>
                      <a:pt x="2487" y="3354"/>
                    </a:lnTo>
                    <a:lnTo>
                      <a:pt x="2471" y="3348"/>
                    </a:lnTo>
                    <a:lnTo>
                      <a:pt x="2456" y="3343"/>
                    </a:lnTo>
                    <a:lnTo>
                      <a:pt x="2442" y="3337"/>
                    </a:lnTo>
                    <a:lnTo>
                      <a:pt x="2429" y="3331"/>
                    </a:lnTo>
                    <a:lnTo>
                      <a:pt x="2416" y="3326"/>
                    </a:lnTo>
                    <a:lnTo>
                      <a:pt x="2404" y="3320"/>
                    </a:lnTo>
                    <a:lnTo>
                      <a:pt x="2392" y="3314"/>
                    </a:lnTo>
                    <a:lnTo>
                      <a:pt x="2380" y="3308"/>
                    </a:lnTo>
                    <a:lnTo>
                      <a:pt x="2369" y="3301"/>
                    </a:lnTo>
                    <a:lnTo>
                      <a:pt x="2358" y="3295"/>
                    </a:lnTo>
                    <a:lnTo>
                      <a:pt x="2347" y="3289"/>
                    </a:lnTo>
                    <a:lnTo>
                      <a:pt x="2335" y="3283"/>
                    </a:lnTo>
                    <a:lnTo>
                      <a:pt x="2323" y="3277"/>
                    </a:lnTo>
                    <a:lnTo>
                      <a:pt x="2312" y="3272"/>
                    </a:lnTo>
                    <a:lnTo>
                      <a:pt x="2299" y="3266"/>
                    </a:lnTo>
                    <a:lnTo>
                      <a:pt x="2287" y="3260"/>
                    </a:lnTo>
                    <a:lnTo>
                      <a:pt x="2273" y="3255"/>
                    </a:lnTo>
                    <a:lnTo>
                      <a:pt x="2259" y="3250"/>
                    </a:lnTo>
                    <a:lnTo>
                      <a:pt x="2244" y="3245"/>
                    </a:lnTo>
                    <a:lnTo>
                      <a:pt x="2228" y="3240"/>
                    </a:lnTo>
                    <a:lnTo>
                      <a:pt x="2211" y="3236"/>
                    </a:lnTo>
                    <a:lnTo>
                      <a:pt x="2193" y="3231"/>
                    </a:lnTo>
                    <a:lnTo>
                      <a:pt x="2174" y="3228"/>
                    </a:lnTo>
                    <a:lnTo>
                      <a:pt x="2153" y="3224"/>
                    </a:lnTo>
                    <a:lnTo>
                      <a:pt x="2131" y="3221"/>
                    </a:lnTo>
                    <a:lnTo>
                      <a:pt x="2108" y="3218"/>
                    </a:lnTo>
                    <a:lnTo>
                      <a:pt x="2001" y="3209"/>
                    </a:lnTo>
                    <a:lnTo>
                      <a:pt x="1952" y="3208"/>
                    </a:lnTo>
                    <a:lnTo>
                      <a:pt x="1905" y="3208"/>
                    </a:lnTo>
                    <a:lnTo>
                      <a:pt x="1861" y="3210"/>
                    </a:lnTo>
                    <a:lnTo>
                      <a:pt x="1819" y="3214"/>
                    </a:lnTo>
                    <a:lnTo>
                      <a:pt x="1778" y="3218"/>
                    </a:lnTo>
                    <a:lnTo>
                      <a:pt x="1740" y="3224"/>
                    </a:lnTo>
                    <a:lnTo>
                      <a:pt x="1703" y="3230"/>
                    </a:lnTo>
                    <a:lnTo>
                      <a:pt x="1668" y="3238"/>
                    </a:lnTo>
                    <a:lnTo>
                      <a:pt x="1633" y="3246"/>
                    </a:lnTo>
                    <a:lnTo>
                      <a:pt x="1601" y="3255"/>
                    </a:lnTo>
                    <a:lnTo>
                      <a:pt x="1568" y="3264"/>
                    </a:lnTo>
                    <a:lnTo>
                      <a:pt x="1537" y="3273"/>
                    </a:lnTo>
                    <a:lnTo>
                      <a:pt x="1505" y="3283"/>
                    </a:lnTo>
                    <a:lnTo>
                      <a:pt x="1474" y="3292"/>
                    </a:lnTo>
                    <a:lnTo>
                      <a:pt x="1443" y="3302"/>
                    </a:lnTo>
                    <a:lnTo>
                      <a:pt x="1412" y="3311"/>
                    </a:lnTo>
                    <a:lnTo>
                      <a:pt x="1381" y="3320"/>
                    </a:lnTo>
                    <a:lnTo>
                      <a:pt x="1349" y="3328"/>
                    </a:lnTo>
                    <a:lnTo>
                      <a:pt x="1317" y="3336"/>
                    </a:lnTo>
                    <a:lnTo>
                      <a:pt x="1283" y="3342"/>
                    </a:lnTo>
                    <a:lnTo>
                      <a:pt x="1249" y="3348"/>
                    </a:lnTo>
                    <a:lnTo>
                      <a:pt x="1213" y="3352"/>
                    </a:lnTo>
                    <a:lnTo>
                      <a:pt x="1175" y="3356"/>
                    </a:lnTo>
                    <a:lnTo>
                      <a:pt x="1136" y="3357"/>
                    </a:lnTo>
                    <a:lnTo>
                      <a:pt x="1095" y="3358"/>
                    </a:lnTo>
                    <a:lnTo>
                      <a:pt x="1053" y="3356"/>
                    </a:lnTo>
                    <a:lnTo>
                      <a:pt x="1008" y="3353"/>
                    </a:lnTo>
                    <a:lnTo>
                      <a:pt x="960" y="3348"/>
                    </a:lnTo>
                    <a:lnTo>
                      <a:pt x="910" y="3340"/>
                    </a:lnTo>
                    <a:lnTo>
                      <a:pt x="857" y="3331"/>
                    </a:lnTo>
                    <a:lnTo>
                      <a:pt x="809" y="3321"/>
                    </a:lnTo>
                    <a:lnTo>
                      <a:pt x="787" y="3317"/>
                    </a:lnTo>
                    <a:lnTo>
                      <a:pt x="766" y="3312"/>
                    </a:lnTo>
                    <a:lnTo>
                      <a:pt x="746" y="3308"/>
                    </a:lnTo>
                    <a:lnTo>
                      <a:pt x="727" y="3304"/>
                    </a:lnTo>
                    <a:lnTo>
                      <a:pt x="708" y="3300"/>
                    </a:lnTo>
                    <a:lnTo>
                      <a:pt x="691" y="3296"/>
                    </a:lnTo>
                    <a:lnTo>
                      <a:pt x="674" y="3292"/>
                    </a:lnTo>
                    <a:lnTo>
                      <a:pt x="657" y="3288"/>
                    </a:lnTo>
                    <a:lnTo>
                      <a:pt x="642" y="3283"/>
                    </a:lnTo>
                    <a:lnTo>
                      <a:pt x="627" y="3278"/>
                    </a:lnTo>
                    <a:lnTo>
                      <a:pt x="613" y="3274"/>
                    </a:lnTo>
                    <a:lnTo>
                      <a:pt x="599" y="3268"/>
                    </a:lnTo>
                    <a:lnTo>
                      <a:pt x="585" y="3263"/>
                    </a:lnTo>
                    <a:lnTo>
                      <a:pt x="572" y="3257"/>
                    </a:lnTo>
                    <a:lnTo>
                      <a:pt x="559" y="3250"/>
                    </a:lnTo>
                    <a:lnTo>
                      <a:pt x="546" y="3243"/>
                    </a:lnTo>
                    <a:lnTo>
                      <a:pt x="534" y="3236"/>
                    </a:lnTo>
                    <a:lnTo>
                      <a:pt x="521" y="3228"/>
                    </a:lnTo>
                    <a:lnTo>
                      <a:pt x="509" y="3219"/>
                    </a:lnTo>
                    <a:lnTo>
                      <a:pt x="497" y="3210"/>
                    </a:lnTo>
                    <a:lnTo>
                      <a:pt x="485" y="3199"/>
                    </a:lnTo>
                    <a:lnTo>
                      <a:pt x="473" y="3188"/>
                    </a:lnTo>
                    <a:lnTo>
                      <a:pt x="461" y="3177"/>
                    </a:lnTo>
                    <a:lnTo>
                      <a:pt x="448" y="3164"/>
                    </a:lnTo>
                    <a:lnTo>
                      <a:pt x="436" y="3150"/>
                    </a:lnTo>
                    <a:lnTo>
                      <a:pt x="423" y="3136"/>
                    </a:lnTo>
                    <a:lnTo>
                      <a:pt x="409" y="3120"/>
                    </a:lnTo>
                    <a:lnTo>
                      <a:pt x="396" y="3104"/>
                    </a:lnTo>
                    <a:lnTo>
                      <a:pt x="382" y="3086"/>
                    </a:lnTo>
                    <a:lnTo>
                      <a:pt x="367" y="3068"/>
                    </a:lnTo>
                    <a:lnTo>
                      <a:pt x="301" y="2972"/>
                    </a:lnTo>
                    <a:lnTo>
                      <a:pt x="272" y="2925"/>
                    </a:lnTo>
                    <a:lnTo>
                      <a:pt x="245" y="2878"/>
                    </a:lnTo>
                    <a:lnTo>
                      <a:pt x="222" y="2830"/>
                    </a:lnTo>
                    <a:lnTo>
                      <a:pt x="200" y="2782"/>
                    </a:lnTo>
                    <a:lnTo>
                      <a:pt x="181" y="2735"/>
                    </a:lnTo>
                    <a:lnTo>
                      <a:pt x="163" y="2688"/>
                    </a:lnTo>
                    <a:lnTo>
                      <a:pt x="148" y="2641"/>
                    </a:lnTo>
                    <a:lnTo>
                      <a:pt x="134" y="2594"/>
                    </a:lnTo>
                    <a:lnTo>
                      <a:pt x="122" y="2547"/>
                    </a:lnTo>
                    <a:lnTo>
                      <a:pt x="112" y="2501"/>
                    </a:lnTo>
                    <a:lnTo>
                      <a:pt x="103" y="2455"/>
                    </a:lnTo>
                    <a:lnTo>
                      <a:pt x="95" y="2409"/>
                    </a:lnTo>
                    <a:lnTo>
                      <a:pt x="89" y="2364"/>
                    </a:lnTo>
                    <a:lnTo>
                      <a:pt x="83" y="2319"/>
                    </a:lnTo>
                    <a:lnTo>
                      <a:pt x="78" y="2274"/>
                    </a:lnTo>
                    <a:lnTo>
                      <a:pt x="75" y="2230"/>
                    </a:lnTo>
                    <a:lnTo>
                      <a:pt x="71" y="2187"/>
                    </a:lnTo>
                    <a:lnTo>
                      <a:pt x="68" y="2144"/>
                    </a:lnTo>
                    <a:lnTo>
                      <a:pt x="66" y="2102"/>
                    </a:lnTo>
                    <a:lnTo>
                      <a:pt x="63" y="2061"/>
                    </a:lnTo>
                    <a:lnTo>
                      <a:pt x="61" y="2020"/>
                    </a:lnTo>
                    <a:lnTo>
                      <a:pt x="59" y="1980"/>
                    </a:lnTo>
                    <a:lnTo>
                      <a:pt x="56" y="1940"/>
                    </a:lnTo>
                    <a:lnTo>
                      <a:pt x="53" y="1902"/>
                    </a:lnTo>
                    <a:lnTo>
                      <a:pt x="50" y="1864"/>
                    </a:lnTo>
                    <a:lnTo>
                      <a:pt x="47" y="1828"/>
                    </a:lnTo>
                    <a:lnTo>
                      <a:pt x="42" y="1792"/>
                    </a:lnTo>
                    <a:lnTo>
                      <a:pt x="37" y="1757"/>
                    </a:lnTo>
                    <a:lnTo>
                      <a:pt x="30" y="1723"/>
                    </a:lnTo>
                    <a:lnTo>
                      <a:pt x="23" y="1690"/>
                    </a:lnTo>
                    <a:lnTo>
                      <a:pt x="29" y="1628"/>
                    </a:lnTo>
                    <a:lnTo>
                      <a:pt x="29" y="1594"/>
                    </a:lnTo>
                    <a:lnTo>
                      <a:pt x="29" y="1560"/>
                    </a:lnTo>
                    <a:lnTo>
                      <a:pt x="29" y="1524"/>
                    </a:lnTo>
                    <a:lnTo>
                      <a:pt x="27" y="1486"/>
                    </a:lnTo>
                    <a:lnTo>
                      <a:pt x="24" y="1448"/>
                    </a:lnTo>
                    <a:lnTo>
                      <a:pt x="22" y="1408"/>
                    </a:lnTo>
                    <a:lnTo>
                      <a:pt x="19" y="1368"/>
                    </a:lnTo>
                    <a:lnTo>
                      <a:pt x="15" y="1328"/>
                    </a:lnTo>
                    <a:lnTo>
                      <a:pt x="12" y="1286"/>
                    </a:lnTo>
                    <a:lnTo>
                      <a:pt x="9" y="1244"/>
                    </a:lnTo>
                    <a:lnTo>
                      <a:pt x="6" y="1201"/>
                    </a:lnTo>
                    <a:lnTo>
                      <a:pt x="3" y="1158"/>
                    </a:lnTo>
                    <a:lnTo>
                      <a:pt x="2" y="1114"/>
                    </a:lnTo>
                    <a:lnTo>
                      <a:pt x="1" y="1071"/>
                    </a:lnTo>
                    <a:lnTo>
                      <a:pt x="0" y="1027"/>
                    </a:lnTo>
                    <a:lnTo>
                      <a:pt x="1" y="984"/>
                    </a:lnTo>
                    <a:lnTo>
                      <a:pt x="3" y="940"/>
                    </a:lnTo>
                    <a:lnTo>
                      <a:pt x="7" y="896"/>
                    </a:lnTo>
                    <a:lnTo>
                      <a:pt x="11" y="853"/>
                    </a:lnTo>
                    <a:lnTo>
                      <a:pt x="18" y="810"/>
                    </a:lnTo>
                    <a:lnTo>
                      <a:pt x="26" y="768"/>
                    </a:lnTo>
                    <a:lnTo>
                      <a:pt x="36" y="726"/>
                    </a:lnTo>
                    <a:lnTo>
                      <a:pt x="49" y="686"/>
                    </a:lnTo>
                    <a:lnTo>
                      <a:pt x="63" y="645"/>
                    </a:lnTo>
                    <a:lnTo>
                      <a:pt x="80" y="606"/>
                    </a:lnTo>
                    <a:lnTo>
                      <a:pt x="99" y="568"/>
                    </a:lnTo>
                    <a:lnTo>
                      <a:pt x="121" y="530"/>
                    </a:lnTo>
                    <a:lnTo>
                      <a:pt x="146" y="494"/>
                    </a:lnTo>
                    <a:lnTo>
                      <a:pt x="174" y="459"/>
                    </a:lnTo>
                    <a:lnTo>
                      <a:pt x="205" y="4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0" name="Freeform 110"/>
              <p:cNvSpPr>
                <a:spLocks/>
              </p:cNvSpPr>
              <p:nvPr/>
            </p:nvSpPr>
            <p:spPr bwMode="auto">
              <a:xfrm>
                <a:off x="408" y="740"/>
                <a:ext cx="5442" cy="3401"/>
              </a:xfrm>
              <a:custGeom>
                <a:avLst/>
                <a:gdLst>
                  <a:gd name="T0" fmla="*/ 587 w 5442"/>
                  <a:gd name="T1" fmla="*/ 122 h 3401"/>
                  <a:gd name="T2" fmla="*/ 972 w 5442"/>
                  <a:gd name="T3" fmla="*/ 9 h 3401"/>
                  <a:gd name="T4" fmla="*/ 1388 w 5442"/>
                  <a:gd name="T5" fmla="*/ 13 h 3401"/>
                  <a:gd name="T6" fmla="*/ 1868 w 5442"/>
                  <a:gd name="T7" fmla="*/ 73 h 3401"/>
                  <a:gd name="T8" fmla="*/ 2448 w 5442"/>
                  <a:gd name="T9" fmla="*/ 128 h 3401"/>
                  <a:gd name="T10" fmla="*/ 3184 w 5442"/>
                  <a:gd name="T11" fmla="*/ 117 h 3401"/>
                  <a:gd name="T12" fmla="*/ 3681 w 5442"/>
                  <a:gd name="T13" fmla="*/ 69 h 3401"/>
                  <a:gd name="T14" fmla="*/ 4094 w 5442"/>
                  <a:gd name="T15" fmla="*/ 46 h 3401"/>
                  <a:gd name="T16" fmla="*/ 4470 w 5442"/>
                  <a:gd name="T17" fmla="*/ 100 h 3401"/>
                  <a:gd name="T18" fmla="*/ 4860 w 5442"/>
                  <a:gd name="T19" fmla="*/ 290 h 3401"/>
                  <a:gd name="T20" fmla="*/ 5181 w 5442"/>
                  <a:gd name="T21" fmla="*/ 552 h 3401"/>
                  <a:gd name="T22" fmla="*/ 5288 w 5442"/>
                  <a:gd name="T23" fmla="*/ 697 h 3401"/>
                  <a:gd name="T24" fmla="*/ 5347 w 5442"/>
                  <a:gd name="T25" fmla="*/ 850 h 3401"/>
                  <a:gd name="T26" fmla="*/ 5374 w 5442"/>
                  <a:gd name="T27" fmla="*/ 1027 h 3401"/>
                  <a:gd name="T28" fmla="*/ 5388 w 5442"/>
                  <a:gd name="T29" fmla="*/ 1244 h 3401"/>
                  <a:gd name="T30" fmla="*/ 5412 w 5442"/>
                  <a:gd name="T31" fmla="*/ 1610 h 3401"/>
                  <a:gd name="T32" fmla="*/ 5436 w 5442"/>
                  <a:gd name="T33" fmla="*/ 1933 h 3401"/>
                  <a:gd name="T34" fmla="*/ 5438 w 5442"/>
                  <a:gd name="T35" fmla="*/ 2203 h 3401"/>
                  <a:gd name="T36" fmla="*/ 5395 w 5442"/>
                  <a:gd name="T37" fmla="*/ 2446 h 3401"/>
                  <a:gd name="T38" fmla="*/ 5285 w 5442"/>
                  <a:gd name="T39" fmla="*/ 2690 h 3401"/>
                  <a:gd name="T40" fmla="*/ 5076 w 5442"/>
                  <a:gd name="T41" fmla="*/ 2973 h 3401"/>
                  <a:gd name="T42" fmla="*/ 4931 w 5442"/>
                  <a:gd name="T43" fmla="*/ 3102 h 3401"/>
                  <a:gd name="T44" fmla="*/ 4786 w 5442"/>
                  <a:gd name="T45" fmla="*/ 3175 h 3401"/>
                  <a:gd name="T46" fmla="*/ 4626 w 5442"/>
                  <a:gd name="T47" fmla="*/ 3213 h 3401"/>
                  <a:gd name="T48" fmla="*/ 4436 w 5442"/>
                  <a:gd name="T49" fmla="*/ 3241 h 3401"/>
                  <a:gd name="T50" fmla="*/ 4198 w 5442"/>
                  <a:gd name="T51" fmla="*/ 3281 h 3401"/>
                  <a:gd name="T52" fmla="*/ 3759 w 5442"/>
                  <a:gd name="T53" fmla="*/ 3363 h 3401"/>
                  <a:gd name="T54" fmla="*/ 3486 w 5442"/>
                  <a:gd name="T55" fmla="*/ 3395 h 3401"/>
                  <a:gd name="T56" fmla="*/ 3244 w 5442"/>
                  <a:gd name="T57" fmla="*/ 3396 h 3401"/>
                  <a:gd name="T58" fmla="*/ 2974 w 5442"/>
                  <a:gd name="T59" fmla="*/ 3369 h 3401"/>
                  <a:gd name="T60" fmla="*/ 2616 w 5442"/>
                  <a:gd name="T61" fmla="*/ 3316 h 3401"/>
                  <a:gd name="T62" fmla="*/ 2426 w 5442"/>
                  <a:gd name="T63" fmla="*/ 3279 h 3401"/>
                  <a:gd name="T64" fmla="*/ 2345 w 5442"/>
                  <a:gd name="T65" fmla="*/ 3246 h 3401"/>
                  <a:gd name="T66" fmla="*/ 2278 w 5442"/>
                  <a:gd name="T67" fmla="*/ 3210 h 3401"/>
                  <a:gd name="T68" fmla="*/ 2204 w 5442"/>
                  <a:gd name="T69" fmla="*/ 3178 h 3401"/>
                  <a:gd name="T70" fmla="*/ 2100 w 5442"/>
                  <a:gd name="T71" fmla="*/ 3152 h 3401"/>
                  <a:gd name="T72" fmla="*/ 1815 w 5442"/>
                  <a:gd name="T73" fmla="*/ 3139 h 3401"/>
                  <a:gd name="T74" fmla="*/ 1593 w 5442"/>
                  <a:gd name="T75" fmla="*/ 3174 h 3401"/>
                  <a:gd name="T76" fmla="*/ 1407 w 5442"/>
                  <a:gd name="T77" fmla="*/ 3228 h 3401"/>
                  <a:gd name="T78" fmla="*/ 1217 w 5442"/>
                  <a:gd name="T79" fmla="*/ 3273 h 3401"/>
                  <a:gd name="T80" fmla="*/ 982 w 5442"/>
                  <a:gd name="T81" fmla="*/ 3278 h 3401"/>
                  <a:gd name="T82" fmla="*/ 747 w 5442"/>
                  <a:gd name="T83" fmla="*/ 3239 h 3401"/>
                  <a:gd name="T84" fmla="*/ 641 w 5442"/>
                  <a:gd name="T85" fmla="*/ 3215 h 3401"/>
                  <a:gd name="T86" fmla="*/ 557 w 5442"/>
                  <a:gd name="T87" fmla="*/ 3184 h 3401"/>
                  <a:gd name="T88" fmla="*/ 484 w 5442"/>
                  <a:gd name="T89" fmla="*/ 3138 h 3401"/>
                  <a:gd name="T90" fmla="*/ 412 w 5442"/>
                  <a:gd name="T91" fmla="*/ 3066 h 3401"/>
                  <a:gd name="T92" fmla="*/ 264 w 5442"/>
                  <a:gd name="T93" fmla="*/ 2860 h 3401"/>
                  <a:gd name="T94" fmla="*/ 144 w 5442"/>
                  <a:gd name="T95" fmla="*/ 2582 h 3401"/>
                  <a:gd name="T96" fmla="*/ 86 w 5442"/>
                  <a:gd name="T97" fmla="*/ 2311 h 3401"/>
                  <a:gd name="T98" fmla="*/ 63 w 5442"/>
                  <a:gd name="T99" fmla="*/ 2055 h 3401"/>
                  <a:gd name="T100" fmla="*/ 48 w 5442"/>
                  <a:gd name="T101" fmla="*/ 1822 h 3401"/>
                  <a:gd name="T102" fmla="*/ 22 w 5442"/>
                  <a:gd name="T103" fmla="*/ 1652 h 3401"/>
                  <a:gd name="T104" fmla="*/ 22 w 5442"/>
                  <a:gd name="T105" fmla="*/ 1652 h 3401"/>
                  <a:gd name="T106" fmla="*/ 22 w 5442"/>
                  <a:gd name="T107" fmla="*/ 1652 h 3401"/>
                  <a:gd name="T108" fmla="*/ 22 w 5442"/>
                  <a:gd name="T109" fmla="*/ 1652 h 3401"/>
                  <a:gd name="T110" fmla="*/ 22 w 5442"/>
                  <a:gd name="T111" fmla="*/ 1652 h 3401"/>
                  <a:gd name="T112" fmla="*/ 22 w 5442"/>
                  <a:gd name="T113" fmla="*/ 1652 h 3401"/>
                  <a:gd name="T114" fmla="*/ 23 w 5442"/>
                  <a:gd name="T115" fmla="*/ 1415 h 3401"/>
                  <a:gd name="T116" fmla="*/ 5 w 5442"/>
                  <a:gd name="T117" fmla="*/ 1174 h 3401"/>
                  <a:gd name="T118" fmla="*/ 2 w 5442"/>
                  <a:gd name="T119" fmla="*/ 918 h 3401"/>
                  <a:gd name="T120" fmla="*/ 47 w 5442"/>
                  <a:gd name="T121" fmla="*/ 670 h 3401"/>
                  <a:gd name="T122" fmla="*/ 169 w 5442"/>
                  <a:gd name="T123" fmla="*/ 448 h 34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42"/>
                  <a:gd name="T187" fmla="*/ 0 h 3401"/>
                  <a:gd name="T188" fmla="*/ 5442 w 5442"/>
                  <a:gd name="T189" fmla="*/ 3401 h 34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42" h="3401">
                    <a:moveTo>
                      <a:pt x="200" y="416"/>
                    </a:moveTo>
                    <a:lnTo>
                      <a:pt x="331" y="294"/>
                    </a:lnTo>
                    <a:lnTo>
                      <a:pt x="396" y="242"/>
                    </a:lnTo>
                    <a:lnTo>
                      <a:pt x="460" y="197"/>
                    </a:lnTo>
                    <a:lnTo>
                      <a:pt x="523" y="157"/>
                    </a:lnTo>
                    <a:lnTo>
                      <a:pt x="587" y="122"/>
                    </a:lnTo>
                    <a:lnTo>
                      <a:pt x="650" y="92"/>
                    </a:lnTo>
                    <a:lnTo>
                      <a:pt x="714" y="68"/>
                    </a:lnTo>
                    <a:lnTo>
                      <a:pt x="777" y="47"/>
                    </a:lnTo>
                    <a:lnTo>
                      <a:pt x="842" y="30"/>
                    </a:lnTo>
                    <a:lnTo>
                      <a:pt x="906" y="18"/>
                    </a:lnTo>
                    <a:lnTo>
                      <a:pt x="972" y="9"/>
                    </a:lnTo>
                    <a:lnTo>
                      <a:pt x="1038" y="3"/>
                    </a:lnTo>
                    <a:lnTo>
                      <a:pt x="1105" y="0"/>
                    </a:lnTo>
                    <a:lnTo>
                      <a:pt x="1174" y="0"/>
                    </a:lnTo>
                    <a:lnTo>
                      <a:pt x="1243" y="2"/>
                    </a:lnTo>
                    <a:lnTo>
                      <a:pt x="1314" y="7"/>
                    </a:lnTo>
                    <a:lnTo>
                      <a:pt x="1388" y="13"/>
                    </a:lnTo>
                    <a:lnTo>
                      <a:pt x="1462" y="21"/>
                    </a:lnTo>
                    <a:lnTo>
                      <a:pt x="1539" y="30"/>
                    </a:lnTo>
                    <a:lnTo>
                      <a:pt x="1618" y="40"/>
                    </a:lnTo>
                    <a:lnTo>
                      <a:pt x="1699" y="51"/>
                    </a:lnTo>
                    <a:lnTo>
                      <a:pt x="1782" y="62"/>
                    </a:lnTo>
                    <a:lnTo>
                      <a:pt x="1868" y="73"/>
                    </a:lnTo>
                    <a:lnTo>
                      <a:pt x="1957" y="84"/>
                    </a:lnTo>
                    <a:lnTo>
                      <a:pt x="2049" y="95"/>
                    </a:lnTo>
                    <a:lnTo>
                      <a:pt x="2144" y="105"/>
                    </a:lnTo>
                    <a:lnTo>
                      <a:pt x="2242" y="114"/>
                    </a:lnTo>
                    <a:lnTo>
                      <a:pt x="2344" y="122"/>
                    </a:lnTo>
                    <a:lnTo>
                      <a:pt x="2448" y="128"/>
                    </a:lnTo>
                    <a:lnTo>
                      <a:pt x="2557" y="132"/>
                    </a:lnTo>
                    <a:lnTo>
                      <a:pt x="2670" y="134"/>
                    </a:lnTo>
                    <a:lnTo>
                      <a:pt x="2888" y="132"/>
                    </a:lnTo>
                    <a:lnTo>
                      <a:pt x="2991" y="128"/>
                    </a:lnTo>
                    <a:lnTo>
                      <a:pt x="3089" y="123"/>
                    </a:lnTo>
                    <a:lnTo>
                      <a:pt x="3184" y="117"/>
                    </a:lnTo>
                    <a:lnTo>
                      <a:pt x="3275" y="110"/>
                    </a:lnTo>
                    <a:lnTo>
                      <a:pt x="3362" y="102"/>
                    </a:lnTo>
                    <a:lnTo>
                      <a:pt x="3446" y="94"/>
                    </a:lnTo>
                    <a:lnTo>
                      <a:pt x="3527" y="85"/>
                    </a:lnTo>
                    <a:lnTo>
                      <a:pt x="3606" y="77"/>
                    </a:lnTo>
                    <a:lnTo>
                      <a:pt x="3681" y="69"/>
                    </a:lnTo>
                    <a:lnTo>
                      <a:pt x="3755" y="62"/>
                    </a:lnTo>
                    <a:lnTo>
                      <a:pt x="3826" y="56"/>
                    </a:lnTo>
                    <a:lnTo>
                      <a:pt x="3895" y="51"/>
                    </a:lnTo>
                    <a:lnTo>
                      <a:pt x="3963" y="48"/>
                    </a:lnTo>
                    <a:lnTo>
                      <a:pt x="4029" y="46"/>
                    </a:lnTo>
                    <a:lnTo>
                      <a:pt x="4094" y="46"/>
                    </a:lnTo>
                    <a:lnTo>
                      <a:pt x="4158" y="48"/>
                    </a:lnTo>
                    <a:lnTo>
                      <a:pt x="4221" y="52"/>
                    </a:lnTo>
                    <a:lnTo>
                      <a:pt x="4284" y="60"/>
                    </a:lnTo>
                    <a:lnTo>
                      <a:pt x="4346" y="70"/>
                    </a:lnTo>
                    <a:lnTo>
                      <a:pt x="4408" y="84"/>
                    </a:lnTo>
                    <a:lnTo>
                      <a:pt x="4470" y="100"/>
                    </a:lnTo>
                    <a:lnTo>
                      <a:pt x="4533" y="121"/>
                    </a:lnTo>
                    <a:lnTo>
                      <a:pt x="4596" y="146"/>
                    </a:lnTo>
                    <a:lnTo>
                      <a:pt x="4661" y="175"/>
                    </a:lnTo>
                    <a:lnTo>
                      <a:pt x="4726" y="208"/>
                    </a:lnTo>
                    <a:lnTo>
                      <a:pt x="4792" y="247"/>
                    </a:lnTo>
                    <a:lnTo>
                      <a:pt x="4860" y="290"/>
                    </a:lnTo>
                    <a:lnTo>
                      <a:pt x="4930" y="338"/>
                    </a:lnTo>
                    <a:lnTo>
                      <a:pt x="5001" y="392"/>
                    </a:lnTo>
                    <a:lnTo>
                      <a:pt x="5075" y="452"/>
                    </a:lnTo>
                    <a:lnTo>
                      <a:pt x="5132" y="503"/>
                    </a:lnTo>
                    <a:lnTo>
                      <a:pt x="5158" y="528"/>
                    </a:lnTo>
                    <a:lnTo>
                      <a:pt x="5181" y="552"/>
                    </a:lnTo>
                    <a:lnTo>
                      <a:pt x="5203" y="576"/>
                    </a:lnTo>
                    <a:lnTo>
                      <a:pt x="5223" y="600"/>
                    </a:lnTo>
                    <a:lnTo>
                      <a:pt x="5242" y="624"/>
                    </a:lnTo>
                    <a:lnTo>
                      <a:pt x="5259" y="648"/>
                    </a:lnTo>
                    <a:lnTo>
                      <a:pt x="5274" y="672"/>
                    </a:lnTo>
                    <a:lnTo>
                      <a:pt x="5288" y="697"/>
                    </a:lnTo>
                    <a:lnTo>
                      <a:pt x="5301" y="721"/>
                    </a:lnTo>
                    <a:lnTo>
                      <a:pt x="5312" y="746"/>
                    </a:lnTo>
                    <a:lnTo>
                      <a:pt x="5322" y="771"/>
                    </a:lnTo>
                    <a:lnTo>
                      <a:pt x="5331" y="797"/>
                    </a:lnTo>
                    <a:lnTo>
                      <a:pt x="5340" y="823"/>
                    </a:lnTo>
                    <a:lnTo>
                      <a:pt x="5347" y="850"/>
                    </a:lnTo>
                    <a:lnTo>
                      <a:pt x="5353" y="877"/>
                    </a:lnTo>
                    <a:lnTo>
                      <a:pt x="5358" y="905"/>
                    </a:lnTo>
                    <a:lnTo>
                      <a:pt x="5363" y="934"/>
                    </a:lnTo>
                    <a:lnTo>
                      <a:pt x="5367" y="964"/>
                    </a:lnTo>
                    <a:lnTo>
                      <a:pt x="5371" y="995"/>
                    </a:lnTo>
                    <a:lnTo>
                      <a:pt x="5374" y="1027"/>
                    </a:lnTo>
                    <a:lnTo>
                      <a:pt x="5377" y="1060"/>
                    </a:lnTo>
                    <a:lnTo>
                      <a:pt x="5380" y="1094"/>
                    </a:lnTo>
                    <a:lnTo>
                      <a:pt x="5382" y="1130"/>
                    </a:lnTo>
                    <a:lnTo>
                      <a:pt x="5384" y="1166"/>
                    </a:lnTo>
                    <a:lnTo>
                      <a:pt x="5386" y="1205"/>
                    </a:lnTo>
                    <a:lnTo>
                      <a:pt x="5388" y="1244"/>
                    </a:lnTo>
                    <a:lnTo>
                      <a:pt x="5390" y="1286"/>
                    </a:lnTo>
                    <a:lnTo>
                      <a:pt x="5392" y="1329"/>
                    </a:lnTo>
                    <a:lnTo>
                      <a:pt x="5395" y="1373"/>
                    </a:lnTo>
                    <a:lnTo>
                      <a:pt x="5398" y="1420"/>
                    </a:lnTo>
                    <a:lnTo>
                      <a:pt x="5407" y="1549"/>
                    </a:lnTo>
                    <a:lnTo>
                      <a:pt x="5412" y="1610"/>
                    </a:lnTo>
                    <a:lnTo>
                      <a:pt x="5416" y="1669"/>
                    </a:lnTo>
                    <a:lnTo>
                      <a:pt x="5421" y="1725"/>
                    </a:lnTo>
                    <a:lnTo>
                      <a:pt x="5426" y="1780"/>
                    </a:lnTo>
                    <a:lnTo>
                      <a:pt x="5430" y="1833"/>
                    </a:lnTo>
                    <a:lnTo>
                      <a:pt x="5433" y="1884"/>
                    </a:lnTo>
                    <a:lnTo>
                      <a:pt x="5436" y="1933"/>
                    </a:lnTo>
                    <a:lnTo>
                      <a:pt x="5439" y="1981"/>
                    </a:lnTo>
                    <a:lnTo>
                      <a:pt x="5440" y="2028"/>
                    </a:lnTo>
                    <a:lnTo>
                      <a:pt x="5441" y="2073"/>
                    </a:lnTo>
                    <a:lnTo>
                      <a:pt x="5441" y="2117"/>
                    </a:lnTo>
                    <a:lnTo>
                      <a:pt x="5440" y="2160"/>
                    </a:lnTo>
                    <a:lnTo>
                      <a:pt x="5438" y="2203"/>
                    </a:lnTo>
                    <a:lnTo>
                      <a:pt x="5434" y="2244"/>
                    </a:lnTo>
                    <a:lnTo>
                      <a:pt x="5430" y="2285"/>
                    </a:lnTo>
                    <a:lnTo>
                      <a:pt x="5423" y="2326"/>
                    </a:lnTo>
                    <a:lnTo>
                      <a:pt x="5415" y="2366"/>
                    </a:lnTo>
                    <a:lnTo>
                      <a:pt x="5406" y="2406"/>
                    </a:lnTo>
                    <a:lnTo>
                      <a:pt x="5395" y="2446"/>
                    </a:lnTo>
                    <a:lnTo>
                      <a:pt x="5382" y="2486"/>
                    </a:lnTo>
                    <a:lnTo>
                      <a:pt x="5366" y="2526"/>
                    </a:lnTo>
                    <a:lnTo>
                      <a:pt x="5350" y="2566"/>
                    </a:lnTo>
                    <a:lnTo>
                      <a:pt x="5330" y="2607"/>
                    </a:lnTo>
                    <a:lnTo>
                      <a:pt x="5309" y="2648"/>
                    </a:lnTo>
                    <a:lnTo>
                      <a:pt x="5285" y="2690"/>
                    </a:lnTo>
                    <a:lnTo>
                      <a:pt x="5259" y="2732"/>
                    </a:lnTo>
                    <a:lnTo>
                      <a:pt x="5230" y="2776"/>
                    </a:lnTo>
                    <a:lnTo>
                      <a:pt x="5198" y="2820"/>
                    </a:lnTo>
                    <a:lnTo>
                      <a:pt x="5164" y="2866"/>
                    </a:lnTo>
                    <a:lnTo>
                      <a:pt x="5127" y="2914"/>
                    </a:lnTo>
                    <a:lnTo>
                      <a:pt x="5076" y="2973"/>
                    </a:lnTo>
                    <a:lnTo>
                      <a:pt x="5051" y="3000"/>
                    </a:lnTo>
                    <a:lnTo>
                      <a:pt x="5027" y="3024"/>
                    </a:lnTo>
                    <a:lnTo>
                      <a:pt x="5002" y="3046"/>
                    </a:lnTo>
                    <a:lnTo>
                      <a:pt x="4978" y="3067"/>
                    </a:lnTo>
                    <a:lnTo>
                      <a:pt x="4955" y="3086"/>
                    </a:lnTo>
                    <a:lnTo>
                      <a:pt x="4931" y="3102"/>
                    </a:lnTo>
                    <a:lnTo>
                      <a:pt x="4907" y="3118"/>
                    </a:lnTo>
                    <a:lnTo>
                      <a:pt x="4884" y="3132"/>
                    </a:lnTo>
                    <a:lnTo>
                      <a:pt x="4860" y="3144"/>
                    </a:lnTo>
                    <a:lnTo>
                      <a:pt x="4836" y="3156"/>
                    </a:lnTo>
                    <a:lnTo>
                      <a:pt x="4811" y="3166"/>
                    </a:lnTo>
                    <a:lnTo>
                      <a:pt x="4786" y="3175"/>
                    </a:lnTo>
                    <a:lnTo>
                      <a:pt x="4761" y="3183"/>
                    </a:lnTo>
                    <a:lnTo>
                      <a:pt x="4736" y="3190"/>
                    </a:lnTo>
                    <a:lnTo>
                      <a:pt x="4709" y="3197"/>
                    </a:lnTo>
                    <a:lnTo>
                      <a:pt x="4682" y="3203"/>
                    </a:lnTo>
                    <a:lnTo>
                      <a:pt x="4655" y="3208"/>
                    </a:lnTo>
                    <a:lnTo>
                      <a:pt x="4626" y="3213"/>
                    </a:lnTo>
                    <a:lnTo>
                      <a:pt x="4597" y="3218"/>
                    </a:lnTo>
                    <a:lnTo>
                      <a:pt x="4567" y="3223"/>
                    </a:lnTo>
                    <a:lnTo>
                      <a:pt x="4536" y="3227"/>
                    </a:lnTo>
                    <a:lnTo>
                      <a:pt x="4504" y="3232"/>
                    </a:lnTo>
                    <a:lnTo>
                      <a:pt x="4470" y="3236"/>
                    </a:lnTo>
                    <a:lnTo>
                      <a:pt x="4436" y="3241"/>
                    </a:lnTo>
                    <a:lnTo>
                      <a:pt x="4400" y="3246"/>
                    </a:lnTo>
                    <a:lnTo>
                      <a:pt x="4362" y="3252"/>
                    </a:lnTo>
                    <a:lnTo>
                      <a:pt x="4324" y="3258"/>
                    </a:lnTo>
                    <a:lnTo>
                      <a:pt x="4284" y="3265"/>
                    </a:lnTo>
                    <a:lnTo>
                      <a:pt x="4242" y="3272"/>
                    </a:lnTo>
                    <a:lnTo>
                      <a:pt x="4198" y="3281"/>
                    </a:lnTo>
                    <a:lnTo>
                      <a:pt x="4054" y="3310"/>
                    </a:lnTo>
                    <a:lnTo>
                      <a:pt x="3988" y="3322"/>
                    </a:lnTo>
                    <a:lnTo>
                      <a:pt x="3926" y="3334"/>
                    </a:lnTo>
                    <a:lnTo>
                      <a:pt x="3868" y="3344"/>
                    </a:lnTo>
                    <a:lnTo>
                      <a:pt x="3812" y="3354"/>
                    </a:lnTo>
                    <a:lnTo>
                      <a:pt x="3759" y="3363"/>
                    </a:lnTo>
                    <a:lnTo>
                      <a:pt x="3709" y="3371"/>
                    </a:lnTo>
                    <a:lnTo>
                      <a:pt x="3661" y="3377"/>
                    </a:lnTo>
                    <a:lnTo>
                      <a:pt x="3615" y="3383"/>
                    </a:lnTo>
                    <a:lnTo>
                      <a:pt x="3570" y="3388"/>
                    </a:lnTo>
                    <a:lnTo>
                      <a:pt x="3528" y="3392"/>
                    </a:lnTo>
                    <a:lnTo>
                      <a:pt x="3486" y="3395"/>
                    </a:lnTo>
                    <a:lnTo>
                      <a:pt x="3445" y="3398"/>
                    </a:lnTo>
                    <a:lnTo>
                      <a:pt x="3405" y="3399"/>
                    </a:lnTo>
                    <a:lnTo>
                      <a:pt x="3365" y="3400"/>
                    </a:lnTo>
                    <a:lnTo>
                      <a:pt x="3325" y="3399"/>
                    </a:lnTo>
                    <a:lnTo>
                      <a:pt x="3285" y="3398"/>
                    </a:lnTo>
                    <a:lnTo>
                      <a:pt x="3244" y="3396"/>
                    </a:lnTo>
                    <a:lnTo>
                      <a:pt x="3203" y="3393"/>
                    </a:lnTo>
                    <a:lnTo>
                      <a:pt x="3160" y="3390"/>
                    </a:lnTo>
                    <a:lnTo>
                      <a:pt x="3117" y="3386"/>
                    </a:lnTo>
                    <a:lnTo>
                      <a:pt x="3071" y="3381"/>
                    </a:lnTo>
                    <a:lnTo>
                      <a:pt x="3024" y="3375"/>
                    </a:lnTo>
                    <a:lnTo>
                      <a:pt x="2974" y="3369"/>
                    </a:lnTo>
                    <a:lnTo>
                      <a:pt x="2922" y="3362"/>
                    </a:lnTo>
                    <a:lnTo>
                      <a:pt x="2868" y="3354"/>
                    </a:lnTo>
                    <a:lnTo>
                      <a:pt x="2810" y="3345"/>
                    </a:lnTo>
                    <a:lnTo>
                      <a:pt x="2749" y="3336"/>
                    </a:lnTo>
                    <a:lnTo>
                      <a:pt x="2684" y="3327"/>
                    </a:lnTo>
                    <a:lnTo>
                      <a:pt x="2616" y="3316"/>
                    </a:lnTo>
                    <a:lnTo>
                      <a:pt x="2543" y="3306"/>
                    </a:lnTo>
                    <a:lnTo>
                      <a:pt x="2499" y="3298"/>
                    </a:lnTo>
                    <a:lnTo>
                      <a:pt x="2479" y="3293"/>
                    </a:lnTo>
                    <a:lnTo>
                      <a:pt x="2460" y="3289"/>
                    </a:lnTo>
                    <a:lnTo>
                      <a:pt x="2442" y="3284"/>
                    </a:lnTo>
                    <a:lnTo>
                      <a:pt x="2426" y="3279"/>
                    </a:lnTo>
                    <a:lnTo>
                      <a:pt x="2410" y="3274"/>
                    </a:lnTo>
                    <a:lnTo>
                      <a:pt x="2396" y="3268"/>
                    </a:lnTo>
                    <a:lnTo>
                      <a:pt x="2382" y="3263"/>
                    </a:lnTo>
                    <a:lnTo>
                      <a:pt x="2369" y="3257"/>
                    </a:lnTo>
                    <a:lnTo>
                      <a:pt x="2357" y="3252"/>
                    </a:lnTo>
                    <a:lnTo>
                      <a:pt x="2345" y="3246"/>
                    </a:lnTo>
                    <a:lnTo>
                      <a:pt x="2333" y="3240"/>
                    </a:lnTo>
                    <a:lnTo>
                      <a:pt x="2322" y="3234"/>
                    </a:lnTo>
                    <a:lnTo>
                      <a:pt x="2311" y="3228"/>
                    </a:lnTo>
                    <a:lnTo>
                      <a:pt x="2300" y="3222"/>
                    </a:lnTo>
                    <a:lnTo>
                      <a:pt x="2289" y="3216"/>
                    </a:lnTo>
                    <a:lnTo>
                      <a:pt x="2278" y="3210"/>
                    </a:lnTo>
                    <a:lnTo>
                      <a:pt x="2266" y="3204"/>
                    </a:lnTo>
                    <a:lnTo>
                      <a:pt x="2255" y="3199"/>
                    </a:lnTo>
                    <a:lnTo>
                      <a:pt x="2243" y="3193"/>
                    </a:lnTo>
                    <a:lnTo>
                      <a:pt x="2230" y="3188"/>
                    </a:lnTo>
                    <a:lnTo>
                      <a:pt x="2217" y="3182"/>
                    </a:lnTo>
                    <a:lnTo>
                      <a:pt x="2204" y="3178"/>
                    </a:lnTo>
                    <a:lnTo>
                      <a:pt x="2189" y="3173"/>
                    </a:lnTo>
                    <a:lnTo>
                      <a:pt x="2173" y="3168"/>
                    </a:lnTo>
                    <a:lnTo>
                      <a:pt x="2157" y="3164"/>
                    </a:lnTo>
                    <a:lnTo>
                      <a:pt x="2139" y="3160"/>
                    </a:lnTo>
                    <a:lnTo>
                      <a:pt x="2120" y="3156"/>
                    </a:lnTo>
                    <a:lnTo>
                      <a:pt x="2100" y="3152"/>
                    </a:lnTo>
                    <a:lnTo>
                      <a:pt x="2079" y="3149"/>
                    </a:lnTo>
                    <a:lnTo>
                      <a:pt x="2056" y="3146"/>
                    </a:lnTo>
                    <a:lnTo>
                      <a:pt x="1952" y="3138"/>
                    </a:lnTo>
                    <a:lnTo>
                      <a:pt x="1904" y="3137"/>
                    </a:lnTo>
                    <a:lnTo>
                      <a:pt x="1858" y="3137"/>
                    </a:lnTo>
                    <a:lnTo>
                      <a:pt x="1815" y="3139"/>
                    </a:lnTo>
                    <a:lnTo>
                      <a:pt x="1774" y="3142"/>
                    </a:lnTo>
                    <a:lnTo>
                      <a:pt x="1734" y="3146"/>
                    </a:lnTo>
                    <a:lnTo>
                      <a:pt x="1697" y="3152"/>
                    </a:lnTo>
                    <a:lnTo>
                      <a:pt x="1661" y="3158"/>
                    </a:lnTo>
                    <a:lnTo>
                      <a:pt x="1626" y="3166"/>
                    </a:lnTo>
                    <a:lnTo>
                      <a:pt x="1593" y="3174"/>
                    </a:lnTo>
                    <a:lnTo>
                      <a:pt x="1561" y="3182"/>
                    </a:lnTo>
                    <a:lnTo>
                      <a:pt x="1529" y="3191"/>
                    </a:lnTo>
                    <a:lnTo>
                      <a:pt x="1498" y="3200"/>
                    </a:lnTo>
                    <a:lnTo>
                      <a:pt x="1468" y="3210"/>
                    </a:lnTo>
                    <a:lnTo>
                      <a:pt x="1438" y="3219"/>
                    </a:lnTo>
                    <a:lnTo>
                      <a:pt x="1407" y="3228"/>
                    </a:lnTo>
                    <a:lnTo>
                      <a:pt x="1377" y="3238"/>
                    </a:lnTo>
                    <a:lnTo>
                      <a:pt x="1346" y="3246"/>
                    </a:lnTo>
                    <a:lnTo>
                      <a:pt x="1315" y="3254"/>
                    </a:lnTo>
                    <a:lnTo>
                      <a:pt x="1284" y="3261"/>
                    </a:lnTo>
                    <a:lnTo>
                      <a:pt x="1251" y="3268"/>
                    </a:lnTo>
                    <a:lnTo>
                      <a:pt x="1217" y="3273"/>
                    </a:lnTo>
                    <a:lnTo>
                      <a:pt x="1182" y="3278"/>
                    </a:lnTo>
                    <a:lnTo>
                      <a:pt x="1146" y="3281"/>
                    </a:lnTo>
                    <a:lnTo>
                      <a:pt x="1108" y="3282"/>
                    </a:lnTo>
                    <a:lnTo>
                      <a:pt x="1068" y="3283"/>
                    </a:lnTo>
                    <a:lnTo>
                      <a:pt x="1026" y="3282"/>
                    </a:lnTo>
                    <a:lnTo>
                      <a:pt x="982" y="3278"/>
                    </a:lnTo>
                    <a:lnTo>
                      <a:pt x="936" y="3273"/>
                    </a:lnTo>
                    <a:lnTo>
                      <a:pt x="887" y="3266"/>
                    </a:lnTo>
                    <a:lnTo>
                      <a:pt x="836" y="3257"/>
                    </a:lnTo>
                    <a:lnTo>
                      <a:pt x="789" y="3247"/>
                    </a:lnTo>
                    <a:lnTo>
                      <a:pt x="767" y="3243"/>
                    </a:lnTo>
                    <a:lnTo>
                      <a:pt x="747" y="3239"/>
                    </a:lnTo>
                    <a:lnTo>
                      <a:pt x="727" y="3235"/>
                    </a:lnTo>
                    <a:lnTo>
                      <a:pt x="708" y="3231"/>
                    </a:lnTo>
                    <a:lnTo>
                      <a:pt x="690" y="3227"/>
                    </a:lnTo>
                    <a:lnTo>
                      <a:pt x="673" y="3223"/>
                    </a:lnTo>
                    <a:lnTo>
                      <a:pt x="656" y="3219"/>
                    </a:lnTo>
                    <a:lnTo>
                      <a:pt x="641" y="3215"/>
                    </a:lnTo>
                    <a:lnTo>
                      <a:pt x="626" y="3210"/>
                    </a:lnTo>
                    <a:lnTo>
                      <a:pt x="611" y="3206"/>
                    </a:lnTo>
                    <a:lnTo>
                      <a:pt x="597" y="3201"/>
                    </a:lnTo>
                    <a:lnTo>
                      <a:pt x="583" y="3196"/>
                    </a:lnTo>
                    <a:lnTo>
                      <a:pt x="570" y="3190"/>
                    </a:lnTo>
                    <a:lnTo>
                      <a:pt x="557" y="3184"/>
                    </a:lnTo>
                    <a:lnTo>
                      <a:pt x="544" y="3178"/>
                    </a:lnTo>
                    <a:lnTo>
                      <a:pt x="532" y="3171"/>
                    </a:lnTo>
                    <a:lnTo>
                      <a:pt x="520" y="3164"/>
                    </a:lnTo>
                    <a:lnTo>
                      <a:pt x="508" y="3156"/>
                    </a:lnTo>
                    <a:lnTo>
                      <a:pt x="496" y="3148"/>
                    </a:lnTo>
                    <a:lnTo>
                      <a:pt x="484" y="3138"/>
                    </a:lnTo>
                    <a:lnTo>
                      <a:pt x="472" y="3128"/>
                    </a:lnTo>
                    <a:lnTo>
                      <a:pt x="461" y="3118"/>
                    </a:lnTo>
                    <a:lnTo>
                      <a:pt x="449" y="3106"/>
                    </a:lnTo>
                    <a:lnTo>
                      <a:pt x="436" y="3094"/>
                    </a:lnTo>
                    <a:lnTo>
                      <a:pt x="424" y="3080"/>
                    </a:lnTo>
                    <a:lnTo>
                      <a:pt x="412" y="3066"/>
                    </a:lnTo>
                    <a:lnTo>
                      <a:pt x="398" y="3051"/>
                    </a:lnTo>
                    <a:lnTo>
                      <a:pt x="385" y="3035"/>
                    </a:lnTo>
                    <a:lnTo>
                      <a:pt x="372" y="3018"/>
                    </a:lnTo>
                    <a:lnTo>
                      <a:pt x="358" y="3000"/>
                    </a:lnTo>
                    <a:lnTo>
                      <a:pt x="293" y="2907"/>
                    </a:lnTo>
                    <a:lnTo>
                      <a:pt x="264" y="2860"/>
                    </a:lnTo>
                    <a:lnTo>
                      <a:pt x="239" y="2814"/>
                    </a:lnTo>
                    <a:lnTo>
                      <a:pt x="216" y="2767"/>
                    </a:lnTo>
                    <a:lnTo>
                      <a:pt x="194" y="2721"/>
                    </a:lnTo>
                    <a:lnTo>
                      <a:pt x="176" y="2674"/>
                    </a:lnTo>
                    <a:lnTo>
                      <a:pt x="158" y="2628"/>
                    </a:lnTo>
                    <a:lnTo>
                      <a:pt x="144" y="2582"/>
                    </a:lnTo>
                    <a:lnTo>
                      <a:pt x="130" y="2536"/>
                    </a:lnTo>
                    <a:lnTo>
                      <a:pt x="119" y="2490"/>
                    </a:lnTo>
                    <a:lnTo>
                      <a:pt x="108" y="2445"/>
                    </a:lnTo>
                    <a:lnTo>
                      <a:pt x="100" y="2400"/>
                    </a:lnTo>
                    <a:lnTo>
                      <a:pt x="92" y="2355"/>
                    </a:lnTo>
                    <a:lnTo>
                      <a:pt x="86" y="2311"/>
                    </a:lnTo>
                    <a:lnTo>
                      <a:pt x="80" y="2267"/>
                    </a:lnTo>
                    <a:lnTo>
                      <a:pt x="76" y="2224"/>
                    </a:lnTo>
                    <a:lnTo>
                      <a:pt x="72" y="2180"/>
                    </a:lnTo>
                    <a:lnTo>
                      <a:pt x="68" y="2138"/>
                    </a:lnTo>
                    <a:lnTo>
                      <a:pt x="66" y="2096"/>
                    </a:lnTo>
                    <a:lnTo>
                      <a:pt x="63" y="2055"/>
                    </a:lnTo>
                    <a:lnTo>
                      <a:pt x="61" y="2014"/>
                    </a:lnTo>
                    <a:lnTo>
                      <a:pt x="59" y="1974"/>
                    </a:lnTo>
                    <a:lnTo>
                      <a:pt x="57" y="1935"/>
                    </a:lnTo>
                    <a:lnTo>
                      <a:pt x="54" y="1897"/>
                    </a:lnTo>
                    <a:lnTo>
                      <a:pt x="52" y="1859"/>
                    </a:lnTo>
                    <a:lnTo>
                      <a:pt x="48" y="1822"/>
                    </a:lnTo>
                    <a:lnTo>
                      <a:pt x="44" y="1786"/>
                    </a:lnTo>
                    <a:lnTo>
                      <a:pt x="40" y="1752"/>
                    </a:lnTo>
                    <a:lnTo>
                      <a:pt x="35" y="1718"/>
                    </a:lnTo>
                    <a:lnTo>
                      <a:pt x="29" y="1684"/>
                    </a:lnTo>
                    <a:lnTo>
                      <a:pt x="22" y="1652"/>
                    </a:lnTo>
                    <a:lnTo>
                      <a:pt x="27" y="1591"/>
                    </a:lnTo>
                    <a:lnTo>
                      <a:pt x="28" y="1558"/>
                    </a:lnTo>
                    <a:lnTo>
                      <a:pt x="28" y="1524"/>
                    </a:lnTo>
                    <a:lnTo>
                      <a:pt x="27" y="1489"/>
                    </a:lnTo>
                    <a:lnTo>
                      <a:pt x="25" y="1453"/>
                    </a:lnTo>
                    <a:lnTo>
                      <a:pt x="23" y="1415"/>
                    </a:lnTo>
                    <a:lnTo>
                      <a:pt x="20" y="1377"/>
                    </a:lnTo>
                    <a:lnTo>
                      <a:pt x="17" y="1338"/>
                    </a:lnTo>
                    <a:lnTo>
                      <a:pt x="14" y="1298"/>
                    </a:lnTo>
                    <a:lnTo>
                      <a:pt x="11" y="1257"/>
                    </a:lnTo>
                    <a:lnTo>
                      <a:pt x="8" y="1216"/>
                    </a:lnTo>
                    <a:lnTo>
                      <a:pt x="5" y="1174"/>
                    </a:lnTo>
                    <a:lnTo>
                      <a:pt x="3" y="1132"/>
                    </a:lnTo>
                    <a:lnTo>
                      <a:pt x="1" y="1089"/>
                    </a:lnTo>
                    <a:lnTo>
                      <a:pt x="0" y="1046"/>
                    </a:lnTo>
                    <a:lnTo>
                      <a:pt x="0" y="1004"/>
                    </a:lnTo>
                    <a:lnTo>
                      <a:pt x="0" y="961"/>
                    </a:lnTo>
                    <a:lnTo>
                      <a:pt x="2" y="918"/>
                    </a:lnTo>
                    <a:lnTo>
                      <a:pt x="6" y="876"/>
                    </a:lnTo>
                    <a:lnTo>
                      <a:pt x="10" y="834"/>
                    </a:lnTo>
                    <a:lnTo>
                      <a:pt x="17" y="792"/>
                    </a:lnTo>
                    <a:lnTo>
                      <a:pt x="25" y="751"/>
                    </a:lnTo>
                    <a:lnTo>
                      <a:pt x="35" y="710"/>
                    </a:lnTo>
                    <a:lnTo>
                      <a:pt x="47" y="670"/>
                    </a:lnTo>
                    <a:lnTo>
                      <a:pt x="61" y="630"/>
                    </a:lnTo>
                    <a:lnTo>
                      <a:pt x="77" y="592"/>
                    </a:lnTo>
                    <a:lnTo>
                      <a:pt x="96" y="554"/>
                    </a:lnTo>
                    <a:lnTo>
                      <a:pt x="118" y="518"/>
                    </a:lnTo>
                    <a:lnTo>
                      <a:pt x="142" y="482"/>
                    </a:lnTo>
                    <a:lnTo>
                      <a:pt x="169" y="448"/>
                    </a:lnTo>
                    <a:lnTo>
                      <a:pt x="200" y="416"/>
                    </a:lnTo>
                  </a:path>
                </a:pathLst>
              </a:custGeom>
              <a:noFill/>
              <a:ln w="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</p:grpSp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169034" y="8358787"/>
            <a:ext cx="5371403" cy="3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s-ES_tradnl" altLang="ko-KR" sz="1600" b="1" dirty="0">
                <a:ea typeface="굴림" pitchFamily="50" charset="-127"/>
              </a:rPr>
              <a:t>Sources: 503511104508050718_Busquet </a:t>
            </a:r>
            <a:r>
              <a:rPr lang="es-ES_tradnl" altLang="ko-KR" sz="1600" b="1" i="1" dirty="0">
                <a:ea typeface="굴림" pitchFamily="50" charset="-127"/>
              </a:rPr>
              <a:t>et al.,</a:t>
            </a:r>
            <a:r>
              <a:rPr lang="es-ES_tradnl" altLang="ko-KR" sz="1600" b="1" dirty="0">
                <a:ea typeface="굴림" pitchFamily="50" charset="-127"/>
              </a:rPr>
              <a:t> 2005</a:t>
            </a:r>
            <a:endParaRPr lang="es-ES_tradnl" altLang="ko-KR" sz="1600" dirty="0">
              <a:ea typeface="굴림" pitchFamily="50" charset="-127"/>
            </a:endParaRPr>
          </a:p>
        </p:txBody>
      </p:sp>
      <p:sp>
        <p:nvSpPr>
          <p:cNvPr id="33" name="Text Box 132"/>
          <p:cNvSpPr txBox="1">
            <a:spLocks noChangeArrowheads="1"/>
          </p:cNvSpPr>
          <p:nvPr/>
        </p:nvSpPr>
        <p:spPr bwMode="auto">
          <a:xfrm>
            <a:off x="10265998" y="4486183"/>
            <a:ext cx="2497502" cy="12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2400" dirty="0">
                <a:ea typeface="굴림" pitchFamily="50" charset="-127"/>
              </a:rPr>
              <a:t>Bacteria growth and produce </a:t>
            </a:r>
            <a:r>
              <a:rPr lang="en-US" altLang="ko-KR" sz="2400" b="1" dirty="0">
                <a:ea typeface="굴림" pitchFamily="50" charset="-127"/>
              </a:rPr>
              <a:t>Methane</a:t>
            </a:r>
          </a:p>
        </p:txBody>
      </p:sp>
      <p:sp>
        <p:nvSpPr>
          <p:cNvPr id="34" name="AutoShape 133"/>
          <p:cNvSpPr>
            <a:spLocks noChangeArrowheads="1"/>
          </p:cNvSpPr>
          <p:nvPr/>
        </p:nvSpPr>
        <p:spPr bwMode="auto">
          <a:xfrm rot="5400000">
            <a:off x="10009740" y="3118979"/>
            <a:ext cx="1433690" cy="92117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35" name="Rectangle 134"/>
          <p:cNvSpPr>
            <a:spLocks noChangeArrowheads="1"/>
          </p:cNvSpPr>
          <p:nvPr/>
        </p:nvSpPr>
        <p:spPr bwMode="auto">
          <a:xfrm>
            <a:off x="1115464" y="8665845"/>
            <a:ext cx="3963966" cy="3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s-ES_tradnl" altLang="ko-KR" sz="1600" b="1">
                <a:ea typeface="굴림" pitchFamily="50" charset="-127"/>
              </a:rPr>
              <a:t>Technical Note 503511143508080827</a:t>
            </a:r>
          </a:p>
        </p:txBody>
      </p:sp>
    </p:spTree>
    <p:extLst>
      <p:ext uri="{BB962C8B-B14F-4D97-AF65-F5344CB8AC3E}">
        <p14:creationId xmlns:p14="http://schemas.microsoft.com/office/powerpoint/2010/main" val="2548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010647" y="2361636"/>
            <a:ext cx="9216249" cy="587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8445509" y="7482276"/>
            <a:ext cx="4549423" cy="74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ko-KR" sz="2000" b="1">
                <a:solidFill>
                  <a:srgbClr val="046CA0"/>
                </a:solidFill>
                <a:ea typeface="굴림" pitchFamily="50" charset="-127"/>
              </a:rPr>
              <a:t>Garlic oil and diallyl disulfide show a specific action on methanogens</a:t>
            </a:r>
            <a:endParaRPr lang="es-ES_tradnl" altLang="ko-KR" sz="2000" b="1">
              <a:solidFill>
                <a:srgbClr val="046CA0"/>
              </a:solidFill>
              <a:ea typeface="굴림" pitchFamily="50" charset="-127"/>
            </a:endParaRPr>
          </a:p>
        </p:txBody>
      </p:sp>
      <p:sp>
        <p:nvSpPr>
          <p:cNvPr id="6" name="AutoShape 39"/>
          <p:cNvSpPr>
            <a:spLocks noChangeAspect="1" noChangeArrowheads="1"/>
          </p:cNvSpPr>
          <p:nvPr/>
        </p:nvSpPr>
        <p:spPr bwMode="auto">
          <a:xfrm>
            <a:off x="1010647" y="2361636"/>
            <a:ext cx="9216249" cy="587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7" name="AutoShape 67"/>
          <p:cNvSpPr>
            <a:spLocks noChangeAspect="1" noChangeArrowheads="1"/>
          </p:cNvSpPr>
          <p:nvPr/>
        </p:nvSpPr>
        <p:spPr bwMode="auto">
          <a:xfrm>
            <a:off x="1010647" y="2361636"/>
            <a:ext cx="9216249" cy="587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endParaRPr lang="en-US" altLang="ko-KR">
              <a:ea typeface="굴림" pitchFamily="50" charset="-127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137082" y="2361636"/>
            <a:ext cx="9202702" cy="5870222"/>
            <a:chOff x="349" y="700"/>
            <a:chExt cx="5578" cy="3478"/>
          </a:xfrm>
        </p:grpSpPr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349" y="700"/>
              <a:ext cx="5578" cy="3478"/>
            </a:xfrm>
            <a:custGeom>
              <a:avLst/>
              <a:gdLst>
                <a:gd name="T0" fmla="*/ 602 w 5578"/>
                <a:gd name="T1" fmla="*/ 126 h 3478"/>
                <a:gd name="T2" fmla="*/ 996 w 5578"/>
                <a:gd name="T3" fmla="*/ 9 h 3478"/>
                <a:gd name="T4" fmla="*/ 1423 w 5578"/>
                <a:gd name="T5" fmla="*/ 14 h 3478"/>
                <a:gd name="T6" fmla="*/ 1916 w 5578"/>
                <a:gd name="T7" fmla="*/ 75 h 3478"/>
                <a:gd name="T8" fmla="*/ 2510 w 5578"/>
                <a:gd name="T9" fmla="*/ 131 h 3478"/>
                <a:gd name="T10" fmla="*/ 3264 w 5578"/>
                <a:gd name="T11" fmla="*/ 120 h 3478"/>
                <a:gd name="T12" fmla="*/ 3774 w 5578"/>
                <a:gd name="T13" fmla="*/ 71 h 3478"/>
                <a:gd name="T14" fmla="*/ 4197 w 5578"/>
                <a:gd name="T15" fmla="*/ 47 h 3478"/>
                <a:gd name="T16" fmla="*/ 4583 w 5578"/>
                <a:gd name="T17" fmla="*/ 103 h 3478"/>
                <a:gd name="T18" fmla="*/ 4982 w 5578"/>
                <a:gd name="T19" fmla="*/ 297 h 3478"/>
                <a:gd name="T20" fmla="*/ 5311 w 5578"/>
                <a:gd name="T21" fmla="*/ 565 h 3478"/>
                <a:gd name="T22" fmla="*/ 5421 w 5578"/>
                <a:gd name="T23" fmla="*/ 713 h 3478"/>
                <a:gd name="T24" fmla="*/ 5481 w 5578"/>
                <a:gd name="T25" fmla="*/ 869 h 3478"/>
                <a:gd name="T26" fmla="*/ 5509 w 5578"/>
                <a:gd name="T27" fmla="*/ 1050 h 3478"/>
                <a:gd name="T28" fmla="*/ 5523 w 5578"/>
                <a:gd name="T29" fmla="*/ 1273 h 3478"/>
                <a:gd name="T30" fmla="*/ 5547 w 5578"/>
                <a:gd name="T31" fmla="*/ 1647 h 3478"/>
                <a:gd name="T32" fmla="*/ 5572 w 5578"/>
                <a:gd name="T33" fmla="*/ 1977 h 3478"/>
                <a:gd name="T34" fmla="*/ 5574 w 5578"/>
                <a:gd name="T35" fmla="*/ 2253 h 3478"/>
                <a:gd name="T36" fmla="*/ 5530 w 5578"/>
                <a:gd name="T37" fmla="*/ 2501 h 3478"/>
                <a:gd name="T38" fmla="*/ 5417 w 5578"/>
                <a:gd name="T39" fmla="*/ 2751 h 3478"/>
                <a:gd name="T40" fmla="*/ 5203 w 5578"/>
                <a:gd name="T41" fmla="*/ 3041 h 3478"/>
                <a:gd name="T42" fmla="*/ 5055 w 5578"/>
                <a:gd name="T43" fmla="*/ 3173 h 3478"/>
                <a:gd name="T44" fmla="*/ 4907 w 5578"/>
                <a:gd name="T45" fmla="*/ 3247 h 3478"/>
                <a:gd name="T46" fmla="*/ 4743 w 5578"/>
                <a:gd name="T47" fmla="*/ 3287 h 3478"/>
                <a:gd name="T48" fmla="*/ 4547 w 5578"/>
                <a:gd name="T49" fmla="*/ 3315 h 3478"/>
                <a:gd name="T50" fmla="*/ 4304 w 5578"/>
                <a:gd name="T51" fmla="*/ 3356 h 3478"/>
                <a:gd name="T52" fmla="*/ 3853 w 5578"/>
                <a:gd name="T53" fmla="*/ 3439 h 3478"/>
                <a:gd name="T54" fmla="*/ 3573 w 5578"/>
                <a:gd name="T55" fmla="*/ 3472 h 3478"/>
                <a:gd name="T56" fmla="*/ 3326 w 5578"/>
                <a:gd name="T57" fmla="*/ 3473 h 3478"/>
                <a:gd name="T58" fmla="*/ 3049 w 5578"/>
                <a:gd name="T59" fmla="*/ 3445 h 3478"/>
                <a:gd name="T60" fmla="*/ 2681 w 5578"/>
                <a:gd name="T61" fmla="*/ 3392 h 3478"/>
                <a:gd name="T62" fmla="*/ 2487 w 5578"/>
                <a:gd name="T63" fmla="*/ 3354 h 3478"/>
                <a:gd name="T64" fmla="*/ 2404 w 5578"/>
                <a:gd name="T65" fmla="*/ 3320 h 3478"/>
                <a:gd name="T66" fmla="*/ 2335 w 5578"/>
                <a:gd name="T67" fmla="*/ 3283 h 3478"/>
                <a:gd name="T68" fmla="*/ 2259 w 5578"/>
                <a:gd name="T69" fmla="*/ 3250 h 3478"/>
                <a:gd name="T70" fmla="*/ 2153 w 5578"/>
                <a:gd name="T71" fmla="*/ 3224 h 3478"/>
                <a:gd name="T72" fmla="*/ 1861 w 5578"/>
                <a:gd name="T73" fmla="*/ 3210 h 3478"/>
                <a:gd name="T74" fmla="*/ 1633 w 5578"/>
                <a:gd name="T75" fmla="*/ 3246 h 3478"/>
                <a:gd name="T76" fmla="*/ 1443 w 5578"/>
                <a:gd name="T77" fmla="*/ 3302 h 3478"/>
                <a:gd name="T78" fmla="*/ 1249 w 5578"/>
                <a:gd name="T79" fmla="*/ 3348 h 3478"/>
                <a:gd name="T80" fmla="*/ 1008 w 5578"/>
                <a:gd name="T81" fmla="*/ 3353 h 3478"/>
                <a:gd name="T82" fmla="*/ 766 w 5578"/>
                <a:gd name="T83" fmla="*/ 3312 h 3478"/>
                <a:gd name="T84" fmla="*/ 657 w 5578"/>
                <a:gd name="T85" fmla="*/ 3288 h 3478"/>
                <a:gd name="T86" fmla="*/ 572 w 5578"/>
                <a:gd name="T87" fmla="*/ 3257 h 3478"/>
                <a:gd name="T88" fmla="*/ 497 w 5578"/>
                <a:gd name="T89" fmla="*/ 3210 h 3478"/>
                <a:gd name="T90" fmla="*/ 423 w 5578"/>
                <a:gd name="T91" fmla="*/ 3136 h 3478"/>
                <a:gd name="T92" fmla="*/ 272 w 5578"/>
                <a:gd name="T93" fmla="*/ 2925 h 3478"/>
                <a:gd name="T94" fmla="*/ 148 w 5578"/>
                <a:gd name="T95" fmla="*/ 2641 h 3478"/>
                <a:gd name="T96" fmla="*/ 89 w 5578"/>
                <a:gd name="T97" fmla="*/ 2364 h 3478"/>
                <a:gd name="T98" fmla="*/ 66 w 5578"/>
                <a:gd name="T99" fmla="*/ 2102 h 3478"/>
                <a:gd name="T100" fmla="*/ 50 w 5578"/>
                <a:gd name="T101" fmla="*/ 1864 h 3478"/>
                <a:gd name="T102" fmla="*/ 23 w 5578"/>
                <a:gd name="T103" fmla="*/ 1690 h 3478"/>
                <a:gd name="T104" fmla="*/ 23 w 5578"/>
                <a:gd name="T105" fmla="*/ 1690 h 3478"/>
                <a:gd name="T106" fmla="*/ 23 w 5578"/>
                <a:gd name="T107" fmla="*/ 1690 h 3478"/>
                <a:gd name="T108" fmla="*/ 23 w 5578"/>
                <a:gd name="T109" fmla="*/ 1690 h 3478"/>
                <a:gd name="T110" fmla="*/ 23 w 5578"/>
                <a:gd name="T111" fmla="*/ 1690 h 3478"/>
                <a:gd name="T112" fmla="*/ 23 w 5578"/>
                <a:gd name="T113" fmla="*/ 1690 h 3478"/>
                <a:gd name="T114" fmla="*/ 24 w 5578"/>
                <a:gd name="T115" fmla="*/ 1448 h 3478"/>
                <a:gd name="T116" fmla="*/ 6 w 5578"/>
                <a:gd name="T117" fmla="*/ 1201 h 3478"/>
                <a:gd name="T118" fmla="*/ 3 w 5578"/>
                <a:gd name="T119" fmla="*/ 940 h 3478"/>
                <a:gd name="T120" fmla="*/ 49 w 5578"/>
                <a:gd name="T121" fmla="*/ 686 h 3478"/>
                <a:gd name="T122" fmla="*/ 174 w 5578"/>
                <a:gd name="T123" fmla="*/ 459 h 34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78"/>
                <a:gd name="T187" fmla="*/ 0 h 3478"/>
                <a:gd name="T188" fmla="*/ 5578 w 5578"/>
                <a:gd name="T189" fmla="*/ 3478 h 34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78" h="3478">
                  <a:moveTo>
                    <a:pt x="205" y="426"/>
                  </a:moveTo>
                  <a:lnTo>
                    <a:pt x="340" y="301"/>
                  </a:lnTo>
                  <a:lnTo>
                    <a:pt x="406" y="248"/>
                  </a:lnTo>
                  <a:lnTo>
                    <a:pt x="472" y="202"/>
                  </a:lnTo>
                  <a:lnTo>
                    <a:pt x="537" y="161"/>
                  </a:lnTo>
                  <a:lnTo>
                    <a:pt x="602" y="126"/>
                  </a:lnTo>
                  <a:lnTo>
                    <a:pt x="667" y="95"/>
                  </a:lnTo>
                  <a:lnTo>
                    <a:pt x="732" y="70"/>
                  </a:lnTo>
                  <a:lnTo>
                    <a:pt x="797" y="48"/>
                  </a:lnTo>
                  <a:lnTo>
                    <a:pt x="863" y="32"/>
                  </a:lnTo>
                  <a:lnTo>
                    <a:pt x="929" y="19"/>
                  </a:lnTo>
                  <a:lnTo>
                    <a:pt x="996" y="9"/>
                  </a:lnTo>
                  <a:lnTo>
                    <a:pt x="1064" y="3"/>
                  </a:lnTo>
                  <a:lnTo>
                    <a:pt x="1133" y="0"/>
                  </a:lnTo>
                  <a:lnTo>
                    <a:pt x="1203" y="0"/>
                  </a:lnTo>
                  <a:lnTo>
                    <a:pt x="1275" y="3"/>
                  </a:lnTo>
                  <a:lnTo>
                    <a:pt x="1348" y="7"/>
                  </a:lnTo>
                  <a:lnTo>
                    <a:pt x="1423" y="14"/>
                  </a:lnTo>
                  <a:lnTo>
                    <a:pt x="1499" y="22"/>
                  </a:lnTo>
                  <a:lnTo>
                    <a:pt x="1578" y="31"/>
                  </a:lnTo>
                  <a:lnTo>
                    <a:pt x="1659" y="41"/>
                  </a:lnTo>
                  <a:lnTo>
                    <a:pt x="1742" y="52"/>
                  </a:lnTo>
                  <a:lnTo>
                    <a:pt x="1827" y="64"/>
                  </a:lnTo>
                  <a:lnTo>
                    <a:pt x="1916" y="75"/>
                  </a:lnTo>
                  <a:lnTo>
                    <a:pt x="2007" y="86"/>
                  </a:lnTo>
                  <a:lnTo>
                    <a:pt x="2101" y="98"/>
                  </a:lnTo>
                  <a:lnTo>
                    <a:pt x="2198" y="108"/>
                  </a:lnTo>
                  <a:lnTo>
                    <a:pt x="2299" y="117"/>
                  </a:lnTo>
                  <a:lnTo>
                    <a:pt x="2403" y="125"/>
                  </a:lnTo>
                  <a:lnTo>
                    <a:pt x="2510" y="131"/>
                  </a:lnTo>
                  <a:lnTo>
                    <a:pt x="2621" y="135"/>
                  </a:lnTo>
                  <a:lnTo>
                    <a:pt x="2737" y="138"/>
                  </a:lnTo>
                  <a:lnTo>
                    <a:pt x="2961" y="135"/>
                  </a:lnTo>
                  <a:lnTo>
                    <a:pt x="3066" y="131"/>
                  </a:lnTo>
                  <a:lnTo>
                    <a:pt x="3167" y="126"/>
                  </a:lnTo>
                  <a:lnTo>
                    <a:pt x="3264" y="120"/>
                  </a:lnTo>
                  <a:lnTo>
                    <a:pt x="3357" y="112"/>
                  </a:lnTo>
                  <a:lnTo>
                    <a:pt x="3447" y="104"/>
                  </a:lnTo>
                  <a:lnTo>
                    <a:pt x="3533" y="96"/>
                  </a:lnTo>
                  <a:lnTo>
                    <a:pt x="3616" y="88"/>
                  </a:lnTo>
                  <a:lnTo>
                    <a:pt x="3696" y="79"/>
                  </a:lnTo>
                  <a:lnTo>
                    <a:pt x="3774" y="71"/>
                  </a:lnTo>
                  <a:lnTo>
                    <a:pt x="3849" y="64"/>
                  </a:lnTo>
                  <a:lnTo>
                    <a:pt x="3922" y="58"/>
                  </a:lnTo>
                  <a:lnTo>
                    <a:pt x="3993" y="52"/>
                  </a:lnTo>
                  <a:lnTo>
                    <a:pt x="4062" y="49"/>
                  </a:lnTo>
                  <a:lnTo>
                    <a:pt x="4130" y="47"/>
                  </a:lnTo>
                  <a:lnTo>
                    <a:pt x="4197" y="47"/>
                  </a:lnTo>
                  <a:lnTo>
                    <a:pt x="4262" y="49"/>
                  </a:lnTo>
                  <a:lnTo>
                    <a:pt x="4327" y="54"/>
                  </a:lnTo>
                  <a:lnTo>
                    <a:pt x="4391" y="61"/>
                  </a:lnTo>
                  <a:lnTo>
                    <a:pt x="4455" y="72"/>
                  </a:lnTo>
                  <a:lnTo>
                    <a:pt x="4519" y="86"/>
                  </a:lnTo>
                  <a:lnTo>
                    <a:pt x="4583" y="103"/>
                  </a:lnTo>
                  <a:lnTo>
                    <a:pt x="4647" y="124"/>
                  </a:lnTo>
                  <a:lnTo>
                    <a:pt x="4712" y="150"/>
                  </a:lnTo>
                  <a:lnTo>
                    <a:pt x="4777" y="179"/>
                  </a:lnTo>
                  <a:lnTo>
                    <a:pt x="4844" y="214"/>
                  </a:lnTo>
                  <a:lnTo>
                    <a:pt x="4912" y="253"/>
                  </a:lnTo>
                  <a:lnTo>
                    <a:pt x="4982" y="297"/>
                  </a:lnTo>
                  <a:lnTo>
                    <a:pt x="5053" y="346"/>
                  </a:lnTo>
                  <a:lnTo>
                    <a:pt x="5127" y="402"/>
                  </a:lnTo>
                  <a:lnTo>
                    <a:pt x="5202" y="463"/>
                  </a:lnTo>
                  <a:lnTo>
                    <a:pt x="5261" y="515"/>
                  </a:lnTo>
                  <a:lnTo>
                    <a:pt x="5287" y="540"/>
                  </a:lnTo>
                  <a:lnTo>
                    <a:pt x="5311" y="565"/>
                  </a:lnTo>
                  <a:lnTo>
                    <a:pt x="5333" y="590"/>
                  </a:lnTo>
                  <a:lnTo>
                    <a:pt x="5354" y="614"/>
                  </a:lnTo>
                  <a:lnTo>
                    <a:pt x="5373" y="639"/>
                  </a:lnTo>
                  <a:lnTo>
                    <a:pt x="5390" y="664"/>
                  </a:lnTo>
                  <a:lnTo>
                    <a:pt x="5406" y="688"/>
                  </a:lnTo>
                  <a:lnTo>
                    <a:pt x="5421" y="713"/>
                  </a:lnTo>
                  <a:lnTo>
                    <a:pt x="5433" y="738"/>
                  </a:lnTo>
                  <a:lnTo>
                    <a:pt x="5445" y="763"/>
                  </a:lnTo>
                  <a:lnTo>
                    <a:pt x="5455" y="789"/>
                  </a:lnTo>
                  <a:lnTo>
                    <a:pt x="5465" y="815"/>
                  </a:lnTo>
                  <a:lnTo>
                    <a:pt x="5473" y="842"/>
                  </a:lnTo>
                  <a:lnTo>
                    <a:pt x="5481" y="869"/>
                  </a:lnTo>
                  <a:lnTo>
                    <a:pt x="5487" y="897"/>
                  </a:lnTo>
                  <a:lnTo>
                    <a:pt x="5493" y="926"/>
                  </a:lnTo>
                  <a:lnTo>
                    <a:pt x="5497" y="956"/>
                  </a:lnTo>
                  <a:lnTo>
                    <a:pt x="5502" y="986"/>
                  </a:lnTo>
                  <a:lnTo>
                    <a:pt x="5505" y="1018"/>
                  </a:lnTo>
                  <a:lnTo>
                    <a:pt x="5509" y="1050"/>
                  </a:lnTo>
                  <a:lnTo>
                    <a:pt x="5511" y="1084"/>
                  </a:lnTo>
                  <a:lnTo>
                    <a:pt x="5514" y="1119"/>
                  </a:lnTo>
                  <a:lnTo>
                    <a:pt x="5516" y="1156"/>
                  </a:lnTo>
                  <a:lnTo>
                    <a:pt x="5519" y="1193"/>
                  </a:lnTo>
                  <a:lnTo>
                    <a:pt x="5521" y="1232"/>
                  </a:lnTo>
                  <a:lnTo>
                    <a:pt x="5523" y="1273"/>
                  </a:lnTo>
                  <a:lnTo>
                    <a:pt x="5525" y="1315"/>
                  </a:lnTo>
                  <a:lnTo>
                    <a:pt x="5527" y="1359"/>
                  </a:lnTo>
                  <a:lnTo>
                    <a:pt x="5530" y="1405"/>
                  </a:lnTo>
                  <a:lnTo>
                    <a:pt x="5533" y="1452"/>
                  </a:lnTo>
                  <a:lnTo>
                    <a:pt x="5542" y="1584"/>
                  </a:lnTo>
                  <a:lnTo>
                    <a:pt x="5547" y="1647"/>
                  </a:lnTo>
                  <a:lnTo>
                    <a:pt x="5552" y="1707"/>
                  </a:lnTo>
                  <a:lnTo>
                    <a:pt x="5557" y="1765"/>
                  </a:lnTo>
                  <a:lnTo>
                    <a:pt x="5561" y="1820"/>
                  </a:lnTo>
                  <a:lnTo>
                    <a:pt x="5565" y="1874"/>
                  </a:lnTo>
                  <a:lnTo>
                    <a:pt x="5569" y="1927"/>
                  </a:lnTo>
                  <a:lnTo>
                    <a:pt x="5572" y="1977"/>
                  </a:lnTo>
                  <a:lnTo>
                    <a:pt x="5575" y="2026"/>
                  </a:lnTo>
                  <a:lnTo>
                    <a:pt x="5577" y="2074"/>
                  </a:lnTo>
                  <a:lnTo>
                    <a:pt x="5577" y="2120"/>
                  </a:lnTo>
                  <a:lnTo>
                    <a:pt x="5577" y="2165"/>
                  </a:lnTo>
                  <a:lnTo>
                    <a:pt x="5576" y="2210"/>
                  </a:lnTo>
                  <a:lnTo>
                    <a:pt x="5574" y="2253"/>
                  </a:lnTo>
                  <a:lnTo>
                    <a:pt x="5570" y="2295"/>
                  </a:lnTo>
                  <a:lnTo>
                    <a:pt x="5565" y="2337"/>
                  </a:lnTo>
                  <a:lnTo>
                    <a:pt x="5559" y="2379"/>
                  </a:lnTo>
                  <a:lnTo>
                    <a:pt x="5551" y="2420"/>
                  </a:lnTo>
                  <a:lnTo>
                    <a:pt x="5541" y="2461"/>
                  </a:lnTo>
                  <a:lnTo>
                    <a:pt x="5530" y="2501"/>
                  </a:lnTo>
                  <a:lnTo>
                    <a:pt x="5516" y="2542"/>
                  </a:lnTo>
                  <a:lnTo>
                    <a:pt x="5501" y="2583"/>
                  </a:lnTo>
                  <a:lnTo>
                    <a:pt x="5483" y="2624"/>
                  </a:lnTo>
                  <a:lnTo>
                    <a:pt x="5464" y="2666"/>
                  </a:lnTo>
                  <a:lnTo>
                    <a:pt x="5442" y="2708"/>
                  </a:lnTo>
                  <a:lnTo>
                    <a:pt x="5417" y="2751"/>
                  </a:lnTo>
                  <a:lnTo>
                    <a:pt x="5391" y="2794"/>
                  </a:lnTo>
                  <a:lnTo>
                    <a:pt x="5361" y="2839"/>
                  </a:lnTo>
                  <a:lnTo>
                    <a:pt x="5329" y="2885"/>
                  </a:lnTo>
                  <a:lnTo>
                    <a:pt x="5294" y="2932"/>
                  </a:lnTo>
                  <a:lnTo>
                    <a:pt x="5256" y="2980"/>
                  </a:lnTo>
                  <a:lnTo>
                    <a:pt x="5203" y="3041"/>
                  </a:lnTo>
                  <a:lnTo>
                    <a:pt x="5178" y="3068"/>
                  </a:lnTo>
                  <a:lnTo>
                    <a:pt x="5153" y="3093"/>
                  </a:lnTo>
                  <a:lnTo>
                    <a:pt x="5128" y="3116"/>
                  </a:lnTo>
                  <a:lnTo>
                    <a:pt x="5103" y="3137"/>
                  </a:lnTo>
                  <a:lnTo>
                    <a:pt x="5079" y="3156"/>
                  </a:lnTo>
                  <a:lnTo>
                    <a:pt x="5055" y="3173"/>
                  </a:lnTo>
                  <a:lnTo>
                    <a:pt x="5030" y="3189"/>
                  </a:lnTo>
                  <a:lnTo>
                    <a:pt x="5006" y="3203"/>
                  </a:lnTo>
                  <a:lnTo>
                    <a:pt x="4981" y="3216"/>
                  </a:lnTo>
                  <a:lnTo>
                    <a:pt x="4957" y="3228"/>
                  </a:lnTo>
                  <a:lnTo>
                    <a:pt x="4932" y="3238"/>
                  </a:lnTo>
                  <a:lnTo>
                    <a:pt x="4907" y="3247"/>
                  </a:lnTo>
                  <a:lnTo>
                    <a:pt x="4881" y="3256"/>
                  </a:lnTo>
                  <a:lnTo>
                    <a:pt x="4855" y="3263"/>
                  </a:lnTo>
                  <a:lnTo>
                    <a:pt x="4827" y="3270"/>
                  </a:lnTo>
                  <a:lnTo>
                    <a:pt x="4800" y="3276"/>
                  </a:lnTo>
                  <a:lnTo>
                    <a:pt x="4772" y="3282"/>
                  </a:lnTo>
                  <a:lnTo>
                    <a:pt x="4743" y="3287"/>
                  </a:lnTo>
                  <a:lnTo>
                    <a:pt x="4713" y="3292"/>
                  </a:lnTo>
                  <a:lnTo>
                    <a:pt x="4682" y="3296"/>
                  </a:lnTo>
                  <a:lnTo>
                    <a:pt x="4650" y="3301"/>
                  </a:lnTo>
                  <a:lnTo>
                    <a:pt x="4617" y="3305"/>
                  </a:lnTo>
                  <a:lnTo>
                    <a:pt x="4583" y="3310"/>
                  </a:lnTo>
                  <a:lnTo>
                    <a:pt x="4547" y="3315"/>
                  </a:lnTo>
                  <a:lnTo>
                    <a:pt x="4510" y="3320"/>
                  </a:lnTo>
                  <a:lnTo>
                    <a:pt x="4472" y="3326"/>
                  </a:lnTo>
                  <a:lnTo>
                    <a:pt x="4432" y="3332"/>
                  </a:lnTo>
                  <a:lnTo>
                    <a:pt x="4391" y="3339"/>
                  </a:lnTo>
                  <a:lnTo>
                    <a:pt x="4348" y="3347"/>
                  </a:lnTo>
                  <a:lnTo>
                    <a:pt x="4304" y="3356"/>
                  </a:lnTo>
                  <a:lnTo>
                    <a:pt x="4156" y="3385"/>
                  </a:lnTo>
                  <a:lnTo>
                    <a:pt x="4089" y="3398"/>
                  </a:lnTo>
                  <a:lnTo>
                    <a:pt x="4025" y="3410"/>
                  </a:lnTo>
                  <a:lnTo>
                    <a:pt x="3965" y="3420"/>
                  </a:lnTo>
                  <a:lnTo>
                    <a:pt x="3907" y="3430"/>
                  </a:lnTo>
                  <a:lnTo>
                    <a:pt x="3853" y="3439"/>
                  </a:lnTo>
                  <a:lnTo>
                    <a:pt x="3802" y="3447"/>
                  </a:lnTo>
                  <a:lnTo>
                    <a:pt x="3753" y="3454"/>
                  </a:lnTo>
                  <a:lnTo>
                    <a:pt x="3705" y="3460"/>
                  </a:lnTo>
                  <a:lnTo>
                    <a:pt x="3660" y="3465"/>
                  </a:lnTo>
                  <a:lnTo>
                    <a:pt x="3616" y="3469"/>
                  </a:lnTo>
                  <a:lnTo>
                    <a:pt x="3573" y="3472"/>
                  </a:lnTo>
                  <a:lnTo>
                    <a:pt x="3531" y="3475"/>
                  </a:lnTo>
                  <a:lnTo>
                    <a:pt x="3490" y="3476"/>
                  </a:lnTo>
                  <a:lnTo>
                    <a:pt x="3449" y="3477"/>
                  </a:lnTo>
                  <a:lnTo>
                    <a:pt x="3409" y="3476"/>
                  </a:lnTo>
                  <a:lnTo>
                    <a:pt x="3367" y="3475"/>
                  </a:lnTo>
                  <a:lnTo>
                    <a:pt x="3326" y="3473"/>
                  </a:lnTo>
                  <a:lnTo>
                    <a:pt x="3283" y="3470"/>
                  </a:lnTo>
                  <a:lnTo>
                    <a:pt x="3240" y="3467"/>
                  </a:lnTo>
                  <a:lnTo>
                    <a:pt x="3195" y="3463"/>
                  </a:lnTo>
                  <a:lnTo>
                    <a:pt x="3149" y="3458"/>
                  </a:lnTo>
                  <a:lnTo>
                    <a:pt x="3100" y="3452"/>
                  </a:lnTo>
                  <a:lnTo>
                    <a:pt x="3049" y="3445"/>
                  </a:lnTo>
                  <a:lnTo>
                    <a:pt x="2996" y="3438"/>
                  </a:lnTo>
                  <a:lnTo>
                    <a:pt x="2940" y="3430"/>
                  </a:lnTo>
                  <a:lnTo>
                    <a:pt x="2881" y="3422"/>
                  </a:lnTo>
                  <a:lnTo>
                    <a:pt x="2818" y="3412"/>
                  </a:lnTo>
                  <a:lnTo>
                    <a:pt x="2751" y="3402"/>
                  </a:lnTo>
                  <a:lnTo>
                    <a:pt x="2681" y="3392"/>
                  </a:lnTo>
                  <a:lnTo>
                    <a:pt x="2607" y="3381"/>
                  </a:lnTo>
                  <a:lnTo>
                    <a:pt x="2561" y="3373"/>
                  </a:lnTo>
                  <a:lnTo>
                    <a:pt x="2541" y="3368"/>
                  </a:lnTo>
                  <a:lnTo>
                    <a:pt x="2522" y="3364"/>
                  </a:lnTo>
                  <a:lnTo>
                    <a:pt x="2504" y="3359"/>
                  </a:lnTo>
                  <a:lnTo>
                    <a:pt x="2487" y="3354"/>
                  </a:lnTo>
                  <a:lnTo>
                    <a:pt x="2471" y="3348"/>
                  </a:lnTo>
                  <a:lnTo>
                    <a:pt x="2456" y="3343"/>
                  </a:lnTo>
                  <a:lnTo>
                    <a:pt x="2442" y="3337"/>
                  </a:lnTo>
                  <a:lnTo>
                    <a:pt x="2429" y="3331"/>
                  </a:lnTo>
                  <a:lnTo>
                    <a:pt x="2416" y="3326"/>
                  </a:lnTo>
                  <a:lnTo>
                    <a:pt x="2404" y="3320"/>
                  </a:lnTo>
                  <a:lnTo>
                    <a:pt x="2392" y="3314"/>
                  </a:lnTo>
                  <a:lnTo>
                    <a:pt x="2380" y="3308"/>
                  </a:lnTo>
                  <a:lnTo>
                    <a:pt x="2369" y="3301"/>
                  </a:lnTo>
                  <a:lnTo>
                    <a:pt x="2358" y="3295"/>
                  </a:lnTo>
                  <a:lnTo>
                    <a:pt x="2347" y="3289"/>
                  </a:lnTo>
                  <a:lnTo>
                    <a:pt x="2335" y="3283"/>
                  </a:lnTo>
                  <a:lnTo>
                    <a:pt x="2323" y="3277"/>
                  </a:lnTo>
                  <a:lnTo>
                    <a:pt x="2312" y="3272"/>
                  </a:lnTo>
                  <a:lnTo>
                    <a:pt x="2299" y="3266"/>
                  </a:lnTo>
                  <a:lnTo>
                    <a:pt x="2287" y="3260"/>
                  </a:lnTo>
                  <a:lnTo>
                    <a:pt x="2273" y="3255"/>
                  </a:lnTo>
                  <a:lnTo>
                    <a:pt x="2259" y="3250"/>
                  </a:lnTo>
                  <a:lnTo>
                    <a:pt x="2244" y="3245"/>
                  </a:lnTo>
                  <a:lnTo>
                    <a:pt x="2228" y="3240"/>
                  </a:lnTo>
                  <a:lnTo>
                    <a:pt x="2211" y="3236"/>
                  </a:lnTo>
                  <a:lnTo>
                    <a:pt x="2193" y="3231"/>
                  </a:lnTo>
                  <a:lnTo>
                    <a:pt x="2174" y="3228"/>
                  </a:lnTo>
                  <a:lnTo>
                    <a:pt x="2153" y="3224"/>
                  </a:lnTo>
                  <a:lnTo>
                    <a:pt x="2131" y="3221"/>
                  </a:lnTo>
                  <a:lnTo>
                    <a:pt x="2108" y="3218"/>
                  </a:lnTo>
                  <a:lnTo>
                    <a:pt x="2001" y="3209"/>
                  </a:lnTo>
                  <a:lnTo>
                    <a:pt x="1952" y="3208"/>
                  </a:lnTo>
                  <a:lnTo>
                    <a:pt x="1905" y="3208"/>
                  </a:lnTo>
                  <a:lnTo>
                    <a:pt x="1861" y="3210"/>
                  </a:lnTo>
                  <a:lnTo>
                    <a:pt x="1819" y="3214"/>
                  </a:lnTo>
                  <a:lnTo>
                    <a:pt x="1778" y="3218"/>
                  </a:lnTo>
                  <a:lnTo>
                    <a:pt x="1740" y="3224"/>
                  </a:lnTo>
                  <a:lnTo>
                    <a:pt x="1703" y="3230"/>
                  </a:lnTo>
                  <a:lnTo>
                    <a:pt x="1668" y="3238"/>
                  </a:lnTo>
                  <a:lnTo>
                    <a:pt x="1633" y="3246"/>
                  </a:lnTo>
                  <a:lnTo>
                    <a:pt x="1601" y="3255"/>
                  </a:lnTo>
                  <a:lnTo>
                    <a:pt x="1568" y="3264"/>
                  </a:lnTo>
                  <a:lnTo>
                    <a:pt x="1537" y="3273"/>
                  </a:lnTo>
                  <a:lnTo>
                    <a:pt x="1505" y="3283"/>
                  </a:lnTo>
                  <a:lnTo>
                    <a:pt x="1474" y="3292"/>
                  </a:lnTo>
                  <a:lnTo>
                    <a:pt x="1443" y="3302"/>
                  </a:lnTo>
                  <a:lnTo>
                    <a:pt x="1412" y="3311"/>
                  </a:lnTo>
                  <a:lnTo>
                    <a:pt x="1381" y="3320"/>
                  </a:lnTo>
                  <a:lnTo>
                    <a:pt x="1349" y="3328"/>
                  </a:lnTo>
                  <a:lnTo>
                    <a:pt x="1317" y="3336"/>
                  </a:lnTo>
                  <a:lnTo>
                    <a:pt x="1283" y="3342"/>
                  </a:lnTo>
                  <a:lnTo>
                    <a:pt x="1249" y="3348"/>
                  </a:lnTo>
                  <a:lnTo>
                    <a:pt x="1213" y="3352"/>
                  </a:lnTo>
                  <a:lnTo>
                    <a:pt x="1175" y="3356"/>
                  </a:lnTo>
                  <a:lnTo>
                    <a:pt x="1136" y="3357"/>
                  </a:lnTo>
                  <a:lnTo>
                    <a:pt x="1095" y="3358"/>
                  </a:lnTo>
                  <a:lnTo>
                    <a:pt x="1053" y="3356"/>
                  </a:lnTo>
                  <a:lnTo>
                    <a:pt x="1008" y="3353"/>
                  </a:lnTo>
                  <a:lnTo>
                    <a:pt x="960" y="3348"/>
                  </a:lnTo>
                  <a:lnTo>
                    <a:pt x="910" y="3340"/>
                  </a:lnTo>
                  <a:lnTo>
                    <a:pt x="857" y="3331"/>
                  </a:lnTo>
                  <a:lnTo>
                    <a:pt x="809" y="3321"/>
                  </a:lnTo>
                  <a:lnTo>
                    <a:pt x="787" y="3317"/>
                  </a:lnTo>
                  <a:lnTo>
                    <a:pt x="766" y="3312"/>
                  </a:lnTo>
                  <a:lnTo>
                    <a:pt x="746" y="3308"/>
                  </a:lnTo>
                  <a:lnTo>
                    <a:pt x="727" y="3304"/>
                  </a:lnTo>
                  <a:lnTo>
                    <a:pt x="708" y="3300"/>
                  </a:lnTo>
                  <a:lnTo>
                    <a:pt x="691" y="3296"/>
                  </a:lnTo>
                  <a:lnTo>
                    <a:pt x="674" y="3292"/>
                  </a:lnTo>
                  <a:lnTo>
                    <a:pt x="657" y="3288"/>
                  </a:lnTo>
                  <a:lnTo>
                    <a:pt x="642" y="3283"/>
                  </a:lnTo>
                  <a:lnTo>
                    <a:pt x="627" y="3278"/>
                  </a:lnTo>
                  <a:lnTo>
                    <a:pt x="613" y="3274"/>
                  </a:lnTo>
                  <a:lnTo>
                    <a:pt x="599" y="3268"/>
                  </a:lnTo>
                  <a:lnTo>
                    <a:pt x="585" y="3263"/>
                  </a:lnTo>
                  <a:lnTo>
                    <a:pt x="572" y="3257"/>
                  </a:lnTo>
                  <a:lnTo>
                    <a:pt x="559" y="3250"/>
                  </a:lnTo>
                  <a:lnTo>
                    <a:pt x="546" y="3243"/>
                  </a:lnTo>
                  <a:lnTo>
                    <a:pt x="534" y="3236"/>
                  </a:lnTo>
                  <a:lnTo>
                    <a:pt x="521" y="3228"/>
                  </a:lnTo>
                  <a:lnTo>
                    <a:pt x="509" y="3219"/>
                  </a:lnTo>
                  <a:lnTo>
                    <a:pt x="497" y="3210"/>
                  </a:lnTo>
                  <a:lnTo>
                    <a:pt x="485" y="3199"/>
                  </a:lnTo>
                  <a:lnTo>
                    <a:pt x="473" y="3188"/>
                  </a:lnTo>
                  <a:lnTo>
                    <a:pt x="461" y="3177"/>
                  </a:lnTo>
                  <a:lnTo>
                    <a:pt x="448" y="3164"/>
                  </a:lnTo>
                  <a:lnTo>
                    <a:pt x="436" y="3150"/>
                  </a:lnTo>
                  <a:lnTo>
                    <a:pt x="423" y="3136"/>
                  </a:lnTo>
                  <a:lnTo>
                    <a:pt x="409" y="3120"/>
                  </a:lnTo>
                  <a:lnTo>
                    <a:pt x="396" y="3104"/>
                  </a:lnTo>
                  <a:lnTo>
                    <a:pt x="382" y="3086"/>
                  </a:lnTo>
                  <a:lnTo>
                    <a:pt x="367" y="3068"/>
                  </a:lnTo>
                  <a:lnTo>
                    <a:pt x="301" y="2972"/>
                  </a:lnTo>
                  <a:lnTo>
                    <a:pt x="272" y="2925"/>
                  </a:lnTo>
                  <a:lnTo>
                    <a:pt x="245" y="2878"/>
                  </a:lnTo>
                  <a:lnTo>
                    <a:pt x="222" y="2830"/>
                  </a:lnTo>
                  <a:lnTo>
                    <a:pt x="200" y="2782"/>
                  </a:lnTo>
                  <a:lnTo>
                    <a:pt x="181" y="2735"/>
                  </a:lnTo>
                  <a:lnTo>
                    <a:pt x="163" y="2688"/>
                  </a:lnTo>
                  <a:lnTo>
                    <a:pt x="148" y="2641"/>
                  </a:lnTo>
                  <a:lnTo>
                    <a:pt x="134" y="2594"/>
                  </a:lnTo>
                  <a:lnTo>
                    <a:pt x="122" y="2547"/>
                  </a:lnTo>
                  <a:lnTo>
                    <a:pt x="112" y="2501"/>
                  </a:lnTo>
                  <a:lnTo>
                    <a:pt x="103" y="2455"/>
                  </a:lnTo>
                  <a:lnTo>
                    <a:pt x="95" y="2409"/>
                  </a:lnTo>
                  <a:lnTo>
                    <a:pt x="89" y="2364"/>
                  </a:lnTo>
                  <a:lnTo>
                    <a:pt x="83" y="2319"/>
                  </a:lnTo>
                  <a:lnTo>
                    <a:pt x="78" y="2274"/>
                  </a:lnTo>
                  <a:lnTo>
                    <a:pt x="75" y="2230"/>
                  </a:lnTo>
                  <a:lnTo>
                    <a:pt x="71" y="2187"/>
                  </a:lnTo>
                  <a:lnTo>
                    <a:pt x="68" y="2144"/>
                  </a:lnTo>
                  <a:lnTo>
                    <a:pt x="66" y="2102"/>
                  </a:lnTo>
                  <a:lnTo>
                    <a:pt x="63" y="2061"/>
                  </a:lnTo>
                  <a:lnTo>
                    <a:pt x="61" y="2020"/>
                  </a:lnTo>
                  <a:lnTo>
                    <a:pt x="59" y="1980"/>
                  </a:lnTo>
                  <a:lnTo>
                    <a:pt x="56" y="1940"/>
                  </a:lnTo>
                  <a:lnTo>
                    <a:pt x="53" y="1902"/>
                  </a:lnTo>
                  <a:lnTo>
                    <a:pt x="50" y="1864"/>
                  </a:lnTo>
                  <a:lnTo>
                    <a:pt x="47" y="1828"/>
                  </a:lnTo>
                  <a:lnTo>
                    <a:pt x="42" y="1792"/>
                  </a:lnTo>
                  <a:lnTo>
                    <a:pt x="37" y="1757"/>
                  </a:lnTo>
                  <a:lnTo>
                    <a:pt x="30" y="1723"/>
                  </a:lnTo>
                  <a:lnTo>
                    <a:pt x="23" y="1690"/>
                  </a:lnTo>
                  <a:lnTo>
                    <a:pt x="29" y="1628"/>
                  </a:lnTo>
                  <a:lnTo>
                    <a:pt x="29" y="1594"/>
                  </a:lnTo>
                  <a:lnTo>
                    <a:pt x="29" y="1560"/>
                  </a:lnTo>
                  <a:lnTo>
                    <a:pt x="29" y="1524"/>
                  </a:lnTo>
                  <a:lnTo>
                    <a:pt x="27" y="1486"/>
                  </a:lnTo>
                  <a:lnTo>
                    <a:pt x="24" y="1448"/>
                  </a:lnTo>
                  <a:lnTo>
                    <a:pt x="22" y="1408"/>
                  </a:lnTo>
                  <a:lnTo>
                    <a:pt x="19" y="1368"/>
                  </a:lnTo>
                  <a:lnTo>
                    <a:pt x="15" y="1328"/>
                  </a:lnTo>
                  <a:lnTo>
                    <a:pt x="12" y="1286"/>
                  </a:lnTo>
                  <a:lnTo>
                    <a:pt x="9" y="1244"/>
                  </a:lnTo>
                  <a:lnTo>
                    <a:pt x="6" y="1201"/>
                  </a:lnTo>
                  <a:lnTo>
                    <a:pt x="3" y="1158"/>
                  </a:lnTo>
                  <a:lnTo>
                    <a:pt x="2" y="1114"/>
                  </a:lnTo>
                  <a:lnTo>
                    <a:pt x="1" y="1071"/>
                  </a:lnTo>
                  <a:lnTo>
                    <a:pt x="0" y="1027"/>
                  </a:lnTo>
                  <a:lnTo>
                    <a:pt x="1" y="984"/>
                  </a:lnTo>
                  <a:lnTo>
                    <a:pt x="3" y="940"/>
                  </a:lnTo>
                  <a:lnTo>
                    <a:pt x="7" y="896"/>
                  </a:lnTo>
                  <a:lnTo>
                    <a:pt x="11" y="853"/>
                  </a:lnTo>
                  <a:lnTo>
                    <a:pt x="18" y="810"/>
                  </a:lnTo>
                  <a:lnTo>
                    <a:pt x="26" y="768"/>
                  </a:lnTo>
                  <a:lnTo>
                    <a:pt x="36" y="726"/>
                  </a:lnTo>
                  <a:lnTo>
                    <a:pt x="49" y="686"/>
                  </a:lnTo>
                  <a:lnTo>
                    <a:pt x="63" y="645"/>
                  </a:lnTo>
                  <a:lnTo>
                    <a:pt x="80" y="606"/>
                  </a:lnTo>
                  <a:lnTo>
                    <a:pt x="99" y="568"/>
                  </a:lnTo>
                  <a:lnTo>
                    <a:pt x="121" y="530"/>
                  </a:lnTo>
                  <a:lnTo>
                    <a:pt x="146" y="494"/>
                  </a:lnTo>
                  <a:lnTo>
                    <a:pt x="174" y="459"/>
                  </a:lnTo>
                  <a:lnTo>
                    <a:pt x="205" y="4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408" y="740"/>
              <a:ext cx="5442" cy="3401"/>
            </a:xfrm>
            <a:custGeom>
              <a:avLst/>
              <a:gdLst>
                <a:gd name="T0" fmla="*/ 587 w 5442"/>
                <a:gd name="T1" fmla="*/ 122 h 3401"/>
                <a:gd name="T2" fmla="*/ 972 w 5442"/>
                <a:gd name="T3" fmla="*/ 9 h 3401"/>
                <a:gd name="T4" fmla="*/ 1388 w 5442"/>
                <a:gd name="T5" fmla="*/ 13 h 3401"/>
                <a:gd name="T6" fmla="*/ 1868 w 5442"/>
                <a:gd name="T7" fmla="*/ 73 h 3401"/>
                <a:gd name="T8" fmla="*/ 2448 w 5442"/>
                <a:gd name="T9" fmla="*/ 128 h 3401"/>
                <a:gd name="T10" fmla="*/ 3184 w 5442"/>
                <a:gd name="T11" fmla="*/ 117 h 3401"/>
                <a:gd name="T12" fmla="*/ 3681 w 5442"/>
                <a:gd name="T13" fmla="*/ 69 h 3401"/>
                <a:gd name="T14" fmla="*/ 4094 w 5442"/>
                <a:gd name="T15" fmla="*/ 46 h 3401"/>
                <a:gd name="T16" fmla="*/ 4470 w 5442"/>
                <a:gd name="T17" fmla="*/ 100 h 3401"/>
                <a:gd name="T18" fmla="*/ 4860 w 5442"/>
                <a:gd name="T19" fmla="*/ 290 h 3401"/>
                <a:gd name="T20" fmla="*/ 5181 w 5442"/>
                <a:gd name="T21" fmla="*/ 552 h 3401"/>
                <a:gd name="T22" fmla="*/ 5288 w 5442"/>
                <a:gd name="T23" fmla="*/ 697 h 3401"/>
                <a:gd name="T24" fmla="*/ 5347 w 5442"/>
                <a:gd name="T25" fmla="*/ 850 h 3401"/>
                <a:gd name="T26" fmla="*/ 5374 w 5442"/>
                <a:gd name="T27" fmla="*/ 1027 h 3401"/>
                <a:gd name="T28" fmla="*/ 5388 w 5442"/>
                <a:gd name="T29" fmla="*/ 1244 h 3401"/>
                <a:gd name="T30" fmla="*/ 5412 w 5442"/>
                <a:gd name="T31" fmla="*/ 1610 h 3401"/>
                <a:gd name="T32" fmla="*/ 5436 w 5442"/>
                <a:gd name="T33" fmla="*/ 1933 h 3401"/>
                <a:gd name="T34" fmla="*/ 5438 w 5442"/>
                <a:gd name="T35" fmla="*/ 2203 h 3401"/>
                <a:gd name="T36" fmla="*/ 5395 w 5442"/>
                <a:gd name="T37" fmla="*/ 2446 h 3401"/>
                <a:gd name="T38" fmla="*/ 5285 w 5442"/>
                <a:gd name="T39" fmla="*/ 2690 h 3401"/>
                <a:gd name="T40" fmla="*/ 5076 w 5442"/>
                <a:gd name="T41" fmla="*/ 2973 h 3401"/>
                <a:gd name="T42" fmla="*/ 4931 w 5442"/>
                <a:gd name="T43" fmla="*/ 3102 h 3401"/>
                <a:gd name="T44" fmla="*/ 4786 w 5442"/>
                <a:gd name="T45" fmla="*/ 3175 h 3401"/>
                <a:gd name="T46" fmla="*/ 4626 w 5442"/>
                <a:gd name="T47" fmla="*/ 3213 h 3401"/>
                <a:gd name="T48" fmla="*/ 4436 w 5442"/>
                <a:gd name="T49" fmla="*/ 3241 h 3401"/>
                <a:gd name="T50" fmla="*/ 4198 w 5442"/>
                <a:gd name="T51" fmla="*/ 3281 h 3401"/>
                <a:gd name="T52" fmla="*/ 3759 w 5442"/>
                <a:gd name="T53" fmla="*/ 3363 h 3401"/>
                <a:gd name="T54" fmla="*/ 3486 w 5442"/>
                <a:gd name="T55" fmla="*/ 3395 h 3401"/>
                <a:gd name="T56" fmla="*/ 3244 w 5442"/>
                <a:gd name="T57" fmla="*/ 3396 h 3401"/>
                <a:gd name="T58" fmla="*/ 2974 w 5442"/>
                <a:gd name="T59" fmla="*/ 3369 h 3401"/>
                <a:gd name="T60" fmla="*/ 2616 w 5442"/>
                <a:gd name="T61" fmla="*/ 3316 h 3401"/>
                <a:gd name="T62" fmla="*/ 2426 w 5442"/>
                <a:gd name="T63" fmla="*/ 3279 h 3401"/>
                <a:gd name="T64" fmla="*/ 2345 w 5442"/>
                <a:gd name="T65" fmla="*/ 3246 h 3401"/>
                <a:gd name="T66" fmla="*/ 2278 w 5442"/>
                <a:gd name="T67" fmla="*/ 3210 h 3401"/>
                <a:gd name="T68" fmla="*/ 2204 w 5442"/>
                <a:gd name="T69" fmla="*/ 3178 h 3401"/>
                <a:gd name="T70" fmla="*/ 2100 w 5442"/>
                <a:gd name="T71" fmla="*/ 3152 h 3401"/>
                <a:gd name="T72" fmla="*/ 1815 w 5442"/>
                <a:gd name="T73" fmla="*/ 3139 h 3401"/>
                <a:gd name="T74" fmla="*/ 1593 w 5442"/>
                <a:gd name="T75" fmla="*/ 3174 h 3401"/>
                <a:gd name="T76" fmla="*/ 1407 w 5442"/>
                <a:gd name="T77" fmla="*/ 3228 h 3401"/>
                <a:gd name="T78" fmla="*/ 1217 w 5442"/>
                <a:gd name="T79" fmla="*/ 3273 h 3401"/>
                <a:gd name="T80" fmla="*/ 982 w 5442"/>
                <a:gd name="T81" fmla="*/ 3278 h 3401"/>
                <a:gd name="T82" fmla="*/ 747 w 5442"/>
                <a:gd name="T83" fmla="*/ 3239 h 3401"/>
                <a:gd name="T84" fmla="*/ 641 w 5442"/>
                <a:gd name="T85" fmla="*/ 3215 h 3401"/>
                <a:gd name="T86" fmla="*/ 557 w 5442"/>
                <a:gd name="T87" fmla="*/ 3184 h 3401"/>
                <a:gd name="T88" fmla="*/ 484 w 5442"/>
                <a:gd name="T89" fmla="*/ 3138 h 3401"/>
                <a:gd name="T90" fmla="*/ 412 w 5442"/>
                <a:gd name="T91" fmla="*/ 3066 h 3401"/>
                <a:gd name="T92" fmla="*/ 264 w 5442"/>
                <a:gd name="T93" fmla="*/ 2860 h 3401"/>
                <a:gd name="T94" fmla="*/ 144 w 5442"/>
                <a:gd name="T95" fmla="*/ 2582 h 3401"/>
                <a:gd name="T96" fmla="*/ 86 w 5442"/>
                <a:gd name="T97" fmla="*/ 2311 h 3401"/>
                <a:gd name="T98" fmla="*/ 63 w 5442"/>
                <a:gd name="T99" fmla="*/ 2055 h 3401"/>
                <a:gd name="T100" fmla="*/ 48 w 5442"/>
                <a:gd name="T101" fmla="*/ 1822 h 3401"/>
                <a:gd name="T102" fmla="*/ 22 w 5442"/>
                <a:gd name="T103" fmla="*/ 1652 h 3401"/>
                <a:gd name="T104" fmla="*/ 22 w 5442"/>
                <a:gd name="T105" fmla="*/ 1652 h 3401"/>
                <a:gd name="T106" fmla="*/ 22 w 5442"/>
                <a:gd name="T107" fmla="*/ 1652 h 3401"/>
                <a:gd name="T108" fmla="*/ 22 w 5442"/>
                <a:gd name="T109" fmla="*/ 1652 h 3401"/>
                <a:gd name="T110" fmla="*/ 22 w 5442"/>
                <a:gd name="T111" fmla="*/ 1652 h 3401"/>
                <a:gd name="T112" fmla="*/ 22 w 5442"/>
                <a:gd name="T113" fmla="*/ 1652 h 3401"/>
                <a:gd name="T114" fmla="*/ 23 w 5442"/>
                <a:gd name="T115" fmla="*/ 1415 h 3401"/>
                <a:gd name="T116" fmla="*/ 5 w 5442"/>
                <a:gd name="T117" fmla="*/ 1174 h 3401"/>
                <a:gd name="T118" fmla="*/ 2 w 5442"/>
                <a:gd name="T119" fmla="*/ 918 h 3401"/>
                <a:gd name="T120" fmla="*/ 47 w 5442"/>
                <a:gd name="T121" fmla="*/ 670 h 3401"/>
                <a:gd name="T122" fmla="*/ 169 w 5442"/>
                <a:gd name="T123" fmla="*/ 448 h 34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42"/>
                <a:gd name="T187" fmla="*/ 0 h 3401"/>
                <a:gd name="T188" fmla="*/ 5442 w 5442"/>
                <a:gd name="T189" fmla="*/ 3401 h 34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42" h="3401">
                  <a:moveTo>
                    <a:pt x="200" y="416"/>
                  </a:moveTo>
                  <a:lnTo>
                    <a:pt x="331" y="294"/>
                  </a:lnTo>
                  <a:lnTo>
                    <a:pt x="396" y="242"/>
                  </a:lnTo>
                  <a:lnTo>
                    <a:pt x="460" y="197"/>
                  </a:lnTo>
                  <a:lnTo>
                    <a:pt x="523" y="157"/>
                  </a:lnTo>
                  <a:lnTo>
                    <a:pt x="587" y="122"/>
                  </a:lnTo>
                  <a:lnTo>
                    <a:pt x="650" y="92"/>
                  </a:lnTo>
                  <a:lnTo>
                    <a:pt x="714" y="68"/>
                  </a:lnTo>
                  <a:lnTo>
                    <a:pt x="777" y="47"/>
                  </a:lnTo>
                  <a:lnTo>
                    <a:pt x="842" y="30"/>
                  </a:lnTo>
                  <a:lnTo>
                    <a:pt x="906" y="18"/>
                  </a:lnTo>
                  <a:lnTo>
                    <a:pt x="972" y="9"/>
                  </a:lnTo>
                  <a:lnTo>
                    <a:pt x="1038" y="3"/>
                  </a:lnTo>
                  <a:lnTo>
                    <a:pt x="1105" y="0"/>
                  </a:lnTo>
                  <a:lnTo>
                    <a:pt x="1174" y="0"/>
                  </a:lnTo>
                  <a:lnTo>
                    <a:pt x="1243" y="2"/>
                  </a:lnTo>
                  <a:lnTo>
                    <a:pt x="1314" y="7"/>
                  </a:lnTo>
                  <a:lnTo>
                    <a:pt x="1388" y="13"/>
                  </a:lnTo>
                  <a:lnTo>
                    <a:pt x="1462" y="21"/>
                  </a:lnTo>
                  <a:lnTo>
                    <a:pt x="1539" y="30"/>
                  </a:lnTo>
                  <a:lnTo>
                    <a:pt x="1618" y="40"/>
                  </a:lnTo>
                  <a:lnTo>
                    <a:pt x="1699" y="51"/>
                  </a:lnTo>
                  <a:lnTo>
                    <a:pt x="1782" y="62"/>
                  </a:lnTo>
                  <a:lnTo>
                    <a:pt x="1868" y="73"/>
                  </a:lnTo>
                  <a:lnTo>
                    <a:pt x="1957" y="84"/>
                  </a:lnTo>
                  <a:lnTo>
                    <a:pt x="2049" y="95"/>
                  </a:lnTo>
                  <a:lnTo>
                    <a:pt x="2144" y="105"/>
                  </a:lnTo>
                  <a:lnTo>
                    <a:pt x="2242" y="114"/>
                  </a:lnTo>
                  <a:lnTo>
                    <a:pt x="2344" y="122"/>
                  </a:lnTo>
                  <a:lnTo>
                    <a:pt x="2448" y="128"/>
                  </a:lnTo>
                  <a:lnTo>
                    <a:pt x="2557" y="132"/>
                  </a:lnTo>
                  <a:lnTo>
                    <a:pt x="2670" y="134"/>
                  </a:lnTo>
                  <a:lnTo>
                    <a:pt x="2888" y="132"/>
                  </a:lnTo>
                  <a:lnTo>
                    <a:pt x="2991" y="128"/>
                  </a:lnTo>
                  <a:lnTo>
                    <a:pt x="3089" y="123"/>
                  </a:lnTo>
                  <a:lnTo>
                    <a:pt x="3184" y="117"/>
                  </a:lnTo>
                  <a:lnTo>
                    <a:pt x="3275" y="110"/>
                  </a:lnTo>
                  <a:lnTo>
                    <a:pt x="3362" y="102"/>
                  </a:lnTo>
                  <a:lnTo>
                    <a:pt x="3446" y="94"/>
                  </a:lnTo>
                  <a:lnTo>
                    <a:pt x="3527" y="85"/>
                  </a:lnTo>
                  <a:lnTo>
                    <a:pt x="3606" y="77"/>
                  </a:lnTo>
                  <a:lnTo>
                    <a:pt x="3681" y="69"/>
                  </a:lnTo>
                  <a:lnTo>
                    <a:pt x="3755" y="62"/>
                  </a:lnTo>
                  <a:lnTo>
                    <a:pt x="3826" y="56"/>
                  </a:lnTo>
                  <a:lnTo>
                    <a:pt x="3895" y="51"/>
                  </a:lnTo>
                  <a:lnTo>
                    <a:pt x="3963" y="48"/>
                  </a:lnTo>
                  <a:lnTo>
                    <a:pt x="4029" y="46"/>
                  </a:lnTo>
                  <a:lnTo>
                    <a:pt x="4094" y="46"/>
                  </a:lnTo>
                  <a:lnTo>
                    <a:pt x="4158" y="48"/>
                  </a:lnTo>
                  <a:lnTo>
                    <a:pt x="4221" y="52"/>
                  </a:lnTo>
                  <a:lnTo>
                    <a:pt x="4284" y="60"/>
                  </a:lnTo>
                  <a:lnTo>
                    <a:pt x="4346" y="70"/>
                  </a:lnTo>
                  <a:lnTo>
                    <a:pt x="4408" y="84"/>
                  </a:lnTo>
                  <a:lnTo>
                    <a:pt x="4470" y="100"/>
                  </a:lnTo>
                  <a:lnTo>
                    <a:pt x="4533" y="121"/>
                  </a:lnTo>
                  <a:lnTo>
                    <a:pt x="4596" y="146"/>
                  </a:lnTo>
                  <a:lnTo>
                    <a:pt x="4661" y="175"/>
                  </a:lnTo>
                  <a:lnTo>
                    <a:pt x="4726" y="208"/>
                  </a:lnTo>
                  <a:lnTo>
                    <a:pt x="4792" y="247"/>
                  </a:lnTo>
                  <a:lnTo>
                    <a:pt x="4860" y="290"/>
                  </a:lnTo>
                  <a:lnTo>
                    <a:pt x="4930" y="338"/>
                  </a:lnTo>
                  <a:lnTo>
                    <a:pt x="5001" y="392"/>
                  </a:lnTo>
                  <a:lnTo>
                    <a:pt x="5075" y="452"/>
                  </a:lnTo>
                  <a:lnTo>
                    <a:pt x="5132" y="503"/>
                  </a:lnTo>
                  <a:lnTo>
                    <a:pt x="5158" y="528"/>
                  </a:lnTo>
                  <a:lnTo>
                    <a:pt x="5181" y="552"/>
                  </a:lnTo>
                  <a:lnTo>
                    <a:pt x="5203" y="576"/>
                  </a:lnTo>
                  <a:lnTo>
                    <a:pt x="5223" y="600"/>
                  </a:lnTo>
                  <a:lnTo>
                    <a:pt x="5242" y="624"/>
                  </a:lnTo>
                  <a:lnTo>
                    <a:pt x="5259" y="648"/>
                  </a:lnTo>
                  <a:lnTo>
                    <a:pt x="5274" y="672"/>
                  </a:lnTo>
                  <a:lnTo>
                    <a:pt x="5288" y="697"/>
                  </a:lnTo>
                  <a:lnTo>
                    <a:pt x="5301" y="721"/>
                  </a:lnTo>
                  <a:lnTo>
                    <a:pt x="5312" y="746"/>
                  </a:lnTo>
                  <a:lnTo>
                    <a:pt x="5322" y="771"/>
                  </a:lnTo>
                  <a:lnTo>
                    <a:pt x="5331" y="797"/>
                  </a:lnTo>
                  <a:lnTo>
                    <a:pt x="5340" y="823"/>
                  </a:lnTo>
                  <a:lnTo>
                    <a:pt x="5347" y="850"/>
                  </a:lnTo>
                  <a:lnTo>
                    <a:pt x="5353" y="877"/>
                  </a:lnTo>
                  <a:lnTo>
                    <a:pt x="5358" y="905"/>
                  </a:lnTo>
                  <a:lnTo>
                    <a:pt x="5363" y="934"/>
                  </a:lnTo>
                  <a:lnTo>
                    <a:pt x="5367" y="964"/>
                  </a:lnTo>
                  <a:lnTo>
                    <a:pt x="5371" y="995"/>
                  </a:lnTo>
                  <a:lnTo>
                    <a:pt x="5374" y="1027"/>
                  </a:lnTo>
                  <a:lnTo>
                    <a:pt x="5377" y="1060"/>
                  </a:lnTo>
                  <a:lnTo>
                    <a:pt x="5380" y="1094"/>
                  </a:lnTo>
                  <a:lnTo>
                    <a:pt x="5382" y="1130"/>
                  </a:lnTo>
                  <a:lnTo>
                    <a:pt x="5384" y="1166"/>
                  </a:lnTo>
                  <a:lnTo>
                    <a:pt x="5386" y="1205"/>
                  </a:lnTo>
                  <a:lnTo>
                    <a:pt x="5388" y="1244"/>
                  </a:lnTo>
                  <a:lnTo>
                    <a:pt x="5390" y="1286"/>
                  </a:lnTo>
                  <a:lnTo>
                    <a:pt x="5392" y="1329"/>
                  </a:lnTo>
                  <a:lnTo>
                    <a:pt x="5395" y="1373"/>
                  </a:lnTo>
                  <a:lnTo>
                    <a:pt x="5398" y="1420"/>
                  </a:lnTo>
                  <a:lnTo>
                    <a:pt x="5407" y="1549"/>
                  </a:lnTo>
                  <a:lnTo>
                    <a:pt x="5412" y="1610"/>
                  </a:lnTo>
                  <a:lnTo>
                    <a:pt x="5416" y="1669"/>
                  </a:lnTo>
                  <a:lnTo>
                    <a:pt x="5421" y="1725"/>
                  </a:lnTo>
                  <a:lnTo>
                    <a:pt x="5426" y="1780"/>
                  </a:lnTo>
                  <a:lnTo>
                    <a:pt x="5430" y="1833"/>
                  </a:lnTo>
                  <a:lnTo>
                    <a:pt x="5433" y="1884"/>
                  </a:lnTo>
                  <a:lnTo>
                    <a:pt x="5436" y="1933"/>
                  </a:lnTo>
                  <a:lnTo>
                    <a:pt x="5439" y="1981"/>
                  </a:lnTo>
                  <a:lnTo>
                    <a:pt x="5440" y="2028"/>
                  </a:lnTo>
                  <a:lnTo>
                    <a:pt x="5441" y="2073"/>
                  </a:lnTo>
                  <a:lnTo>
                    <a:pt x="5441" y="2117"/>
                  </a:lnTo>
                  <a:lnTo>
                    <a:pt x="5440" y="2160"/>
                  </a:lnTo>
                  <a:lnTo>
                    <a:pt x="5438" y="2203"/>
                  </a:lnTo>
                  <a:lnTo>
                    <a:pt x="5434" y="2244"/>
                  </a:lnTo>
                  <a:lnTo>
                    <a:pt x="5430" y="2285"/>
                  </a:lnTo>
                  <a:lnTo>
                    <a:pt x="5423" y="2326"/>
                  </a:lnTo>
                  <a:lnTo>
                    <a:pt x="5415" y="2366"/>
                  </a:lnTo>
                  <a:lnTo>
                    <a:pt x="5406" y="2406"/>
                  </a:lnTo>
                  <a:lnTo>
                    <a:pt x="5395" y="2446"/>
                  </a:lnTo>
                  <a:lnTo>
                    <a:pt x="5382" y="2486"/>
                  </a:lnTo>
                  <a:lnTo>
                    <a:pt x="5366" y="2526"/>
                  </a:lnTo>
                  <a:lnTo>
                    <a:pt x="5350" y="2566"/>
                  </a:lnTo>
                  <a:lnTo>
                    <a:pt x="5330" y="2607"/>
                  </a:lnTo>
                  <a:lnTo>
                    <a:pt x="5309" y="2648"/>
                  </a:lnTo>
                  <a:lnTo>
                    <a:pt x="5285" y="2690"/>
                  </a:lnTo>
                  <a:lnTo>
                    <a:pt x="5259" y="2732"/>
                  </a:lnTo>
                  <a:lnTo>
                    <a:pt x="5230" y="2776"/>
                  </a:lnTo>
                  <a:lnTo>
                    <a:pt x="5198" y="2820"/>
                  </a:lnTo>
                  <a:lnTo>
                    <a:pt x="5164" y="2866"/>
                  </a:lnTo>
                  <a:lnTo>
                    <a:pt x="5127" y="2914"/>
                  </a:lnTo>
                  <a:lnTo>
                    <a:pt x="5076" y="2973"/>
                  </a:lnTo>
                  <a:lnTo>
                    <a:pt x="5051" y="3000"/>
                  </a:lnTo>
                  <a:lnTo>
                    <a:pt x="5027" y="3024"/>
                  </a:lnTo>
                  <a:lnTo>
                    <a:pt x="5002" y="3046"/>
                  </a:lnTo>
                  <a:lnTo>
                    <a:pt x="4978" y="3067"/>
                  </a:lnTo>
                  <a:lnTo>
                    <a:pt x="4955" y="3086"/>
                  </a:lnTo>
                  <a:lnTo>
                    <a:pt x="4931" y="3102"/>
                  </a:lnTo>
                  <a:lnTo>
                    <a:pt x="4907" y="3118"/>
                  </a:lnTo>
                  <a:lnTo>
                    <a:pt x="4884" y="3132"/>
                  </a:lnTo>
                  <a:lnTo>
                    <a:pt x="4860" y="3144"/>
                  </a:lnTo>
                  <a:lnTo>
                    <a:pt x="4836" y="3156"/>
                  </a:lnTo>
                  <a:lnTo>
                    <a:pt x="4811" y="3166"/>
                  </a:lnTo>
                  <a:lnTo>
                    <a:pt x="4786" y="3175"/>
                  </a:lnTo>
                  <a:lnTo>
                    <a:pt x="4761" y="3183"/>
                  </a:lnTo>
                  <a:lnTo>
                    <a:pt x="4736" y="3190"/>
                  </a:lnTo>
                  <a:lnTo>
                    <a:pt x="4709" y="3197"/>
                  </a:lnTo>
                  <a:lnTo>
                    <a:pt x="4682" y="3203"/>
                  </a:lnTo>
                  <a:lnTo>
                    <a:pt x="4655" y="3208"/>
                  </a:lnTo>
                  <a:lnTo>
                    <a:pt x="4626" y="3213"/>
                  </a:lnTo>
                  <a:lnTo>
                    <a:pt x="4597" y="3218"/>
                  </a:lnTo>
                  <a:lnTo>
                    <a:pt x="4567" y="3223"/>
                  </a:lnTo>
                  <a:lnTo>
                    <a:pt x="4536" y="3227"/>
                  </a:lnTo>
                  <a:lnTo>
                    <a:pt x="4504" y="3232"/>
                  </a:lnTo>
                  <a:lnTo>
                    <a:pt x="4470" y="3236"/>
                  </a:lnTo>
                  <a:lnTo>
                    <a:pt x="4436" y="3241"/>
                  </a:lnTo>
                  <a:lnTo>
                    <a:pt x="4400" y="3246"/>
                  </a:lnTo>
                  <a:lnTo>
                    <a:pt x="4362" y="3252"/>
                  </a:lnTo>
                  <a:lnTo>
                    <a:pt x="4324" y="3258"/>
                  </a:lnTo>
                  <a:lnTo>
                    <a:pt x="4284" y="3265"/>
                  </a:lnTo>
                  <a:lnTo>
                    <a:pt x="4242" y="3272"/>
                  </a:lnTo>
                  <a:lnTo>
                    <a:pt x="4198" y="3281"/>
                  </a:lnTo>
                  <a:lnTo>
                    <a:pt x="4054" y="3310"/>
                  </a:lnTo>
                  <a:lnTo>
                    <a:pt x="3988" y="3322"/>
                  </a:lnTo>
                  <a:lnTo>
                    <a:pt x="3926" y="3334"/>
                  </a:lnTo>
                  <a:lnTo>
                    <a:pt x="3868" y="3344"/>
                  </a:lnTo>
                  <a:lnTo>
                    <a:pt x="3812" y="3354"/>
                  </a:lnTo>
                  <a:lnTo>
                    <a:pt x="3759" y="3363"/>
                  </a:lnTo>
                  <a:lnTo>
                    <a:pt x="3709" y="3371"/>
                  </a:lnTo>
                  <a:lnTo>
                    <a:pt x="3661" y="3377"/>
                  </a:lnTo>
                  <a:lnTo>
                    <a:pt x="3615" y="3383"/>
                  </a:lnTo>
                  <a:lnTo>
                    <a:pt x="3570" y="3388"/>
                  </a:lnTo>
                  <a:lnTo>
                    <a:pt x="3528" y="3392"/>
                  </a:lnTo>
                  <a:lnTo>
                    <a:pt x="3486" y="3395"/>
                  </a:lnTo>
                  <a:lnTo>
                    <a:pt x="3445" y="3398"/>
                  </a:lnTo>
                  <a:lnTo>
                    <a:pt x="3405" y="3399"/>
                  </a:lnTo>
                  <a:lnTo>
                    <a:pt x="3365" y="3400"/>
                  </a:lnTo>
                  <a:lnTo>
                    <a:pt x="3325" y="3399"/>
                  </a:lnTo>
                  <a:lnTo>
                    <a:pt x="3285" y="3398"/>
                  </a:lnTo>
                  <a:lnTo>
                    <a:pt x="3244" y="3396"/>
                  </a:lnTo>
                  <a:lnTo>
                    <a:pt x="3203" y="3393"/>
                  </a:lnTo>
                  <a:lnTo>
                    <a:pt x="3160" y="3390"/>
                  </a:lnTo>
                  <a:lnTo>
                    <a:pt x="3117" y="3386"/>
                  </a:lnTo>
                  <a:lnTo>
                    <a:pt x="3071" y="3381"/>
                  </a:lnTo>
                  <a:lnTo>
                    <a:pt x="3024" y="3375"/>
                  </a:lnTo>
                  <a:lnTo>
                    <a:pt x="2974" y="3369"/>
                  </a:lnTo>
                  <a:lnTo>
                    <a:pt x="2922" y="3362"/>
                  </a:lnTo>
                  <a:lnTo>
                    <a:pt x="2868" y="3354"/>
                  </a:lnTo>
                  <a:lnTo>
                    <a:pt x="2810" y="3345"/>
                  </a:lnTo>
                  <a:lnTo>
                    <a:pt x="2749" y="3336"/>
                  </a:lnTo>
                  <a:lnTo>
                    <a:pt x="2684" y="3327"/>
                  </a:lnTo>
                  <a:lnTo>
                    <a:pt x="2616" y="3316"/>
                  </a:lnTo>
                  <a:lnTo>
                    <a:pt x="2543" y="3306"/>
                  </a:lnTo>
                  <a:lnTo>
                    <a:pt x="2499" y="3298"/>
                  </a:lnTo>
                  <a:lnTo>
                    <a:pt x="2479" y="3293"/>
                  </a:lnTo>
                  <a:lnTo>
                    <a:pt x="2460" y="3289"/>
                  </a:lnTo>
                  <a:lnTo>
                    <a:pt x="2442" y="3284"/>
                  </a:lnTo>
                  <a:lnTo>
                    <a:pt x="2426" y="3279"/>
                  </a:lnTo>
                  <a:lnTo>
                    <a:pt x="2410" y="3274"/>
                  </a:lnTo>
                  <a:lnTo>
                    <a:pt x="2396" y="3268"/>
                  </a:lnTo>
                  <a:lnTo>
                    <a:pt x="2382" y="3263"/>
                  </a:lnTo>
                  <a:lnTo>
                    <a:pt x="2369" y="3257"/>
                  </a:lnTo>
                  <a:lnTo>
                    <a:pt x="2357" y="3252"/>
                  </a:lnTo>
                  <a:lnTo>
                    <a:pt x="2345" y="3246"/>
                  </a:lnTo>
                  <a:lnTo>
                    <a:pt x="2333" y="3240"/>
                  </a:lnTo>
                  <a:lnTo>
                    <a:pt x="2322" y="3234"/>
                  </a:lnTo>
                  <a:lnTo>
                    <a:pt x="2311" y="3228"/>
                  </a:lnTo>
                  <a:lnTo>
                    <a:pt x="2300" y="3222"/>
                  </a:lnTo>
                  <a:lnTo>
                    <a:pt x="2289" y="3216"/>
                  </a:lnTo>
                  <a:lnTo>
                    <a:pt x="2278" y="3210"/>
                  </a:lnTo>
                  <a:lnTo>
                    <a:pt x="2266" y="3204"/>
                  </a:lnTo>
                  <a:lnTo>
                    <a:pt x="2255" y="3199"/>
                  </a:lnTo>
                  <a:lnTo>
                    <a:pt x="2243" y="3193"/>
                  </a:lnTo>
                  <a:lnTo>
                    <a:pt x="2230" y="3188"/>
                  </a:lnTo>
                  <a:lnTo>
                    <a:pt x="2217" y="3182"/>
                  </a:lnTo>
                  <a:lnTo>
                    <a:pt x="2204" y="3178"/>
                  </a:lnTo>
                  <a:lnTo>
                    <a:pt x="2189" y="3173"/>
                  </a:lnTo>
                  <a:lnTo>
                    <a:pt x="2173" y="3168"/>
                  </a:lnTo>
                  <a:lnTo>
                    <a:pt x="2157" y="3164"/>
                  </a:lnTo>
                  <a:lnTo>
                    <a:pt x="2139" y="3160"/>
                  </a:lnTo>
                  <a:lnTo>
                    <a:pt x="2120" y="3156"/>
                  </a:lnTo>
                  <a:lnTo>
                    <a:pt x="2100" y="3152"/>
                  </a:lnTo>
                  <a:lnTo>
                    <a:pt x="2079" y="3149"/>
                  </a:lnTo>
                  <a:lnTo>
                    <a:pt x="2056" y="3146"/>
                  </a:lnTo>
                  <a:lnTo>
                    <a:pt x="1952" y="3138"/>
                  </a:lnTo>
                  <a:lnTo>
                    <a:pt x="1904" y="3137"/>
                  </a:lnTo>
                  <a:lnTo>
                    <a:pt x="1858" y="3137"/>
                  </a:lnTo>
                  <a:lnTo>
                    <a:pt x="1815" y="3139"/>
                  </a:lnTo>
                  <a:lnTo>
                    <a:pt x="1774" y="3142"/>
                  </a:lnTo>
                  <a:lnTo>
                    <a:pt x="1734" y="3146"/>
                  </a:lnTo>
                  <a:lnTo>
                    <a:pt x="1697" y="3152"/>
                  </a:lnTo>
                  <a:lnTo>
                    <a:pt x="1661" y="3158"/>
                  </a:lnTo>
                  <a:lnTo>
                    <a:pt x="1626" y="3166"/>
                  </a:lnTo>
                  <a:lnTo>
                    <a:pt x="1593" y="3174"/>
                  </a:lnTo>
                  <a:lnTo>
                    <a:pt x="1561" y="3182"/>
                  </a:lnTo>
                  <a:lnTo>
                    <a:pt x="1529" y="3191"/>
                  </a:lnTo>
                  <a:lnTo>
                    <a:pt x="1498" y="3200"/>
                  </a:lnTo>
                  <a:lnTo>
                    <a:pt x="1468" y="3210"/>
                  </a:lnTo>
                  <a:lnTo>
                    <a:pt x="1438" y="3219"/>
                  </a:lnTo>
                  <a:lnTo>
                    <a:pt x="1407" y="3228"/>
                  </a:lnTo>
                  <a:lnTo>
                    <a:pt x="1377" y="3238"/>
                  </a:lnTo>
                  <a:lnTo>
                    <a:pt x="1346" y="3246"/>
                  </a:lnTo>
                  <a:lnTo>
                    <a:pt x="1315" y="3254"/>
                  </a:lnTo>
                  <a:lnTo>
                    <a:pt x="1284" y="3261"/>
                  </a:lnTo>
                  <a:lnTo>
                    <a:pt x="1251" y="3268"/>
                  </a:lnTo>
                  <a:lnTo>
                    <a:pt x="1217" y="3273"/>
                  </a:lnTo>
                  <a:lnTo>
                    <a:pt x="1182" y="3278"/>
                  </a:lnTo>
                  <a:lnTo>
                    <a:pt x="1146" y="3281"/>
                  </a:lnTo>
                  <a:lnTo>
                    <a:pt x="1108" y="3282"/>
                  </a:lnTo>
                  <a:lnTo>
                    <a:pt x="1068" y="3283"/>
                  </a:lnTo>
                  <a:lnTo>
                    <a:pt x="1026" y="3282"/>
                  </a:lnTo>
                  <a:lnTo>
                    <a:pt x="982" y="3278"/>
                  </a:lnTo>
                  <a:lnTo>
                    <a:pt x="936" y="3273"/>
                  </a:lnTo>
                  <a:lnTo>
                    <a:pt x="887" y="3266"/>
                  </a:lnTo>
                  <a:lnTo>
                    <a:pt x="836" y="3257"/>
                  </a:lnTo>
                  <a:lnTo>
                    <a:pt x="789" y="3247"/>
                  </a:lnTo>
                  <a:lnTo>
                    <a:pt x="767" y="3243"/>
                  </a:lnTo>
                  <a:lnTo>
                    <a:pt x="747" y="3239"/>
                  </a:lnTo>
                  <a:lnTo>
                    <a:pt x="727" y="3235"/>
                  </a:lnTo>
                  <a:lnTo>
                    <a:pt x="708" y="3231"/>
                  </a:lnTo>
                  <a:lnTo>
                    <a:pt x="690" y="3227"/>
                  </a:lnTo>
                  <a:lnTo>
                    <a:pt x="673" y="3223"/>
                  </a:lnTo>
                  <a:lnTo>
                    <a:pt x="656" y="3219"/>
                  </a:lnTo>
                  <a:lnTo>
                    <a:pt x="641" y="3215"/>
                  </a:lnTo>
                  <a:lnTo>
                    <a:pt x="626" y="3210"/>
                  </a:lnTo>
                  <a:lnTo>
                    <a:pt x="611" y="3206"/>
                  </a:lnTo>
                  <a:lnTo>
                    <a:pt x="597" y="3201"/>
                  </a:lnTo>
                  <a:lnTo>
                    <a:pt x="583" y="3196"/>
                  </a:lnTo>
                  <a:lnTo>
                    <a:pt x="570" y="3190"/>
                  </a:lnTo>
                  <a:lnTo>
                    <a:pt x="557" y="3184"/>
                  </a:lnTo>
                  <a:lnTo>
                    <a:pt x="544" y="3178"/>
                  </a:lnTo>
                  <a:lnTo>
                    <a:pt x="532" y="3171"/>
                  </a:lnTo>
                  <a:lnTo>
                    <a:pt x="520" y="3164"/>
                  </a:lnTo>
                  <a:lnTo>
                    <a:pt x="508" y="3156"/>
                  </a:lnTo>
                  <a:lnTo>
                    <a:pt x="496" y="3148"/>
                  </a:lnTo>
                  <a:lnTo>
                    <a:pt x="484" y="3138"/>
                  </a:lnTo>
                  <a:lnTo>
                    <a:pt x="472" y="3128"/>
                  </a:lnTo>
                  <a:lnTo>
                    <a:pt x="461" y="3118"/>
                  </a:lnTo>
                  <a:lnTo>
                    <a:pt x="449" y="3106"/>
                  </a:lnTo>
                  <a:lnTo>
                    <a:pt x="436" y="3094"/>
                  </a:lnTo>
                  <a:lnTo>
                    <a:pt x="424" y="3080"/>
                  </a:lnTo>
                  <a:lnTo>
                    <a:pt x="412" y="3066"/>
                  </a:lnTo>
                  <a:lnTo>
                    <a:pt x="398" y="3051"/>
                  </a:lnTo>
                  <a:lnTo>
                    <a:pt x="385" y="3035"/>
                  </a:lnTo>
                  <a:lnTo>
                    <a:pt x="372" y="3018"/>
                  </a:lnTo>
                  <a:lnTo>
                    <a:pt x="358" y="3000"/>
                  </a:lnTo>
                  <a:lnTo>
                    <a:pt x="293" y="2907"/>
                  </a:lnTo>
                  <a:lnTo>
                    <a:pt x="264" y="2860"/>
                  </a:lnTo>
                  <a:lnTo>
                    <a:pt x="239" y="2814"/>
                  </a:lnTo>
                  <a:lnTo>
                    <a:pt x="216" y="2767"/>
                  </a:lnTo>
                  <a:lnTo>
                    <a:pt x="194" y="2721"/>
                  </a:lnTo>
                  <a:lnTo>
                    <a:pt x="176" y="2674"/>
                  </a:lnTo>
                  <a:lnTo>
                    <a:pt x="158" y="2628"/>
                  </a:lnTo>
                  <a:lnTo>
                    <a:pt x="144" y="2582"/>
                  </a:lnTo>
                  <a:lnTo>
                    <a:pt x="130" y="2536"/>
                  </a:lnTo>
                  <a:lnTo>
                    <a:pt x="119" y="2490"/>
                  </a:lnTo>
                  <a:lnTo>
                    <a:pt x="108" y="2445"/>
                  </a:lnTo>
                  <a:lnTo>
                    <a:pt x="100" y="2400"/>
                  </a:lnTo>
                  <a:lnTo>
                    <a:pt x="92" y="2355"/>
                  </a:lnTo>
                  <a:lnTo>
                    <a:pt x="86" y="2311"/>
                  </a:lnTo>
                  <a:lnTo>
                    <a:pt x="80" y="2267"/>
                  </a:lnTo>
                  <a:lnTo>
                    <a:pt x="76" y="2224"/>
                  </a:lnTo>
                  <a:lnTo>
                    <a:pt x="72" y="2180"/>
                  </a:lnTo>
                  <a:lnTo>
                    <a:pt x="68" y="2138"/>
                  </a:lnTo>
                  <a:lnTo>
                    <a:pt x="66" y="2096"/>
                  </a:lnTo>
                  <a:lnTo>
                    <a:pt x="63" y="2055"/>
                  </a:lnTo>
                  <a:lnTo>
                    <a:pt x="61" y="2014"/>
                  </a:lnTo>
                  <a:lnTo>
                    <a:pt x="59" y="1974"/>
                  </a:lnTo>
                  <a:lnTo>
                    <a:pt x="57" y="1935"/>
                  </a:lnTo>
                  <a:lnTo>
                    <a:pt x="54" y="1897"/>
                  </a:lnTo>
                  <a:lnTo>
                    <a:pt x="52" y="1859"/>
                  </a:lnTo>
                  <a:lnTo>
                    <a:pt x="48" y="1822"/>
                  </a:lnTo>
                  <a:lnTo>
                    <a:pt x="44" y="1786"/>
                  </a:lnTo>
                  <a:lnTo>
                    <a:pt x="40" y="1752"/>
                  </a:lnTo>
                  <a:lnTo>
                    <a:pt x="35" y="1718"/>
                  </a:lnTo>
                  <a:lnTo>
                    <a:pt x="29" y="1684"/>
                  </a:lnTo>
                  <a:lnTo>
                    <a:pt x="22" y="1652"/>
                  </a:lnTo>
                  <a:lnTo>
                    <a:pt x="27" y="1591"/>
                  </a:lnTo>
                  <a:lnTo>
                    <a:pt x="28" y="1558"/>
                  </a:lnTo>
                  <a:lnTo>
                    <a:pt x="28" y="1524"/>
                  </a:lnTo>
                  <a:lnTo>
                    <a:pt x="27" y="1489"/>
                  </a:lnTo>
                  <a:lnTo>
                    <a:pt x="25" y="1453"/>
                  </a:lnTo>
                  <a:lnTo>
                    <a:pt x="23" y="1415"/>
                  </a:lnTo>
                  <a:lnTo>
                    <a:pt x="20" y="1377"/>
                  </a:lnTo>
                  <a:lnTo>
                    <a:pt x="17" y="1338"/>
                  </a:lnTo>
                  <a:lnTo>
                    <a:pt x="14" y="1298"/>
                  </a:lnTo>
                  <a:lnTo>
                    <a:pt x="11" y="1257"/>
                  </a:lnTo>
                  <a:lnTo>
                    <a:pt x="8" y="1216"/>
                  </a:lnTo>
                  <a:lnTo>
                    <a:pt x="5" y="1174"/>
                  </a:lnTo>
                  <a:lnTo>
                    <a:pt x="3" y="1132"/>
                  </a:lnTo>
                  <a:lnTo>
                    <a:pt x="1" y="1089"/>
                  </a:lnTo>
                  <a:lnTo>
                    <a:pt x="0" y="1046"/>
                  </a:lnTo>
                  <a:lnTo>
                    <a:pt x="0" y="1004"/>
                  </a:lnTo>
                  <a:lnTo>
                    <a:pt x="0" y="961"/>
                  </a:lnTo>
                  <a:lnTo>
                    <a:pt x="2" y="918"/>
                  </a:lnTo>
                  <a:lnTo>
                    <a:pt x="6" y="876"/>
                  </a:lnTo>
                  <a:lnTo>
                    <a:pt x="10" y="834"/>
                  </a:lnTo>
                  <a:lnTo>
                    <a:pt x="17" y="792"/>
                  </a:lnTo>
                  <a:lnTo>
                    <a:pt x="25" y="751"/>
                  </a:lnTo>
                  <a:lnTo>
                    <a:pt x="35" y="710"/>
                  </a:lnTo>
                  <a:lnTo>
                    <a:pt x="47" y="670"/>
                  </a:lnTo>
                  <a:lnTo>
                    <a:pt x="61" y="630"/>
                  </a:lnTo>
                  <a:lnTo>
                    <a:pt x="77" y="592"/>
                  </a:lnTo>
                  <a:lnTo>
                    <a:pt x="96" y="554"/>
                  </a:lnTo>
                  <a:lnTo>
                    <a:pt x="118" y="518"/>
                  </a:lnTo>
                  <a:lnTo>
                    <a:pt x="142" y="482"/>
                  </a:lnTo>
                  <a:lnTo>
                    <a:pt x="169" y="448"/>
                  </a:lnTo>
                  <a:lnTo>
                    <a:pt x="200" y="416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3943500" y="3612445"/>
            <a:ext cx="3129280" cy="10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5" rIns="85571" bIns="427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altLang="ko-KR" sz="20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Hidroxy-Methyl-Glutaryl-CoA</a:t>
            </a:r>
            <a:endParaRPr lang="es-ES_tradnl" altLang="ko-KR" sz="2800" b="1">
              <a:solidFill>
                <a:schemeClr val="accent2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559874" y="2842542"/>
            <a:ext cx="1792676" cy="4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5" rIns="85571" bIns="4278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altLang="ko-KR" sz="20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Acetyl-CoA</a:t>
            </a:r>
            <a:endParaRPr lang="es-ES_tradnl" altLang="ko-KR" sz="2800" b="1">
              <a:solidFill>
                <a:schemeClr val="accent2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>
            <a:off x="5503625" y="4619414"/>
            <a:ext cx="0" cy="71571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 anchor="ctr"/>
          <a:lstStyle/>
          <a:p>
            <a:endParaRPr lang="ko-KR" altLang="en-US"/>
          </a:p>
        </p:txBody>
      </p:sp>
      <p:sp>
        <p:nvSpPr>
          <p:cNvPr id="14" name="Line 74"/>
          <p:cNvSpPr>
            <a:spLocks noChangeShapeType="1"/>
          </p:cNvSpPr>
          <p:nvPr/>
        </p:nvSpPr>
        <p:spPr bwMode="auto">
          <a:xfrm>
            <a:off x="5503625" y="3325707"/>
            <a:ext cx="0" cy="40414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 anchor="ctr"/>
          <a:lstStyle/>
          <a:p>
            <a:endParaRPr lang="ko-KR" altLang="en-US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5255269" y="4574259"/>
            <a:ext cx="526062" cy="5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5" rIns="85571" bIns="4278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s-ES_tradnl" altLang="ko-KR" sz="2800" b="1">
              <a:solidFill>
                <a:schemeClr val="accent2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5849064" y="4829386"/>
            <a:ext cx="625405" cy="361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71" tIns="42785" rIns="85571" bIns="427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altLang="ko-KR" sz="20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(1) </a:t>
            </a:r>
            <a:endParaRPr lang="es-ES_tradnl" altLang="ko-KR" sz="2800" b="1">
              <a:solidFill>
                <a:schemeClr val="accent2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7" name="Text Box 77"/>
          <p:cNvSpPr txBox="1">
            <a:spLocks noChangeArrowheads="1"/>
          </p:cNvSpPr>
          <p:nvPr/>
        </p:nvSpPr>
        <p:spPr bwMode="auto">
          <a:xfrm>
            <a:off x="1940852" y="4671342"/>
            <a:ext cx="3246684" cy="440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71" tIns="42785" rIns="85571" bIns="4278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a-ES" altLang="ko-KR" sz="20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HMG-CoA Reductase</a:t>
            </a:r>
            <a:endParaRPr lang="es-ES_tradnl" altLang="ko-KR" sz="2800" b="1">
              <a:solidFill>
                <a:schemeClr val="accent2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72250" y="575523"/>
            <a:ext cx="9179149" cy="12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ko-KR" b="1" i="1" dirty="0">
                <a:ea typeface="굴림" pitchFamily="50" charset="-127"/>
              </a:rPr>
              <a:t>Garlic oil</a:t>
            </a:r>
            <a:r>
              <a:rPr lang="ko-KR" altLang="en-US" b="1" i="1" dirty="0">
                <a:ea typeface="굴림" pitchFamily="50" charset="-127"/>
              </a:rPr>
              <a:t>의</a:t>
            </a:r>
            <a:r>
              <a:rPr lang="fr-FR" altLang="ko-KR" b="1" i="1" dirty="0">
                <a:ea typeface="굴림" pitchFamily="50" charset="-127"/>
              </a:rPr>
              <a:t> sulfhydril (-SH) </a:t>
            </a:r>
            <a:r>
              <a:rPr lang="ko-KR" altLang="en-US" b="1" i="1" dirty="0" smtClean="0">
                <a:ea typeface="굴림" pitchFamily="50" charset="-127"/>
              </a:rPr>
              <a:t>그룹은</a:t>
            </a:r>
            <a:endParaRPr lang="en-US" altLang="ko-KR" b="1" i="1" dirty="0" smtClean="0">
              <a:ea typeface="굴림" pitchFamily="50" charset="-127"/>
            </a:endParaRPr>
          </a:p>
          <a:p>
            <a:pPr algn="ctr"/>
            <a:r>
              <a:rPr lang="ko-KR" altLang="en-US" b="1" i="1" dirty="0" smtClean="0">
                <a:ea typeface="굴림" pitchFamily="50" charset="-127"/>
              </a:rPr>
              <a:t> </a:t>
            </a:r>
            <a:r>
              <a:rPr lang="fr-FR" altLang="ko-KR" b="1" i="1" dirty="0">
                <a:ea typeface="굴림" pitchFamily="50" charset="-127"/>
              </a:rPr>
              <a:t>HMG-CoA Reductase </a:t>
            </a:r>
            <a:r>
              <a:rPr lang="ko-KR" altLang="en-US" b="1" i="1" dirty="0" err="1">
                <a:ea typeface="굴림" pitchFamily="50" charset="-127"/>
              </a:rPr>
              <a:t>를</a:t>
            </a:r>
            <a:r>
              <a:rPr lang="fr-FR" altLang="ko-KR" b="1" i="1" dirty="0">
                <a:ea typeface="굴림" pitchFamily="50" charset="-127"/>
              </a:rPr>
              <a:t> </a:t>
            </a:r>
            <a:r>
              <a:rPr lang="ko-KR" altLang="en-US" b="1" i="1" dirty="0">
                <a:ea typeface="굴림" pitchFamily="50" charset="-127"/>
              </a:rPr>
              <a:t>억제한다</a:t>
            </a:r>
            <a:r>
              <a:rPr lang="en-US" altLang="ko-KR" b="1" i="1" dirty="0">
                <a:ea typeface="굴림" pitchFamily="50" charset="-127"/>
              </a:rPr>
              <a:t>.</a:t>
            </a:r>
            <a:endParaRPr lang="fr-FR" altLang="ko-KR" b="1" i="1" dirty="0">
              <a:ea typeface="굴림" pitchFamily="50" charset="-127"/>
            </a:endParaRPr>
          </a:p>
        </p:txBody>
      </p: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4620833" y="2939627"/>
            <a:ext cx="5606063" cy="3723075"/>
            <a:chOff x="2669" y="1736"/>
            <a:chExt cx="2207" cy="1649"/>
          </a:xfrm>
        </p:grpSpPr>
        <p:sp>
          <p:nvSpPr>
            <p:cNvPr id="20" name="Text Box 81"/>
            <p:cNvSpPr txBox="1">
              <a:spLocks noChangeArrowheads="1"/>
            </p:cNvSpPr>
            <p:nvPr/>
          </p:nvSpPr>
          <p:spPr bwMode="auto">
            <a:xfrm>
              <a:off x="2676" y="2799"/>
              <a:ext cx="71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168" tIns="30084" rIns="60168" bIns="30084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_tradnl" altLang="ko-KR" sz="2000" b="1">
                  <a:solidFill>
                    <a:srgbClr val="000000"/>
                  </a:solidFill>
                  <a:latin typeface="Times New Roman" pitchFamily="18" charset="0"/>
                  <a:ea typeface="굴림" pitchFamily="50" charset="-127"/>
                </a:rPr>
                <a:t>Mevalonate</a:t>
              </a:r>
              <a:endParaRPr lang="es-ES_tradnl" altLang="ko-KR" sz="2800" b="1">
                <a:solidFill>
                  <a:schemeClr val="accent2"/>
                </a:solidFill>
                <a:latin typeface="Tahoma" pitchFamily="34" charset="0"/>
                <a:ea typeface="굴림" pitchFamily="50" charset="-127"/>
              </a:endParaRPr>
            </a:p>
          </p:txBody>
        </p:sp>
        <p:sp>
          <p:nvSpPr>
            <p:cNvPr id="21" name="Text Box 82"/>
            <p:cNvSpPr txBox="1">
              <a:spLocks noChangeArrowheads="1"/>
            </p:cNvSpPr>
            <p:nvPr/>
          </p:nvSpPr>
          <p:spPr bwMode="auto">
            <a:xfrm>
              <a:off x="2669" y="3149"/>
              <a:ext cx="73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168" tIns="30084" rIns="60168" bIns="30084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_tradnl" altLang="ko-KR" sz="2000" b="1">
                  <a:solidFill>
                    <a:srgbClr val="000000"/>
                  </a:solidFill>
                  <a:latin typeface="Times New Roman" pitchFamily="18" charset="0"/>
                  <a:ea typeface="굴림" pitchFamily="50" charset="-127"/>
                </a:rPr>
                <a:t>Isoprenoids</a:t>
              </a:r>
              <a:endParaRPr lang="es-ES_tradnl" altLang="ko-KR" sz="2800" b="1">
                <a:solidFill>
                  <a:schemeClr val="accent2"/>
                </a:solidFill>
                <a:latin typeface="Tahoma" pitchFamily="34" charset="0"/>
                <a:ea typeface="굴림" pitchFamily="50" charset="-127"/>
              </a:endParaRPr>
            </a:p>
          </p:txBody>
        </p:sp>
        <p:sp>
          <p:nvSpPr>
            <p:cNvPr id="22" name="Line 83"/>
            <p:cNvSpPr>
              <a:spLocks noChangeShapeType="1"/>
            </p:cNvSpPr>
            <p:nvPr/>
          </p:nvSpPr>
          <p:spPr bwMode="auto">
            <a:xfrm>
              <a:off x="3017" y="2956"/>
              <a:ext cx="0" cy="2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3" name="Text Box 84"/>
            <p:cNvSpPr txBox="1">
              <a:spLocks noChangeArrowheads="1"/>
            </p:cNvSpPr>
            <p:nvPr/>
          </p:nvSpPr>
          <p:spPr bwMode="auto">
            <a:xfrm>
              <a:off x="3865" y="2673"/>
              <a:ext cx="694" cy="30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68" tIns="30084" rIns="60168" bIns="30084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_tradnl" altLang="ko-KR" sz="1800" b="1" i="1">
                  <a:solidFill>
                    <a:srgbClr val="000000"/>
                  </a:solidFill>
                  <a:latin typeface="Times New Roman" pitchFamily="18" charset="0"/>
                  <a:ea typeface="굴림" pitchFamily="50" charset="-127"/>
                </a:rPr>
                <a:t>Isoprenilated</a:t>
              </a:r>
              <a:r>
                <a:rPr lang="es-ES_tradnl" altLang="ko-KR" sz="1800" b="1">
                  <a:solidFill>
                    <a:srgbClr val="000000"/>
                  </a:solidFill>
                  <a:latin typeface="Times New Roman" pitchFamily="18" charset="0"/>
                  <a:ea typeface="굴림" pitchFamily="50" charset="-127"/>
                </a:rPr>
                <a:t> </a:t>
              </a:r>
              <a:endParaRPr lang="fr-FR" altLang="ko-KR" sz="1300">
                <a:solidFill>
                  <a:schemeClr val="accent2"/>
                </a:solidFill>
                <a:latin typeface="Times New Roman" pitchFamily="18" charset="0"/>
                <a:ea typeface="굴림" pitchFamily="50" charset="-127"/>
              </a:endParaRPr>
            </a:p>
            <a:p>
              <a:pPr algn="ctr"/>
              <a:r>
                <a:rPr lang="es-ES_tradnl" altLang="ko-KR" sz="1800" b="1" i="1">
                  <a:solidFill>
                    <a:srgbClr val="000000"/>
                  </a:solidFill>
                  <a:latin typeface="Times New Roman" pitchFamily="18" charset="0"/>
                  <a:ea typeface="굴림" pitchFamily="50" charset="-127"/>
                </a:rPr>
                <a:t>Protein</a:t>
              </a:r>
              <a:endParaRPr lang="es-ES_tradnl" altLang="ko-KR" sz="2800" b="1">
                <a:solidFill>
                  <a:schemeClr val="accent2"/>
                </a:solidFill>
                <a:latin typeface="Tahoma" pitchFamily="34" charset="0"/>
                <a:ea typeface="굴림" pitchFamily="50" charset="-127"/>
              </a:endParaRPr>
            </a:p>
          </p:txBody>
        </p:sp>
        <p:sp>
          <p:nvSpPr>
            <p:cNvPr id="24" name="Line 85"/>
            <p:cNvSpPr>
              <a:spLocks noChangeShapeType="1"/>
            </p:cNvSpPr>
            <p:nvPr/>
          </p:nvSpPr>
          <p:spPr bwMode="auto">
            <a:xfrm flipV="1">
              <a:off x="4275" y="2290"/>
              <a:ext cx="170" cy="32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>
              <a:off x="4530" y="1736"/>
              <a:ext cx="346" cy="408"/>
              <a:chOff x="3898" y="464"/>
              <a:chExt cx="565" cy="618"/>
            </a:xfrm>
          </p:grpSpPr>
          <p:sp>
            <p:nvSpPr>
              <p:cNvPr id="30" name="Freeform 87"/>
              <p:cNvSpPr>
                <a:spLocks/>
              </p:cNvSpPr>
              <p:nvPr/>
            </p:nvSpPr>
            <p:spPr bwMode="auto">
              <a:xfrm>
                <a:off x="3898" y="484"/>
                <a:ext cx="316" cy="598"/>
              </a:xfrm>
              <a:custGeom>
                <a:avLst/>
                <a:gdLst>
                  <a:gd name="T0" fmla="*/ 78 w 316"/>
                  <a:gd name="T1" fmla="*/ 107 h 598"/>
                  <a:gd name="T2" fmla="*/ 68 w 316"/>
                  <a:gd name="T3" fmla="*/ 115 h 598"/>
                  <a:gd name="T4" fmla="*/ 54 w 316"/>
                  <a:gd name="T5" fmla="*/ 122 h 598"/>
                  <a:gd name="T6" fmla="*/ 39 w 316"/>
                  <a:gd name="T7" fmla="*/ 129 h 598"/>
                  <a:gd name="T8" fmla="*/ 25 w 316"/>
                  <a:gd name="T9" fmla="*/ 138 h 598"/>
                  <a:gd name="T10" fmla="*/ 13 w 316"/>
                  <a:gd name="T11" fmla="*/ 151 h 598"/>
                  <a:gd name="T12" fmla="*/ 4 w 316"/>
                  <a:gd name="T13" fmla="*/ 175 h 598"/>
                  <a:gd name="T14" fmla="*/ 0 w 316"/>
                  <a:gd name="T15" fmla="*/ 196 h 598"/>
                  <a:gd name="T16" fmla="*/ 0 w 316"/>
                  <a:gd name="T17" fmla="*/ 215 h 598"/>
                  <a:gd name="T18" fmla="*/ 3 w 316"/>
                  <a:gd name="T19" fmla="*/ 233 h 598"/>
                  <a:gd name="T20" fmla="*/ 10 w 316"/>
                  <a:gd name="T21" fmla="*/ 249 h 598"/>
                  <a:gd name="T22" fmla="*/ 22 w 316"/>
                  <a:gd name="T23" fmla="*/ 265 h 598"/>
                  <a:gd name="T24" fmla="*/ 46 w 316"/>
                  <a:gd name="T25" fmla="*/ 285 h 598"/>
                  <a:gd name="T26" fmla="*/ 72 w 316"/>
                  <a:gd name="T27" fmla="*/ 291 h 598"/>
                  <a:gd name="T28" fmla="*/ 100 w 316"/>
                  <a:gd name="T29" fmla="*/ 288 h 598"/>
                  <a:gd name="T30" fmla="*/ 128 w 316"/>
                  <a:gd name="T31" fmla="*/ 283 h 598"/>
                  <a:gd name="T32" fmla="*/ 156 w 316"/>
                  <a:gd name="T33" fmla="*/ 279 h 598"/>
                  <a:gd name="T34" fmla="*/ 182 w 316"/>
                  <a:gd name="T35" fmla="*/ 284 h 598"/>
                  <a:gd name="T36" fmla="*/ 212 w 316"/>
                  <a:gd name="T37" fmla="*/ 312 h 598"/>
                  <a:gd name="T38" fmla="*/ 224 w 316"/>
                  <a:gd name="T39" fmla="*/ 359 h 598"/>
                  <a:gd name="T40" fmla="*/ 218 w 316"/>
                  <a:gd name="T41" fmla="*/ 411 h 598"/>
                  <a:gd name="T42" fmla="*/ 205 w 316"/>
                  <a:gd name="T43" fmla="*/ 464 h 598"/>
                  <a:gd name="T44" fmla="*/ 193 w 316"/>
                  <a:gd name="T45" fmla="*/ 514 h 598"/>
                  <a:gd name="T46" fmla="*/ 193 w 316"/>
                  <a:gd name="T47" fmla="*/ 558 h 598"/>
                  <a:gd name="T48" fmla="*/ 215 w 316"/>
                  <a:gd name="T49" fmla="*/ 591 h 598"/>
                  <a:gd name="T50" fmla="*/ 228 w 316"/>
                  <a:gd name="T51" fmla="*/ 596 h 598"/>
                  <a:gd name="T52" fmla="*/ 240 w 316"/>
                  <a:gd name="T53" fmla="*/ 597 h 598"/>
                  <a:gd name="T54" fmla="*/ 254 w 316"/>
                  <a:gd name="T55" fmla="*/ 596 h 598"/>
                  <a:gd name="T56" fmla="*/ 266 w 316"/>
                  <a:gd name="T57" fmla="*/ 591 h 598"/>
                  <a:gd name="T58" fmla="*/ 278 w 316"/>
                  <a:gd name="T59" fmla="*/ 584 h 598"/>
                  <a:gd name="T60" fmla="*/ 288 w 316"/>
                  <a:gd name="T61" fmla="*/ 574 h 598"/>
                  <a:gd name="T62" fmla="*/ 312 w 316"/>
                  <a:gd name="T63" fmla="*/ 525 h 598"/>
                  <a:gd name="T64" fmla="*/ 314 w 316"/>
                  <a:gd name="T65" fmla="*/ 481 h 598"/>
                  <a:gd name="T66" fmla="*/ 302 w 316"/>
                  <a:gd name="T67" fmla="*/ 437 h 598"/>
                  <a:gd name="T68" fmla="*/ 283 w 316"/>
                  <a:gd name="T69" fmla="*/ 388 h 598"/>
                  <a:gd name="T70" fmla="*/ 262 w 316"/>
                  <a:gd name="T71" fmla="*/ 332 h 598"/>
                  <a:gd name="T72" fmla="*/ 246 w 316"/>
                  <a:gd name="T73" fmla="*/ 265 h 598"/>
                  <a:gd name="T74" fmla="*/ 240 w 316"/>
                  <a:gd name="T75" fmla="*/ 195 h 598"/>
                  <a:gd name="T76" fmla="*/ 245 w 316"/>
                  <a:gd name="T77" fmla="*/ 152 h 598"/>
                  <a:gd name="T78" fmla="*/ 252 w 316"/>
                  <a:gd name="T79" fmla="*/ 114 h 598"/>
                  <a:gd name="T80" fmla="*/ 256 w 316"/>
                  <a:gd name="T81" fmla="*/ 81 h 598"/>
                  <a:gd name="T82" fmla="*/ 255 w 316"/>
                  <a:gd name="T83" fmla="*/ 52 h 598"/>
                  <a:gd name="T84" fmla="*/ 244 w 316"/>
                  <a:gd name="T85" fmla="*/ 27 h 598"/>
                  <a:gd name="T86" fmla="*/ 219 w 316"/>
                  <a:gd name="T87" fmla="*/ 6 h 598"/>
                  <a:gd name="T88" fmla="*/ 200 w 316"/>
                  <a:gd name="T89" fmla="*/ 1 h 598"/>
                  <a:gd name="T90" fmla="*/ 180 w 316"/>
                  <a:gd name="T91" fmla="*/ 2 h 598"/>
                  <a:gd name="T92" fmla="*/ 158 w 316"/>
                  <a:gd name="T93" fmla="*/ 8 h 598"/>
                  <a:gd name="T94" fmla="*/ 134 w 316"/>
                  <a:gd name="T95" fmla="*/ 18 h 598"/>
                  <a:gd name="T96" fmla="*/ 105 w 316"/>
                  <a:gd name="T97" fmla="*/ 28 h 598"/>
                  <a:gd name="T98" fmla="*/ 75 w 316"/>
                  <a:gd name="T99" fmla="*/ 37 h 598"/>
                  <a:gd name="T100" fmla="*/ 65 w 316"/>
                  <a:gd name="T101" fmla="*/ 39 h 598"/>
                  <a:gd name="T102" fmla="*/ 56 w 316"/>
                  <a:gd name="T103" fmla="*/ 40 h 598"/>
                  <a:gd name="T104" fmla="*/ 48 w 316"/>
                  <a:gd name="T105" fmla="*/ 42 h 598"/>
                  <a:gd name="T106" fmla="*/ 42 w 316"/>
                  <a:gd name="T107" fmla="*/ 44 h 598"/>
                  <a:gd name="T108" fmla="*/ 37 w 316"/>
                  <a:gd name="T109" fmla="*/ 48 h 598"/>
                  <a:gd name="T110" fmla="*/ 35 w 316"/>
                  <a:gd name="T111" fmla="*/ 53 h 598"/>
                  <a:gd name="T112" fmla="*/ 38 w 316"/>
                  <a:gd name="T113" fmla="*/ 61 h 598"/>
                  <a:gd name="T114" fmla="*/ 47 w 316"/>
                  <a:gd name="T115" fmla="*/ 66 h 598"/>
                  <a:gd name="T116" fmla="*/ 58 w 316"/>
                  <a:gd name="T117" fmla="*/ 72 h 598"/>
                  <a:gd name="T118" fmla="*/ 69 w 316"/>
                  <a:gd name="T119" fmla="*/ 78 h 598"/>
                  <a:gd name="T120" fmla="*/ 78 w 316"/>
                  <a:gd name="T121" fmla="*/ 84 h 598"/>
                  <a:gd name="T122" fmla="*/ 82 w 316"/>
                  <a:gd name="T123" fmla="*/ 93 h 5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6"/>
                  <a:gd name="T187" fmla="*/ 0 h 598"/>
                  <a:gd name="T188" fmla="*/ 316 w 316"/>
                  <a:gd name="T189" fmla="*/ 598 h 5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6" h="598">
                    <a:moveTo>
                      <a:pt x="83" y="95"/>
                    </a:moveTo>
                    <a:lnTo>
                      <a:pt x="82" y="100"/>
                    </a:lnTo>
                    <a:lnTo>
                      <a:pt x="81" y="102"/>
                    </a:lnTo>
                    <a:lnTo>
                      <a:pt x="80" y="105"/>
                    </a:lnTo>
                    <a:lnTo>
                      <a:pt x="78" y="107"/>
                    </a:lnTo>
                    <a:lnTo>
                      <a:pt x="77" y="109"/>
                    </a:lnTo>
                    <a:lnTo>
                      <a:pt x="75" y="110"/>
                    </a:lnTo>
                    <a:lnTo>
                      <a:pt x="73" y="112"/>
                    </a:lnTo>
                    <a:lnTo>
                      <a:pt x="71" y="114"/>
                    </a:lnTo>
                    <a:lnTo>
                      <a:pt x="68" y="115"/>
                    </a:lnTo>
                    <a:lnTo>
                      <a:pt x="66" y="117"/>
                    </a:lnTo>
                    <a:lnTo>
                      <a:pt x="63" y="118"/>
                    </a:lnTo>
                    <a:lnTo>
                      <a:pt x="60" y="120"/>
                    </a:lnTo>
                    <a:lnTo>
                      <a:pt x="58" y="121"/>
                    </a:lnTo>
                    <a:lnTo>
                      <a:pt x="54" y="122"/>
                    </a:lnTo>
                    <a:lnTo>
                      <a:pt x="52" y="123"/>
                    </a:lnTo>
                    <a:lnTo>
                      <a:pt x="48" y="124"/>
                    </a:lnTo>
                    <a:lnTo>
                      <a:pt x="45" y="126"/>
                    </a:lnTo>
                    <a:lnTo>
                      <a:pt x="42" y="127"/>
                    </a:lnTo>
                    <a:lnTo>
                      <a:pt x="39" y="129"/>
                    </a:lnTo>
                    <a:lnTo>
                      <a:pt x="36" y="130"/>
                    </a:lnTo>
                    <a:lnTo>
                      <a:pt x="33" y="132"/>
                    </a:lnTo>
                    <a:lnTo>
                      <a:pt x="30" y="134"/>
                    </a:lnTo>
                    <a:lnTo>
                      <a:pt x="27" y="136"/>
                    </a:lnTo>
                    <a:lnTo>
                      <a:pt x="25" y="138"/>
                    </a:lnTo>
                    <a:lnTo>
                      <a:pt x="22" y="140"/>
                    </a:lnTo>
                    <a:lnTo>
                      <a:pt x="20" y="142"/>
                    </a:lnTo>
                    <a:lnTo>
                      <a:pt x="17" y="145"/>
                    </a:lnTo>
                    <a:lnTo>
                      <a:pt x="15" y="148"/>
                    </a:lnTo>
                    <a:lnTo>
                      <a:pt x="13" y="151"/>
                    </a:lnTo>
                    <a:lnTo>
                      <a:pt x="12" y="154"/>
                    </a:lnTo>
                    <a:lnTo>
                      <a:pt x="10" y="158"/>
                    </a:lnTo>
                    <a:lnTo>
                      <a:pt x="7" y="166"/>
                    </a:lnTo>
                    <a:lnTo>
                      <a:pt x="6" y="171"/>
                    </a:lnTo>
                    <a:lnTo>
                      <a:pt x="4" y="175"/>
                    </a:lnTo>
                    <a:lnTo>
                      <a:pt x="4" y="180"/>
                    </a:lnTo>
                    <a:lnTo>
                      <a:pt x="2" y="184"/>
                    </a:lnTo>
                    <a:lnTo>
                      <a:pt x="2" y="188"/>
                    </a:lnTo>
                    <a:lnTo>
                      <a:pt x="1" y="192"/>
                    </a:lnTo>
                    <a:lnTo>
                      <a:pt x="0" y="196"/>
                    </a:lnTo>
                    <a:lnTo>
                      <a:pt x="0" y="200"/>
                    </a:lnTo>
                    <a:lnTo>
                      <a:pt x="0" y="204"/>
                    </a:lnTo>
                    <a:lnTo>
                      <a:pt x="0" y="208"/>
                    </a:lnTo>
                    <a:lnTo>
                      <a:pt x="0" y="211"/>
                    </a:lnTo>
                    <a:lnTo>
                      <a:pt x="0" y="215"/>
                    </a:lnTo>
                    <a:lnTo>
                      <a:pt x="0" y="218"/>
                    </a:lnTo>
                    <a:lnTo>
                      <a:pt x="1" y="222"/>
                    </a:lnTo>
                    <a:lnTo>
                      <a:pt x="2" y="226"/>
                    </a:lnTo>
                    <a:lnTo>
                      <a:pt x="2" y="229"/>
                    </a:lnTo>
                    <a:lnTo>
                      <a:pt x="3" y="233"/>
                    </a:lnTo>
                    <a:lnTo>
                      <a:pt x="4" y="236"/>
                    </a:lnTo>
                    <a:lnTo>
                      <a:pt x="6" y="239"/>
                    </a:lnTo>
                    <a:lnTo>
                      <a:pt x="7" y="243"/>
                    </a:lnTo>
                    <a:lnTo>
                      <a:pt x="9" y="246"/>
                    </a:lnTo>
                    <a:lnTo>
                      <a:pt x="10" y="249"/>
                    </a:lnTo>
                    <a:lnTo>
                      <a:pt x="12" y="252"/>
                    </a:lnTo>
                    <a:lnTo>
                      <a:pt x="15" y="256"/>
                    </a:lnTo>
                    <a:lnTo>
                      <a:pt x="17" y="259"/>
                    </a:lnTo>
                    <a:lnTo>
                      <a:pt x="20" y="262"/>
                    </a:lnTo>
                    <a:lnTo>
                      <a:pt x="22" y="265"/>
                    </a:lnTo>
                    <a:lnTo>
                      <a:pt x="25" y="268"/>
                    </a:lnTo>
                    <a:lnTo>
                      <a:pt x="28" y="272"/>
                    </a:lnTo>
                    <a:lnTo>
                      <a:pt x="32" y="275"/>
                    </a:lnTo>
                    <a:lnTo>
                      <a:pt x="41" y="282"/>
                    </a:lnTo>
                    <a:lnTo>
                      <a:pt x="46" y="285"/>
                    </a:lnTo>
                    <a:lnTo>
                      <a:pt x="51" y="287"/>
                    </a:lnTo>
                    <a:lnTo>
                      <a:pt x="56" y="288"/>
                    </a:lnTo>
                    <a:lnTo>
                      <a:pt x="61" y="290"/>
                    </a:lnTo>
                    <a:lnTo>
                      <a:pt x="67" y="290"/>
                    </a:lnTo>
                    <a:lnTo>
                      <a:pt x="72" y="291"/>
                    </a:lnTo>
                    <a:lnTo>
                      <a:pt x="78" y="291"/>
                    </a:lnTo>
                    <a:lnTo>
                      <a:pt x="83" y="291"/>
                    </a:lnTo>
                    <a:lnTo>
                      <a:pt x="89" y="290"/>
                    </a:lnTo>
                    <a:lnTo>
                      <a:pt x="94" y="290"/>
                    </a:lnTo>
                    <a:lnTo>
                      <a:pt x="100" y="288"/>
                    </a:lnTo>
                    <a:lnTo>
                      <a:pt x="106" y="288"/>
                    </a:lnTo>
                    <a:lnTo>
                      <a:pt x="112" y="286"/>
                    </a:lnTo>
                    <a:lnTo>
                      <a:pt x="117" y="285"/>
                    </a:lnTo>
                    <a:lnTo>
                      <a:pt x="123" y="284"/>
                    </a:lnTo>
                    <a:lnTo>
                      <a:pt x="128" y="283"/>
                    </a:lnTo>
                    <a:lnTo>
                      <a:pt x="134" y="282"/>
                    </a:lnTo>
                    <a:lnTo>
                      <a:pt x="140" y="281"/>
                    </a:lnTo>
                    <a:lnTo>
                      <a:pt x="145" y="280"/>
                    </a:lnTo>
                    <a:lnTo>
                      <a:pt x="151" y="280"/>
                    </a:lnTo>
                    <a:lnTo>
                      <a:pt x="156" y="279"/>
                    </a:lnTo>
                    <a:lnTo>
                      <a:pt x="161" y="280"/>
                    </a:lnTo>
                    <a:lnTo>
                      <a:pt x="166" y="280"/>
                    </a:lnTo>
                    <a:lnTo>
                      <a:pt x="172" y="280"/>
                    </a:lnTo>
                    <a:lnTo>
                      <a:pt x="176" y="282"/>
                    </a:lnTo>
                    <a:lnTo>
                      <a:pt x="182" y="284"/>
                    </a:lnTo>
                    <a:lnTo>
                      <a:pt x="186" y="286"/>
                    </a:lnTo>
                    <a:lnTo>
                      <a:pt x="191" y="288"/>
                    </a:lnTo>
                    <a:lnTo>
                      <a:pt x="195" y="292"/>
                    </a:lnTo>
                    <a:lnTo>
                      <a:pt x="200" y="296"/>
                    </a:lnTo>
                    <a:lnTo>
                      <a:pt x="212" y="312"/>
                    </a:lnTo>
                    <a:lnTo>
                      <a:pt x="216" y="321"/>
                    </a:lnTo>
                    <a:lnTo>
                      <a:pt x="220" y="330"/>
                    </a:lnTo>
                    <a:lnTo>
                      <a:pt x="222" y="339"/>
                    </a:lnTo>
                    <a:lnTo>
                      <a:pt x="224" y="349"/>
                    </a:lnTo>
                    <a:lnTo>
                      <a:pt x="224" y="359"/>
                    </a:lnTo>
                    <a:lnTo>
                      <a:pt x="224" y="369"/>
                    </a:lnTo>
                    <a:lnTo>
                      <a:pt x="224" y="379"/>
                    </a:lnTo>
                    <a:lnTo>
                      <a:pt x="222" y="390"/>
                    </a:lnTo>
                    <a:lnTo>
                      <a:pt x="220" y="400"/>
                    </a:lnTo>
                    <a:lnTo>
                      <a:pt x="218" y="411"/>
                    </a:lnTo>
                    <a:lnTo>
                      <a:pt x="216" y="422"/>
                    </a:lnTo>
                    <a:lnTo>
                      <a:pt x="213" y="432"/>
                    </a:lnTo>
                    <a:lnTo>
                      <a:pt x="210" y="443"/>
                    </a:lnTo>
                    <a:lnTo>
                      <a:pt x="208" y="454"/>
                    </a:lnTo>
                    <a:lnTo>
                      <a:pt x="205" y="464"/>
                    </a:lnTo>
                    <a:lnTo>
                      <a:pt x="202" y="474"/>
                    </a:lnTo>
                    <a:lnTo>
                      <a:pt x="199" y="484"/>
                    </a:lnTo>
                    <a:lnTo>
                      <a:pt x="197" y="495"/>
                    </a:lnTo>
                    <a:lnTo>
                      <a:pt x="194" y="504"/>
                    </a:lnTo>
                    <a:lnTo>
                      <a:pt x="193" y="514"/>
                    </a:lnTo>
                    <a:lnTo>
                      <a:pt x="192" y="524"/>
                    </a:lnTo>
                    <a:lnTo>
                      <a:pt x="191" y="533"/>
                    </a:lnTo>
                    <a:lnTo>
                      <a:pt x="191" y="542"/>
                    </a:lnTo>
                    <a:lnTo>
                      <a:pt x="191" y="550"/>
                    </a:lnTo>
                    <a:lnTo>
                      <a:pt x="193" y="558"/>
                    </a:lnTo>
                    <a:lnTo>
                      <a:pt x="195" y="565"/>
                    </a:lnTo>
                    <a:lnTo>
                      <a:pt x="198" y="572"/>
                    </a:lnTo>
                    <a:lnTo>
                      <a:pt x="202" y="579"/>
                    </a:lnTo>
                    <a:lnTo>
                      <a:pt x="208" y="585"/>
                    </a:lnTo>
                    <a:lnTo>
                      <a:pt x="215" y="591"/>
                    </a:lnTo>
                    <a:lnTo>
                      <a:pt x="218" y="593"/>
                    </a:lnTo>
                    <a:lnTo>
                      <a:pt x="221" y="594"/>
                    </a:lnTo>
                    <a:lnTo>
                      <a:pt x="223" y="595"/>
                    </a:lnTo>
                    <a:lnTo>
                      <a:pt x="225" y="596"/>
                    </a:lnTo>
                    <a:lnTo>
                      <a:pt x="228" y="596"/>
                    </a:lnTo>
                    <a:lnTo>
                      <a:pt x="230" y="597"/>
                    </a:lnTo>
                    <a:lnTo>
                      <a:pt x="232" y="597"/>
                    </a:lnTo>
                    <a:lnTo>
                      <a:pt x="235" y="597"/>
                    </a:lnTo>
                    <a:lnTo>
                      <a:pt x="238" y="597"/>
                    </a:lnTo>
                    <a:lnTo>
                      <a:pt x="240" y="597"/>
                    </a:lnTo>
                    <a:lnTo>
                      <a:pt x="243" y="597"/>
                    </a:lnTo>
                    <a:lnTo>
                      <a:pt x="246" y="597"/>
                    </a:lnTo>
                    <a:lnTo>
                      <a:pt x="248" y="596"/>
                    </a:lnTo>
                    <a:lnTo>
                      <a:pt x="251" y="596"/>
                    </a:lnTo>
                    <a:lnTo>
                      <a:pt x="254" y="596"/>
                    </a:lnTo>
                    <a:lnTo>
                      <a:pt x="256" y="595"/>
                    </a:lnTo>
                    <a:lnTo>
                      <a:pt x="259" y="594"/>
                    </a:lnTo>
                    <a:lnTo>
                      <a:pt x="262" y="593"/>
                    </a:lnTo>
                    <a:lnTo>
                      <a:pt x="264" y="592"/>
                    </a:lnTo>
                    <a:lnTo>
                      <a:pt x="266" y="591"/>
                    </a:lnTo>
                    <a:lnTo>
                      <a:pt x="269" y="590"/>
                    </a:lnTo>
                    <a:lnTo>
                      <a:pt x="272" y="588"/>
                    </a:lnTo>
                    <a:lnTo>
                      <a:pt x="274" y="587"/>
                    </a:lnTo>
                    <a:lnTo>
                      <a:pt x="276" y="585"/>
                    </a:lnTo>
                    <a:lnTo>
                      <a:pt x="278" y="584"/>
                    </a:lnTo>
                    <a:lnTo>
                      <a:pt x="281" y="582"/>
                    </a:lnTo>
                    <a:lnTo>
                      <a:pt x="283" y="580"/>
                    </a:lnTo>
                    <a:lnTo>
                      <a:pt x="285" y="578"/>
                    </a:lnTo>
                    <a:lnTo>
                      <a:pt x="286" y="576"/>
                    </a:lnTo>
                    <a:lnTo>
                      <a:pt x="288" y="574"/>
                    </a:lnTo>
                    <a:lnTo>
                      <a:pt x="290" y="572"/>
                    </a:lnTo>
                    <a:lnTo>
                      <a:pt x="301" y="553"/>
                    </a:lnTo>
                    <a:lnTo>
                      <a:pt x="306" y="544"/>
                    </a:lnTo>
                    <a:lnTo>
                      <a:pt x="309" y="534"/>
                    </a:lnTo>
                    <a:lnTo>
                      <a:pt x="312" y="525"/>
                    </a:lnTo>
                    <a:lnTo>
                      <a:pt x="314" y="516"/>
                    </a:lnTo>
                    <a:lnTo>
                      <a:pt x="315" y="508"/>
                    </a:lnTo>
                    <a:lnTo>
                      <a:pt x="315" y="499"/>
                    </a:lnTo>
                    <a:lnTo>
                      <a:pt x="315" y="490"/>
                    </a:lnTo>
                    <a:lnTo>
                      <a:pt x="314" y="481"/>
                    </a:lnTo>
                    <a:lnTo>
                      <a:pt x="313" y="472"/>
                    </a:lnTo>
                    <a:lnTo>
                      <a:pt x="311" y="464"/>
                    </a:lnTo>
                    <a:lnTo>
                      <a:pt x="308" y="455"/>
                    </a:lnTo>
                    <a:lnTo>
                      <a:pt x="306" y="446"/>
                    </a:lnTo>
                    <a:lnTo>
                      <a:pt x="302" y="437"/>
                    </a:lnTo>
                    <a:lnTo>
                      <a:pt x="299" y="427"/>
                    </a:lnTo>
                    <a:lnTo>
                      <a:pt x="296" y="418"/>
                    </a:lnTo>
                    <a:lnTo>
                      <a:pt x="292" y="408"/>
                    </a:lnTo>
                    <a:lnTo>
                      <a:pt x="288" y="398"/>
                    </a:lnTo>
                    <a:lnTo>
                      <a:pt x="283" y="388"/>
                    </a:lnTo>
                    <a:lnTo>
                      <a:pt x="279" y="377"/>
                    </a:lnTo>
                    <a:lnTo>
                      <a:pt x="275" y="366"/>
                    </a:lnTo>
                    <a:lnTo>
                      <a:pt x="270" y="355"/>
                    </a:lnTo>
                    <a:lnTo>
                      <a:pt x="266" y="344"/>
                    </a:lnTo>
                    <a:lnTo>
                      <a:pt x="262" y="332"/>
                    </a:lnTo>
                    <a:lnTo>
                      <a:pt x="258" y="319"/>
                    </a:lnTo>
                    <a:lnTo>
                      <a:pt x="255" y="306"/>
                    </a:lnTo>
                    <a:lnTo>
                      <a:pt x="252" y="293"/>
                    </a:lnTo>
                    <a:lnTo>
                      <a:pt x="248" y="279"/>
                    </a:lnTo>
                    <a:lnTo>
                      <a:pt x="246" y="265"/>
                    </a:lnTo>
                    <a:lnTo>
                      <a:pt x="244" y="250"/>
                    </a:lnTo>
                    <a:lnTo>
                      <a:pt x="242" y="234"/>
                    </a:lnTo>
                    <a:lnTo>
                      <a:pt x="240" y="214"/>
                    </a:lnTo>
                    <a:lnTo>
                      <a:pt x="240" y="204"/>
                    </a:lnTo>
                    <a:lnTo>
                      <a:pt x="240" y="195"/>
                    </a:lnTo>
                    <a:lnTo>
                      <a:pt x="241" y="186"/>
                    </a:lnTo>
                    <a:lnTo>
                      <a:pt x="242" y="177"/>
                    </a:lnTo>
                    <a:lnTo>
                      <a:pt x="242" y="168"/>
                    </a:lnTo>
                    <a:lnTo>
                      <a:pt x="244" y="160"/>
                    </a:lnTo>
                    <a:lnTo>
                      <a:pt x="245" y="152"/>
                    </a:lnTo>
                    <a:lnTo>
                      <a:pt x="246" y="144"/>
                    </a:lnTo>
                    <a:lnTo>
                      <a:pt x="247" y="136"/>
                    </a:lnTo>
                    <a:lnTo>
                      <a:pt x="249" y="128"/>
                    </a:lnTo>
                    <a:lnTo>
                      <a:pt x="250" y="121"/>
                    </a:lnTo>
                    <a:lnTo>
                      <a:pt x="252" y="114"/>
                    </a:lnTo>
                    <a:lnTo>
                      <a:pt x="253" y="107"/>
                    </a:lnTo>
                    <a:lnTo>
                      <a:pt x="254" y="100"/>
                    </a:lnTo>
                    <a:lnTo>
                      <a:pt x="255" y="93"/>
                    </a:lnTo>
                    <a:lnTo>
                      <a:pt x="256" y="87"/>
                    </a:lnTo>
                    <a:lnTo>
                      <a:pt x="256" y="81"/>
                    </a:lnTo>
                    <a:lnTo>
                      <a:pt x="257" y="74"/>
                    </a:lnTo>
                    <a:lnTo>
                      <a:pt x="257" y="69"/>
                    </a:lnTo>
                    <a:lnTo>
                      <a:pt x="256" y="63"/>
                    </a:lnTo>
                    <a:lnTo>
                      <a:pt x="256" y="57"/>
                    </a:lnTo>
                    <a:lnTo>
                      <a:pt x="255" y="52"/>
                    </a:lnTo>
                    <a:lnTo>
                      <a:pt x="254" y="46"/>
                    </a:lnTo>
                    <a:lnTo>
                      <a:pt x="252" y="41"/>
                    </a:lnTo>
                    <a:lnTo>
                      <a:pt x="250" y="36"/>
                    </a:lnTo>
                    <a:lnTo>
                      <a:pt x="247" y="32"/>
                    </a:lnTo>
                    <a:lnTo>
                      <a:pt x="244" y="27"/>
                    </a:lnTo>
                    <a:lnTo>
                      <a:pt x="240" y="22"/>
                    </a:lnTo>
                    <a:lnTo>
                      <a:pt x="235" y="18"/>
                    </a:lnTo>
                    <a:lnTo>
                      <a:pt x="230" y="13"/>
                    </a:lnTo>
                    <a:lnTo>
                      <a:pt x="223" y="8"/>
                    </a:lnTo>
                    <a:lnTo>
                      <a:pt x="219" y="6"/>
                    </a:lnTo>
                    <a:lnTo>
                      <a:pt x="215" y="4"/>
                    </a:lnTo>
                    <a:lnTo>
                      <a:pt x="212" y="3"/>
                    </a:lnTo>
                    <a:lnTo>
                      <a:pt x="208" y="2"/>
                    </a:lnTo>
                    <a:lnTo>
                      <a:pt x="204" y="1"/>
                    </a:lnTo>
                    <a:lnTo>
                      <a:pt x="200" y="1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88" y="1"/>
                    </a:lnTo>
                    <a:lnTo>
                      <a:pt x="184" y="2"/>
                    </a:lnTo>
                    <a:lnTo>
                      <a:pt x="180" y="2"/>
                    </a:lnTo>
                    <a:lnTo>
                      <a:pt x="176" y="3"/>
                    </a:lnTo>
                    <a:lnTo>
                      <a:pt x="172" y="4"/>
                    </a:lnTo>
                    <a:lnTo>
                      <a:pt x="167" y="6"/>
                    </a:lnTo>
                    <a:lnTo>
                      <a:pt x="163" y="7"/>
                    </a:lnTo>
                    <a:lnTo>
                      <a:pt x="158" y="8"/>
                    </a:lnTo>
                    <a:lnTo>
                      <a:pt x="154" y="10"/>
                    </a:lnTo>
                    <a:lnTo>
                      <a:pt x="149" y="12"/>
                    </a:lnTo>
                    <a:lnTo>
                      <a:pt x="144" y="14"/>
                    </a:lnTo>
                    <a:lnTo>
                      <a:pt x="139" y="16"/>
                    </a:lnTo>
                    <a:lnTo>
                      <a:pt x="134" y="18"/>
                    </a:lnTo>
                    <a:lnTo>
                      <a:pt x="128" y="20"/>
                    </a:lnTo>
                    <a:lnTo>
                      <a:pt x="123" y="22"/>
                    </a:lnTo>
                    <a:lnTo>
                      <a:pt x="117" y="24"/>
                    </a:lnTo>
                    <a:lnTo>
                      <a:pt x="111" y="26"/>
                    </a:lnTo>
                    <a:lnTo>
                      <a:pt x="105" y="28"/>
                    </a:lnTo>
                    <a:lnTo>
                      <a:pt x="99" y="30"/>
                    </a:lnTo>
                    <a:lnTo>
                      <a:pt x="93" y="32"/>
                    </a:lnTo>
                    <a:lnTo>
                      <a:pt x="86" y="34"/>
                    </a:lnTo>
                    <a:lnTo>
                      <a:pt x="80" y="36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1" y="38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1" y="45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8" y="47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2"/>
                    </a:lnTo>
                    <a:lnTo>
                      <a:pt x="35" y="53"/>
                    </a:lnTo>
                    <a:lnTo>
                      <a:pt x="35" y="56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7" y="60"/>
                    </a:lnTo>
                    <a:lnTo>
                      <a:pt x="38" y="61"/>
                    </a:lnTo>
                    <a:lnTo>
                      <a:pt x="40" y="62"/>
                    </a:lnTo>
                    <a:lnTo>
                      <a:pt x="41" y="63"/>
                    </a:lnTo>
                    <a:lnTo>
                      <a:pt x="43" y="64"/>
                    </a:lnTo>
                    <a:lnTo>
                      <a:pt x="45" y="65"/>
                    </a:lnTo>
                    <a:lnTo>
                      <a:pt x="47" y="66"/>
                    </a:lnTo>
                    <a:lnTo>
                      <a:pt x="49" y="68"/>
                    </a:lnTo>
                    <a:lnTo>
                      <a:pt x="51" y="69"/>
                    </a:lnTo>
                    <a:lnTo>
                      <a:pt x="53" y="70"/>
                    </a:lnTo>
                    <a:lnTo>
                      <a:pt x="56" y="71"/>
                    </a:lnTo>
                    <a:lnTo>
                      <a:pt x="58" y="72"/>
                    </a:lnTo>
                    <a:lnTo>
                      <a:pt x="60" y="73"/>
                    </a:lnTo>
                    <a:lnTo>
                      <a:pt x="62" y="74"/>
                    </a:lnTo>
                    <a:lnTo>
                      <a:pt x="64" y="75"/>
                    </a:lnTo>
                    <a:lnTo>
                      <a:pt x="67" y="76"/>
                    </a:lnTo>
                    <a:lnTo>
                      <a:pt x="69" y="78"/>
                    </a:lnTo>
                    <a:lnTo>
                      <a:pt x="71" y="79"/>
                    </a:lnTo>
                    <a:lnTo>
                      <a:pt x="73" y="80"/>
                    </a:lnTo>
                    <a:lnTo>
                      <a:pt x="75" y="82"/>
                    </a:lnTo>
                    <a:lnTo>
                      <a:pt x="76" y="83"/>
                    </a:lnTo>
                    <a:lnTo>
                      <a:pt x="78" y="84"/>
                    </a:lnTo>
                    <a:lnTo>
                      <a:pt x="79" y="86"/>
                    </a:lnTo>
                    <a:lnTo>
                      <a:pt x="80" y="88"/>
                    </a:lnTo>
                    <a:lnTo>
                      <a:pt x="81" y="89"/>
                    </a:lnTo>
                    <a:lnTo>
                      <a:pt x="82" y="91"/>
                    </a:lnTo>
                    <a:lnTo>
                      <a:pt x="82" y="93"/>
                    </a:lnTo>
                    <a:lnTo>
                      <a:pt x="83" y="95"/>
                    </a:lnTo>
                  </a:path>
                </a:pathLst>
              </a:custGeom>
              <a:solidFill>
                <a:srgbClr val="B2B2B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1" name="Freeform 88"/>
              <p:cNvSpPr>
                <a:spLocks/>
              </p:cNvSpPr>
              <p:nvPr/>
            </p:nvSpPr>
            <p:spPr bwMode="auto">
              <a:xfrm>
                <a:off x="4180" y="464"/>
                <a:ext cx="283" cy="598"/>
              </a:xfrm>
              <a:custGeom>
                <a:avLst/>
                <a:gdLst>
                  <a:gd name="T0" fmla="*/ 183 w 283"/>
                  <a:gd name="T1" fmla="*/ 84 h 598"/>
                  <a:gd name="T2" fmla="*/ 195 w 283"/>
                  <a:gd name="T3" fmla="*/ 90 h 598"/>
                  <a:gd name="T4" fmla="*/ 210 w 283"/>
                  <a:gd name="T5" fmla="*/ 94 h 598"/>
                  <a:gd name="T6" fmla="*/ 226 w 283"/>
                  <a:gd name="T7" fmla="*/ 98 h 598"/>
                  <a:gd name="T8" fmla="*/ 242 w 283"/>
                  <a:gd name="T9" fmla="*/ 104 h 598"/>
                  <a:gd name="T10" fmla="*/ 256 w 283"/>
                  <a:gd name="T11" fmla="*/ 115 h 598"/>
                  <a:gd name="T12" fmla="*/ 269 w 283"/>
                  <a:gd name="T13" fmla="*/ 137 h 598"/>
                  <a:gd name="T14" fmla="*/ 277 w 283"/>
                  <a:gd name="T15" fmla="*/ 157 h 598"/>
                  <a:gd name="T16" fmla="*/ 281 w 283"/>
                  <a:gd name="T17" fmla="*/ 176 h 598"/>
                  <a:gd name="T18" fmla="*/ 281 w 283"/>
                  <a:gd name="T19" fmla="*/ 194 h 598"/>
                  <a:gd name="T20" fmla="*/ 277 w 283"/>
                  <a:gd name="T21" fmla="*/ 211 h 598"/>
                  <a:gd name="T22" fmla="*/ 269 w 283"/>
                  <a:gd name="T23" fmla="*/ 229 h 598"/>
                  <a:gd name="T24" fmla="*/ 250 w 283"/>
                  <a:gd name="T25" fmla="*/ 253 h 598"/>
                  <a:gd name="T26" fmla="*/ 225 w 283"/>
                  <a:gd name="T27" fmla="*/ 264 h 598"/>
                  <a:gd name="T28" fmla="*/ 197 w 283"/>
                  <a:gd name="T29" fmla="*/ 266 h 598"/>
                  <a:gd name="T30" fmla="*/ 168 w 283"/>
                  <a:gd name="T31" fmla="*/ 266 h 598"/>
                  <a:gd name="T32" fmla="*/ 140 w 283"/>
                  <a:gd name="T33" fmla="*/ 268 h 598"/>
                  <a:gd name="T34" fmla="*/ 116 w 283"/>
                  <a:gd name="T35" fmla="*/ 277 h 598"/>
                  <a:gd name="T36" fmla="*/ 92 w 283"/>
                  <a:gd name="T37" fmla="*/ 310 h 598"/>
                  <a:gd name="T38" fmla="*/ 89 w 283"/>
                  <a:gd name="T39" fmla="*/ 359 h 598"/>
                  <a:gd name="T40" fmla="*/ 105 w 283"/>
                  <a:gd name="T41" fmla="*/ 409 h 598"/>
                  <a:gd name="T42" fmla="*/ 128 w 283"/>
                  <a:gd name="T43" fmla="*/ 458 h 598"/>
                  <a:gd name="T44" fmla="*/ 150 w 283"/>
                  <a:gd name="T45" fmla="*/ 506 h 598"/>
                  <a:gd name="T46" fmla="*/ 158 w 283"/>
                  <a:gd name="T47" fmla="*/ 548 h 598"/>
                  <a:gd name="T48" fmla="*/ 143 w 283"/>
                  <a:gd name="T49" fmla="*/ 585 h 598"/>
                  <a:gd name="T50" fmla="*/ 132 w 283"/>
                  <a:gd name="T51" fmla="*/ 592 h 598"/>
                  <a:gd name="T52" fmla="*/ 120 w 283"/>
                  <a:gd name="T53" fmla="*/ 596 h 598"/>
                  <a:gd name="T54" fmla="*/ 106 w 283"/>
                  <a:gd name="T55" fmla="*/ 597 h 598"/>
                  <a:gd name="T56" fmla="*/ 92 w 283"/>
                  <a:gd name="T57" fmla="*/ 595 h 598"/>
                  <a:gd name="T58" fmla="*/ 80 w 283"/>
                  <a:gd name="T59" fmla="*/ 590 h 598"/>
                  <a:gd name="T60" fmla="*/ 68 w 283"/>
                  <a:gd name="T61" fmla="*/ 582 h 598"/>
                  <a:gd name="T62" fmla="*/ 36 w 283"/>
                  <a:gd name="T63" fmla="*/ 539 h 598"/>
                  <a:gd name="T64" fmla="*/ 25 w 283"/>
                  <a:gd name="T65" fmla="*/ 496 h 598"/>
                  <a:gd name="T66" fmla="*/ 28 w 283"/>
                  <a:gd name="T67" fmla="*/ 450 h 598"/>
                  <a:gd name="T68" fmla="*/ 37 w 283"/>
                  <a:gd name="T69" fmla="*/ 399 h 598"/>
                  <a:gd name="T70" fmla="*/ 47 w 283"/>
                  <a:gd name="T71" fmla="*/ 340 h 598"/>
                  <a:gd name="T72" fmla="*/ 50 w 283"/>
                  <a:gd name="T73" fmla="*/ 271 h 598"/>
                  <a:gd name="T74" fmla="*/ 42 w 283"/>
                  <a:gd name="T75" fmla="*/ 201 h 598"/>
                  <a:gd name="T76" fmla="*/ 29 w 283"/>
                  <a:gd name="T77" fmla="*/ 159 h 598"/>
                  <a:gd name="T78" fmla="*/ 15 w 283"/>
                  <a:gd name="T79" fmla="*/ 123 h 598"/>
                  <a:gd name="T80" fmla="*/ 4 w 283"/>
                  <a:gd name="T81" fmla="*/ 92 h 598"/>
                  <a:gd name="T82" fmla="*/ 0 w 283"/>
                  <a:gd name="T83" fmla="*/ 63 h 598"/>
                  <a:gd name="T84" fmla="*/ 6 w 283"/>
                  <a:gd name="T85" fmla="*/ 36 h 598"/>
                  <a:gd name="T86" fmla="*/ 26 w 283"/>
                  <a:gd name="T87" fmla="*/ 12 h 598"/>
                  <a:gd name="T88" fmla="*/ 44 w 283"/>
                  <a:gd name="T89" fmla="*/ 3 h 598"/>
                  <a:gd name="T90" fmla="*/ 64 w 283"/>
                  <a:gd name="T91" fmla="*/ 0 h 598"/>
                  <a:gd name="T92" fmla="*/ 86 w 283"/>
                  <a:gd name="T93" fmla="*/ 2 h 598"/>
                  <a:gd name="T94" fmla="*/ 112 w 283"/>
                  <a:gd name="T95" fmla="*/ 7 h 598"/>
                  <a:gd name="T96" fmla="*/ 142 w 283"/>
                  <a:gd name="T97" fmla="*/ 12 h 598"/>
                  <a:gd name="T98" fmla="*/ 173 w 283"/>
                  <a:gd name="T99" fmla="*/ 14 h 598"/>
                  <a:gd name="T100" fmla="*/ 183 w 283"/>
                  <a:gd name="T101" fmla="*/ 14 h 598"/>
                  <a:gd name="T102" fmla="*/ 193 w 283"/>
                  <a:gd name="T103" fmla="*/ 15 h 598"/>
                  <a:gd name="T104" fmla="*/ 201 w 283"/>
                  <a:gd name="T105" fmla="*/ 15 h 598"/>
                  <a:gd name="T106" fmla="*/ 207 w 283"/>
                  <a:gd name="T107" fmla="*/ 16 h 598"/>
                  <a:gd name="T108" fmla="*/ 212 w 283"/>
                  <a:gd name="T109" fmla="*/ 18 h 598"/>
                  <a:gd name="T110" fmla="*/ 216 w 283"/>
                  <a:gd name="T111" fmla="*/ 23 h 598"/>
                  <a:gd name="T112" fmla="*/ 214 w 283"/>
                  <a:gd name="T113" fmla="*/ 31 h 598"/>
                  <a:gd name="T114" fmla="*/ 207 w 283"/>
                  <a:gd name="T115" fmla="*/ 38 h 598"/>
                  <a:gd name="T116" fmla="*/ 197 w 283"/>
                  <a:gd name="T117" fmla="*/ 46 h 598"/>
                  <a:gd name="T118" fmla="*/ 187 w 283"/>
                  <a:gd name="T119" fmla="*/ 54 h 598"/>
                  <a:gd name="T120" fmla="*/ 180 w 283"/>
                  <a:gd name="T121" fmla="*/ 62 h 598"/>
                  <a:gd name="T122" fmla="*/ 177 w 283"/>
                  <a:gd name="T123" fmla="*/ 71 h 5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3"/>
                  <a:gd name="T187" fmla="*/ 0 h 598"/>
                  <a:gd name="T188" fmla="*/ 283 w 283"/>
                  <a:gd name="T189" fmla="*/ 598 h 5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3" h="598">
                    <a:moveTo>
                      <a:pt x="177" y="73"/>
                    </a:moveTo>
                    <a:lnTo>
                      <a:pt x="179" y="78"/>
                    </a:lnTo>
                    <a:lnTo>
                      <a:pt x="180" y="80"/>
                    </a:lnTo>
                    <a:lnTo>
                      <a:pt x="182" y="82"/>
                    </a:lnTo>
                    <a:lnTo>
                      <a:pt x="183" y="84"/>
                    </a:lnTo>
                    <a:lnTo>
                      <a:pt x="185" y="86"/>
                    </a:lnTo>
                    <a:lnTo>
                      <a:pt x="187" y="87"/>
                    </a:lnTo>
                    <a:lnTo>
                      <a:pt x="190" y="88"/>
                    </a:lnTo>
                    <a:lnTo>
                      <a:pt x="192" y="90"/>
                    </a:lnTo>
                    <a:lnTo>
                      <a:pt x="195" y="90"/>
                    </a:lnTo>
                    <a:lnTo>
                      <a:pt x="198" y="91"/>
                    </a:lnTo>
                    <a:lnTo>
                      <a:pt x="200" y="92"/>
                    </a:lnTo>
                    <a:lnTo>
                      <a:pt x="203" y="93"/>
                    </a:lnTo>
                    <a:lnTo>
                      <a:pt x="206" y="94"/>
                    </a:lnTo>
                    <a:lnTo>
                      <a:pt x="210" y="94"/>
                    </a:lnTo>
                    <a:lnTo>
                      <a:pt x="213" y="95"/>
                    </a:lnTo>
                    <a:lnTo>
                      <a:pt x="216" y="96"/>
                    </a:lnTo>
                    <a:lnTo>
                      <a:pt x="219" y="96"/>
                    </a:lnTo>
                    <a:lnTo>
                      <a:pt x="223" y="97"/>
                    </a:lnTo>
                    <a:lnTo>
                      <a:pt x="226" y="98"/>
                    </a:lnTo>
                    <a:lnTo>
                      <a:pt x="229" y="99"/>
                    </a:lnTo>
                    <a:lnTo>
                      <a:pt x="232" y="100"/>
                    </a:lnTo>
                    <a:lnTo>
                      <a:pt x="236" y="101"/>
                    </a:lnTo>
                    <a:lnTo>
                      <a:pt x="239" y="103"/>
                    </a:lnTo>
                    <a:lnTo>
                      <a:pt x="242" y="104"/>
                    </a:lnTo>
                    <a:lnTo>
                      <a:pt x="245" y="106"/>
                    </a:lnTo>
                    <a:lnTo>
                      <a:pt x="248" y="108"/>
                    </a:lnTo>
                    <a:lnTo>
                      <a:pt x="250" y="110"/>
                    </a:lnTo>
                    <a:lnTo>
                      <a:pt x="253" y="112"/>
                    </a:lnTo>
                    <a:lnTo>
                      <a:pt x="256" y="115"/>
                    </a:lnTo>
                    <a:lnTo>
                      <a:pt x="258" y="118"/>
                    </a:lnTo>
                    <a:lnTo>
                      <a:pt x="260" y="121"/>
                    </a:lnTo>
                    <a:lnTo>
                      <a:pt x="264" y="129"/>
                    </a:lnTo>
                    <a:lnTo>
                      <a:pt x="267" y="133"/>
                    </a:lnTo>
                    <a:lnTo>
                      <a:pt x="269" y="137"/>
                    </a:lnTo>
                    <a:lnTo>
                      <a:pt x="271" y="141"/>
                    </a:lnTo>
                    <a:lnTo>
                      <a:pt x="272" y="145"/>
                    </a:lnTo>
                    <a:lnTo>
                      <a:pt x="274" y="149"/>
                    </a:lnTo>
                    <a:lnTo>
                      <a:pt x="276" y="153"/>
                    </a:lnTo>
                    <a:lnTo>
                      <a:pt x="277" y="157"/>
                    </a:lnTo>
                    <a:lnTo>
                      <a:pt x="278" y="160"/>
                    </a:lnTo>
                    <a:lnTo>
                      <a:pt x="279" y="164"/>
                    </a:lnTo>
                    <a:lnTo>
                      <a:pt x="280" y="168"/>
                    </a:lnTo>
                    <a:lnTo>
                      <a:pt x="280" y="172"/>
                    </a:lnTo>
                    <a:lnTo>
                      <a:pt x="281" y="176"/>
                    </a:lnTo>
                    <a:lnTo>
                      <a:pt x="281" y="179"/>
                    </a:lnTo>
                    <a:lnTo>
                      <a:pt x="282" y="183"/>
                    </a:lnTo>
                    <a:lnTo>
                      <a:pt x="282" y="186"/>
                    </a:lnTo>
                    <a:lnTo>
                      <a:pt x="282" y="190"/>
                    </a:lnTo>
                    <a:lnTo>
                      <a:pt x="281" y="194"/>
                    </a:lnTo>
                    <a:lnTo>
                      <a:pt x="281" y="197"/>
                    </a:lnTo>
                    <a:lnTo>
                      <a:pt x="280" y="200"/>
                    </a:lnTo>
                    <a:lnTo>
                      <a:pt x="279" y="204"/>
                    </a:lnTo>
                    <a:lnTo>
                      <a:pt x="278" y="208"/>
                    </a:lnTo>
                    <a:lnTo>
                      <a:pt x="277" y="211"/>
                    </a:lnTo>
                    <a:lnTo>
                      <a:pt x="276" y="215"/>
                    </a:lnTo>
                    <a:lnTo>
                      <a:pt x="274" y="218"/>
                    </a:lnTo>
                    <a:lnTo>
                      <a:pt x="273" y="222"/>
                    </a:lnTo>
                    <a:lnTo>
                      <a:pt x="271" y="226"/>
                    </a:lnTo>
                    <a:lnTo>
                      <a:pt x="269" y="229"/>
                    </a:lnTo>
                    <a:lnTo>
                      <a:pt x="267" y="233"/>
                    </a:lnTo>
                    <a:lnTo>
                      <a:pt x="264" y="236"/>
                    </a:lnTo>
                    <a:lnTo>
                      <a:pt x="262" y="240"/>
                    </a:lnTo>
                    <a:lnTo>
                      <a:pt x="254" y="249"/>
                    </a:lnTo>
                    <a:lnTo>
                      <a:pt x="250" y="253"/>
                    </a:lnTo>
                    <a:lnTo>
                      <a:pt x="245" y="256"/>
                    </a:lnTo>
                    <a:lnTo>
                      <a:pt x="240" y="258"/>
                    </a:lnTo>
                    <a:lnTo>
                      <a:pt x="235" y="260"/>
                    </a:lnTo>
                    <a:lnTo>
                      <a:pt x="230" y="262"/>
                    </a:lnTo>
                    <a:lnTo>
                      <a:pt x="225" y="264"/>
                    </a:lnTo>
                    <a:lnTo>
                      <a:pt x="220" y="265"/>
                    </a:lnTo>
                    <a:lnTo>
                      <a:pt x="214" y="266"/>
                    </a:lnTo>
                    <a:lnTo>
                      <a:pt x="208" y="266"/>
                    </a:lnTo>
                    <a:lnTo>
                      <a:pt x="203" y="266"/>
                    </a:lnTo>
                    <a:lnTo>
                      <a:pt x="197" y="266"/>
                    </a:lnTo>
                    <a:lnTo>
                      <a:pt x="191" y="266"/>
                    </a:lnTo>
                    <a:lnTo>
                      <a:pt x="186" y="266"/>
                    </a:lnTo>
                    <a:lnTo>
                      <a:pt x="180" y="266"/>
                    </a:lnTo>
                    <a:lnTo>
                      <a:pt x="174" y="266"/>
                    </a:lnTo>
                    <a:lnTo>
                      <a:pt x="168" y="266"/>
                    </a:lnTo>
                    <a:lnTo>
                      <a:pt x="162" y="266"/>
                    </a:lnTo>
                    <a:lnTo>
                      <a:pt x="157" y="266"/>
                    </a:lnTo>
                    <a:lnTo>
                      <a:pt x="151" y="267"/>
                    </a:lnTo>
                    <a:lnTo>
                      <a:pt x="146" y="267"/>
                    </a:lnTo>
                    <a:lnTo>
                      <a:pt x="140" y="268"/>
                    </a:lnTo>
                    <a:lnTo>
                      <a:pt x="136" y="269"/>
                    </a:lnTo>
                    <a:lnTo>
                      <a:pt x="130" y="270"/>
                    </a:lnTo>
                    <a:lnTo>
                      <a:pt x="126" y="272"/>
                    </a:lnTo>
                    <a:lnTo>
                      <a:pt x="121" y="274"/>
                    </a:lnTo>
                    <a:lnTo>
                      <a:pt x="116" y="277"/>
                    </a:lnTo>
                    <a:lnTo>
                      <a:pt x="112" y="280"/>
                    </a:lnTo>
                    <a:lnTo>
                      <a:pt x="108" y="283"/>
                    </a:lnTo>
                    <a:lnTo>
                      <a:pt x="105" y="288"/>
                    </a:lnTo>
                    <a:lnTo>
                      <a:pt x="102" y="292"/>
                    </a:lnTo>
                    <a:lnTo>
                      <a:pt x="92" y="310"/>
                    </a:lnTo>
                    <a:lnTo>
                      <a:pt x="90" y="320"/>
                    </a:lnTo>
                    <a:lnTo>
                      <a:pt x="88" y="330"/>
                    </a:lnTo>
                    <a:lnTo>
                      <a:pt x="88" y="339"/>
                    </a:lnTo>
                    <a:lnTo>
                      <a:pt x="88" y="349"/>
                    </a:lnTo>
                    <a:lnTo>
                      <a:pt x="89" y="359"/>
                    </a:lnTo>
                    <a:lnTo>
                      <a:pt x="91" y="369"/>
                    </a:lnTo>
                    <a:lnTo>
                      <a:pt x="94" y="379"/>
                    </a:lnTo>
                    <a:lnTo>
                      <a:pt x="97" y="389"/>
                    </a:lnTo>
                    <a:lnTo>
                      <a:pt x="101" y="399"/>
                    </a:lnTo>
                    <a:lnTo>
                      <a:pt x="105" y="409"/>
                    </a:lnTo>
                    <a:lnTo>
                      <a:pt x="109" y="419"/>
                    </a:lnTo>
                    <a:lnTo>
                      <a:pt x="114" y="429"/>
                    </a:lnTo>
                    <a:lnTo>
                      <a:pt x="119" y="439"/>
                    </a:lnTo>
                    <a:lnTo>
                      <a:pt x="124" y="449"/>
                    </a:lnTo>
                    <a:lnTo>
                      <a:pt x="128" y="458"/>
                    </a:lnTo>
                    <a:lnTo>
                      <a:pt x="133" y="468"/>
                    </a:lnTo>
                    <a:lnTo>
                      <a:pt x="138" y="478"/>
                    </a:lnTo>
                    <a:lnTo>
                      <a:pt x="142" y="487"/>
                    </a:lnTo>
                    <a:lnTo>
                      <a:pt x="146" y="496"/>
                    </a:lnTo>
                    <a:lnTo>
                      <a:pt x="150" y="506"/>
                    </a:lnTo>
                    <a:lnTo>
                      <a:pt x="153" y="514"/>
                    </a:lnTo>
                    <a:lnTo>
                      <a:pt x="156" y="523"/>
                    </a:lnTo>
                    <a:lnTo>
                      <a:pt x="157" y="532"/>
                    </a:lnTo>
                    <a:lnTo>
                      <a:pt x="158" y="540"/>
                    </a:lnTo>
                    <a:lnTo>
                      <a:pt x="158" y="548"/>
                    </a:lnTo>
                    <a:lnTo>
                      <a:pt x="158" y="556"/>
                    </a:lnTo>
                    <a:lnTo>
                      <a:pt x="156" y="564"/>
                    </a:lnTo>
                    <a:lnTo>
                      <a:pt x="152" y="571"/>
                    </a:lnTo>
                    <a:lnTo>
                      <a:pt x="148" y="578"/>
                    </a:lnTo>
                    <a:lnTo>
                      <a:pt x="143" y="585"/>
                    </a:lnTo>
                    <a:lnTo>
                      <a:pt x="140" y="588"/>
                    </a:lnTo>
                    <a:lnTo>
                      <a:pt x="138" y="589"/>
                    </a:lnTo>
                    <a:lnTo>
                      <a:pt x="136" y="590"/>
                    </a:lnTo>
                    <a:lnTo>
                      <a:pt x="134" y="592"/>
                    </a:lnTo>
                    <a:lnTo>
                      <a:pt x="132" y="592"/>
                    </a:lnTo>
                    <a:lnTo>
                      <a:pt x="129" y="594"/>
                    </a:lnTo>
                    <a:lnTo>
                      <a:pt x="127" y="594"/>
                    </a:lnTo>
                    <a:lnTo>
                      <a:pt x="124" y="595"/>
                    </a:lnTo>
                    <a:lnTo>
                      <a:pt x="122" y="596"/>
                    </a:lnTo>
                    <a:lnTo>
                      <a:pt x="120" y="596"/>
                    </a:lnTo>
                    <a:lnTo>
                      <a:pt x="117" y="596"/>
                    </a:lnTo>
                    <a:lnTo>
                      <a:pt x="114" y="597"/>
                    </a:lnTo>
                    <a:lnTo>
                      <a:pt x="112" y="597"/>
                    </a:lnTo>
                    <a:lnTo>
                      <a:pt x="109" y="597"/>
                    </a:lnTo>
                    <a:lnTo>
                      <a:pt x="106" y="597"/>
                    </a:lnTo>
                    <a:lnTo>
                      <a:pt x="103" y="597"/>
                    </a:lnTo>
                    <a:lnTo>
                      <a:pt x="100" y="596"/>
                    </a:lnTo>
                    <a:lnTo>
                      <a:pt x="98" y="596"/>
                    </a:lnTo>
                    <a:lnTo>
                      <a:pt x="95" y="595"/>
                    </a:lnTo>
                    <a:lnTo>
                      <a:pt x="92" y="595"/>
                    </a:lnTo>
                    <a:lnTo>
                      <a:pt x="90" y="594"/>
                    </a:lnTo>
                    <a:lnTo>
                      <a:pt x="87" y="593"/>
                    </a:lnTo>
                    <a:lnTo>
                      <a:pt x="84" y="592"/>
                    </a:lnTo>
                    <a:lnTo>
                      <a:pt x="82" y="591"/>
                    </a:lnTo>
                    <a:lnTo>
                      <a:pt x="80" y="590"/>
                    </a:lnTo>
                    <a:lnTo>
                      <a:pt x="77" y="589"/>
                    </a:lnTo>
                    <a:lnTo>
                      <a:pt x="75" y="587"/>
                    </a:lnTo>
                    <a:lnTo>
                      <a:pt x="72" y="586"/>
                    </a:lnTo>
                    <a:lnTo>
                      <a:pt x="70" y="584"/>
                    </a:lnTo>
                    <a:lnTo>
                      <a:pt x="68" y="582"/>
                    </a:lnTo>
                    <a:lnTo>
                      <a:pt x="66" y="581"/>
                    </a:lnTo>
                    <a:lnTo>
                      <a:pt x="51" y="564"/>
                    </a:lnTo>
                    <a:lnTo>
                      <a:pt x="45" y="556"/>
                    </a:lnTo>
                    <a:lnTo>
                      <a:pt x="40" y="547"/>
                    </a:lnTo>
                    <a:lnTo>
                      <a:pt x="36" y="539"/>
                    </a:lnTo>
                    <a:lnTo>
                      <a:pt x="32" y="530"/>
                    </a:lnTo>
                    <a:lnTo>
                      <a:pt x="29" y="522"/>
                    </a:lnTo>
                    <a:lnTo>
                      <a:pt x="27" y="514"/>
                    </a:lnTo>
                    <a:lnTo>
                      <a:pt x="26" y="505"/>
                    </a:lnTo>
                    <a:lnTo>
                      <a:pt x="25" y="496"/>
                    </a:lnTo>
                    <a:lnTo>
                      <a:pt x="24" y="487"/>
                    </a:lnTo>
                    <a:lnTo>
                      <a:pt x="25" y="478"/>
                    </a:lnTo>
                    <a:lnTo>
                      <a:pt x="25" y="469"/>
                    </a:lnTo>
                    <a:lnTo>
                      <a:pt x="26" y="460"/>
                    </a:lnTo>
                    <a:lnTo>
                      <a:pt x="28" y="450"/>
                    </a:lnTo>
                    <a:lnTo>
                      <a:pt x="29" y="440"/>
                    </a:lnTo>
                    <a:lnTo>
                      <a:pt x="31" y="430"/>
                    </a:lnTo>
                    <a:lnTo>
                      <a:pt x="33" y="420"/>
                    </a:lnTo>
                    <a:lnTo>
                      <a:pt x="35" y="410"/>
                    </a:lnTo>
                    <a:lnTo>
                      <a:pt x="37" y="399"/>
                    </a:lnTo>
                    <a:lnTo>
                      <a:pt x="39" y="388"/>
                    </a:lnTo>
                    <a:lnTo>
                      <a:pt x="41" y="376"/>
                    </a:lnTo>
                    <a:lnTo>
                      <a:pt x="43" y="364"/>
                    </a:lnTo>
                    <a:lnTo>
                      <a:pt x="45" y="352"/>
                    </a:lnTo>
                    <a:lnTo>
                      <a:pt x="47" y="340"/>
                    </a:lnTo>
                    <a:lnTo>
                      <a:pt x="48" y="327"/>
                    </a:lnTo>
                    <a:lnTo>
                      <a:pt x="49" y="313"/>
                    </a:lnTo>
                    <a:lnTo>
                      <a:pt x="50" y="300"/>
                    </a:lnTo>
                    <a:lnTo>
                      <a:pt x="50" y="285"/>
                    </a:lnTo>
                    <a:lnTo>
                      <a:pt x="50" y="271"/>
                    </a:lnTo>
                    <a:lnTo>
                      <a:pt x="50" y="256"/>
                    </a:lnTo>
                    <a:lnTo>
                      <a:pt x="48" y="240"/>
                    </a:lnTo>
                    <a:lnTo>
                      <a:pt x="46" y="220"/>
                    </a:lnTo>
                    <a:lnTo>
                      <a:pt x="44" y="210"/>
                    </a:lnTo>
                    <a:lnTo>
                      <a:pt x="42" y="201"/>
                    </a:lnTo>
                    <a:lnTo>
                      <a:pt x="40" y="192"/>
                    </a:lnTo>
                    <a:lnTo>
                      <a:pt x="37" y="184"/>
                    </a:lnTo>
                    <a:lnTo>
                      <a:pt x="34" y="175"/>
                    </a:lnTo>
                    <a:lnTo>
                      <a:pt x="32" y="167"/>
                    </a:lnTo>
                    <a:lnTo>
                      <a:pt x="29" y="159"/>
                    </a:lnTo>
                    <a:lnTo>
                      <a:pt x="26" y="152"/>
                    </a:lnTo>
                    <a:lnTo>
                      <a:pt x="24" y="144"/>
                    </a:lnTo>
                    <a:lnTo>
                      <a:pt x="21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3" y="117"/>
                    </a:lnTo>
                    <a:lnTo>
                      <a:pt x="10" y="110"/>
                    </a:lnTo>
                    <a:lnTo>
                      <a:pt x="8" y="104"/>
                    </a:lnTo>
                    <a:lnTo>
                      <a:pt x="6" y="98"/>
                    </a:lnTo>
                    <a:lnTo>
                      <a:pt x="4" y="92"/>
                    </a:lnTo>
                    <a:lnTo>
                      <a:pt x="2" y="86"/>
                    </a:lnTo>
                    <a:lnTo>
                      <a:pt x="1" y="80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1" y="52"/>
                    </a:lnTo>
                    <a:lnTo>
                      <a:pt x="2" y="47"/>
                    </a:lnTo>
                    <a:lnTo>
                      <a:pt x="4" y="42"/>
                    </a:lnTo>
                    <a:lnTo>
                      <a:pt x="6" y="36"/>
                    </a:lnTo>
                    <a:lnTo>
                      <a:pt x="9" y="31"/>
                    </a:lnTo>
                    <a:lnTo>
                      <a:pt x="13" y="26"/>
                    </a:lnTo>
                    <a:lnTo>
                      <a:pt x="17" y="21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30" y="9"/>
                    </a:lnTo>
                    <a:lnTo>
                      <a:pt x="33" y="7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4" y="3"/>
                    </a:lnTo>
                    <a:lnTo>
                      <a:pt x="48" y="2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7" y="1"/>
                    </a:lnTo>
                    <a:lnTo>
                      <a:pt x="82" y="2"/>
                    </a:lnTo>
                    <a:lnTo>
                      <a:pt x="86" y="2"/>
                    </a:lnTo>
                    <a:lnTo>
                      <a:pt x="91" y="3"/>
                    </a:lnTo>
                    <a:lnTo>
                      <a:pt x="96" y="4"/>
                    </a:lnTo>
                    <a:lnTo>
                      <a:pt x="101" y="5"/>
                    </a:lnTo>
                    <a:lnTo>
                      <a:pt x="107" y="6"/>
                    </a:lnTo>
                    <a:lnTo>
                      <a:pt x="112" y="7"/>
                    </a:lnTo>
                    <a:lnTo>
                      <a:pt x="118" y="8"/>
                    </a:lnTo>
                    <a:lnTo>
                      <a:pt x="124" y="9"/>
                    </a:lnTo>
                    <a:lnTo>
                      <a:pt x="130" y="10"/>
                    </a:lnTo>
                    <a:lnTo>
                      <a:pt x="136" y="11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5" y="13"/>
                    </a:lnTo>
                    <a:lnTo>
                      <a:pt x="162" y="14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5" y="14"/>
                    </a:lnTo>
                    <a:lnTo>
                      <a:pt x="177" y="14"/>
                    </a:lnTo>
                    <a:lnTo>
                      <a:pt x="179" y="14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5" y="15"/>
                    </a:lnTo>
                    <a:lnTo>
                      <a:pt x="187" y="14"/>
                    </a:lnTo>
                    <a:lnTo>
                      <a:pt x="189" y="14"/>
                    </a:lnTo>
                    <a:lnTo>
                      <a:pt x="191" y="14"/>
                    </a:lnTo>
                    <a:lnTo>
                      <a:pt x="193" y="15"/>
                    </a:lnTo>
                    <a:lnTo>
                      <a:pt x="194" y="15"/>
                    </a:lnTo>
                    <a:lnTo>
                      <a:pt x="196" y="15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4" y="15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0" y="17"/>
                    </a:lnTo>
                    <a:lnTo>
                      <a:pt x="212" y="18"/>
                    </a:lnTo>
                    <a:lnTo>
                      <a:pt x="213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5" y="22"/>
                    </a:lnTo>
                    <a:lnTo>
                      <a:pt x="216" y="23"/>
                    </a:lnTo>
                    <a:lnTo>
                      <a:pt x="216" y="26"/>
                    </a:lnTo>
                    <a:lnTo>
                      <a:pt x="216" y="27"/>
                    </a:lnTo>
                    <a:lnTo>
                      <a:pt x="216" y="28"/>
                    </a:lnTo>
                    <a:lnTo>
                      <a:pt x="215" y="30"/>
                    </a:lnTo>
                    <a:lnTo>
                      <a:pt x="214" y="31"/>
                    </a:lnTo>
                    <a:lnTo>
                      <a:pt x="213" y="33"/>
                    </a:lnTo>
                    <a:lnTo>
                      <a:pt x="212" y="34"/>
                    </a:lnTo>
                    <a:lnTo>
                      <a:pt x="210" y="36"/>
                    </a:lnTo>
                    <a:lnTo>
                      <a:pt x="208" y="37"/>
                    </a:lnTo>
                    <a:lnTo>
                      <a:pt x="207" y="38"/>
                    </a:lnTo>
                    <a:lnTo>
                      <a:pt x="205" y="40"/>
                    </a:lnTo>
                    <a:lnTo>
                      <a:pt x="203" y="41"/>
                    </a:lnTo>
                    <a:lnTo>
                      <a:pt x="201" y="43"/>
                    </a:lnTo>
                    <a:lnTo>
                      <a:pt x="199" y="44"/>
                    </a:lnTo>
                    <a:lnTo>
                      <a:pt x="197" y="46"/>
                    </a:lnTo>
                    <a:lnTo>
                      <a:pt x="195" y="47"/>
                    </a:lnTo>
                    <a:lnTo>
                      <a:pt x="193" y="49"/>
                    </a:lnTo>
                    <a:lnTo>
                      <a:pt x="191" y="50"/>
                    </a:lnTo>
                    <a:lnTo>
                      <a:pt x="189" y="52"/>
                    </a:lnTo>
                    <a:lnTo>
                      <a:pt x="187" y="54"/>
                    </a:lnTo>
                    <a:lnTo>
                      <a:pt x="186" y="55"/>
                    </a:lnTo>
                    <a:lnTo>
                      <a:pt x="184" y="57"/>
                    </a:lnTo>
                    <a:lnTo>
                      <a:pt x="182" y="58"/>
                    </a:lnTo>
                    <a:lnTo>
                      <a:pt x="181" y="60"/>
                    </a:lnTo>
                    <a:lnTo>
                      <a:pt x="180" y="62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71"/>
                    </a:lnTo>
                    <a:lnTo>
                      <a:pt x="177" y="73"/>
                    </a:lnTo>
                  </a:path>
                </a:pathLst>
              </a:custGeom>
              <a:solidFill>
                <a:srgbClr val="B2B2B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26" name="Line 89"/>
            <p:cNvSpPr>
              <a:spLocks noChangeShapeType="1"/>
            </p:cNvSpPr>
            <p:nvPr/>
          </p:nvSpPr>
          <p:spPr bwMode="auto">
            <a:xfrm flipV="1">
              <a:off x="3592" y="3014"/>
              <a:ext cx="256" cy="18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7" name="WordArt 90"/>
            <p:cNvSpPr>
              <a:spLocks noChangeArrowheads="1" noChangeShapeType="1" noTextEdit="1"/>
            </p:cNvSpPr>
            <p:nvPr/>
          </p:nvSpPr>
          <p:spPr bwMode="auto">
            <a:xfrm rot="-2475974">
              <a:off x="3402" y="3173"/>
              <a:ext cx="151" cy="21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060"/>
                </a:avLst>
              </a:prstTxWarp>
            </a:bodyPr>
            <a:lstStyle/>
            <a:p>
              <a:pPr algn="ctr"/>
              <a:r>
                <a:rPr lang="en-US" altLang="ko-KR" sz="4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N</a:t>
              </a:r>
              <a:endParaRPr lang="ko-KR" altLang="en-US" sz="4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28" name="WordArt 91"/>
            <p:cNvSpPr>
              <a:spLocks noChangeArrowheads="1" noChangeShapeType="1" noTextEdit="1"/>
            </p:cNvSpPr>
            <p:nvPr/>
          </p:nvSpPr>
          <p:spPr bwMode="auto">
            <a:xfrm rot="-3902613">
              <a:off x="4445" y="2089"/>
              <a:ext cx="151" cy="21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060"/>
                </a:avLst>
              </a:prstTxWarp>
            </a:bodyPr>
            <a:lstStyle/>
            <a:p>
              <a:pPr algn="ctr"/>
              <a:r>
                <a:rPr lang="en-US" altLang="ko-KR" sz="4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N</a:t>
              </a:r>
              <a:endParaRPr lang="ko-KR" altLang="en-US" sz="4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29" name="Text Box 92"/>
            <p:cNvSpPr txBox="1">
              <a:spLocks noChangeArrowheads="1"/>
            </p:cNvSpPr>
            <p:nvPr/>
          </p:nvSpPr>
          <p:spPr bwMode="auto">
            <a:xfrm>
              <a:off x="2912" y="2432"/>
              <a:ext cx="7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s-ES_tradnl" altLang="ko-KR" sz="3400" b="1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</p:grp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4970789" y="4183662"/>
            <a:ext cx="991164" cy="18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ko-KR" sz="11400" b="1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rPr>
              <a:t>*</a:t>
            </a:r>
          </a:p>
        </p:txBody>
      </p:sp>
      <p:sp>
        <p:nvSpPr>
          <p:cNvPr id="33" name="Text Box 95"/>
          <p:cNvSpPr txBox="1">
            <a:spLocks noChangeArrowheads="1"/>
          </p:cNvSpPr>
          <p:nvPr/>
        </p:nvSpPr>
        <p:spPr bwMode="auto">
          <a:xfrm>
            <a:off x="1258836" y="6141156"/>
            <a:ext cx="3314751" cy="6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Diallyl disulfide</a:t>
            </a:r>
          </a:p>
        </p:txBody>
      </p:sp>
      <p:sp>
        <p:nvSpPr>
          <p:cNvPr id="34" name="Text Box 96"/>
          <p:cNvSpPr txBox="1">
            <a:spLocks noChangeArrowheads="1"/>
          </p:cNvSpPr>
          <p:nvPr/>
        </p:nvSpPr>
        <p:spPr bwMode="auto">
          <a:xfrm>
            <a:off x="10257374" y="4784334"/>
            <a:ext cx="2655148" cy="12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2400" dirty="0">
                <a:ea typeface="굴림" pitchFamily="50" charset="-127"/>
              </a:rPr>
              <a:t>Bacteria growth and produce </a:t>
            </a:r>
            <a:r>
              <a:rPr lang="en-US" altLang="ko-KR" sz="2400" b="1" dirty="0">
                <a:ea typeface="굴림" pitchFamily="50" charset="-127"/>
              </a:rPr>
              <a:t>Methane</a:t>
            </a:r>
          </a:p>
        </p:txBody>
      </p:sp>
      <p:sp>
        <p:nvSpPr>
          <p:cNvPr id="35" name="AutoShape 97"/>
          <p:cNvSpPr>
            <a:spLocks noChangeArrowheads="1"/>
          </p:cNvSpPr>
          <p:nvPr/>
        </p:nvSpPr>
        <p:spPr bwMode="auto">
          <a:xfrm rot="5400000">
            <a:off x="10316078" y="3435209"/>
            <a:ext cx="1433688" cy="92117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36" name="AutoShape 98"/>
          <p:cNvSpPr>
            <a:spLocks noChangeArrowheads="1"/>
          </p:cNvSpPr>
          <p:nvPr/>
        </p:nvSpPr>
        <p:spPr bwMode="auto">
          <a:xfrm rot="19525729">
            <a:off x="3717747" y="5489533"/>
            <a:ext cx="1496906" cy="37024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3" grpId="0"/>
      <p:bldP spid="34" grpId="0"/>
      <p:bldP spid="34" grpId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4"/>
          <p:cNvSpPr>
            <a:spLocks noChangeArrowheads="1"/>
          </p:cNvSpPr>
          <p:nvPr/>
        </p:nvSpPr>
        <p:spPr bwMode="auto">
          <a:xfrm rot="10328439">
            <a:off x="8787271" y="3484193"/>
            <a:ext cx="2420338" cy="234809"/>
          </a:xfrm>
          <a:prstGeom prst="leftArrow">
            <a:avLst>
              <a:gd name="adj1" fmla="val 50000"/>
              <a:gd name="adj2" fmla="val 257692"/>
            </a:avLst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5" name="AutoShape 82"/>
          <p:cNvSpPr>
            <a:spLocks noChangeArrowheads="1"/>
          </p:cNvSpPr>
          <p:nvPr/>
        </p:nvSpPr>
        <p:spPr bwMode="auto">
          <a:xfrm>
            <a:off x="2000392" y="2660103"/>
            <a:ext cx="9218507" cy="5222241"/>
          </a:xfrm>
          <a:prstGeom prst="flowChartAlternateProcess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74354" y="5444753"/>
            <a:ext cx="1133063" cy="8392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사료</a:t>
            </a:r>
            <a:endParaRPr lang="en-US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단백질</a:t>
            </a:r>
            <a:endParaRPr lang="es-ES_tradnl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774072" y="6234167"/>
            <a:ext cx="1952197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Protein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5016340" y="6141596"/>
            <a:ext cx="2263180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Peptides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8143738" y="6335765"/>
            <a:ext cx="894215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AA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8915966" y="7214042"/>
            <a:ext cx="959555" cy="5689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altLang="ko-K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NH</a:t>
            </a:r>
            <a:r>
              <a:rPr lang="es-ES_tradnl" altLang="ko-KR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3</a:t>
            </a:r>
            <a:endParaRPr lang="es-ES_tradnl" altLang="ko-KR" sz="34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561858" y="2191615"/>
            <a:ext cx="1423206" cy="8392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사료</a:t>
            </a:r>
            <a:endParaRPr lang="en-US" altLang="ko-KR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  <a:p>
            <a:pPr algn="ctr" eaLnBrk="0" hangingPunct="0">
              <a:defRPr/>
            </a:pPr>
            <a:r>
              <a:rPr lang="ko-KR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탄수화물</a:t>
            </a:r>
            <a:endParaRPr lang="es-ES_tradnl" sz="2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950315" y="3375819"/>
            <a:ext cx="1719762" cy="562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altLang="ko-K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P</a:t>
            </a:r>
            <a:r>
              <a:rPr lang="en-US" altLang="ko-K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y</a:t>
            </a:r>
            <a:r>
              <a:rPr lang="es-ES_tradnl" altLang="ko-K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굴림" charset="-127"/>
              </a:rPr>
              <a:t>uvate</a:t>
            </a:r>
            <a:endParaRPr lang="es-ES_tradnl" altLang="ko-KR" sz="3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굴림" charset="-127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8439150" y="2761704"/>
            <a:ext cx="2190468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Acetate</a:t>
            </a: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 rot="12064265">
            <a:off x="1772356" y="5936140"/>
            <a:ext cx="1036319" cy="433493"/>
          </a:xfrm>
          <a:prstGeom prst="leftArrow">
            <a:avLst>
              <a:gd name="adj1" fmla="val 50000"/>
              <a:gd name="adj2" fmla="val 59766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 rot="11260398">
            <a:off x="4653281" y="6243197"/>
            <a:ext cx="632178" cy="415431"/>
          </a:xfrm>
          <a:prstGeom prst="leftArrow">
            <a:avLst>
              <a:gd name="adj1" fmla="val 50000"/>
              <a:gd name="adj2" fmla="val 3804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 rot="11427662">
            <a:off x="7477760" y="6340281"/>
            <a:ext cx="632178" cy="415431"/>
          </a:xfrm>
          <a:prstGeom prst="leftArrow">
            <a:avLst>
              <a:gd name="adj1" fmla="val 50000"/>
              <a:gd name="adj2" fmla="val 3804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 rot="14356653">
            <a:off x="8858392" y="6750068"/>
            <a:ext cx="568960" cy="467361"/>
          </a:xfrm>
          <a:prstGeom prst="leftArrow">
            <a:avLst>
              <a:gd name="adj1" fmla="val 50000"/>
              <a:gd name="adj2" fmla="val 30435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8" name="AutoShape 53"/>
          <p:cNvSpPr>
            <a:spLocks noChangeArrowheads="1"/>
          </p:cNvSpPr>
          <p:nvPr/>
        </p:nvSpPr>
        <p:spPr bwMode="auto">
          <a:xfrm rot="13096583">
            <a:off x="2000392" y="3037153"/>
            <a:ext cx="1930401" cy="440266"/>
          </a:xfrm>
          <a:prstGeom prst="leftArrow">
            <a:avLst>
              <a:gd name="adj1" fmla="val 50000"/>
              <a:gd name="adj2" fmla="val 109616"/>
            </a:avLst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9" name="AutoShape 54"/>
          <p:cNvSpPr>
            <a:spLocks noChangeArrowheads="1"/>
          </p:cNvSpPr>
          <p:nvPr/>
        </p:nvSpPr>
        <p:spPr bwMode="auto">
          <a:xfrm rot="10800000">
            <a:off x="6263076" y="3682878"/>
            <a:ext cx="2038774" cy="101599"/>
          </a:xfrm>
          <a:prstGeom prst="leftArrow">
            <a:avLst>
              <a:gd name="adj1" fmla="val 50000"/>
              <a:gd name="adj2" fmla="val 501670"/>
            </a:avLst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7369416">
            <a:off x="8272498" y="3360014"/>
            <a:ext cx="984391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5846900" y="4287962"/>
            <a:ext cx="2803392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Propionate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8574959" y="4287962"/>
            <a:ext cx="2276005" cy="685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Butyrate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11302436" y="6857313"/>
            <a:ext cx="955041" cy="4809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s-ES_tradnl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Urea</a:t>
            </a:r>
          </a:p>
        </p:txBody>
      </p:sp>
      <p:sp>
        <p:nvSpPr>
          <p:cNvPr id="24" name="AutoShape 70"/>
          <p:cNvSpPr>
            <a:spLocks noChangeArrowheads="1"/>
          </p:cNvSpPr>
          <p:nvPr/>
        </p:nvSpPr>
        <p:spPr bwMode="auto">
          <a:xfrm rot="10333484">
            <a:off x="10157744" y="7157597"/>
            <a:ext cx="715715" cy="313832"/>
          </a:xfrm>
          <a:prstGeom prst="leftArrow">
            <a:avLst>
              <a:gd name="adj1" fmla="val 50000"/>
              <a:gd name="adj2" fmla="val 57014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 anchor="ctr"/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940886" y="987060"/>
            <a:ext cx="10805724" cy="8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4600" b="1" dirty="0" err="1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프로틴업의</a:t>
            </a:r>
            <a:r>
              <a:rPr lang="ko-KR" altLang="en-US" sz="4600" b="1" dirty="0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fr-FR" altLang="ko-KR" sz="4600" b="1" dirty="0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600" b="1" dirty="0">
                <a:solidFill>
                  <a:srgbClr val="046CA0"/>
                </a:solidFill>
                <a:latin typeface="HY견고딕" pitchFamily="18" charset="-127"/>
                <a:ea typeface="HY견고딕" pitchFamily="18" charset="-127"/>
              </a:rPr>
              <a:t>반추위 내에서의 작용기전</a:t>
            </a:r>
            <a:endParaRPr lang="es-ES_tradnl" altLang="ko-KR" sz="4600" b="1" dirty="0">
              <a:solidFill>
                <a:srgbClr val="046C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Rectangle 83"/>
          <p:cNvSpPr>
            <a:spLocks noChangeArrowheads="1"/>
          </p:cNvSpPr>
          <p:nvPr/>
        </p:nvSpPr>
        <p:spPr bwMode="auto">
          <a:xfrm>
            <a:off x="11025873" y="2882907"/>
            <a:ext cx="1508166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eaLnBrk="0" hangingPunct="0">
              <a:defRPr/>
            </a:pPr>
            <a:r>
              <a:rPr lang="es-ES_tradnl" dirty="0"/>
              <a:t> </a:t>
            </a: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CH4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3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2" grpId="0" autoUpdateAnimBg="0"/>
      <p:bldP spid="13" grpId="0" autoUpdateAnimBg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utoUpdateAnimBg="0"/>
      <p:bldP spid="22" grpId="0" autoUpdateAnimBg="0"/>
      <p:bldP spid="23" grpId="0" autoUpdateAnimBg="0"/>
      <p:bldP spid="24" grpId="0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2765</Words>
  <Application>Microsoft Office PowerPoint</Application>
  <PresentationFormat>사용자 지정</PresentationFormat>
  <Paragraphs>1161</Paragraphs>
  <Slides>44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66" baseType="lpstr">
      <vt:lpstr>Helvetica Light</vt:lpstr>
      <vt:lpstr>Helvetica Neue</vt:lpstr>
      <vt:lpstr>HY견고딕</vt:lpstr>
      <vt:lpstr>HY동녘B</vt:lpstr>
      <vt:lpstr>HY수평선B</vt:lpstr>
      <vt:lpstr>HY중고딕</vt:lpstr>
      <vt:lpstr>굴림</vt:lpstr>
      <vt:lpstr>굴림체</vt:lpstr>
      <vt:lpstr>나눔고딕 ExtraBold</vt:lpstr>
      <vt:lpstr>돋움</vt:lpstr>
      <vt:lpstr>맑은 고딕</vt:lpstr>
      <vt:lpstr>문체부 훈민정음체</vt:lpstr>
      <vt:lpstr>산돌단아B</vt:lpstr>
      <vt:lpstr>휴먼엑스포</vt:lpstr>
      <vt:lpstr>휴먼옛체</vt:lpstr>
      <vt:lpstr>Arial</vt:lpstr>
      <vt:lpstr>Arial Black</vt:lpstr>
      <vt:lpstr>Helvetica</vt:lpstr>
      <vt:lpstr>Tahoma</vt:lpstr>
      <vt:lpstr>Times New Roman</vt:lpstr>
      <vt:lpstr>Wingdings</vt:lpstr>
      <vt:lpstr>White</vt:lpstr>
      <vt:lpstr>PowerPoint 프레젠테이션</vt:lpstr>
      <vt:lpstr>PowerPoint 프레젠테이션</vt:lpstr>
      <vt:lpstr>프로틴업 배합사료</vt:lpstr>
      <vt:lpstr>PowerPoint 프레젠테이션</vt:lpstr>
      <vt:lpstr>프로틴업 (Protein-UP)?</vt:lpstr>
      <vt:lpstr>프로틴업내 천연물질 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육량 증가를 위한 시기와 방법은?</vt:lpstr>
      <vt:lpstr>사료내 단백질 수준과 생산성관계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Protein-UP?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modified xsi:type="dcterms:W3CDTF">2018-03-29T07:16:59Z</dcterms:modified>
</cp:coreProperties>
</file>