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drawings/drawing6.xml" ContentType="application/vnd.openxmlformats-officedocument.drawingml.chartshapes+xml"/>
  <Override PartName="/ppt/charts/chart10.xml" ContentType="application/vnd.openxmlformats-officedocument.drawingml.chart+xml"/>
  <Override PartName="/ppt/drawings/drawing7.xml" ContentType="application/vnd.openxmlformats-officedocument.drawingml.chartshapes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1" r:id="rId1"/>
  </p:sldMasterIdLst>
  <p:notesMasterIdLst>
    <p:notesMasterId r:id="rId59"/>
  </p:notesMasterIdLst>
  <p:sldIdLst>
    <p:sldId id="292" r:id="rId2"/>
    <p:sldId id="293" r:id="rId3"/>
    <p:sldId id="294" r:id="rId4"/>
    <p:sldId id="473" r:id="rId5"/>
    <p:sldId id="474" r:id="rId6"/>
    <p:sldId id="475" r:id="rId7"/>
    <p:sldId id="476" r:id="rId8"/>
    <p:sldId id="477" r:id="rId9"/>
    <p:sldId id="478" r:id="rId10"/>
    <p:sldId id="303" r:id="rId11"/>
    <p:sldId id="304" r:id="rId12"/>
    <p:sldId id="305" r:id="rId13"/>
    <p:sldId id="481" r:id="rId14"/>
    <p:sldId id="322" r:id="rId15"/>
    <p:sldId id="557" r:id="rId16"/>
    <p:sldId id="559" r:id="rId17"/>
    <p:sldId id="561" r:id="rId18"/>
    <p:sldId id="563" r:id="rId19"/>
    <p:sldId id="564" r:id="rId20"/>
    <p:sldId id="566" r:id="rId21"/>
    <p:sldId id="568" r:id="rId22"/>
    <p:sldId id="574" r:id="rId23"/>
    <p:sldId id="583" r:id="rId24"/>
    <p:sldId id="579" r:id="rId25"/>
    <p:sldId id="585" r:id="rId26"/>
    <p:sldId id="587" r:id="rId27"/>
    <p:sldId id="589" r:id="rId28"/>
    <p:sldId id="591" r:id="rId29"/>
    <p:sldId id="592" r:id="rId30"/>
    <p:sldId id="593" r:id="rId31"/>
    <p:sldId id="594" r:id="rId32"/>
    <p:sldId id="596" r:id="rId33"/>
    <p:sldId id="597" r:id="rId34"/>
    <p:sldId id="599" r:id="rId35"/>
    <p:sldId id="600" r:id="rId36"/>
    <p:sldId id="601" r:id="rId37"/>
    <p:sldId id="602" r:id="rId38"/>
    <p:sldId id="603" r:id="rId39"/>
    <p:sldId id="608" r:id="rId40"/>
    <p:sldId id="636" r:id="rId41"/>
    <p:sldId id="637" r:id="rId42"/>
    <p:sldId id="638" r:id="rId43"/>
    <p:sldId id="651" r:id="rId44"/>
    <p:sldId id="652" r:id="rId45"/>
    <p:sldId id="653" r:id="rId46"/>
    <p:sldId id="654" r:id="rId47"/>
    <p:sldId id="655" r:id="rId48"/>
    <p:sldId id="657" r:id="rId49"/>
    <p:sldId id="658" r:id="rId50"/>
    <p:sldId id="660" r:id="rId51"/>
    <p:sldId id="661" r:id="rId52"/>
    <p:sldId id="663" r:id="rId53"/>
    <p:sldId id="664" r:id="rId54"/>
    <p:sldId id="665" r:id="rId55"/>
    <p:sldId id="668" r:id="rId56"/>
    <p:sldId id="635" r:id="rId57"/>
    <p:sldId id="670" r:id="rId5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F86D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96" autoAdjust="0"/>
    <p:restoredTop sz="87936" autoAdjust="0"/>
  </p:normalViewPr>
  <p:slideViewPr>
    <p:cSldViewPr>
      <p:cViewPr varScale="1">
        <p:scale>
          <a:sx n="78" d="100"/>
          <a:sy n="78" d="100"/>
        </p:scale>
        <p:origin x="1332" y="-30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_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____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____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____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____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____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161143919510088"/>
          <c:y val="3.7001911053187619E-2"/>
          <c:w val="0.74802723097112922"/>
          <c:h val="0.6719105741795451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2013</c:v>
                </c:pt>
              </c:strCache>
            </c:strRef>
          </c:tx>
          <c:spPr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c:spPr>
          <c:marker>
            <c:spPr>
              <a:ln>
                <a:solidFill>
                  <a:srgbClr val="00B0F0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c:spPr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Sheet1!$B$2:$B$13</c:f>
              <c:numCache>
                <c:formatCode>#,##0</c:formatCode>
                <c:ptCount val="12"/>
                <c:pt idx="0">
                  <c:v>130425</c:v>
                </c:pt>
                <c:pt idx="1">
                  <c:v>74183</c:v>
                </c:pt>
                <c:pt idx="2">
                  <c:v>69175</c:v>
                </c:pt>
                <c:pt idx="3">
                  <c:v>80914</c:v>
                </c:pt>
                <c:pt idx="4">
                  <c:v>84422</c:v>
                </c:pt>
                <c:pt idx="5">
                  <c:v>69958</c:v>
                </c:pt>
                <c:pt idx="6">
                  <c:v>82383</c:v>
                </c:pt>
                <c:pt idx="7">
                  <c:v>99252</c:v>
                </c:pt>
                <c:pt idx="8">
                  <c:v>107499</c:v>
                </c:pt>
                <c:pt idx="9">
                  <c:v>89731</c:v>
                </c:pt>
                <c:pt idx="10">
                  <c:v>84455</c:v>
                </c:pt>
                <c:pt idx="11">
                  <c:v>97062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2014</c:v>
                </c:pt>
              </c:strCache>
            </c:strRef>
          </c:tx>
          <c:spPr>
            <a:ln>
              <a:solidFill>
                <a:srgbClr val="00B05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c:spPr>
          <c:marker>
            <c:spPr>
              <a:ln>
                <a:bevel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B/>
              </a:sp3d>
            </c:spPr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Sheet1!$C$2:$C$13</c:f>
              <c:numCache>
                <c:formatCode>#,##0</c:formatCode>
                <c:ptCount val="12"/>
                <c:pt idx="0">
                  <c:v>134800</c:v>
                </c:pt>
                <c:pt idx="1">
                  <c:v>60076</c:v>
                </c:pt>
                <c:pt idx="2">
                  <c:v>76097</c:v>
                </c:pt>
                <c:pt idx="3">
                  <c:v>89428</c:v>
                </c:pt>
                <c:pt idx="4">
                  <c:v>76959</c:v>
                </c:pt>
                <c:pt idx="5">
                  <c:v>68906</c:v>
                </c:pt>
                <c:pt idx="6">
                  <c:v>85575</c:v>
                </c:pt>
                <c:pt idx="7">
                  <c:v>122571</c:v>
                </c:pt>
                <c:pt idx="8">
                  <c:v>74230</c:v>
                </c:pt>
                <c:pt idx="9">
                  <c:v>86448</c:v>
                </c:pt>
                <c:pt idx="10">
                  <c:v>73424</c:v>
                </c:pt>
                <c:pt idx="11">
                  <c:v>93062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2015</c:v>
                </c:pt>
              </c:strCache>
            </c:strRef>
          </c:tx>
          <c:spPr>
            <a:ln w="63500" cmpd="sng">
              <a:solidFill>
                <a:srgbClr val="FF0000"/>
              </a:solidFill>
              <a:prstDash val="solid"/>
            </a:ln>
          </c:spPr>
          <c:marker>
            <c:symbol val="triangle"/>
            <c:size val="13"/>
            <c:spPr>
              <a:solidFill>
                <a:srgbClr val="FFFF00"/>
              </a:solidFill>
              <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</a:ln>
            </c:spPr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Sheet1!$D$2:$D$13</c:f>
              <c:numCache>
                <c:formatCode>#,##0</c:formatCode>
                <c:ptCount val="12"/>
                <c:pt idx="0">
                  <c:v>110195</c:v>
                </c:pt>
                <c:pt idx="1">
                  <c:v>89837</c:v>
                </c:pt>
                <c:pt idx="2">
                  <c:v>78005</c:v>
                </c:pt>
                <c:pt idx="3">
                  <c:v>86883</c:v>
                </c:pt>
                <c:pt idx="4">
                  <c:v>73413</c:v>
                </c:pt>
                <c:pt idx="5">
                  <c:v>76717</c:v>
                </c:pt>
                <c:pt idx="6">
                  <c:v>81277</c:v>
                </c:pt>
                <c:pt idx="7">
                  <c:v>79992</c:v>
                </c:pt>
                <c:pt idx="8">
                  <c:v>110401</c:v>
                </c:pt>
                <c:pt idx="9">
                  <c:v>70021</c:v>
                </c:pt>
                <c:pt idx="10">
                  <c:v>65232</c:v>
                </c:pt>
                <c:pt idx="11">
                  <c:v>85028</c:v>
                </c:pt>
              </c:numCache>
            </c:numRef>
          </c:val>
          <c:smooth val="1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2016</c:v>
                </c:pt>
              </c:strCache>
            </c:strRef>
          </c:tx>
          <c:spPr>
            <a:ln cmpd="sng">
              <a:solidFill>
                <a:srgbClr val="0000CC"/>
              </a:solidFill>
              <a:headEnd type="oval"/>
              <a:tailEnd type="oval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c:spPr>
          <c:marker>
            <c:spPr>
              <a:ln>
                <a:solidFill>
                  <a:srgbClr val="00FF00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c:spPr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Sheet1!$E$2:$E$13</c:f>
              <c:numCache>
                <c:formatCode>#,##0</c:formatCode>
                <c:ptCount val="12"/>
                <c:pt idx="0">
                  <c:v>115984</c:v>
                </c:pt>
                <c:pt idx="1">
                  <c:v>50650</c:v>
                </c:pt>
                <c:pt idx="2">
                  <c:v>66630</c:v>
                </c:pt>
                <c:pt idx="3">
                  <c:v>66436</c:v>
                </c:pt>
                <c:pt idx="4">
                  <c:v>62680</c:v>
                </c:pt>
                <c:pt idx="5">
                  <c:v>61937</c:v>
                </c:pt>
                <c:pt idx="6">
                  <c:v>58506</c:v>
                </c:pt>
                <c:pt idx="7">
                  <c:v>86493</c:v>
                </c:pt>
                <c:pt idx="8">
                  <c:v>75821</c:v>
                </c:pt>
                <c:pt idx="9">
                  <c:v>64429</c:v>
                </c:pt>
                <c:pt idx="10">
                  <c:v>67339</c:v>
                </c:pt>
                <c:pt idx="11">
                  <c:v>82567</c:v>
                </c:pt>
              </c:numCache>
            </c:numRef>
          </c:val>
          <c:smooth val="1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2017</c:v>
                </c:pt>
              </c:strCache>
            </c:strRef>
          </c:tx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Sheet1!$F$2:$F$13</c:f>
              <c:numCache>
                <c:formatCode>#,##0</c:formatCode>
                <c:ptCount val="12"/>
                <c:pt idx="0">
                  <c:v>103428</c:v>
                </c:pt>
                <c:pt idx="1">
                  <c:v>49771</c:v>
                </c:pt>
                <c:pt idx="2">
                  <c:v>67332</c:v>
                </c:pt>
                <c:pt idx="3">
                  <c:v>71130</c:v>
                </c:pt>
                <c:pt idx="4">
                  <c:v>62457</c:v>
                </c:pt>
                <c:pt idx="5">
                  <c:v>65068</c:v>
                </c:pt>
                <c:pt idx="6">
                  <c:v>58792</c:v>
                </c:pt>
                <c:pt idx="7">
                  <c:v>77405</c:v>
                </c:pt>
                <c:pt idx="8">
                  <c:v>119803</c:v>
                </c:pt>
                <c:pt idx="9">
                  <c:v>51763</c:v>
                </c:pt>
                <c:pt idx="10">
                  <c:v>71450</c:v>
                </c:pt>
                <c:pt idx="11">
                  <c:v>75039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4530400"/>
        <c:axId val="514551176"/>
      </c:lineChart>
      <c:catAx>
        <c:axId val="51453040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low"/>
        <c:crossAx val="514551176"/>
        <c:crosses val="autoZero"/>
        <c:auto val="1"/>
        <c:lblAlgn val="ctr"/>
        <c:lblOffset val="100"/>
        <c:noMultiLvlLbl val="0"/>
      </c:catAx>
      <c:valAx>
        <c:axId val="514551176"/>
        <c:scaling>
          <c:orientation val="minMax"/>
          <c:max val="140000"/>
          <c:min val="0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#,##0_);[Red]\(#,##0\)" sourceLinked="0"/>
        <c:majorTickMark val="in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ko-KR"/>
          </a:p>
        </c:txPr>
        <c:crossAx val="514530400"/>
        <c:crosses val="autoZero"/>
        <c:crossBetween val="between"/>
        <c:majorUnit val="60000"/>
        <c:minorUnit val="1000"/>
      </c:valAx>
      <c:spPr>
        <a:solidFill>
          <a:schemeClr val="accent6">
            <a:lumMod val="40000"/>
            <a:lumOff val="60000"/>
          </a:schemeClr>
        </a:soli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c:spPr>
    </c:plotArea>
    <c:legend>
      <c:legendPos val="r"/>
      <c:overlay val="0"/>
      <c:spPr>
        <a:solidFill>
          <a:schemeClr val="tx1">
            <a:lumMod val="50000"/>
            <a:lumOff val="50000"/>
          </a:schemeClr>
        </a:solidFill>
        <a:ln w="63500">
          <a:noFill/>
        </a:ln>
      </c:spPr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ko-KR"/>
        </a:p>
      </c:txPr>
    </c:legend>
    <c:plotVisOnly val="1"/>
    <c:dispBlanksAs val="gap"/>
    <c:showDLblsOverMax val="0"/>
  </c:chart>
  <c:spPr>
    <a:solidFill>
      <a:srgbClr val="FFFF00"/>
    </a:solidFill>
    <a:ln>
      <a:noFill/>
    </a:ln>
    <a:effectLst>
      <a:glow rad="101600">
        <a:schemeClr val="accent4">
          <a:satMod val="175000"/>
          <a:alpha val="40000"/>
        </a:schemeClr>
      </a:glow>
    </a:effectLst>
  </c:spPr>
  <c:txPr>
    <a:bodyPr/>
    <a:lstStyle/>
    <a:p>
      <a:pPr>
        <a:defRPr sz="1800"/>
      </a:pPr>
      <a:endParaRPr lang="ko-KR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6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solidFill>
          <a:schemeClr val="bg1">
            <a:lumMod val="50000"/>
            <a:lumOff val="50000"/>
          </a:schemeClr>
        </a:solidFill>
      </c:spPr>
    </c:sideWall>
    <c:backWall>
      <c:thickness val="0"/>
      <c:spPr>
        <a:solidFill>
          <a:schemeClr val="bg1">
            <a:lumMod val="50000"/>
            <a:lumOff val="50000"/>
          </a:schemeClr>
        </a:solidFill>
      </c:spPr>
    </c:backWall>
    <c:plotArea>
      <c:layout>
        <c:manualLayout>
          <c:layoutTarget val="inner"/>
          <c:xMode val="edge"/>
          <c:yMode val="edge"/>
          <c:x val="6.5401636776163813E-2"/>
          <c:y val="1.9494291971536799E-2"/>
          <c:w val="0.92791612057667106"/>
          <c:h val="0.88441381469908043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invertIfNegative val="0"/>
          <c:dLbls>
            <c:dLbl>
              <c:idx val="0"/>
              <c:layout>
                <c:manualLayout>
                  <c:x val="3.6302488540508877E-3"/>
                  <c:y val="-3.1561510655770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8547806853588087E-3"/>
                  <c:y val="-2.8089150353546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0793125166667579E-3"/>
                  <c:y val="-3.8409651780004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FF0000"/>
                    </a:solidFill>
                    <a:latin typeface="HY헤드라인M"/>
                    <a:ea typeface="HY헤드라인M"/>
                    <a:cs typeface="HY헤드라인M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Sheet1!$B$1:$L$1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Sheet1!$B$2:$L$2</c:f>
              <c:numCache>
                <c:formatCode>0.0</c:formatCode>
                <c:ptCount val="11"/>
                <c:pt idx="0" formatCode="General">
                  <c:v>4.9000000000000004</c:v>
                </c:pt>
                <c:pt idx="1">
                  <c:v>5</c:v>
                </c:pt>
                <c:pt idx="2" formatCode="General">
                  <c:v>5.3</c:v>
                </c:pt>
                <c:pt idx="3" formatCode="General">
                  <c:v>5.0999999999999996</c:v>
                </c:pt>
                <c:pt idx="4" formatCode="General">
                  <c:v>5.2</c:v>
                </c:pt>
                <c:pt idx="5" formatCode="General">
                  <c:v>5.4</c:v>
                </c:pt>
                <c:pt idx="6" formatCode="General">
                  <c:v>5.5</c:v>
                </c:pt>
                <c:pt idx="7" formatCode="General">
                  <c:v>5.4</c:v>
                </c:pt>
                <c:pt idx="8" formatCode="General">
                  <c:v>5.5</c:v>
                </c:pt>
                <c:pt idx="9" formatCode="General">
                  <c:v>5.6</c:v>
                </c:pt>
                <c:pt idx="10" formatCode="General">
                  <c:v>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514556664"/>
        <c:axId val="514556272"/>
        <c:axId val="0"/>
      </c:bar3DChart>
      <c:catAx>
        <c:axId val="51455666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defRPr>
            </a:pPr>
            <a:endParaRPr lang="ko-KR"/>
          </a:p>
        </c:txPr>
        <c:crossAx val="514556272"/>
        <c:crossesAt val="4.5"/>
        <c:auto val="1"/>
        <c:lblAlgn val="ctr"/>
        <c:lblOffset val="100"/>
        <c:tickLblSkip val="1"/>
        <c:tickMarkSkip val="1"/>
        <c:noMultiLvlLbl val="0"/>
      </c:catAx>
      <c:valAx>
        <c:axId val="514556272"/>
        <c:scaling>
          <c:orientation val="minMax"/>
          <c:max val="5.7"/>
          <c:min val="4.5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in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bg1"/>
                </a:solidFill>
                <a:latin typeface="HY각헤드라인M"/>
                <a:ea typeface="HY각헤드라인M"/>
                <a:cs typeface="HY각헤드라인M"/>
              </a:defRPr>
            </a:pPr>
            <a:endParaRPr lang="ko-KR"/>
          </a:p>
        </c:txPr>
        <c:crossAx val="514556664"/>
        <c:crosses val="autoZero"/>
        <c:crossBetween val="between"/>
        <c:majorUnit val="1"/>
        <c:minorUnit val="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00"/>
    </a:solidFill>
    <a:ln>
      <a:noFill/>
    </a:ln>
  </c:spPr>
  <c:txPr>
    <a:bodyPr/>
    <a:lstStyle/>
    <a:p>
      <a:pPr>
        <a:defRPr sz="1600" b="1" i="0" u="none" strike="noStrike" baseline="0">
          <a:solidFill>
            <a:schemeClr val="tx1"/>
          </a:solidFill>
          <a:latin typeface="굴림"/>
          <a:ea typeface="굴림"/>
          <a:cs typeface="굴림"/>
        </a:defRPr>
      </a:pPr>
      <a:endParaRPr lang="ko-KR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37002341920372"/>
          <c:y val="4.3010752688172046E-2"/>
          <c:w val="0.73302107728337385"/>
          <c:h val="0.8215053763440868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1++</c:v>
                </c:pt>
              </c:strCache>
            </c:strRef>
          </c:tx>
          <c:spPr>
            <a:ln w="36270">
              <a:solidFill>
                <a:srgbClr val="FF0000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Pt>
            <c:idx val="1"/>
            <c:bubble3D val="0"/>
            <c:spPr>
              <a:ln w="36270">
                <a:solidFill>
                  <a:srgbClr val="FF0000"/>
                </a:solidFill>
                <a:prstDash val="solid"/>
              </a:ln>
            </c:spPr>
          </c:dPt>
          <c:dPt>
            <c:idx val="2"/>
            <c:bubble3D val="0"/>
            <c:spPr>
              <a:ln w="36270">
                <a:solidFill>
                  <a:srgbClr val="FF0000"/>
                </a:solidFill>
                <a:prstDash val="solid"/>
              </a:ln>
            </c:spPr>
          </c:dPt>
          <c:dLbls>
            <c:dLbl>
              <c:idx val="7"/>
              <c:layout>
                <c:manualLayout>
                  <c:x val="-8.2118666775640933E-2"/>
                  <c:y val="-6.3173007896625985E-2"/>
                </c:manualLayout>
              </c:layout>
              <c:spPr>
                <a:solidFill>
                  <a:schemeClr val="accent2">
                    <a:lumMod val="40000"/>
                    <a:lumOff val="60000"/>
                  </a:schemeClr>
                </a:solidFill>
                <a:ln w="24180">
                  <a:noFill/>
                </a:ln>
              </c:spPr>
              <c:txPr>
                <a:bodyPr/>
                <a:lstStyle/>
                <a:p>
                  <a:pPr>
                    <a:defRPr sz="1714" b="1" i="0" u="none" strike="noStrike" baseline="0">
                      <a:solidFill>
                        <a:schemeClr val="bg1"/>
                      </a:solidFill>
                      <a:latin typeface="굴림"/>
                      <a:ea typeface="굴림"/>
                      <a:cs typeface="굴림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4180">
                <a:noFill/>
              </a:ln>
            </c:spPr>
            <c:txPr>
              <a:bodyPr/>
              <a:lstStyle/>
              <a:p>
                <a:pPr>
                  <a:defRPr sz="1714" b="1" i="0" u="none" strike="noStrike" baseline="0">
                    <a:solidFill>
                      <a:schemeClr val="bg1"/>
                    </a:solidFill>
                    <a:latin typeface="굴림"/>
                    <a:ea typeface="굴림"/>
                    <a:cs typeface="굴림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Sheet1!$B$1:$L$1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Sheet1!$B$2:$L$2</c:f>
              <c:numCache>
                <c:formatCode>_(* #,##0_);_(* \(#,##0\);_(* "-"_);_(@_)</c:formatCode>
                <c:ptCount val="11"/>
                <c:pt idx="0">
                  <c:v>18009</c:v>
                </c:pt>
                <c:pt idx="1">
                  <c:v>16928</c:v>
                </c:pt>
                <c:pt idx="2">
                  <c:v>19362</c:v>
                </c:pt>
                <c:pt idx="3">
                  <c:v>20262</c:v>
                </c:pt>
                <c:pt idx="4">
                  <c:v>16521</c:v>
                </c:pt>
                <c:pt idx="5">
                  <c:v>17172</c:v>
                </c:pt>
                <c:pt idx="6">
                  <c:v>16875</c:v>
                </c:pt>
                <c:pt idx="7">
                  <c:v>17566</c:v>
                </c:pt>
                <c:pt idx="8">
                  <c:v>18956</c:v>
                </c:pt>
                <c:pt idx="9">
                  <c:v>21508</c:v>
                </c:pt>
                <c:pt idx="10">
                  <c:v>20105</c:v>
                </c:pt>
              </c:numCache>
            </c:numRef>
          </c:val>
          <c:smooth val="1"/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1+</c:v>
                </c:pt>
              </c:strCache>
            </c:strRef>
          </c:tx>
          <c:spPr>
            <a:ln w="36270">
              <a:solidFill>
                <a:srgbClr val="00FF00"/>
              </a:solidFill>
              <a:prstDash val="solid"/>
            </a:ln>
          </c:spPr>
          <c:marker>
            <c:symbol val="triangle"/>
            <c:size val="8"/>
            <c:spPr>
              <a:solidFill>
                <a:srgbClr val="00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cat>
            <c:numRef>
              <c:f>Sheet1!$B$1:$L$1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Sheet1!$B$3:$L$3</c:f>
              <c:numCache>
                <c:formatCode>_(* #,##0_);_(* \(#,##0\);_(* "-"_);_(@_)</c:formatCode>
                <c:ptCount val="11"/>
                <c:pt idx="0">
                  <c:v>15889</c:v>
                </c:pt>
                <c:pt idx="1">
                  <c:v>15448</c:v>
                </c:pt>
                <c:pt idx="2">
                  <c:v>17801</c:v>
                </c:pt>
                <c:pt idx="3">
                  <c:v>17914</c:v>
                </c:pt>
                <c:pt idx="4">
                  <c:v>14514</c:v>
                </c:pt>
                <c:pt idx="5">
                  <c:v>15543</c:v>
                </c:pt>
                <c:pt idx="6">
                  <c:v>14679</c:v>
                </c:pt>
                <c:pt idx="7">
                  <c:v>15705</c:v>
                </c:pt>
                <c:pt idx="8">
                  <c:v>17536</c:v>
                </c:pt>
                <c:pt idx="9">
                  <c:v>19273</c:v>
                </c:pt>
                <c:pt idx="10">
                  <c:v>18087</c:v>
                </c:pt>
              </c:numCache>
            </c:numRef>
          </c:val>
          <c:smooth val="1"/>
        </c:ser>
        <c:ser>
          <c:idx val="3"/>
          <c:order val="2"/>
          <c:tx>
            <c:strRef>
              <c:f>Sheet1!$A$4</c:f>
              <c:strCache>
                <c:ptCount val="1"/>
                <c:pt idx="0">
                  <c:v>1</c:v>
                </c:pt>
              </c:strCache>
            </c:strRef>
          </c:tx>
          <c:spPr>
            <a:ln w="36270">
              <a:solidFill>
                <a:srgbClr val="000000"/>
              </a:solidFill>
              <a:prstDash val="solid"/>
            </a:ln>
          </c:spPr>
          <c:marker>
            <c:symbol val="x"/>
            <c:size val="8"/>
            <c:spPr>
              <a:noFill/>
              <a:ln>
                <a:solidFill>
                  <a:srgbClr val="00FFFF"/>
                </a:solidFill>
                <a:prstDash val="solid"/>
              </a:ln>
            </c:spPr>
          </c:marker>
          <c:cat>
            <c:numRef>
              <c:f>Sheet1!$B$1:$L$1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Sheet1!$B$4:$L$4</c:f>
              <c:numCache>
                <c:formatCode>_(* #,##0_);_(* \(#,##0\);_(* "-"_);_(@_)</c:formatCode>
                <c:ptCount val="11"/>
                <c:pt idx="0">
                  <c:v>14586</c:v>
                </c:pt>
                <c:pt idx="1">
                  <c:v>14141</c:v>
                </c:pt>
                <c:pt idx="2">
                  <c:v>16588</c:v>
                </c:pt>
                <c:pt idx="3">
                  <c:v>15966</c:v>
                </c:pt>
                <c:pt idx="4">
                  <c:v>13208</c:v>
                </c:pt>
                <c:pt idx="5">
                  <c:v>13952</c:v>
                </c:pt>
                <c:pt idx="6">
                  <c:v>13178</c:v>
                </c:pt>
                <c:pt idx="7">
                  <c:v>14369</c:v>
                </c:pt>
                <c:pt idx="8">
                  <c:v>16093</c:v>
                </c:pt>
                <c:pt idx="9">
                  <c:v>18371</c:v>
                </c:pt>
                <c:pt idx="10">
                  <c:v>16930</c:v>
                </c:pt>
              </c:numCache>
            </c:numRef>
          </c:val>
          <c:smooth val="1"/>
        </c:ser>
        <c:ser>
          <c:idx val="4"/>
          <c:order val="3"/>
          <c:tx>
            <c:strRef>
              <c:f>Sheet1!$A$5</c:f>
              <c:strCache>
                <c:ptCount val="1"/>
                <c:pt idx="0">
                  <c:v>2</c:v>
                </c:pt>
              </c:strCache>
            </c:strRef>
          </c:tx>
          <c:spPr>
            <a:ln w="36270">
              <a:solidFill>
                <a:srgbClr val="0000FF"/>
              </a:solidFill>
              <a:prstDash val="solid"/>
            </a:ln>
          </c:spPr>
          <c:marker>
            <c:symbol val="star"/>
            <c:size val="8"/>
            <c:spPr>
              <a:noFill/>
              <a:ln>
                <a:solidFill>
                  <a:srgbClr val="0000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cat>
            <c:numRef>
              <c:f>Sheet1!$B$1:$L$1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Sheet1!$B$5:$L$5</c:f>
              <c:numCache>
                <c:formatCode>_(* #,##0_);_(* \(#,##0\);_(* "-"_);_(@_)</c:formatCode>
                <c:ptCount val="11"/>
                <c:pt idx="0">
                  <c:v>13611</c:v>
                </c:pt>
                <c:pt idx="1">
                  <c:v>12694</c:v>
                </c:pt>
                <c:pt idx="2">
                  <c:v>14948</c:v>
                </c:pt>
                <c:pt idx="3">
                  <c:v>13634</c:v>
                </c:pt>
                <c:pt idx="4">
                  <c:v>10907</c:v>
                </c:pt>
                <c:pt idx="5">
                  <c:v>11634</c:v>
                </c:pt>
                <c:pt idx="6">
                  <c:v>11500</c:v>
                </c:pt>
                <c:pt idx="7">
                  <c:v>12701</c:v>
                </c:pt>
                <c:pt idx="8">
                  <c:v>14606</c:v>
                </c:pt>
                <c:pt idx="9">
                  <c:v>16362</c:v>
                </c:pt>
                <c:pt idx="10">
                  <c:v>14540</c:v>
                </c:pt>
              </c:numCache>
            </c:numRef>
          </c:val>
          <c:smooth val="1"/>
        </c:ser>
        <c:ser>
          <c:idx val="5"/>
          <c:order val="4"/>
          <c:tx>
            <c:strRef>
              <c:f>Sheet1!$A$6</c:f>
              <c:strCache>
                <c:ptCount val="1"/>
                <c:pt idx="0">
                  <c:v>3</c:v>
                </c:pt>
              </c:strCache>
            </c:strRef>
          </c:tx>
          <c:spPr>
            <a:ln w="36270">
              <a:solidFill>
                <a:srgbClr val="FF00FF"/>
              </a:solidFill>
              <a:prstDash val="solid"/>
            </a:ln>
          </c:spPr>
          <c:marker>
            <c:symbol val="circle"/>
            <c:size val="8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cat>
            <c:numRef>
              <c:f>Sheet1!$B$1:$L$1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Sheet1!$B$6:$L$6</c:f>
              <c:numCache>
                <c:formatCode>_(* #,##0_);_(* \(#,##0\);_(* "-"_);_(@_)</c:formatCode>
                <c:ptCount val="11"/>
                <c:pt idx="0">
                  <c:v>12296</c:v>
                </c:pt>
                <c:pt idx="1">
                  <c:v>10591</c:v>
                </c:pt>
                <c:pt idx="2">
                  <c:v>12673</c:v>
                </c:pt>
                <c:pt idx="3">
                  <c:v>12519</c:v>
                </c:pt>
                <c:pt idx="4">
                  <c:v>8569</c:v>
                </c:pt>
                <c:pt idx="5">
                  <c:v>9059</c:v>
                </c:pt>
                <c:pt idx="6">
                  <c:v>9578</c:v>
                </c:pt>
                <c:pt idx="7">
                  <c:v>10973</c:v>
                </c:pt>
                <c:pt idx="8">
                  <c:v>12534</c:v>
                </c:pt>
                <c:pt idx="9">
                  <c:v>13610</c:v>
                </c:pt>
                <c:pt idx="10">
                  <c:v>10850</c:v>
                </c:pt>
              </c:numCache>
            </c:numRef>
          </c:val>
          <c:smooth val="1"/>
        </c:ser>
        <c:ser>
          <c:idx val="6"/>
          <c:order val="5"/>
          <c:tx>
            <c:strRef>
              <c:f>Sheet1!$A$7</c:f>
              <c:strCache>
                <c:ptCount val="1"/>
                <c:pt idx="0">
                  <c:v>평균</c:v>
                </c:pt>
              </c:strCache>
            </c:strRef>
          </c:tx>
          <c:spPr>
            <a:ln w="36270">
              <a:solidFill>
                <a:srgbClr val="008080"/>
              </a:solidFill>
              <a:prstDash val="solid"/>
            </a:ln>
          </c:spPr>
          <c:marker>
            <c:symbol val="circle"/>
            <c:size val="4"/>
            <c:spPr>
              <a:solidFill>
                <a:srgbClr val="000000"/>
              </a:solidFill>
              <a:ln>
                <a:solidFill>
                  <a:srgbClr val="FF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cat>
            <c:numRef>
              <c:f>Sheet1!$B$1:$L$1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Sheet1!$B$7:$L$7</c:f>
              <c:numCache>
                <c:formatCode>_(* #,##0_);_(* \(#,##0\);_(* "-"_);_(@_)</c:formatCode>
                <c:ptCount val="11"/>
                <c:pt idx="0">
                  <c:v>15510</c:v>
                </c:pt>
                <c:pt idx="1">
                  <c:v>14536</c:v>
                </c:pt>
                <c:pt idx="2">
                  <c:v>17078</c:v>
                </c:pt>
                <c:pt idx="3">
                  <c:v>16605</c:v>
                </c:pt>
                <c:pt idx="4">
                  <c:v>13512</c:v>
                </c:pt>
                <c:pt idx="5">
                  <c:v>14713</c:v>
                </c:pt>
                <c:pt idx="6">
                  <c:v>14209</c:v>
                </c:pt>
                <c:pt idx="7">
                  <c:v>15149</c:v>
                </c:pt>
                <c:pt idx="8">
                  <c:v>16822</c:v>
                </c:pt>
                <c:pt idx="9">
                  <c:v>18882</c:v>
                </c:pt>
                <c:pt idx="10">
                  <c:v>17650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4555488"/>
        <c:axId val="514555096"/>
      </c:lineChart>
      <c:catAx>
        <c:axId val="51455548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302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14" b="1" i="0" u="none" strike="noStrike" baseline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defRPr>
            </a:pPr>
            <a:endParaRPr lang="ko-KR"/>
          </a:p>
        </c:txPr>
        <c:crossAx val="514555096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514555096"/>
        <c:scaling>
          <c:orientation val="minMax"/>
          <c:max val="23000"/>
          <c:min val="8000"/>
        </c:scaling>
        <c:delete val="0"/>
        <c:axPos val="l"/>
        <c:majorGridlines>
          <c:spPr>
            <a:ln w="3022">
              <a:solidFill>
                <a:schemeClr val="tx1"/>
              </a:solidFill>
              <a:prstDash val="solid"/>
            </a:ln>
          </c:spPr>
        </c:majorGridlines>
        <c:numFmt formatCode="#,##0_ " sourceLinked="0"/>
        <c:majorTickMark val="in"/>
        <c:minorTickMark val="none"/>
        <c:tickLblPos val="nextTo"/>
        <c:spPr>
          <a:ln w="302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14" b="1" i="0" u="none" strike="noStrike" baseline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defRPr>
            </a:pPr>
            <a:endParaRPr lang="ko-KR"/>
          </a:p>
        </c:txPr>
        <c:crossAx val="514555488"/>
        <c:crosses val="autoZero"/>
        <c:crossBetween val="between"/>
        <c:majorUnit val="2000"/>
        <c:minorUnit val="1000"/>
      </c:valAx>
      <c:spPr>
        <a:solidFill>
          <a:srgbClr val="C0C0C0"/>
        </a:solidFill>
        <a:ln w="36270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8056206088992828"/>
          <c:y val="0.40645161290322585"/>
          <c:w val="0.11943793911007017"/>
          <c:h val="0.42795698924731246"/>
        </c:manualLayout>
      </c:layout>
      <c:overlay val="0"/>
      <c:spPr>
        <a:solidFill>
          <a:schemeClr val="bg1"/>
        </a:solidFill>
        <a:ln w="3022">
          <a:solidFill>
            <a:schemeClr val="tx1"/>
          </a:solidFill>
          <a:prstDash val="solid"/>
        </a:ln>
      </c:spPr>
      <c:txPr>
        <a:bodyPr/>
        <a:lstStyle/>
        <a:p>
          <a:pPr>
            <a:defRPr sz="1575" b="1" i="0" u="none" strike="noStrike" baseline="0">
              <a:solidFill>
                <a:schemeClr val="tx1"/>
              </a:solidFill>
              <a:latin typeface="굴림"/>
              <a:ea typeface="굴림"/>
              <a:cs typeface="굴림"/>
            </a:defRPr>
          </a:pPr>
          <a:endParaRPr lang="ko-KR"/>
        </a:p>
      </c:txPr>
    </c:legend>
    <c:plotVisOnly val="1"/>
    <c:dispBlanksAs val="gap"/>
    <c:showDLblsOverMax val="0"/>
  </c:chart>
  <c:spPr>
    <a:solidFill>
      <a:srgbClr val="FFFF00"/>
    </a:solidFill>
    <a:ln>
      <a:noFill/>
    </a:ln>
  </c:spPr>
  <c:txPr>
    <a:bodyPr/>
    <a:lstStyle/>
    <a:p>
      <a:pPr>
        <a:defRPr sz="1714" b="1" i="0" u="none" strike="noStrike" baseline="0">
          <a:solidFill>
            <a:schemeClr val="tx1"/>
          </a:solidFill>
          <a:latin typeface="굴림"/>
          <a:ea typeface="굴림"/>
          <a:cs typeface="굴림"/>
        </a:defRPr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6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812664907651827E-2"/>
          <c:y val="3.0232558139534883E-2"/>
          <c:w val="0.93799472295514563"/>
          <c:h val="0.85348837209302364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invertIfNegative val="0"/>
          <c:dLbls>
            <c:dLbl>
              <c:idx val="0"/>
              <c:layout>
                <c:manualLayout>
                  <c:x val="-1.3062503895456459E-3"/>
                  <c:y val="-2.8789394247862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7743309837210382E-4"/>
                  <c:y val="-2.5287692172957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6773839388102566E-4"/>
                  <c:y val="-3.8136748326075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FF0000"/>
                    </a:solidFill>
                    <a:latin typeface="HY헤드라인M"/>
                    <a:ea typeface="HY헤드라인M"/>
                    <a:cs typeface="HY헤드라인M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Sheet1!$B$1:$H$1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Sheet1!$B$2:$H$2</c:f>
              <c:numCache>
                <c:formatCode>General</c:formatCode>
                <c:ptCount val="7"/>
                <c:pt idx="0">
                  <c:v>84.5</c:v>
                </c:pt>
                <c:pt idx="1">
                  <c:v>87.1</c:v>
                </c:pt>
                <c:pt idx="2">
                  <c:v>89.1</c:v>
                </c:pt>
                <c:pt idx="3">
                  <c:v>88.4</c:v>
                </c:pt>
                <c:pt idx="4" formatCode="0.0">
                  <c:v>87.7</c:v>
                </c:pt>
                <c:pt idx="5" formatCode="0.0">
                  <c:v>85.8</c:v>
                </c:pt>
                <c:pt idx="6" formatCode="0.0">
                  <c:v>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514550392"/>
        <c:axId val="514531184"/>
        <c:axId val="0"/>
      </c:bar3DChart>
      <c:catAx>
        <c:axId val="514550392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defRPr>
            </a:pPr>
            <a:endParaRPr lang="ko-KR"/>
          </a:p>
        </c:txPr>
        <c:crossAx val="514531184"/>
        <c:crossesAt val="80"/>
        <c:auto val="1"/>
        <c:lblAlgn val="ctr"/>
        <c:lblOffset val="100"/>
        <c:tickLblSkip val="1"/>
        <c:tickMarkSkip val="1"/>
        <c:noMultiLvlLbl val="0"/>
      </c:catAx>
      <c:valAx>
        <c:axId val="514531184"/>
        <c:scaling>
          <c:orientation val="minMax"/>
          <c:max val="90"/>
          <c:min val="81"/>
        </c:scaling>
        <c:delete val="0"/>
        <c:axPos val="l"/>
        <c:majorGridlines>
          <c:spPr>
            <a:ln w="3175">
              <a:solidFill>
                <a:srgbClr val="92D050"/>
              </a:solidFill>
              <a:prstDash val="solid"/>
            </a:ln>
          </c:spPr>
        </c:majorGridlines>
        <c:numFmt formatCode="#,##0_);[Red]\(#,##0\)" sourceLinked="0"/>
        <c:majorTickMark val="in"/>
        <c:minorTickMark val="none"/>
        <c:tickLblPos val="nextTo"/>
        <c:spPr>
          <a:ln w="31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bg1"/>
                </a:solidFill>
                <a:latin typeface="HY각헤드라인M"/>
                <a:ea typeface="HY각헤드라인M"/>
                <a:cs typeface="HY각헤드라인M"/>
              </a:defRPr>
            </a:pPr>
            <a:endParaRPr lang="ko-KR"/>
          </a:p>
        </c:txPr>
        <c:crossAx val="514550392"/>
        <c:crosses val="autoZero"/>
        <c:crossBetween val="between"/>
        <c:majorUnit val="1"/>
        <c:minorUnit val="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00"/>
    </a:solidFill>
    <a:ln>
      <a:noFill/>
    </a:ln>
  </c:spPr>
  <c:txPr>
    <a:bodyPr/>
    <a:lstStyle/>
    <a:p>
      <a:pPr>
        <a:defRPr sz="1600" b="1" i="0" u="none" strike="noStrike" baseline="0">
          <a:solidFill>
            <a:schemeClr val="tx1"/>
          </a:solidFill>
          <a:latin typeface="굴림"/>
          <a:ea typeface="굴림"/>
          <a:cs typeface="굴림"/>
        </a:defRPr>
      </a:pPr>
      <a:endParaRPr lang="ko-KR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21866797900267"/>
          <c:y val="4.8624999999999995E-2"/>
          <c:w val="0.84226988405900394"/>
          <c:h val="0.78193749999999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한우암소비율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41275">
                <a:solidFill>
                  <a:srgbClr val="FF0000"/>
                </a:solidFill>
              </a:ln>
            </c:spPr>
            <c:trendlineType val="movingAvg"/>
            <c:period val="2"/>
            <c:dispRSqr val="0"/>
            <c:dispEq val="0"/>
          </c:trendline>
          <c:cat>
            <c:numRef>
              <c:f>Sheet1!$A$2:$A$11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Sheet1!$B$2:$B$11</c:f>
              <c:numCache>
                <c:formatCode>_-* #,##0.0_-;\-* #,##0.0_-;_-* "-"_-;_-@_-</c:formatCode>
                <c:ptCount val="10"/>
                <c:pt idx="0">
                  <c:v>44.759805647250097</c:v>
                </c:pt>
                <c:pt idx="1">
                  <c:v>46.559874520522413</c:v>
                </c:pt>
                <c:pt idx="2">
                  <c:v>43.7</c:v>
                </c:pt>
                <c:pt idx="3">
                  <c:v>40.882359492994141</c:v>
                </c:pt>
                <c:pt idx="4">
                  <c:v>51.850028062190091</c:v>
                </c:pt>
                <c:pt idx="5">
                  <c:v>53.199631987880188</c:v>
                </c:pt>
                <c:pt idx="6">
                  <c:v>48.7</c:v>
                </c:pt>
                <c:pt idx="7">
                  <c:v>43.050006325781851</c:v>
                </c:pt>
                <c:pt idx="8">
                  <c:v>48</c:v>
                </c:pt>
                <c:pt idx="9">
                  <c:v>45.7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4525304"/>
        <c:axId val="514547648"/>
      </c:barChart>
      <c:catAx>
        <c:axId val="514525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14547648"/>
        <c:crosses val="autoZero"/>
        <c:auto val="1"/>
        <c:lblAlgn val="ctr"/>
        <c:lblOffset val="100"/>
        <c:noMultiLvlLbl val="0"/>
      </c:catAx>
      <c:valAx>
        <c:axId val="514547648"/>
        <c:scaling>
          <c:orientation val="minMax"/>
        </c:scaling>
        <c:delete val="0"/>
        <c:axPos val="l"/>
        <c:majorGridlines/>
        <c:numFmt formatCode="_-* #,##0.0_-;\-* #,##0.0_-;_-* &quot;-&quot;_-;_-@_-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ko-KR"/>
          </a:p>
        </c:txPr>
        <c:crossAx val="514525304"/>
        <c:crosses val="autoZero"/>
        <c:crossBetween val="between"/>
      </c:valAx>
      <c:spPr>
        <a:solidFill>
          <a:srgbClr val="F79646">
            <a:lumMod val="40000"/>
            <a:lumOff val="60000"/>
          </a:srgbClr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  <c:spPr>
        <a:solidFill>
          <a:schemeClr val="accent1"/>
        </a:solidFill>
      </c:spPr>
    </c:sideWall>
    <c:backWall>
      <c:thickness val="0"/>
      <c:spPr>
        <a:solidFill>
          <a:schemeClr val="accent1"/>
        </a:solidFill>
      </c:spPr>
    </c:backWall>
    <c:plotArea>
      <c:layout>
        <c:manualLayout>
          <c:layoutTarget val="inner"/>
          <c:xMode val="edge"/>
          <c:yMode val="edge"/>
          <c:x val="0.11078229555776517"/>
          <c:y val="4.10604324614222E-2"/>
          <c:w val="0.74874835398134965"/>
          <c:h val="0.82908900319348622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1++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FF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0_);[Red]\(0\)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Sheet1!$B$2:$B$12</c:f>
              <c:numCache>
                <c:formatCode>0.0_ </c:formatCode>
                <c:ptCount val="7"/>
                <c:pt idx="0">
                  <c:v>14.2</c:v>
                </c:pt>
                <c:pt idx="1">
                  <c:v>17.8</c:v>
                </c:pt>
                <c:pt idx="2">
                  <c:v>17.100000000000001</c:v>
                </c:pt>
                <c:pt idx="3">
                  <c:v>16.256555791108735</c:v>
                </c:pt>
                <c:pt idx="4">
                  <c:v>16.399999999999999</c:v>
                </c:pt>
                <c:pt idx="5">
                  <c:v>15.4</c:v>
                </c:pt>
                <c:pt idx="6">
                  <c:v>15.489987820744208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1+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0_);[Red]\(0\)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Sheet1!$C$2:$C$12</c:f>
              <c:numCache>
                <c:formatCode>0.0_ </c:formatCode>
                <c:ptCount val="7"/>
                <c:pt idx="0">
                  <c:v>30.8</c:v>
                </c:pt>
                <c:pt idx="1">
                  <c:v>32.1</c:v>
                </c:pt>
                <c:pt idx="2">
                  <c:v>32.700000000000003</c:v>
                </c:pt>
                <c:pt idx="3">
                  <c:v>33.297661701988361</c:v>
                </c:pt>
                <c:pt idx="4">
                  <c:v>37.9</c:v>
                </c:pt>
                <c:pt idx="5">
                  <c:v>44.4</c:v>
                </c:pt>
                <c:pt idx="6">
                  <c:v>47.920307675528008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chemeClr val="accent6">
                  <a:lumMod val="7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0_);[Red]\(0\)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Sheet1!$D$2:$D$12</c:f>
              <c:numCache>
                <c:formatCode>0.0_ </c:formatCode>
                <c:ptCount val="7"/>
                <c:pt idx="0">
                  <c:v>33.299999999999997</c:v>
                </c:pt>
                <c:pt idx="1">
                  <c:v>31.8</c:v>
                </c:pt>
                <c:pt idx="2">
                  <c:v>33.9</c:v>
                </c:pt>
                <c:pt idx="3">
                  <c:v>34.486114027304602</c:v>
                </c:pt>
                <c:pt idx="4">
                  <c:v>30.3</c:v>
                </c:pt>
                <c:pt idx="5">
                  <c:v>25.8</c:v>
                </c:pt>
                <c:pt idx="6">
                  <c:v>24.747001280250132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</c:v>
                </c:pt>
              </c:strCache>
            </c:strRef>
          </c:tx>
          <c:invertIfNegative val="0"/>
          <c:dLbls>
            <c:spPr>
              <a:solidFill>
                <a:srgbClr val="7030A0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0_);[Red]\(0\)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Sheet1!$E$2:$E$12</c:f>
              <c:numCache>
                <c:formatCode>0.0_ </c:formatCode>
                <c:ptCount val="7"/>
                <c:pt idx="0">
                  <c:v>19.8</c:v>
                </c:pt>
                <c:pt idx="1">
                  <c:v>16.600000000000001</c:v>
                </c:pt>
                <c:pt idx="2">
                  <c:v>15</c:v>
                </c:pt>
                <c:pt idx="3">
                  <c:v>14.863781779924096</c:v>
                </c:pt>
                <c:pt idx="4">
                  <c:v>14.4</c:v>
                </c:pt>
                <c:pt idx="5">
                  <c:v>13.4</c:v>
                </c:pt>
                <c:pt idx="6">
                  <c:v>10.984182548606656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064846416382253E-3"/>
                  <c:y val="-5.5727554179566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4129692832764505E-3"/>
                  <c:y val="-4.64396284829721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4.9535603715170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8259385665528386E-3"/>
                  <c:y val="-3.0959752321981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4129692832764505E-3"/>
                  <c:y val="-4.9535603715170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7064846416382253E-3"/>
                  <c:y val="-3.0959752321981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3.71517027863777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3651877133105802E-2"/>
                  <c:y val="-3.71517027863777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0_);[Red]\(0\)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Sheet1!$F$2:$F$12</c:f>
              <c:numCache>
                <c:formatCode>0.0_ </c:formatCode>
                <c:ptCount val="7"/>
                <c:pt idx="0">
                  <c:v>1.7</c:v>
                </c:pt>
                <c:pt idx="1">
                  <c:v>1.6</c:v>
                </c:pt>
                <c:pt idx="2">
                  <c:v>1.2</c:v>
                </c:pt>
                <c:pt idx="3">
                  <c:v>1.0234145878910617</c:v>
                </c:pt>
                <c:pt idx="4">
                  <c:v>0.9</c:v>
                </c:pt>
                <c:pt idx="5">
                  <c:v>0.9</c:v>
                </c:pt>
                <c:pt idx="6">
                  <c:v>0.77983593062238854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14546864"/>
        <c:axId val="514550784"/>
        <c:axId val="0"/>
      </c:bar3DChart>
      <c:catAx>
        <c:axId val="514546864"/>
        <c:scaling>
          <c:orientation val="minMax"/>
        </c:scaling>
        <c:delete val="0"/>
        <c:axPos val="l"/>
        <c:numFmt formatCode="0_);[Red]\(0\)" sourceLinked="1"/>
        <c:majorTickMark val="out"/>
        <c:minorTickMark val="none"/>
        <c:tickLblPos val="nextTo"/>
        <c:spPr>
          <a:solidFill>
            <a:schemeClr val="bg1"/>
          </a:solidFill>
        </c:spPr>
        <c:crossAx val="514550784"/>
        <c:crosses val="autoZero"/>
        <c:auto val="1"/>
        <c:lblAlgn val="ctr"/>
        <c:lblOffset val="100"/>
        <c:noMultiLvlLbl val="0"/>
      </c:catAx>
      <c:valAx>
        <c:axId val="514550784"/>
        <c:scaling>
          <c:orientation val="minMax"/>
        </c:scaling>
        <c:delete val="0"/>
        <c:axPos val="b"/>
        <c:majorGridlines>
          <c:spPr>
            <a:ln>
              <a:solidFill>
                <a:srgbClr val="FFFF00"/>
              </a:solidFill>
            </a:ln>
          </c:spPr>
        </c:majorGridlines>
        <c:numFmt formatCode="0%" sourceLinked="1"/>
        <c:majorTickMark val="out"/>
        <c:minorTickMark val="none"/>
        <c:tickLblPos val="nextTo"/>
        <c:spPr>
          <a:solidFill>
            <a:schemeClr val="bg1"/>
          </a:solidFill>
          <a:ln>
            <a:solidFill>
              <a:schemeClr val="bg1"/>
            </a:solidFill>
          </a:ln>
        </c:spPr>
        <c:crossAx val="514546864"/>
        <c:crosses val="autoZero"/>
        <c:crossBetween val="between"/>
      </c:valAx>
      <c:spPr>
        <a:solidFill>
          <a:srgbClr val="92D050"/>
        </a:solidFill>
      </c:spPr>
    </c:plotArea>
    <c:legend>
      <c:legendPos val="r"/>
      <c:layout>
        <c:manualLayout>
          <c:xMode val="edge"/>
          <c:yMode val="edge"/>
          <c:x val="0.89106648571658909"/>
          <c:y val="0.54628897394017695"/>
          <c:w val="7.2280621172353454E-2"/>
          <c:h val="0.35846273859730382"/>
        </c:manualLayout>
      </c:layout>
      <c:overlay val="0"/>
      <c:spPr>
        <a:solidFill>
          <a:schemeClr val="bg2">
            <a:lumMod val="90000"/>
            <a:alpha val="82000"/>
          </a:schemeClr>
        </a:solidFill>
      </c:spPr>
    </c:legend>
    <c:plotVisOnly val="1"/>
    <c:dispBlanksAs val="zero"/>
    <c:showDLblsOverMax val="0"/>
  </c:chart>
  <c:spPr>
    <a:solidFill>
      <a:schemeClr val="accent1"/>
    </a:solidFill>
  </c:spPr>
  <c:txPr>
    <a:bodyPr/>
    <a:lstStyle/>
    <a:p>
      <a:pPr>
        <a:defRPr sz="1733" baseline="0">
          <a:solidFill>
            <a:schemeClr val="tx1"/>
          </a:solidFill>
          <a:latin typeface="HY헤드라인M" pitchFamily="18" charset="-127"/>
          <a:ea typeface="HY헤드라인M" pitchFamily="18" charset="-127"/>
        </a:defRPr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4645937571262"/>
          <c:y val="3.4055727554179564E-2"/>
          <c:w val="0.77143221237038728"/>
          <c:h val="0.8355318007849638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733" baseline="0">
                    <a:latin typeface="HY헤드라인M" pitchFamily="18" charset="-127"/>
                    <a:ea typeface="HY헤드라인M" pitchFamily="18" charset="-127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0_);[Red]\(0\)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Sheet1!$B$2:$B$12</c:f>
              <c:numCache>
                <c:formatCode>0.0_ </c:formatCode>
                <c:ptCount val="11"/>
                <c:pt idx="0">
                  <c:v>32.6</c:v>
                </c:pt>
                <c:pt idx="1">
                  <c:v>28.8</c:v>
                </c:pt>
                <c:pt idx="2">
                  <c:v>30.3</c:v>
                </c:pt>
                <c:pt idx="3">
                  <c:v>27.5</c:v>
                </c:pt>
                <c:pt idx="4">
                  <c:v>26.2</c:v>
                </c:pt>
                <c:pt idx="5">
                  <c:v>25.3</c:v>
                </c:pt>
                <c:pt idx="6">
                  <c:v>29.3</c:v>
                </c:pt>
                <c:pt idx="7">
                  <c:v>26.791427068446637</c:v>
                </c:pt>
                <c:pt idx="8">
                  <c:v>22.7</c:v>
                </c:pt>
                <c:pt idx="9">
                  <c:v>19.7</c:v>
                </c:pt>
                <c:pt idx="10" formatCode="#,##0.0">
                  <c:v>19.156489154229888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28F86D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aseline="0">
                    <a:solidFill>
                      <a:srgbClr val="FF0000"/>
                    </a:solidFill>
                    <a:latin typeface="HY헤드라인M" pitchFamily="18" charset="-127"/>
                    <a:ea typeface="HY헤드라인M" pitchFamily="18" charset="-127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0_);[Red]\(0\)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Sheet1!$C$2:$C$12</c:f>
              <c:numCache>
                <c:formatCode>0.0_ </c:formatCode>
                <c:ptCount val="11"/>
                <c:pt idx="0">
                  <c:v>51.8</c:v>
                </c:pt>
                <c:pt idx="1">
                  <c:v>53.8</c:v>
                </c:pt>
                <c:pt idx="2">
                  <c:v>51.6</c:v>
                </c:pt>
                <c:pt idx="3">
                  <c:v>52.7</c:v>
                </c:pt>
                <c:pt idx="4">
                  <c:v>51.4</c:v>
                </c:pt>
                <c:pt idx="5">
                  <c:v>50</c:v>
                </c:pt>
                <c:pt idx="6">
                  <c:v>44.2</c:v>
                </c:pt>
                <c:pt idx="7">
                  <c:v>44.906971546229755</c:v>
                </c:pt>
                <c:pt idx="8">
                  <c:v>46.4</c:v>
                </c:pt>
                <c:pt idx="9">
                  <c:v>46.7</c:v>
                </c:pt>
                <c:pt idx="10" formatCode="#,##0.0">
                  <c:v>46.387643119239847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>
                    <a:solidFill>
                      <a:srgbClr val="002060"/>
                    </a:solidFill>
                    <a:latin typeface="HY헤드라인M" pitchFamily="18" charset="-127"/>
                    <a:ea typeface="HY헤드라인M" pitchFamily="18" charset="-127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0_);[Red]\(0\)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Sheet1!$D$2:$D$12</c:f>
              <c:numCache>
                <c:formatCode>0.0_ </c:formatCode>
                <c:ptCount val="11"/>
                <c:pt idx="0">
                  <c:v>15.3</c:v>
                </c:pt>
                <c:pt idx="1">
                  <c:v>17.2</c:v>
                </c:pt>
                <c:pt idx="2">
                  <c:v>17.8</c:v>
                </c:pt>
                <c:pt idx="3">
                  <c:v>19.600000000000001</c:v>
                </c:pt>
                <c:pt idx="4">
                  <c:v>22.2</c:v>
                </c:pt>
                <c:pt idx="5">
                  <c:v>24.5</c:v>
                </c:pt>
                <c:pt idx="6">
                  <c:v>26.4</c:v>
                </c:pt>
                <c:pt idx="7">
                  <c:v>28.229129273540455</c:v>
                </c:pt>
                <c:pt idx="8">
                  <c:v>30.8</c:v>
                </c:pt>
                <c:pt idx="9">
                  <c:v>33.5</c:v>
                </c:pt>
                <c:pt idx="10" formatCode="#,##0.0">
                  <c:v>34.377182982281653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14546472"/>
        <c:axId val="514535496"/>
      </c:barChart>
      <c:catAx>
        <c:axId val="514546472"/>
        <c:scaling>
          <c:orientation val="minMax"/>
        </c:scaling>
        <c:delete val="0"/>
        <c:axPos val="l"/>
        <c:numFmt formatCode="0_);[Red]\(0\)" sourceLinked="1"/>
        <c:majorTickMark val="out"/>
        <c:minorTickMark val="none"/>
        <c:tickLblPos val="nextTo"/>
        <c:txPr>
          <a:bodyPr/>
          <a:lstStyle/>
          <a:p>
            <a:pPr>
              <a:defRPr sz="1733" baseline="0">
                <a:solidFill>
                  <a:schemeClr val="bg1"/>
                </a:solidFill>
              </a:defRPr>
            </a:pPr>
            <a:endParaRPr lang="ko-KR"/>
          </a:p>
        </c:txPr>
        <c:crossAx val="514535496"/>
        <c:crosses val="autoZero"/>
        <c:auto val="1"/>
        <c:lblAlgn val="ctr"/>
        <c:lblOffset val="100"/>
        <c:noMultiLvlLbl val="0"/>
      </c:catAx>
      <c:valAx>
        <c:axId val="514535496"/>
        <c:scaling>
          <c:orientation val="minMax"/>
        </c:scaling>
        <c:delete val="0"/>
        <c:axPos val="b"/>
        <c:majorGridlines/>
        <c:numFmt formatCode="0.0_ " sourceLinked="1"/>
        <c:majorTickMark val="out"/>
        <c:minorTickMark val="none"/>
        <c:tickLblPos val="nextTo"/>
        <c:txPr>
          <a:bodyPr/>
          <a:lstStyle/>
          <a:p>
            <a:pPr>
              <a:defRPr sz="1733" baseline="0">
                <a:solidFill>
                  <a:schemeClr val="bg1"/>
                </a:solidFill>
              </a:defRPr>
            </a:pPr>
            <a:endParaRPr lang="ko-KR"/>
          </a:p>
        </c:txPr>
        <c:crossAx val="514546472"/>
        <c:crosses val="autoZero"/>
        <c:crossBetween val="between"/>
      </c:valAx>
    </c:plotArea>
    <c:legend>
      <c:legendPos val="r"/>
      <c:overlay val="0"/>
    </c:legend>
    <c:plotVisOnly val="1"/>
    <c:dispBlanksAs val="zero"/>
    <c:showDLblsOverMax val="0"/>
  </c:chart>
  <c:spPr>
    <a:solidFill>
      <a:srgbClr val="FFFF00"/>
    </a:solidFill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56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solidFill>
          <a:schemeClr val="bg1">
            <a:lumMod val="50000"/>
            <a:lumOff val="50000"/>
          </a:schemeClr>
        </a:solidFill>
      </c:spPr>
    </c:sideWall>
    <c:backWall>
      <c:thickness val="0"/>
      <c:spPr>
        <a:solidFill>
          <a:schemeClr val="bg1">
            <a:lumMod val="50000"/>
            <a:lumOff val="50000"/>
          </a:schemeClr>
        </a:solidFill>
      </c:spPr>
    </c:backWall>
    <c:plotArea>
      <c:layout>
        <c:manualLayout>
          <c:layoutTarget val="inner"/>
          <c:xMode val="edge"/>
          <c:yMode val="edge"/>
          <c:x val="6.2909567496723454E-2"/>
          <c:y val="2.9885057471264423E-2"/>
          <c:w val="0.92398427260812688"/>
          <c:h val="0.85517241379310416"/>
        </c:manualLayout>
      </c:layout>
      <c:bar3DChart>
        <c:barDir val="col"/>
        <c:grouping val="clustered"/>
        <c:varyColors val="1"/>
        <c:ser>
          <c:idx val="0"/>
          <c:order val="0"/>
          <c:invertIfNegative val="0"/>
          <c:dLbls>
            <c:dLbl>
              <c:idx val="0"/>
              <c:layout>
                <c:manualLayout>
                  <c:x val="-2.8613156345672678E-3"/>
                  <c:y val="-3.1942755243561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2589638647141415E-6"/>
                  <c:y val="-2.7336088242099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389666251222436E-3"/>
                  <c:y val="-3.8821616983218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30449">
                <a:noFill/>
              </a:ln>
            </c:spPr>
            <c:txPr>
              <a:bodyPr/>
              <a:lstStyle/>
              <a:p>
                <a:pPr>
                  <a:defRPr sz="1918" b="1" i="0" u="none" strike="noStrike" baseline="0">
                    <a:solidFill>
                      <a:srgbClr val="FF0000"/>
                    </a:solidFill>
                    <a:latin typeface="HY헤드라인M"/>
                    <a:ea typeface="HY헤드라인M"/>
                    <a:cs typeface="HY헤드라인M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Sheet1!$A$1:$K$1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Sheet1!$A$2:$K$2</c:f>
              <c:numCache>
                <c:formatCode>General</c:formatCode>
                <c:ptCount val="11"/>
                <c:pt idx="0">
                  <c:v>658</c:v>
                </c:pt>
                <c:pt idx="1">
                  <c:v>674</c:v>
                </c:pt>
                <c:pt idx="2">
                  <c:v>682</c:v>
                </c:pt>
                <c:pt idx="3">
                  <c:v>688</c:v>
                </c:pt>
                <c:pt idx="4">
                  <c:v>701</c:v>
                </c:pt>
                <c:pt idx="5">
                  <c:v>701</c:v>
                </c:pt>
                <c:pt idx="6">
                  <c:v>704</c:v>
                </c:pt>
                <c:pt idx="7">
                  <c:v>712</c:v>
                </c:pt>
                <c:pt idx="8">
                  <c:v>719</c:v>
                </c:pt>
                <c:pt idx="9">
                  <c:v>731</c:v>
                </c:pt>
                <c:pt idx="10">
                  <c:v>737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514498256"/>
        <c:axId val="514506880"/>
        <c:axId val="0"/>
      </c:bar3DChart>
      <c:catAx>
        <c:axId val="51449825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low"/>
        <c:spPr>
          <a:solidFill>
            <a:schemeClr val="bg1"/>
          </a:solidFill>
          <a:ln w="380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18" b="1" i="0" u="none" strike="noStrike" baseline="0">
                <a:solidFill>
                  <a:schemeClr val="tx1"/>
                </a:solidFill>
                <a:latin typeface="HY헤드라인M"/>
                <a:ea typeface="HY헤드라인M"/>
                <a:cs typeface="HY헤드라인M"/>
              </a:defRPr>
            </a:pPr>
            <a:endParaRPr lang="ko-KR"/>
          </a:p>
        </c:txPr>
        <c:crossAx val="5145068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14506880"/>
        <c:scaling>
          <c:orientation val="minMax"/>
          <c:min val="620"/>
        </c:scaling>
        <c:delete val="0"/>
        <c:axPos val="l"/>
        <c:majorGridlines>
          <c:spPr>
            <a:ln w="3806">
              <a:solidFill>
                <a:schemeClr val="bg1">
                  <a:lumMod val="50000"/>
                  <a:lumOff val="50000"/>
                </a:schemeClr>
              </a:solidFill>
              <a:prstDash val="solid"/>
            </a:ln>
          </c:spPr>
        </c:majorGridlines>
        <c:numFmt formatCode="General" sourceLinked="1"/>
        <c:majorTickMark val="in"/>
        <c:minorTickMark val="none"/>
        <c:tickLblPos val="nextTo"/>
        <c:spPr>
          <a:ln w="3806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918" b="1" i="0" u="none" strike="noStrike" baseline="0">
                <a:solidFill>
                  <a:schemeClr val="bg1"/>
                </a:solidFill>
                <a:latin typeface="HY각헤드라인M"/>
                <a:ea typeface="HY각헤드라인M"/>
                <a:cs typeface="HY각헤드라인M"/>
              </a:defRPr>
            </a:pPr>
            <a:endParaRPr lang="ko-KR"/>
          </a:p>
        </c:txPr>
        <c:crossAx val="514498256"/>
        <c:crosses val="autoZero"/>
        <c:crossBetween val="between"/>
        <c:majorUnit val="10"/>
        <c:minorUnit val="1"/>
      </c:valAx>
      <c:spPr>
        <a:noFill/>
        <a:ln w="30449">
          <a:noFill/>
        </a:ln>
      </c:spPr>
    </c:plotArea>
    <c:plotVisOnly val="1"/>
    <c:dispBlanksAs val="gap"/>
    <c:showDLblsOverMax val="0"/>
  </c:chart>
  <c:spPr>
    <a:solidFill>
      <a:srgbClr val="FFFF00"/>
    </a:solidFill>
    <a:ln>
      <a:noFill/>
    </a:ln>
  </c:spPr>
  <c:txPr>
    <a:bodyPr/>
    <a:lstStyle/>
    <a:p>
      <a:pPr>
        <a:defRPr sz="1918" b="1" i="0" u="none" strike="noStrike" baseline="0">
          <a:solidFill>
            <a:schemeClr val="tx1"/>
          </a:solidFill>
          <a:latin typeface="굴림"/>
          <a:ea typeface="굴림"/>
          <a:cs typeface="굴림"/>
        </a:defRPr>
      </a:pPr>
      <a:endParaRPr lang="ko-KR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15"/>
      <c:hPercent val="56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solidFill>
          <a:schemeClr val="bg1">
            <a:lumMod val="50000"/>
            <a:lumOff val="50000"/>
          </a:schemeClr>
        </a:solidFill>
      </c:spPr>
    </c:sideWall>
    <c:backWall>
      <c:thickness val="0"/>
      <c:spPr>
        <a:solidFill>
          <a:schemeClr val="bg1">
            <a:lumMod val="50000"/>
            <a:lumOff val="50000"/>
          </a:schemeClr>
        </a:solidFill>
      </c:spPr>
    </c:backWall>
    <c:plotArea>
      <c:layout>
        <c:manualLayout>
          <c:layoutTarget val="inner"/>
          <c:xMode val="edge"/>
          <c:yMode val="edge"/>
          <c:x val="7.3549160093510396E-2"/>
          <c:y val="2.4497313891020757E-2"/>
          <c:w val="0.92398427260812688"/>
          <c:h val="0.85517241379310416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invertIfNegative val="0"/>
          <c:dLbls>
            <c:dLbl>
              <c:idx val="0"/>
              <c:layout>
                <c:manualLayout>
                  <c:x val="-2.8613156345672678E-3"/>
                  <c:y val="-3.1569751349028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2589638647141415E-6"/>
                  <c:y val="-2.7526952255587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389666251222436E-3"/>
                  <c:y val="-3.7858572783332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346">
                <a:noFill/>
              </a:ln>
            </c:spPr>
            <c:txPr>
              <a:bodyPr/>
              <a:lstStyle/>
              <a:p>
                <a:pPr>
                  <a:defRPr sz="1598" b="1" i="0" u="none" strike="noStrike" baseline="0">
                    <a:solidFill>
                      <a:srgbClr val="FF0000"/>
                    </a:solidFill>
                    <a:latin typeface="HY헤드라인M"/>
                    <a:ea typeface="HY헤드라인M"/>
                    <a:cs typeface="HY헤드라인M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Sheet1!$B$1:$L$1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2106</c:v>
                </c:pt>
                <c:pt idx="10">
                  <c:v>2017</c:v>
                </c:pt>
              </c:numCache>
            </c:numRef>
          </c:cat>
          <c:val>
            <c:numRef>
              <c:f>Sheet1!$B$2:$L$2</c:f>
              <c:numCache>
                <c:formatCode>General</c:formatCode>
                <c:ptCount val="11"/>
                <c:pt idx="0">
                  <c:v>398</c:v>
                </c:pt>
                <c:pt idx="1">
                  <c:v>405</c:v>
                </c:pt>
                <c:pt idx="2">
                  <c:v>413</c:v>
                </c:pt>
                <c:pt idx="3">
                  <c:v>415</c:v>
                </c:pt>
                <c:pt idx="4">
                  <c:v>422</c:v>
                </c:pt>
                <c:pt idx="5">
                  <c:v>417</c:v>
                </c:pt>
                <c:pt idx="6">
                  <c:v>420</c:v>
                </c:pt>
                <c:pt idx="7">
                  <c:v>425</c:v>
                </c:pt>
                <c:pt idx="8">
                  <c:v>430</c:v>
                </c:pt>
                <c:pt idx="9">
                  <c:v>437</c:v>
                </c:pt>
                <c:pt idx="10">
                  <c:v>440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514506488"/>
        <c:axId val="514504920"/>
        <c:axId val="0"/>
      </c:bar3DChart>
      <c:catAx>
        <c:axId val="51450648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low"/>
        <c:spPr>
          <a:ln w="316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596" b="1" i="0" u="none" strike="noStrike" baseline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defRPr>
            </a:pPr>
            <a:endParaRPr lang="ko-KR"/>
          </a:p>
        </c:txPr>
        <c:crossAx val="5145049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14504920"/>
        <c:scaling>
          <c:orientation val="minMax"/>
          <c:max val="440"/>
          <c:min val="390"/>
        </c:scaling>
        <c:delete val="0"/>
        <c:axPos val="l"/>
        <c:majorGridlines>
          <c:spPr>
            <a:ln w="3169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in"/>
        <c:minorTickMark val="none"/>
        <c:tickLblPos val="nextTo"/>
        <c:spPr>
          <a:ln w="316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596" b="1" i="0" u="none" strike="noStrike" baseline="0">
                <a:solidFill>
                  <a:schemeClr val="bg1"/>
                </a:solidFill>
                <a:latin typeface="HY각헤드라인M"/>
                <a:ea typeface="HY각헤드라인M"/>
                <a:cs typeface="HY각헤드라인M"/>
              </a:defRPr>
            </a:pPr>
            <a:endParaRPr lang="ko-KR"/>
          </a:p>
        </c:txPr>
        <c:crossAx val="514506488"/>
        <c:crosses val="autoZero"/>
        <c:crossBetween val="between"/>
        <c:majorUnit val="10"/>
        <c:minorUnit val="1"/>
      </c:valAx>
      <c:spPr>
        <a:noFill/>
        <a:ln w="25373">
          <a:noFill/>
        </a:ln>
      </c:spPr>
    </c:plotArea>
    <c:plotVisOnly val="1"/>
    <c:dispBlanksAs val="gap"/>
    <c:showDLblsOverMax val="0"/>
  </c:chart>
  <c:spPr>
    <a:solidFill>
      <a:srgbClr val="FFFF00"/>
    </a:solidFill>
    <a:ln>
      <a:noFill/>
    </a:ln>
  </c:spPr>
  <c:txPr>
    <a:bodyPr/>
    <a:lstStyle/>
    <a:p>
      <a:pPr>
        <a:defRPr sz="1596" b="1" i="0" u="none" strike="noStrike" baseline="0">
          <a:solidFill>
            <a:schemeClr val="tx1"/>
          </a:solidFill>
          <a:latin typeface="굴림"/>
          <a:ea typeface="굴림"/>
          <a:cs typeface="굴림"/>
        </a:defRPr>
      </a:pPr>
      <a:endParaRPr lang="ko-KR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6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solidFill>
          <a:schemeClr val="bg1">
            <a:lumMod val="50000"/>
            <a:lumOff val="50000"/>
          </a:schemeClr>
        </a:solidFill>
      </c:spPr>
    </c:sideWall>
    <c:backWall>
      <c:thickness val="0"/>
      <c:spPr>
        <a:solidFill>
          <a:schemeClr val="bg1">
            <a:lumMod val="50000"/>
            <a:lumOff val="50000"/>
          </a:schemeClr>
        </a:solidFill>
      </c:spPr>
    </c:backWall>
    <c:plotArea>
      <c:layout>
        <c:manualLayout>
          <c:layoutTarget val="inner"/>
          <c:xMode val="edge"/>
          <c:yMode val="edge"/>
          <c:x val="4.8492791612057731E-2"/>
          <c:y val="2.9885057471264423E-2"/>
          <c:w val="0.9384010484927916"/>
          <c:h val="0.85517241379310416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invertIfNegative val="0"/>
          <c:dLbls>
            <c:dLbl>
              <c:idx val="0"/>
              <c:layout>
                <c:manualLayout>
                  <c:x val="6.357057688244637E-5"/>
                  <c:y val="-2.9618615798306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584930791859918E-4"/>
                  <c:y val="-2.9157928815941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5341558148953587E-4"/>
                  <c:y val="-3.4463673886372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FF0000"/>
                    </a:solidFill>
                    <a:latin typeface="HY헤드라인M"/>
                    <a:ea typeface="HY헤드라인M"/>
                    <a:cs typeface="HY헤드라인M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Sheet1!$B$1:$L$1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Sheet1!$B$2:$L$2</c:f>
              <c:numCache>
                <c:formatCode>General</c:formatCode>
                <c:ptCount val="11"/>
                <c:pt idx="0">
                  <c:v>12.3</c:v>
                </c:pt>
                <c:pt idx="1">
                  <c:v>12.6</c:v>
                </c:pt>
                <c:pt idx="2">
                  <c:v>12.6</c:v>
                </c:pt>
                <c:pt idx="3">
                  <c:v>12.8</c:v>
                </c:pt>
                <c:pt idx="4">
                  <c:v>13.2</c:v>
                </c:pt>
                <c:pt idx="5">
                  <c:v>13.1</c:v>
                </c:pt>
                <c:pt idx="6">
                  <c:v>12.7</c:v>
                </c:pt>
                <c:pt idx="7">
                  <c:v>12.9</c:v>
                </c:pt>
                <c:pt idx="8" formatCode="0.0">
                  <c:v>13.5</c:v>
                </c:pt>
                <c:pt idx="9" formatCode="0.0">
                  <c:v>13.8</c:v>
                </c:pt>
                <c:pt idx="10" formatCode="0.0">
                  <c:v>13.8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514500608"/>
        <c:axId val="514510016"/>
        <c:axId val="0"/>
      </c:bar3DChart>
      <c:catAx>
        <c:axId val="51450060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defRPr>
            </a:pPr>
            <a:endParaRPr lang="ko-KR"/>
          </a:p>
        </c:txPr>
        <c:crossAx val="514510016"/>
        <c:crossesAt val="12"/>
        <c:auto val="1"/>
        <c:lblAlgn val="ctr"/>
        <c:lblOffset val="100"/>
        <c:tickLblSkip val="1"/>
        <c:tickMarkSkip val="1"/>
        <c:noMultiLvlLbl val="0"/>
      </c:catAx>
      <c:valAx>
        <c:axId val="514510016"/>
        <c:scaling>
          <c:orientation val="minMax"/>
          <c:max val="14"/>
          <c:min val="12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in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bg1"/>
                </a:solidFill>
                <a:latin typeface="HY각헤드라인M"/>
                <a:ea typeface="HY각헤드라인M"/>
                <a:cs typeface="HY각헤드라인M"/>
              </a:defRPr>
            </a:pPr>
            <a:endParaRPr lang="ko-KR"/>
          </a:p>
        </c:txPr>
        <c:crossAx val="514500608"/>
        <c:crosses val="autoZero"/>
        <c:crossBetween val="between"/>
        <c:majorUnit val="1"/>
        <c:minorUnit val="0.5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00"/>
    </a:solidFill>
    <a:ln>
      <a:noFill/>
    </a:ln>
  </c:spPr>
  <c:txPr>
    <a:bodyPr/>
    <a:lstStyle/>
    <a:p>
      <a:pPr>
        <a:defRPr sz="1600" b="1" i="0" u="none" strike="noStrike" baseline="0">
          <a:solidFill>
            <a:schemeClr val="tx1"/>
          </a:solidFill>
          <a:latin typeface="굴림"/>
          <a:ea typeface="굴림"/>
          <a:cs typeface="굴림"/>
        </a:defRPr>
      </a:pPr>
      <a:endParaRPr lang="ko-KR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6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solidFill>
          <a:schemeClr val="bg1">
            <a:lumMod val="50000"/>
            <a:lumOff val="50000"/>
          </a:schemeClr>
        </a:solidFill>
      </c:spPr>
    </c:sideWall>
    <c:backWall>
      <c:thickness val="0"/>
      <c:spPr>
        <a:solidFill>
          <a:schemeClr val="bg1">
            <a:lumMod val="50000"/>
            <a:lumOff val="50000"/>
          </a:schemeClr>
        </a:solidFill>
      </c:spPr>
    </c:backWall>
    <c:plotArea>
      <c:layout>
        <c:manualLayout>
          <c:layoutTarget val="inner"/>
          <c:xMode val="edge"/>
          <c:yMode val="edge"/>
          <c:x val="4.8812664907651827E-2"/>
          <c:y val="3.0232558139534883E-2"/>
          <c:w val="0.93799472295514563"/>
          <c:h val="0.85348837209302364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invertIfNegative val="0"/>
          <c:dLbls>
            <c:dLbl>
              <c:idx val="0"/>
              <c:layout>
                <c:manualLayout>
                  <c:x val="-1.3062503895456459E-3"/>
                  <c:y val="-2.8789394247862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7743309837210382E-4"/>
                  <c:y val="-2.5287692172957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6773839388102566E-4"/>
                  <c:y val="-3.8136748326075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FF0000"/>
                    </a:solidFill>
                    <a:latin typeface="HY헤드라인M"/>
                    <a:ea typeface="HY헤드라인M"/>
                    <a:cs typeface="HY헤드라인M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Sheet1!$B$1:$L$1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Sheet1!$B$2:$L$2</c:f>
              <c:numCache>
                <c:formatCode>General</c:formatCode>
                <c:ptCount val="11"/>
                <c:pt idx="0">
                  <c:v>82.9</c:v>
                </c:pt>
                <c:pt idx="1">
                  <c:v>86.3</c:v>
                </c:pt>
                <c:pt idx="2">
                  <c:v>86.2</c:v>
                </c:pt>
                <c:pt idx="3">
                  <c:v>87.3</c:v>
                </c:pt>
                <c:pt idx="4">
                  <c:v>89.5</c:v>
                </c:pt>
                <c:pt idx="5">
                  <c:v>89.6</c:v>
                </c:pt>
                <c:pt idx="6">
                  <c:v>89.5</c:v>
                </c:pt>
                <c:pt idx="7">
                  <c:v>89.9</c:v>
                </c:pt>
                <c:pt idx="8" formatCode="0.0">
                  <c:v>91.2</c:v>
                </c:pt>
                <c:pt idx="9" formatCode="0.0">
                  <c:v>91.8</c:v>
                </c:pt>
                <c:pt idx="10" formatCode="0.0">
                  <c:v>92.1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514544512"/>
        <c:axId val="514544904"/>
        <c:axId val="0"/>
      </c:bar3DChart>
      <c:catAx>
        <c:axId val="514544512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defRPr>
            </a:pPr>
            <a:endParaRPr lang="ko-KR"/>
          </a:p>
        </c:txPr>
        <c:crossAx val="514544904"/>
        <c:crossesAt val="80"/>
        <c:auto val="1"/>
        <c:lblAlgn val="ctr"/>
        <c:lblOffset val="100"/>
        <c:tickLblSkip val="1"/>
        <c:tickMarkSkip val="1"/>
        <c:noMultiLvlLbl val="0"/>
      </c:catAx>
      <c:valAx>
        <c:axId val="514544904"/>
        <c:scaling>
          <c:orientation val="minMax"/>
          <c:max val="92"/>
          <c:min val="81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in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bg1"/>
                </a:solidFill>
                <a:latin typeface="HY각헤드라인M"/>
                <a:ea typeface="HY각헤드라인M"/>
                <a:cs typeface="HY각헤드라인M"/>
              </a:defRPr>
            </a:pPr>
            <a:endParaRPr lang="ko-KR"/>
          </a:p>
        </c:txPr>
        <c:crossAx val="514544512"/>
        <c:crosses val="autoZero"/>
        <c:crossBetween val="between"/>
        <c:majorUnit val="1"/>
        <c:minorUnit val="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00"/>
    </a:solidFill>
    <a:ln>
      <a:noFill/>
    </a:ln>
  </c:spPr>
  <c:txPr>
    <a:bodyPr/>
    <a:lstStyle/>
    <a:p>
      <a:pPr>
        <a:defRPr sz="1600" b="1" i="0" u="none" strike="noStrike" baseline="0">
          <a:solidFill>
            <a:schemeClr val="tx1"/>
          </a:solidFill>
          <a:latin typeface="굴림"/>
          <a:ea typeface="굴림"/>
          <a:cs typeface="굴림"/>
        </a:defRPr>
      </a:pPr>
      <a:endParaRPr lang="ko-KR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0.89344</cdr:y>
    </cdr:from>
    <cdr:to>
      <cdr:x>1</cdr:x>
      <cdr:y>1</cdr:y>
    </cdr:to>
    <cdr:sp macro="" textlink="">
      <cdr:nvSpPr>
        <cdr:cNvPr id="6" name="모서리가 둥근 직사각형 5"/>
        <cdr:cNvSpPr/>
      </cdr:nvSpPr>
      <cdr:spPr bwMode="auto">
        <a:xfrm xmlns:a="http://schemas.openxmlformats.org/drawingml/2006/main">
          <a:off x="0" y="5203874"/>
          <a:ext cx="9144000" cy="620663"/>
        </a:xfrm>
        <a:prstGeom xmlns:a="http://schemas.openxmlformats.org/drawingml/2006/main" prst="roundRect">
          <a:avLst/>
        </a:prstGeom>
        <a:gradFill xmlns:a="http://schemas.openxmlformats.org/drawingml/2006/main" rotWithShape="1">
          <a:gsLst>
            <a:gs pos="0">
              <a:srgbClr val="FFFFFF"/>
            </a:gs>
            <a:gs pos="100000">
              <a:srgbClr val="B9CEDD"/>
            </a:gs>
          </a:gsLst>
          <a:lin ang="5400000" scaled="1"/>
        </a:gradFill>
        <a:ln xmlns:a="http://schemas.openxmlformats.org/drawingml/2006/main" w="25400" cap="flat" cmpd="sng" algn="ctr">
          <a:solidFill>
            <a:srgbClr val="666699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non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ko-KR" altLang="en-US" sz="1800" b="1" dirty="0" smtClean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rPr>
            <a:t>   전년 대비   </a:t>
          </a:r>
          <a:r>
            <a:rPr lang="en-US" altLang="ko-KR" sz="2400" b="1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rPr>
            <a:t>2.0 %</a:t>
          </a:r>
          <a:r>
            <a:rPr lang="en-US" altLang="ko-KR" sz="2400" b="1" dirty="0" smtClean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rPr>
            <a:t> </a:t>
          </a:r>
          <a:r>
            <a:rPr lang="en-US" altLang="ko-KR" sz="1800" b="1" dirty="0" smtClean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rPr>
            <a:t> </a:t>
          </a:r>
          <a:r>
            <a:rPr lang="ko-KR" altLang="en-US" sz="1800" b="1" dirty="0" smtClean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rPr>
            <a:t>증가</a:t>
          </a:r>
          <a:endParaRPr lang="ko-KR" sz="1800" b="1" dirty="0">
            <a:solidFill>
              <a:srgbClr val="FF0000"/>
            </a:solidFill>
            <a:latin typeface="HY헤드라인M" pitchFamily="18" charset="-127"/>
            <a:ea typeface="HY헤드라인M" pitchFamily="18" charset="-127"/>
          </a:endParaRPr>
        </a:p>
      </cdr:txBody>
    </cdr:sp>
  </cdr:relSizeAnchor>
  <cdr:relSizeAnchor xmlns:cdr="http://schemas.openxmlformats.org/drawingml/2006/chartDrawing">
    <cdr:from>
      <cdr:x>0</cdr:x>
      <cdr:y>0.69563</cdr:y>
    </cdr:from>
    <cdr:to>
      <cdr:x>1</cdr:x>
      <cdr:y>0.93109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051721"/>
          <a:ext cx="9144000" cy="1371429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0.73275</cdr:x>
      <cdr:y>0.5</cdr:y>
    </cdr:from>
    <cdr:to>
      <cdr:x>0.73925</cdr:x>
      <cdr:y>0.54875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290418" y="2047875"/>
          <a:ext cx="46930" cy="1996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18288" tIns="0" rIns="0" bIns="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endParaRPr lang="ko-KR" alt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0.7319</cdr:x>
      <cdr:y>0.54941</cdr:y>
    </cdr:from>
    <cdr:to>
      <cdr:x>0.73435</cdr:x>
      <cdr:y>0.58709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14300" y="2281626"/>
          <a:ext cx="18530" cy="1565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18288" tIns="0" rIns="0" bIns="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endParaRPr lang="ko-KR" altLang="en-US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0.73235</cdr:x>
      <cdr:y>0.52549</cdr:y>
    </cdr:from>
    <cdr:to>
      <cdr:x>0.7349</cdr:x>
      <cdr:y>0.56326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322409" y="2177291"/>
          <a:ext cx="18531" cy="1565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18288" tIns="0" rIns="0" bIns="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endParaRPr lang="ko-KR" altLang="en-US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0.7325</cdr:x>
      <cdr:y>0.5</cdr:y>
    </cdr:from>
    <cdr:to>
      <cdr:x>0.739</cdr:x>
      <cdr:y>0.54825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323499" y="2071688"/>
          <a:ext cx="47239" cy="199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18288" tIns="0" rIns="0" bIns="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endParaRPr lang="ko-KR" altLang="en-US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0.73275</cdr:x>
      <cdr:y>0.5</cdr:y>
    </cdr:from>
    <cdr:to>
      <cdr:x>0.73925</cdr:x>
      <cdr:y>0.54875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290418" y="2047875"/>
          <a:ext cx="46930" cy="1996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18288" tIns="0" rIns="0" bIns="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endParaRPr lang="ko-KR" altLang="en-US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0.7325</cdr:x>
      <cdr:y>0.5</cdr:y>
    </cdr:from>
    <cdr:to>
      <cdr:x>0.739</cdr:x>
      <cdr:y>0.54825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323499" y="2071688"/>
          <a:ext cx="47239" cy="199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18288" tIns="0" rIns="0" bIns="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endParaRPr lang="ko-KR" alt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FEC8-4E34-4673-BDFB-B5F044F7F3AD}" type="datetimeFigureOut">
              <a:rPr lang="ko-KR" altLang="en-US" smtClean="0"/>
              <a:t>2018-03-06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CF99A-6C61-48CE-A7C9-AC65946EF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758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847850" y="468313"/>
            <a:ext cx="3165475" cy="23749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1" y="3131841"/>
            <a:ext cx="5486400" cy="532636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 smtClean="0"/>
              <a:t>1. </a:t>
            </a:r>
            <a:r>
              <a:rPr lang="ko-KR" altLang="en-US" sz="1400" b="1" dirty="0" smtClean="0"/>
              <a:t>주요업무 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   </a:t>
            </a:r>
            <a:r>
              <a:rPr lang="ko-KR" altLang="en-US" sz="1400" dirty="0" smtClean="0"/>
              <a:t>축산물 품질평가 업무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축산물 이력관리 업무</a:t>
            </a:r>
            <a:r>
              <a:rPr lang="en-US" altLang="ko-KR" sz="1400" dirty="0" smtClean="0"/>
              <a:t>,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   </a:t>
            </a:r>
            <a:r>
              <a:rPr lang="ko-KR" altLang="en-US" sz="1400" dirty="0" smtClean="0"/>
              <a:t>축산물 유통정보 제공 업무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2.  </a:t>
            </a:r>
            <a:r>
              <a:rPr lang="ko-KR" altLang="en-US" sz="1400" b="1" dirty="0" smtClean="0"/>
              <a:t>기능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   </a:t>
            </a:r>
            <a:r>
              <a:rPr lang="ko-KR" altLang="en-US" sz="1400" dirty="0" smtClean="0"/>
              <a:t>국내산 축산물 품질 향상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   </a:t>
            </a:r>
            <a:r>
              <a:rPr lang="ko-KR" altLang="en-US" sz="1400" dirty="0" smtClean="0"/>
              <a:t>축산물 유통 원활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   </a:t>
            </a:r>
            <a:r>
              <a:rPr lang="ko-KR" altLang="en-US" sz="1400" dirty="0" smtClean="0"/>
              <a:t>가축을 경제성이 확장되는 방향으로 개량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3.  </a:t>
            </a:r>
            <a:r>
              <a:rPr lang="ko-KR" altLang="en-US" sz="1400" b="1" dirty="0" smtClean="0"/>
              <a:t>역할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   수입축산물에 대한 품질경쟁력 제고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  </a:t>
            </a:r>
            <a:r>
              <a:rPr lang="ko-KR" altLang="en-US" sz="1400" dirty="0" smtClean="0"/>
              <a:t> 생산농가 소득 증대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   </a:t>
            </a:r>
            <a:r>
              <a:rPr lang="ko-KR" altLang="en-US" sz="1400" dirty="0" smtClean="0"/>
              <a:t>소비자 이익 기여</a:t>
            </a:r>
          </a:p>
          <a:p>
            <a:pPr>
              <a:lnSpc>
                <a:spcPct val="200000"/>
              </a:lnSpc>
            </a:pPr>
            <a:endParaRPr lang="ko-KR" altLang="en-US" sz="1600" dirty="0" smtClean="0"/>
          </a:p>
          <a:p>
            <a:pPr>
              <a:lnSpc>
                <a:spcPct val="200000"/>
              </a:lnSpc>
            </a:pPr>
            <a:endParaRPr lang="ko-KR" altLang="en-US" sz="1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A0F19-8063-4E9A-96FB-E2068CD35CA2}" type="slidenum">
              <a:rPr lang="ko-KR" altLang="en-US" smtClean="0"/>
              <a:pPr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2580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847850" y="468313"/>
            <a:ext cx="3165475" cy="23749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1" y="3131841"/>
            <a:ext cx="5486400" cy="5326360"/>
          </a:xfrm>
        </p:spPr>
        <p:txBody>
          <a:bodyPr>
            <a:normAutofit fontScale="70000" lnSpcReduction="20000"/>
          </a:bodyPr>
          <a:lstStyle/>
          <a:p>
            <a:pPr marL="228600" indent="-228600">
              <a:lnSpc>
                <a:spcPct val="170000"/>
              </a:lnSpc>
              <a:buAutoNum type="arabicPeriod"/>
            </a:pPr>
            <a:r>
              <a:rPr lang="ko-KR" altLang="en-US" sz="1800" dirty="0" smtClean="0"/>
              <a:t>축산물 수입개방에 대비하여 축산물 등급판정제도 도입</a:t>
            </a:r>
            <a:endParaRPr lang="en-US" altLang="ko-KR" sz="1800" dirty="0" smtClean="0"/>
          </a:p>
          <a:p>
            <a:pPr marL="228600" indent="-228600">
              <a:lnSpc>
                <a:spcPct val="170000"/>
              </a:lnSpc>
              <a:buAutoNum type="arabicPeriod"/>
            </a:pPr>
            <a:endParaRPr lang="en-US" altLang="ko-KR" sz="1800" dirty="0" smtClean="0"/>
          </a:p>
          <a:p>
            <a:pPr marL="228600" indent="-228600">
              <a:lnSpc>
                <a:spcPct val="170000"/>
              </a:lnSpc>
            </a:pPr>
            <a:r>
              <a:rPr lang="en-US" altLang="ko-KR" sz="1800" dirty="0" smtClean="0"/>
              <a:t>2. </a:t>
            </a:r>
            <a:r>
              <a:rPr lang="en-US" altLang="ko-KR" sz="1800" b="1" dirty="0" smtClean="0"/>
              <a:t>1989</a:t>
            </a:r>
            <a:r>
              <a:rPr lang="ko-KR" altLang="en-US" sz="1800" b="1" dirty="0" smtClean="0"/>
              <a:t>년 한국종축개량협회에 </a:t>
            </a:r>
            <a:r>
              <a:rPr lang="ko-KR" altLang="en-US" sz="1800" b="1" dirty="0" err="1" smtClean="0"/>
              <a:t>육류등급부</a:t>
            </a:r>
            <a:r>
              <a:rPr lang="ko-KR" altLang="en-US" sz="1800" b="1" dirty="0" smtClean="0"/>
              <a:t> 설치</a:t>
            </a:r>
            <a:r>
              <a:rPr lang="en-US" altLang="ko-KR" sz="1800" b="1" dirty="0" smtClean="0"/>
              <a:t>, </a:t>
            </a:r>
          </a:p>
          <a:p>
            <a:pPr marL="228600" indent="-228600">
              <a:lnSpc>
                <a:spcPct val="170000"/>
              </a:lnSpc>
            </a:pPr>
            <a:r>
              <a:rPr lang="en-US" altLang="ko-KR" sz="1800" b="1" dirty="0" smtClean="0"/>
              <a:t>   </a:t>
            </a:r>
            <a:r>
              <a:rPr lang="ko-KR" altLang="en-US" sz="1800" b="1" dirty="0" smtClean="0"/>
              <a:t>축산물등급판정소로 부서 명칭이 격상</a:t>
            </a:r>
            <a:endParaRPr lang="en-US" altLang="ko-KR" sz="1800" b="1" dirty="0" smtClean="0"/>
          </a:p>
          <a:p>
            <a:pPr marL="228600" indent="-228600">
              <a:lnSpc>
                <a:spcPct val="170000"/>
              </a:lnSpc>
            </a:pPr>
            <a:endParaRPr lang="ko-KR" altLang="en-US" sz="1800" dirty="0" smtClean="0"/>
          </a:p>
          <a:p>
            <a:pPr marL="342900" indent="-342900">
              <a:lnSpc>
                <a:spcPct val="170000"/>
              </a:lnSpc>
            </a:pPr>
            <a:r>
              <a:rPr lang="en-US" altLang="ko-KR" sz="1800" dirty="0" smtClean="0"/>
              <a:t>3. </a:t>
            </a:r>
            <a:r>
              <a:rPr lang="ko-KR" altLang="en-US" sz="1800" dirty="0" smtClean="0"/>
              <a:t>축산법이 개정됨에 따라 </a:t>
            </a:r>
            <a:r>
              <a:rPr lang="ko-KR" altLang="en-US" sz="1800" b="1" dirty="0" smtClean="0"/>
              <a:t>축산업협동조합 중앙회와 </a:t>
            </a:r>
            <a:endParaRPr lang="en-US" altLang="ko-KR" sz="1800" b="1" dirty="0" smtClean="0"/>
          </a:p>
          <a:p>
            <a:pPr marL="342900" indent="-342900">
              <a:lnSpc>
                <a:spcPct val="170000"/>
              </a:lnSpc>
            </a:pPr>
            <a:r>
              <a:rPr lang="en-US" altLang="ko-KR" sz="1800" b="1" dirty="0" smtClean="0"/>
              <a:t>   </a:t>
            </a:r>
            <a:r>
              <a:rPr lang="ko-KR" altLang="en-US" sz="1800" b="1" dirty="0" smtClean="0"/>
              <a:t>농협 중앙회로 소속 변경</a:t>
            </a:r>
            <a:endParaRPr lang="en-US" altLang="ko-KR" sz="1800" b="1" dirty="0" smtClean="0"/>
          </a:p>
          <a:p>
            <a:pPr marL="342900" indent="-342900">
              <a:lnSpc>
                <a:spcPct val="170000"/>
              </a:lnSpc>
            </a:pPr>
            <a:endParaRPr lang="ko-KR" altLang="en-US" sz="1800" dirty="0" smtClean="0"/>
          </a:p>
          <a:p>
            <a:pPr>
              <a:lnSpc>
                <a:spcPct val="170000"/>
              </a:lnSpc>
            </a:pPr>
            <a:r>
              <a:rPr lang="en-US" altLang="ko-KR" sz="1800" dirty="0" smtClean="0"/>
              <a:t>4. </a:t>
            </a:r>
            <a:r>
              <a:rPr lang="en-US" altLang="ko-KR" sz="1800" b="1" dirty="0" smtClean="0"/>
              <a:t>2001</a:t>
            </a:r>
            <a:r>
              <a:rPr lang="ko-KR" altLang="en-US" sz="1800" b="1" dirty="0" smtClean="0"/>
              <a:t>년 법정 법인으로 독립</a:t>
            </a:r>
            <a:endParaRPr lang="en-US" altLang="ko-KR" sz="1800" b="1" dirty="0" smtClean="0"/>
          </a:p>
          <a:p>
            <a:pPr>
              <a:lnSpc>
                <a:spcPct val="170000"/>
              </a:lnSpc>
            </a:pPr>
            <a:endParaRPr lang="ko-KR" altLang="en-US" sz="1800" dirty="0" smtClean="0"/>
          </a:p>
          <a:p>
            <a:pPr>
              <a:lnSpc>
                <a:spcPct val="170000"/>
              </a:lnSpc>
            </a:pPr>
            <a:r>
              <a:rPr lang="en-US" altLang="ko-KR" sz="1800" dirty="0" smtClean="0"/>
              <a:t>5. </a:t>
            </a:r>
            <a:r>
              <a:rPr lang="en-US" altLang="ko-KR" sz="1800" b="1" dirty="0" smtClean="0"/>
              <a:t>2004</a:t>
            </a:r>
            <a:r>
              <a:rPr lang="ko-KR" altLang="en-US" sz="1800" b="1" dirty="0" smtClean="0"/>
              <a:t>년 </a:t>
            </a:r>
            <a:r>
              <a:rPr lang="ko-KR" altLang="en-US" sz="1800" b="1" dirty="0" err="1" smtClean="0"/>
              <a:t>쇠고기이력제사업</a:t>
            </a:r>
            <a:r>
              <a:rPr lang="ko-KR" altLang="en-US" sz="1800" b="1" dirty="0" smtClean="0"/>
              <a:t>  정부로부터 수임</a:t>
            </a:r>
            <a:endParaRPr lang="en-US" altLang="ko-KR" sz="1800" b="1" dirty="0" smtClean="0"/>
          </a:p>
          <a:p>
            <a:pPr>
              <a:lnSpc>
                <a:spcPct val="170000"/>
              </a:lnSpc>
            </a:pPr>
            <a:endParaRPr lang="ko-KR" altLang="en-US" sz="1800" dirty="0" smtClean="0"/>
          </a:p>
          <a:p>
            <a:pPr>
              <a:lnSpc>
                <a:spcPct val="170000"/>
              </a:lnSpc>
            </a:pPr>
            <a:r>
              <a:rPr lang="en-US" altLang="ko-KR" sz="1800" dirty="0" smtClean="0"/>
              <a:t>6. </a:t>
            </a:r>
            <a:r>
              <a:rPr lang="en-US" altLang="ko-KR" sz="1800" b="1" dirty="0" smtClean="0"/>
              <a:t>2007</a:t>
            </a:r>
            <a:r>
              <a:rPr lang="ko-KR" altLang="en-US" sz="1800" b="1" dirty="0" smtClean="0"/>
              <a:t>년</a:t>
            </a:r>
            <a:r>
              <a:rPr lang="ko-KR" altLang="en-US" sz="1800" dirty="0" smtClean="0"/>
              <a:t> ‘공공기관 운영에 관한 법률’에 의해 </a:t>
            </a:r>
            <a:endParaRPr lang="en-US" altLang="ko-KR" sz="1800" dirty="0" smtClean="0"/>
          </a:p>
          <a:p>
            <a:pPr>
              <a:lnSpc>
                <a:spcPct val="170000"/>
              </a:lnSpc>
            </a:pPr>
            <a:r>
              <a:rPr lang="en-US" altLang="ko-KR" sz="1800" b="1" dirty="0" smtClean="0"/>
              <a:t>   </a:t>
            </a:r>
            <a:r>
              <a:rPr lang="ko-KR" altLang="en-US" sz="1800" b="1" dirty="0" err="1" smtClean="0"/>
              <a:t>준정부기관으로</a:t>
            </a:r>
            <a:r>
              <a:rPr lang="ko-KR" altLang="en-US" sz="1800" b="1" dirty="0" smtClean="0"/>
              <a:t> 지정</a:t>
            </a:r>
            <a:endParaRPr lang="en-US" altLang="ko-KR" sz="1800" b="1" dirty="0" smtClean="0"/>
          </a:p>
          <a:p>
            <a:pPr>
              <a:lnSpc>
                <a:spcPct val="170000"/>
              </a:lnSpc>
            </a:pPr>
            <a:endParaRPr lang="ko-KR" altLang="en-US" sz="1800" dirty="0" smtClean="0"/>
          </a:p>
          <a:p>
            <a:pPr>
              <a:lnSpc>
                <a:spcPct val="170000"/>
              </a:lnSpc>
            </a:pPr>
            <a:r>
              <a:rPr lang="en-US" altLang="ko-KR" sz="1800" dirty="0" smtClean="0"/>
              <a:t>7. </a:t>
            </a:r>
            <a:r>
              <a:rPr lang="en-US" altLang="ko-KR" sz="1800" b="1" dirty="0" smtClean="0"/>
              <a:t>2010</a:t>
            </a:r>
            <a:r>
              <a:rPr lang="ko-KR" altLang="en-US" sz="1800" b="1" dirty="0" smtClean="0"/>
              <a:t>년</a:t>
            </a:r>
            <a:r>
              <a:rPr lang="en-US" altLang="ko-KR" sz="1800" dirty="0" smtClean="0"/>
              <a:t> </a:t>
            </a:r>
            <a:r>
              <a:rPr lang="ko-KR" altLang="en-US" sz="1800" b="1" dirty="0" smtClean="0"/>
              <a:t> ‘축산물품질평가원’</a:t>
            </a:r>
            <a:r>
              <a:rPr lang="ko-KR" altLang="en-US" sz="1800" b="1" dirty="0" err="1" smtClean="0"/>
              <a:t>으로</a:t>
            </a:r>
            <a:r>
              <a:rPr lang="ko-KR" altLang="en-US" sz="1800" b="1" dirty="0" smtClean="0"/>
              <a:t> 개칭</a:t>
            </a:r>
            <a:endParaRPr lang="en-US" altLang="ko-KR" sz="1800" b="1" dirty="0" smtClean="0"/>
          </a:p>
          <a:p>
            <a:pPr>
              <a:lnSpc>
                <a:spcPct val="170000"/>
              </a:lnSpc>
            </a:pPr>
            <a:r>
              <a:rPr lang="en-US" altLang="ko-KR" sz="1800" b="1" dirty="0" smtClean="0"/>
              <a:t>  </a:t>
            </a:r>
            <a:r>
              <a:rPr lang="ko-KR" altLang="en-US" sz="1800" dirty="0" smtClean="0"/>
              <a:t> </a:t>
            </a:r>
            <a:r>
              <a:rPr lang="ko-KR" altLang="en-US" sz="1800" b="1" dirty="0" smtClean="0"/>
              <a:t>기관위상 변화</a:t>
            </a:r>
            <a:endParaRPr lang="ko-KR" altLang="en-US" sz="1800" dirty="0" smtClean="0"/>
          </a:p>
          <a:p>
            <a:pPr>
              <a:lnSpc>
                <a:spcPct val="200000"/>
              </a:lnSpc>
            </a:pPr>
            <a:endParaRPr lang="ko-KR" altLang="en-US" sz="1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A0F19-8063-4E9A-96FB-E2068CD35CA2}" type="slidenum">
              <a:rPr lang="ko-KR" altLang="en-US" smtClean="0"/>
              <a:pPr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86114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847850" y="468313"/>
            <a:ext cx="3165475" cy="23749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1" y="3131841"/>
            <a:ext cx="5486400" cy="568863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ko-KR" altLang="en-US" sz="5600" b="1" dirty="0" smtClean="0"/>
              <a:t>축산물 등급제 및 </a:t>
            </a:r>
            <a:r>
              <a:rPr lang="ko-KR" altLang="en-US" sz="5600" b="1" dirty="0" err="1" smtClean="0"/>
              <a:t>이력제</a:t>
            </a:r>
            <a:r>
              <a:rPr lang="ko-KR" altLang="en-US" sz="5600" b="1" dirty="0" smtClean="0"/>
              <a:t> 관련 세부업무</a:t>
            </a:r>
            <a:endParaRPr lang="en-US" altLang="ko-KR" sz="5600" b="1" dirty="0" smtClean="0"/>
          </a:p>
          <a:p>
            <a:pPr>
              <a:lnSpc>
                <a:spcPct val="170000"/>
              </a:lnSpc>
            </a:pPr>
            <a:r>
              <a:rPr lang="en-US" altLang="ko-KR" sz="5600" b="1" dirty="0" smtClean="0"/>
              <a:t>1. </a:t>
            </a:r>
            <a:r>
              <a:rPr lang="ko-KR" altLang="en-US" sz="5600" b="1" dirty="0" smtClean="0"/>
              <a:t>소</a:t>
            </a:r>
            <a:r>
              <a:rPr lang="en-US" altLang="ko-KR" sz="5600" b="1" dirty="0" smtClean="0"/>
              <a:t>/</a:t>
            </a:r>
            <a:r>
              <a:rPr lang="ko-KR" altLang="en-US" sz="5600" b="1" dirty="0" smtClean="0"/>
              <a:t>돼지 등급판정 업무</a:t>
            </a:r>
            <a:r>
              <a:rPr lang="en-US" altLang="ko-KR" sz="5600" b="1" dirty="0" smtClean="0"/>
              <a:t> </a:t>
            </a:r>
            <a:endParaRPr lang="ko-KR" altLang="en-US" sz="5600" b="1" dirty="0" smtClean="0"/>
          </a:p>
          <a:p>
            <a:pPr>
              <a:lnSpc>
                <a:spcPct val="170000"/>
              </a:lnSpc>
              <a:buFontTx/>
              <a:buChar char="-"/>
            </a:pPr>
            <a:r>
              <a:rPr lang="ko-KR" altLang="en-US" sz="5600" dirty="0" smtClean="0"/>
              <a:t>  개체 한 마리씩의 전체적 품질을 평가</a:t>
            </a:r>
            <a:r>
              <a:rPr lang="en-US" altLang="ko-KR" sz="5600" dirty="0" smtClean="0"/>
              <a:t>, </a:t>
            </a:r>
            <a:r>
              <a:rPr lang="ko-KR" altLang="en-US" sz="5600" dirty="0" smtClean="0"/>
              <a:t>평가결과 피드백</a:t>
            </a:r>
            <a:endParaRPr lang="en-US" altLang="ko-KR" sz="5600" dirty="0" smtClean="0"/>
          </a:p>
          <a:p>
            <a:pPr>
              <a:lnSpc>
                <a:spcPct val="170000"/>
              </a:lnSpc>
            </a:pPr>
            <a:r>
              <a:rPr lang="en-US" altLang="ko-KR" sz="5600" b="1" dirty="0" smtClean="0"/>
              <a:t>2. </a:t>
            </a:r>
            <a:r>
              <a:rPr lang="ko-KR" altLang="en-US" sz="5600" b="1" dirty="0" smtClean="0"/>
              <a:t>닭</a:t>
            </a:r>
            <a:r>
              <a:rPr lang="en-US" altLang="ko-KR" sz="5600" b="1" dirty="0" smtClean="0"/>
              <a:t>/</a:t>
            </a:r>
            <a:r>
              <a:rPr lang="ko-KR" altLang="en-US" sz="5600" b="1" dirty="0" smtClean="0"/>
              <a:t>오리</a:t>
            </a:r>
            <a:r>
              <a:rPr lang="en-US" altLang="ko-KR" sz="5600" b="1" dirty="0" smtClean="0"/>
              <a:t>/</a:t>
            </a:r>
            <a:r>
              <a:rPr lang="ko-KR" altLang="en-US" sz="5600" b="1" dirty="0" smtClean="0"/>
              <a:t>계란 등급판정 업무</a:t>
            </a:r>
            <a:endParaRPr lang="en-US" altLang="ko-KR" sz="5600" b="1" dirty="0" smtClean="0"/>
          </a:p>
          <a:p>
            <a:pPr>
              <a:lnSpc>
                <a:spcPct val="170000"/>
              </a:lnSpc>
            </a:pPr>
            <a:r>
              <a:rPr lang="en-US" altLang="ko-KR" sz="5600" b="1" dirty="0" smtClean="0"/>
              <a:t>-</a:t>
            </a:r>
            <a:r>
              <a:rPr lang="ko-KR" altLang="en-US" sz="5600" b="1" dirty="0" smtClean="0"/>
              <a:t> </a:t>
            </a:r>
            <a:r>
              <a:rPr lang="ko-KR" altLang="en-US" sz="5600" dirty="0" smtClean="0"/>
              <a:t>표본을 추출 등급판정을 실시</a:t>
            </a:r>
            <a:r>
              <a:rPr lang="en-US" altLang="ko-KR" sz="5600" dirty="0" smtClean="0"/>
              <a:t>, </a:t>
            </a:r>
            <a:r>
              <a:rPr lang="ko-KR" altLang="en-US" sz="5600" dirty="0" smtClean="0"/>
              <a:t> 품질평가 결과를 모집단에 적용</a:t>
            </a:r>
            <a:endParaRPr lang="en-US" altLang="ko-KR" sz="5600" dirty="0" smtClean="0"/>
          </a:p>
          <a:p>
            <a:pPr>
              <a:lnSpc>
                <a:spcPct val="170000"/>
              </a:lnSpc>
            </a:pPr>
            <a:r>
              <a:rPr lang="en-US" altLang="ko-KR" sz="5600" dirty="0" smtClean="0"/>
              <a:t>- </a:t>
            </a:r>
            <a:r>
              <a:rPr lang="ko-KR" altLang="en-US" sz="5600" dirty="0" smtClean="0"/>
              <a:t>최종 생산물이 일정한 품질 수준을 유지할 수 있도록</a:t>
            </a:r>
            <a:r>
              <a:rPr lang="en-US" altLang="ko-KR" sz="5600" dirty="0" smtClean="0"/>
              <a:t> </a:t>
            </a:r>
            <a:r>
              <a:rPr lang="ko-KR" altLang="en-US" sz="5600" dirty="0" smtClean="0"/>
              <a:t>공정 관리</a:t>
            </a:r>
          </a:p>
          <a:p>
            <a:pPr>
              <a:lnSpc>
                <a:spcPct val="170000"/>
              </a:lnSpc>
            </a:pPr>
            <a:r>
              <a:rPr lang="en-US" altLang="ko-KR" sz="5600" b="1" dirty="0" smtClean="0"/>
              <a:t>3. </a:t>
            </a:r>
            <a:r>
              <a:rPr lang="ko-KR" altLang="en-US" sz="5600" b="1" dirty="0" smtClean="0"/>
              <a:t>축산물 이력관리업무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ko-KR" altLang="en-US" sz="5600" dirty="0" smtClean="0"/>
              <a:t>  축산물의 생산에서 소비에 이르는 모든 과정의 정보 관리</a:t>
            </a:r>
            <a:endParaRPr lang="en-US" altLang="ko-KR" sz="5600" dirty="0" smtClean="0"/>
          </a:p>
          <a:p>
            <a:pPr>
              <a:lnSpc>
                <a:spcPct val="170000"/>
              </a:lnSpc>
            </a:pPr>
            <a:r>
              <a:rPr lang="en-US" altLang="ko-KR" sz="5600" b="1" dirty="0" smtClean="0"/>
              <a:t>4. </a:t>
            </a:r>
            <a:r>
              <a:rPr lang="ko-KR" altLang="en-US" sz="5600" b="1" dirty="0" smtClean="0"/>
              <a:t>축산물  유통정보  제공 업무</a:t>
            </a:r>
          </a:p>
          <a:p>
            <a:pPr marL="0" indent="0">
              <a:lnSpc>
                <a:spcPct val="170000"/>
              </a:lnSpc>
              <a:buFontTx/>
              <a:buNone/>
            </a:pPr>
            <a:r>
              <a:rPr lang="en-US" altLang="ko-KR" sz="5600" dirty="0" smtClean="0"/>
              <a:t>- </a:t>
            </a:r>
            <a:r>
              <a:rPr lang="ko-KR" altLang="en-US" sz="5600" dirty="0" smtClean="0"/>
              <a:t>국내 축산물 유통 현황을 조사</a:t>
            </a:r>
            <a:r>
              <a:rPr lang="en-US" altLang="ko-KR" sz="5600" dirty="0" smtClean="0"/>
              <a:t>, </a:t>
            </a:r>
            <a:r>
              <a:rPr lang="ko-KR" altLang="en-US" sz="5600" dirty="0" smtClean="0"/>
              <a:t>대국민 정보제공</a:t>
            </a:r>
          </a:p>
          <a:p>
            <a:pPr>
              <a:lnSpc>
                <a:spcPct val="170000"/>
              </a:lnSpc>
            </a:pPr>
            <a:r>
              <a:rPr lang="en-US" altLang="ko-KR" sz="5600" b="1" dirty="0" smtClean="0"/>
              <a:t>5. </a:t>
            </a:r>
            <a:r>
              <a:rPr lang="ko-KR" altLang="en-US" sz="5600" b="1" dirty="0" smtClean="0"/>
              <a:t>연구개발</a:t>
            </a:r>
            <a:r>
              <a:rPr lang="en-US" altLang="ko-KR" sz="5600" b="1" dirty="0" smtClean="0"/>
              <a:t> </a:t>
            </a:r>
            <a:r>
              <a:rPr lang="ko-KR" altLang="en-US" sz="5600" b="1" dirty="0" smtClean="0"/>
              <a:t>및 유전자 분석 업무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ko-KR" altLang="en-US" sz="5600" dirty="0" smtClean="0"/>
              <a:t> 등급판정 기준과 기술 개발 및 각종 축산물 소비와 관련된 </a:t>
            </a:r>
            <a:endParaRPr lang="en-US" altLang="ko-KR" sz="5600" dirty="0" smtClean="0"/>
          </a:p>
          <a:p>
            <a:pPr>
              <a:lnSpc>
                <a:spcPct val="170000"/>
              </a:lnSpc>
            </a:pPr>
            <a:r>
              <a:rPr lang="ko-KR" altLang="en-US" sz="5600" dirty="0" smtClean="0"/>
              <a:t>  현안과제의 해결을 위한 연구 </a:t>
            </a:r>
          </a:p>
          <a:p>
            <a:pPr marL="0" indent="0">
              <a:lnSpc>
                <a:spcPct val="170000"/>
              </a:lnSpc>
              <a:buFontTx/>
              <a:buNone/>
            </a:pPr>
            <a:r>
              <a:rPr lang="en-US" altLang="ko-KR" sz="5600" dirty="0" smtClean="0"/>
              <a:t>- </a:t>
            </a:r>
            <a:r>
              <a:rPr lang="ko-KR" altLang="en-US" sz="5600" dirty="0" smtClean="0"/>
              <a:t>부가가치와 활용도가 높은 관측</a:t>
            </a:r>
            <a:r>
              <a:rPr lang="en-US" altLang="ko-KR" sz="5600" dirty="0" smtClean="0"/>
              <a:t>, </a:t>
            </a:r>
            <a:r>
              <a:rPr lang="ko-KR" altLang="en-US" sz="5600" dirty="0" smtClean="0"/>
              <a:t>전망 등의 고급정보 생산</a:t>
            </a:r>
            <a:endParaRPr lang="en-US" altLang="ko-KR" sz="5600" dirty="0" smtClean="0"/>
          </a:p>
          <a:p>
            <a:pPr>
              <a:lnSpc>
                <a:spcPct val="170000"/>
              </a:lnSpc>
              <a:buFontTx/>
              <a:buChar char="-"/>
            </a:pPr>
            <a:r>
              <a:rPr lang="ko-KR" altLang="en-US" sz="5600" dirty="0" smtClean="0"/>
              <a:t> 축산물 이력관리</a:t>
            </a:r>
            <a:r>
              <a:rPr lang="ko-KR" altLang="en-US" sz="5600" baseline="0" dirty="0" smtClean="0"/>
              <a:t> 정확성 제고를 위한 유전자 뱅크 운영 및  </a:t>
            </a:r>
            <a:endParaRPr lang="en-US" altLang="ko-KR" sz="5600" baseline="0" dirty="0" smtClean="0"/>
          </a:p>
          <a:p>
            <a:pPr>
              <a:lnSpc>
                <a:spcPct val="170000"/>
              </a:lnSpc>
            </a:pPr>
            <a:r>
              <a:rPr lang="en-US" altLang="ko-KR" sz="5600" dirty="0"/>
              <a:t> </a:t>
            </a:r>
            <a:r>
              <a:rPr lang="en-US" altLang="ko-KR" sz="5600" dirty="0" smtClean="0"/>
              <a:t> </a:t>
            </a:r>
            <a:r>
              <a:rPr lang="ko-KR" altLang="en-US" sz="5600" baseline="0" dirty="0" smtClean="0"/>
              <a:t>유전자 분석을 통한 동일성 검사</a:t>
            </a:r>
            <a:endParaRPr lang="en-US" altLang="ko-KR" sz="5600" dirty="0" smtClean="0"/>
          </a:p>
          <a:p>
            <a:pPr marL="0" indent="0">
              <a:lnSpc>
                <a:spcPct val="170000"/>
              </a:lnSpc>
              <a:buFontTx/>
              <a:buNone/>
            </a:pPr>
            <a:endParaRPr lang="ko-KR" altLang="en-US" sz="5600" dirty="0" smtClean="0"/>
          </a:p>
          <a:p>
            <a:pPr>
              <a:lnSpc>
                <a:spcPct val="170000"/>
              </a:lnSpc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A0F19-8063-4E9A-96FB-E2068CD35CA2}" type="slidenum">
              <a:rPr lang="ko-KR" altLang="en-US" smtClean="0"/>
              <a:pPr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6564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847850" y="468313"/>
            <a:ext cx="3165475" cy="23749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1" y="3131841"/>
            <a:ext cx="5486400" cy="532636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sz="1400" b="1" dirty="0" smtClean="0"/>
              <a:t>1. </a:t>
            </a:r>
            <a:r>
              <a:rPr lang="ko-KR" altLang="en-US" sz="1400" b="1" dirty="0" smtClean="0"/>
              <a:t>축산물품질평가원의 조직구조</a:t>
            </a:r>
            <a:endParaRPr lang="en-US" altLang="ko-KR" sz="1400" b="1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1400" dirty="0" smtClean="0"/>
              <a:t> 기관경영과 사업운영을 주관하는 본부</a:t>
            </a:r>
            <a:endParaRPr lang="en-US" altLang="ko-KR" sz="14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1400" dirty="0" smtClean="0"/>
              <a:t> </a:t>
            </a:r>
            <a:r>
              <a:rPr lang="ko-KR" altLang="en-US" sz="1400" dirty="0" smtClean="0"/>
              <a:t>사업을 직접 수행하는 지원으로 구축</a:t>
            </a:r>
          </a:p>
          <a:p>
            <a:pPr marL="342900" indent="-342900">
              <a:lnSpc>
                <a:spcPct val="150000"/>
              </a:lnSpc>
            </a:pPr>
            <a:r>
              <a:rPr lang="en-US" altLang="ko-KR" sz="1400" b="1" dirty="0" smtClean="0"/>
              <a:t>2. </a:t>
            </a:r>
            <a:r>
              <a:rPr lang="ko-KR" altLang="en-US" sz="1400" b="1" dirty="0" smtClean="0"/>
              <a:t>본부는 </a:t>
            </a:r>
            <a:r>
              <a:rPr lang="ko-KR" altLang="en-US" sz="1400" b="1" dirty="0" err="1" smtClean="0"/>
              <a:t>세종특별자치시</a:t>
            </a:r>
            <a:r>
              <a:rPr lang="ko-KR" altLang="en-US" sz="1400" b="1" dirty="0" smtClean="0"/>
              <a:t> </a:t>
            </a:r>
            <a:r>
              <a:rPr lang="ko-KR" altLang="en-US" sz="1400" b="1" dirty="0" err="1" smtClean="0"/>
              <a:t>아름동에</a:t>
            </a:r>
            <a:r>
              <a:rPr lang="ko-KR" altLang="en-US" sz="1400" b="1" dirty="0" smtClean="0"/>
              <a:t> 소재</a:t>
            </a:r>
            <a:endParaRPr lang="en-US" altLang="ko-KR" sz="1400" b="1" dirty="0" smtClean="0"/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400" dirty="0" smtClean="0"/>
              <a:t>- </a:t>
            </a:r>
            <a:r>
              <a:rPr lang="ko-KR" altLang="en-US" sz="1400" dirty="0" smtClean="0"/>
              <a:t>감사실</a:t>
            </a:r>
            <a:r>
              <a:rPr lang="en-US" altLang="ko-KR" sz="1400" dirty="0" smtClean="0"/>
              <a:t>, 4</a:t>
            </a:r>
            <a:r>
              <a:rPr lang="ko-KR" altLang="en-US" sz="1400" dirty="0" smtClean="0"/>
              <a:t>개 사업본부와</a:t>
            </a:r>
            <a:r>
              <a:rPr lang="en-US" altLang="ko-KR" sz="1400" dirty="0" smtClean="0"/>
              <a:t> 11</a:t>
            </a:r>
            <a:r>
              <a:rPr lang="ko-KR" altLang="en-US" sz="1400" dirty="0" smtClean="0"/>
              <a:t>개 팀으로 구성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3. </a:t>
            </a:r>
            <a:r>
              <a:rPr lang="ko-KR" altLang="en-US" sz="1400" b="1" dirty="0" smtClean="0"/>
              <a:t>지원은 전국을 아우르는 </a:t>
            </a:r>
            <a:r>
              <a:rPr lang="en-US" altLang="ko-KR" sz="1400" b="1" dirty="0" smtClean="0"/>
              <a:t>10</a:t>
            </a:r>
            <a:r>
              <a:rPr lang="ko-KR" altLang="en-US" sz="1400" b="1" dirty="0" smtClean="0"/>
              <a:t>개 지원 구축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-  </a:t>
            </a:r>
            <a:r>
              <a:rPr lang="ko-KR" altLang="en-US" sz="1400" dirty="0" err="1" smtClean="0"/>
              <a:t>평가팀</a:t>
            </a:r>
            <a:r>
              <a:rPr lang="en-US" altLang="ko-KR" sz="1400" dirty="0" smtClean="0"/>
              <a:t>,</a:t>
            </a:r>
            <a:r>
              <a:rPr lang="ko-KR" altLang="en-US" sz="1400" dirty="0" smtClean="0"/>
              <a:t> </a:t>
            </a:r>
            <a:r>
              <a:rPr lang="ko-KR" altLang="en-US" sz="1400" dirty="0" err="1" smtClean="0"/>
              <a:t>이력팀이</a:t>
            </a:r>
            <a:r>
              <a:rPr lang="ko-KR" altLang="en-US" sz="1400" dirty="0" smtClean="0"/>
              <a:t> 주요사업 지휘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1400" dirty="0" smtClean="0"/>
              <a:t>  지원 아래 </a:t>
            </a:r>
            <a:r>
              <a:rPr lang="en-US" altLang="ko-KR" sz="1400" dirty="0" smtClean="0"/>
              <a:t>28</a:t>
            </a:r>
            <a:r>
              <a:rPr lang="ko-KR" altLang="en-US" sz="1400" dirty="0" smtClean="0"/>
              <a:t>개 출장소</a:t>
            </a:r>
            <a:endParaRPr lang="en-US" altLang="ko-KR" sz="14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1400" dirty="0" smtClean="0"/>
              <a:t>  153</a:t>
            </a:r>
            <a:r>
              <a:rPr lang="ko-KR" altLang="en-US" sz="1400" dirty="0" smtClean="0"/>
              <a:t>개 작업장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도축장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도계장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도압장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계란집하장</a:t>
            </a:r>
            <a:r>
              <a:rPr lang="en-US" altLang="ko-KR" sz="14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400" dirty="0"/>
              <a:t> 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 전국 분포</a:t>
            </a:r>
          </a:p>
          <a:p>
            <a:pPr>
              <a:lnSpc>
                <a:spcPct val="200000"/>
              </a:lnSpc>
            </a:pPr>
            <a:endParaRPr lang="ko-KR" altLang="en-US" sz="160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A0F19-8063-4E9A-96FB-E2068CD35CA2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1755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847850" y="468313"/>
            <a:ext cx="3165475" cy="23749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6600" y="3114589"/>
            <a:ext cx="5486400" cy="5326360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altLang="ko-KR" sz="1400" b="1" dirty="0" smtClean="0"/>
              <a:t>1. </a:t>
            </a:r>
            <a:r>
              <a:rPr lang="ko-KR" altLang="en-US" sz="1400" b="1" dirty="0" smtClean="0"/>
              <a:t>축산물품질평가원은 </a:t>
            </a:r>
            <a:r>
              <a:rPr lang="en-US" altLang="ko-KR" sz="1400" b="1" dirty="0" smtClean="0"/>
              <a:t>308</a:t>
            </a:r>
            <a:r>
              <a:rPr lang="ko-KR" altLang="en-US" sz="1400" b="1" dirty="0" smtClean="0"/>
              <a:t>명의 조직원으로 구성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- </a:t>
            </a:r>
            <a:r>
              <a:rPr lang="ko-KR" altLang="en-US" sz="1400" dirty="0" smtClean="0"/>
              <a:t>약 </a:t>
            </a:r>
            <a:r>
              <a:rPr lang="en-US" altLang="ko-KR" sz="1400" dirty="0" smtClean="0"/>
              <a:t>90%</a:t>
            </a:r>
            <a:r>
              <a:rPr lang="ko-KR" altLang="en-US" sz="1400" dirty="0" smtClean="0"/>
              <a:t>에 해당하는 </a:t>
            </a:r>
            <a:r>
              <a:rPr lang="en-US" altLang="ko-KR" sz="1400" dirty="0" smtClean="0"/>
              <a:t>276</a:t>
            </a:r>
            <a:r>
              <a:rPr lang="ko-KR" altLang="en-US" sz="1400" dirty="0" smtClean="0"/>
              <a:t>명이 축산물품질평가사이며 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/>
              <a:t> 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여성 품질평가사는 </a:t>
            </a:r>
            <a:r>
              <a:rPr lang="en-US" altLang="ko-KR" sz="1400" dirty="0" smtClean="0"/>
              <a:t>41</a:t>
            </a:r>
            <a:r>
              <a:rPr lang="ko-KR" altLang="en-US" sz="1400" dirty="0" smtClean="0"/>
              <a:t>명으로 </a:t>
            </a:r>
            <a:r>
              <a:rPr lang="en-US" altLang="ko-KR" sz="1400" dirty="0" smtClean="0"/>
              <a:t>15%</a:t>
            </a:r>
            <a:r>
              <a:rPr lang="ko-KR" altLang="en-US" sz="1400" dirty="0" smtClean="0"/>
              <a:t>해당</a:t>
            </a:r>
            <a:endParaRPr lang="en-US" altLang="ko-KR" sz="1400" dirty="0" smtClean="0"/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400" dirty="0" smtClean="0"/>
              <a:t>- </a:t>
            </a:r>
            <a:r>
              <a:rPr lang="ko-KR" altLang="en-US" sz="1400" dirty="0" smtClean="0"/>
              <a:t>전체 직원 중 여성직원은 </a:t>
            </a:r>
            <a:r>
              <a:rPr lang="en-US" altLang="ko-KR" sz="1400" dirty="0" smtClean="0"/>
              <a:t>64</a:t>
            </a:r>
            <a:r>
              <a:rPr lang="ko-KR" altLang="en-US" sz="1400" dirty="0" smtClean="0"/>
              <a:t>명으로 여성직원 비율은 </a:t>
            </a:r>
            <a:r>
              <a:rPr lang="en-US" altLang="ko-KR" sz="1400" dirty="0" smtClean="0"/>
              <a:t>20%</a:t>
            </a:r>
            <a:endParaRPr lang="ko-KR" altLang="en-US" sz="1400" dirty="0" smtClean="0"/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2. 6</a:t>
            </a:r>
            <a:r>
              <a:rPr lang="ko-KR" altLang="en-US" sz="1400" b="1" dirty="0" smtClean="0"/>
              <a:t>개월간 교육과정 이수</a:t>
            </a:r>
            <a:endParaRPr lang="en-US" altLang="ko-KR" sz="1400" b="1" dirty="0" smtClean="0"/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400" dirty="0" smtClean="0"/>
              <a:t>- </a:t>
            </a:r>
            <a:r>
              <a:rPr lang="ko-KR" altLang="en-US" sz="1400" dirty="0" smtClean="0"/>
              <a:t>축산물품질평가사 고유번호 부여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3.</a:t>
            </a:r>
            <a:r>
              <a:rPr lang="en-US" altLang="ko-KR" sz="1400" b="1" baseline="0" dirty="0" smtClean="0"/>
              <a:t> </a:t>
            </a:r>
            <a:r>
              <a:rPr lang="ko-KR" altLang="en-US" sz="1400" b="1" baseline="0" dirty="0" smtClean="0"/>
              <a:t>축산물품질평가사 및 기관 직원들은 </a:t>
            </a:r>
            <a:r>
              <a:rPr lang="en-US" altLang="ko-KR" sz="1400" b="1" dirty="0" smtClean="0"/>
              <a:t> </a:t>
            </a:r>
            <a:r>
              <a:rPr lang="ko-KR" altLang="en-US" sz="1400" b="1" dirty="0" smtClean="0"/>
              <a:t>지속적인 학습과 계발</a:t>
            </a:r>
            <a:r>
              <a:rPr lang="en-US" altLang="ko-KR" sz="1400" b="1" dirty="0" smtClean="0"/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/>
              <a:t> </a:t>
            </a:r>
            <a:r>
              <a:rPr lang="en-US" altLang="ko-KR" sz="1400" b="1" dirty="0" smtClean="0"/>
              <a:t>  </a:t>
            </a:r>
            <a:r>
              <a:rPr lang="ko-KR" altLang="en-US" sz="1400" b="1" dirty="0" smtClean="0"/>
              <a:t>그리고  정기적인 평가 실시</a:t>
            </a:r>
            <a:endParaRPr lang="en-US" altLang="ko-KR" sz="1400" b="1" dirty="0" smtClean="0"/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400" dirty="0" smtClean="0"/>
              <a:t>- </a:t>
            </a:r>
            <a:r>
              <a:rPr lang="ko-KR" altLang="en-US" sz="1400" dirty="0" smtClean="0"/>
              <a:t>동종업계 종사자들과 구별되는 깊이 있는 전문성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4. </a:t>
            </a:r>
            <a:r>
              <a:rPr lang="ko-KR" altLang="en-US" sz="1400" b="1" dirty="0" smtClean="0"/>
              <a:t>또한 축산물 품질 개선 및 유통구조 합리화를 위한 각종 연구와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en-US" altLang="ko-KR" sz="1400" b="1" dirty="0"/>
              <a:t> </a:t>
            </a:r>
            <a:r>
              <a:rPr lang="en-US" altLang="ko-KR" sz="1400" b="1" dirty="0" smtClean="0"/>
              <a:t> </a:t>
            </a:r>
            <a:r>
              <a:rPr lang="ko-KR" altLang="en-US" sz="1400" b="1" dirty="0" smtClean="0"/>
              <a:t> 조사에 직접적으로 참여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5. </a:t>
            </a:r>
            <a:r>
              <a:rPr lang="ko-KR" altLang="en-US" sz="1400" b="1" dirty="0" smtClean="0"/>
              <a:t>한편</a:t>
            </a:r>
            <a:r>
              <a:rPr lang="en-US" altLang="ko-KR" sz="1400" b="1" dirty="0" smtClean="0"/>
              <a:t>, </a:t>
            </a:r>
            <a:r>
              <a:rPr lang="ko-KR" altLang="en-US" sz="1400" b="1" dirty="0" smtClean="0"/>
              <a:t>구성원간 그리고</a:t>
            </a:r>
            <a:r>
              <a:rPr lang="en-US" altLang="ko-KR" sz="1400" b="1" dirty="0" smtClean="0"/>
              <a:t> </a:t>
            </a:r>
            <a:r>
              <a:rPr lang="ko-KR" altLang="en-US" sz="1400" b="1" dirty="0" smtClean="0"/>
              <a:t> 국민과의 지속적인 소통과 협력</a:t>
            </a:r>
            <a:r>
              <a:rPr lang="ko-KR" altLang="en-US" sz="1400" b="1" baseline="0" dirty="0" smtClean="0"/>
              <a:t> 전개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- </a:t>
            </a:r>
            <a:r>
              <a:rPr lang="ko-KR" altLang="en-US" sz="1400" dirty="0" smtClean="0"/>
              <a:t>존중과 배려의 조직문화와 신뢰의 프로세스가 조직 내에 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/>
              <a:t> 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성숙될 수 있도록 노력</a:t>
            </a:r>
          </a:p>
          <a:p>
            <a:pPr>
              <a:lnSpc>
                <a:spcPct val="150000"/>
              </a:lnSpc>
            </a:pPr>
            <a:endParaRPr lang="ko-KR" altLang="en-US" sz="13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A0F19-8063-4E9A-96FB-E2068CD35CA2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6770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847850" y="468313"/>
            <a:ext cx="3165475" cy="23749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1" y="3131840"/>
            <a:ext cx="5486400" cy="583264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 smtClean="0"/>
              <a:t>1. </a:t>
            </a:r>
            <a:r>
              <a:rPr lang="ko-KR" altLang="en-US" sz="1400" b="1" dirty="0" smtClean="0"/>
              <a:t>다른 공공기관과 비교 시 인력은 적은 규모이나</a:t>
            </a:r>
            <a:r>
              <a:rPr lang="en-US" altLang="ko-KR" sz="1400" dirty="0" smtClean="0"/>
              <a:t>  </a:t>
            </a:r>
            <a:r>
              <a:rPr lang="ko-KR" altLang="en-US" sz="1400" b="1" dirty="0" smtClean="0"/>
              <a:t>업무량은 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en-US" altLang="ko-KR" sz="1400" b="1" dirty="0"/>
              <a:t> </a:t>
            </a:r>
            <a:r>
              <a:rPr lang="en-US" altLang="ko-KR" sz="1400" b="1" dirty="0" smtClean="0"/>
              <a:t>   </a:t>
            </a:r>
            <a:r>
              <a:rPr lang="ko-KR" altLang="en-US" sz="1400" b="1" dirty="0" smtClean="0"/>
              <a:t>많은 편이며</a:t>
            </a:r>
            <a:r>
              <a:rPr lang="en-US" altLang="ko-KR" sz="1400" b="1" dirty="0" smtClean="0"/>
              <a:t>, </a:t>
            </a:r>
            <a:r>
              <a:rPr lang="ko-KR" altLang="en-US" sz="1400" b="1" dirty="0" smtClean="0"/>
              <a:t>업무품질은 높은 수준</a:t>
            </a:r>
            <a:endParaRPr lang="ko-KR" altLang="en-US" sz="1400" dirty="0" smtClean="0"/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2. </a:t>
            </a:r>
            <a:r>
              <a:rPr lang="ko-KR" altLang="en-US" sz="1400" b="1" dirty="0" smtClean="0"/>
              <a:t>일 평균 업무 수행량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1400" dirty="0" smtClean="0"/>
              <a:t>   소 등급판정과 </a:t>
            </a:r>
            <a:r>
              <a:rPr lang="en-US" altLang="ko-KR" sz="1400" dirty="0" smtClean="0"/>
              <a:t>DNA</a:t>
            </a:r>
            <a:r>
              <a:rPr lang="ko-KR" altLang="en-US" sz="1400" dirty="0" smtClean="0"/>
              <a:t>시료 채취 물량 </a:t>
            </a:r>
            <a:r>
              <a:rPr lang="en-US" altLang="ko-KR" sz="1400" u="sng" dirty="0" smtClean="0"/>
              <a:t>4</a:t>
            </a:r>
            <a:r>
              <a:rPr lang="ko-KR" altLang="en-US" sz="1400" u="sng" dirty="0" smtClean="0"/>
              <a:t>천 </a:t>
            </a:r>
            <a:r>
              <a:rPr lang="en-US" altLang="ko-KR" sz="1400" u="sng" dirty="0" smtClean="0"/>
              <a:t>8</a:t>
            </a:r>
            <a:r>
              <a:rPr lang="ko-KR" altLang="en-US" sz="1400" u="sng" dirty="0" smtClean="0"/>
              <a:t>백 마리</a:t>
            </a:r>
            <a:endParaRPr lang="en-US" altLang="ko-KR" sz="1400" u="sng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1400" dirty="0" smtClean="0"/>
              <a:t>   DNA </a:t>
            </a:r>
            <a:r>
              <a:rPr lang="ko-KR" altLang="en-US" sz="1400" dirty="0" smtClean="0"/>
              <a:t>동일성 검사 </a:t>
            </a:r>
            <a:r>
              <a:rPr lang="en-US" altLang="ko-KR" sz="1400" u="sng" dirty="0" smtClean="0"/>
              <a:t>225</a:t>
            </a:r>
            <a:r>
              <a:rPr lang="ko-KR" altLang="en-US" sz="1400" u="sng" dirty="0" smtClean="0"/>
              <a:t>건</a:t>
            </a:r>
            <a:endParaRPr lang="en-US" altLang="ko-KR" sz="14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1400" dirty="0" smtClean="0"/>
              <a:t>   돼지 등급판정 물량 </a:t>
            </a:r>
            <a:r>
              <a:rPr lang="en-US" altLang="ko-KR" sz="1400" u="sng" dirty="0" smtClean="0"/>
              <a:t>7</a:t>
            </a:r>
            <a:r>
              <a:rPr lang="ko-KR" altLang="en-US" sz="1400" u="sng" dirty="0" smtClean="0"/>
              <a:t>만 </a:t>
            </a:r>
            <a:r>
              <a:rPr lang="en-US" altLang="ko-KR" sz="1400" u="sng" dirty="0" smtClean="0"/>
              <a:t>6</a:t>
            </a:r>
            <a:r>
              <a:rPr lang="ko-KR" altLang="en-US" sz="1400" u="sng" dirty="0" smtClean="0"/>
              <a:t>천마리</a:t>
            </a:r>
            <a:endParaRPr lang="en-US" altLang="ko-KR" sz="1400" u="sng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1400" dirty="0" smtClean="0"/>
              <a:t>   계란 등급판정 물량 </a:t>
            </a:r>
            <a:r>
              <a:rPr lang="en-US" altLang="ko-KR" sz="1400" u="sng" dirty="0" smtClean="0"/>
              <a:t>5</a:t>
            </a:r>
            <a:r>
              <a:rPr lang="ko-KR" altLang="en-US" sz="1400" u="sng" dirty="0" smtClean="0"/>
              <a:t>백 </a:t>
            </a:r>
            <a:r>
              <a:rPr lang="en-US" altLang="ko-KR" sz="1400" u="sng" dirty="0" smtClean="0"/>
              <a:t>1</a:t>
            </a:r>
            <a:r>
              <a:rPr lang="ko-KR" altLang="en-US" sz="1400" u="sng" dirty="0" smtClean="0"/>
              <a:t>십만 </a:t>
            </a:r>
            <a:r>
              <a:rPr lang="en-US" altLang="ko-KR" sz="1400" u="sng" dirty="0" smtClean="0"/>
              <a:t>6</a:t>
            </a:r>
            <a:r>
              <a:rPr lang="ko-KR" altLang="en-US" sz="1400" u="sng" dirty="0" smtClean="0"/>
              <a:t>천 개</a:t>
            </a:r>
            <a:endParaRPr lang="en-US" altLang="ko-KR" sz="1400" u="sng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1400" dirty="0" smtClean="0"/>
              <a:t>   닭고기 등급판정 물량 </a:t>
            </a:r>
            <a:r>
              <a:rPr lang="en-US" altLang="ko-KR" sz="1400" dirty="0" smtClean="0"/>
              <a:t>4</a:t>
            </a:r>
            <a:r>
              <a:rPr lang="ko-KR" altLang="en-US" sz="1400" u="sng" dirty="0" smtClean="0"/>
              <a:t>십 </a:t>
            </a:r>
            <a:r>
              <a:rPr lang="en-US" altLang="ko-KR" sz="1400" u="sng" dirty="0" smtClean="0"/>
              <a:t>7</a:t>
            </a:r>
            <a:r>
              <a:rPr lang="ko-KR" altLang="en-US" sz="1400" u="sng" dirty="0" smtClean="0"/>
              <a:t>만 </a:t>
            </a:r>
            <a:r>
              <a:rPr lang="en-US" altLang="ko-KR" sz="1400" u="sng" dirty="0" smtClean="0"/>
              <a:t>2</a:t>
            </a:r>
            <a:r>
              <a:rPr lang="ko-KR" altLang="en-US" sz="1400" u="sng" dirty="0" smtClean="0"/>
              <a:t>천 마리</a:t>
            </a:r>
            <a:endParaRPr lang="en-US" altLang="ko-KR" sz="1400" u="sng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 smtClean="0"/>
              <a:t>오리고기 등급판정 물량은 </a:t>
            </a:r>
            <a:r>
              <a:rPr lang="en-US" altLang="ko-KR" sz="1400" u="sng" dirty="0" smtClean="0"/>
              <a:t>5</a:t>
            </a:r>
            <a:r>
              <a:rPr lang="ko-KR" altLang="en-US" sz="1400" u="sng" dirty="0" smtClean="0"/>
              <a:t>만 </a:t>
            </a:r>
            <a:r>
              <a:rPr lang="en-US" altLang="ko-KR" sz="1400" u="sng" dirty="0" smtClean="0"/>
              <a:t>5</a:t>
            </a:r>
            <a:r>
              <a:rPr lang="ko-KR" altLang="en-US" sz="1400" u="sng" dirty="0" smtClean="0"/>
              <a:t>천 마리</a:t>
            </a:r>
            <a:endParaRPr lang="ko-KR" altLang="en-US" sz="1400" dirty="0" smtClean="0"/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3. </a:t>
            </a:r>
            <a:r>
              <a:rPr lang="ko-KR" altLang="en-US" sz="1400" b="1" dirty="0" smtClean="0"/>
              <a:t>각종 평가 결과에서 작지만 강한 기관으로  성장 중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1400" dirty="0" smtClean="0"/>
              <a:t>  고객만족도 조사결과  </a:t>
            </a:r>
            <a:r>
              <a:rPr lang="en-US" altLang="ko-KR" sz="1400" dirty="0" smtClean="0"/>
              <a:t>8</a:t>
            </a:r>
            <a:r>
              <a:rPr lang="ko-KR" altLang="en-US" sz="1400" dirty="0" smtClean="0"/>
              <a:t>년째 ‘우수기관’ 평가</a:t>
            </a:r>
            <a:endParaRPr lang="en-US" altLang="ko-KR" sz="14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1400" dirty="0" smtClean="0"/>
              <a:t>  </a:t>
            </a:r>
            <a:r>
              <a:rPr lang="ko-KR" altLang="en-US" sz="1400" dirty="0" smtClean="0"/>
              <a:t>청렴도 조사결과 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전국 비슷한 규모의 기관 중 </a:t>
            </a:r>
            <a:r>
              <a:rPr lang="en-US" altLang="ko-KR" sz="1400" dirty="0" smtClean="0"/>
              <a:t>1</a:t>
            </a:r>
            <a:r>
              <a:rPr lang="ko-KR" altLang="en-US" sz="1400" dirty="0" smtClean="0"/>
              <a:t>위</a:t>
            </a:r>
            <a:endParaRPr lang="en-US" altLang="ko-KR" sz="140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A0F19-8063-4E9A-96FB-E2068CD35CA2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14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F359-74F8-40C1-B76D-4107B900CBC2}" type="datetimeFigureOut">
              <a:rPr lang="ko-KR" altLang="en-US" smtClean="0"/>
              <a:t>2018-03-06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ECC2-CE7F-48D5-817D-0A963D3216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5037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F359-74F8-40C1-B76D-4107B900CBC2}" type="datetimeFigureOut">
              <a:rPr lang="ko-KR" altLang="en-US" smtClean="0"/>
              <a:t>2018-03-06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ECC2-CE7F-48D5-817D-0A963D3216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8105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F359-74F8-40C1-B76D-4107B900CBC2}" type="datetimeFigureOut">
              <a:rPr lang="ko-KR" altLang="en-US" smtClean="0"/>
              <a:t>2018-03-06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ECC2-CE7F-48D5-817D-0A963D3216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7621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F359-74F8-40C1-B76D-4107B900CBC2}" type="datetimeFigureOut">
              <a:rPr lang="ko-KR" altLang="en-US" smtClean="0"/>
              <a:t>2018-03-06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ECC2-CE7F-48D5-817D-0A963D32167A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2386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F359-74F8-40C1-B76D-4107B900CBC2}" type="datetimeFigureOut">
              <a:rPr lang="ko-KR" altLang="en-US" smtClean="0"/>
              <a:t>2018-03-06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ECC2-CE7F-48D5-817D-0A963D3216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7749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F359-74F8-40C1-B76D-4107B900CBC2}" type="datetimeFigureOut">
              <a:rPr lang="ko-KR" altLang="en-US" smtClean="0"/>
              <a:t>2018-03-06</a:t>
            </a:fld>
            <a:endParaRPr lang="ko-KR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ECC2-CE7F-48D5-817D-0A963D3216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1628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F359-74F8-40C1-B76D-4107B900CBC2}" type="datetimeFigureOut">
              <a:rPr lang="ko-KR" altLang="en-US" smtClean="0"/>
              <a:t>2018-03-06</a:t>
            </a:fld>
            <a:endParaRPr lang="ko-KR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ECC2-CE7F-48D5-817D-0A963D3216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1087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F359-74F8-40C1-B76D-4107B900CBC2}" type="datetimeFigureOut">
              <a:rPr lang="ko-KR" altLang="en-US" smtClean="0"/>
              <a:t>2018-03-06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ECC2-CE7F-48D5-817D-0A963D3216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0226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F359-74F8-40C1-B76D-4107B900CBC2}" type="datetimeFigureOut">
              <a:rPr lang="ko-KR" altLang="en-US" smtClean="0"/>
              <a:t>2018-03-06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ECC2-CE7F-48D5-817D-0A963D3216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802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B0C00178-81E7-4A31-82ED-39655E58ABE4}" type="datetimeFigureOut">
              <a:rPr lang="ko-KR" altLang="en-US"/>
              <a:pPr>
                <a:defRPr/>
              </a:pPr>
              <a:t>2018-03-06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2E57646D-E294-45B3-8189-060AE51A9BD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3726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56 그래픽모티프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1 전략기획 안동호\로고파링\PPT용_png\18 좌우시그니처기본_4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812088" y="152400"/>
            <a:ext cx="1181100" cy="3968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7000"/>
              </a:srgbClr>
            </a:outerShdw>
          </a:effectLst>
        </p:spPr>
      </p:pic>
      <p:sp>
        <p:nvSpPr>
          <p:cNvPr id="4" name="Line 2"/>
          <p:cNvSpPr>
            <a:spLocks noChangeShapeType="1"/>
          </p:cNvSpPr>
          <p:nvPr userDrawn="1"/>
        </p:nvSpPr>
        <p:spPr bwMode="auto">
          <a:xfrm flipH="1" flipV="1">
            <a:off x="0" y="765175"/>
            <a:ext cx="79565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039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F359-74F8-40C1-B76D-4107B900CBC2}" type="datetimeFigureOut">
              <a:rPr lang="ko-KR" altLang="en-US" smtClean="0"/>
              <a:t>2018-03-06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ECC2-CE7F-48D5-817D-0A963D3216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8665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56 그래픽모티프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1 전략기획 안동호\로고파링\PPT용_png\18 좌우시그니처기본_4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812088" y="152400"/>
            <a:ext cx="1181100" cy="3968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7000"/>
              </a:srgbClr>
            </a:outerShdw>
          </a:effectLst>
        </p:spPr>
      </p:pic>
      <p:sp>
        <p:nvSpPr>
          <p:cNvPr id="4" name="Line 2"/>
          <p:cNvSpPr>
            <a:spLocks noChangeShapeType="1"/>
          </p:cNvSpPr>
          <p:nvPr userDrawn="1"/>
        </p:nvSpPr>
        <p:spPr bwMode="auto">
          <a:xfrm flipH="1" flipV="1">
            <a:off x="0" y="765175"/>
            <a:ext cx="79565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6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56 그래픽모티프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1 전략기획 안동호\로고파링\PPT용_png\18 좌우시그니처기본_4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812088" y="152400"/>
            <a:ext cx="1181100" cy="3968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7000"/>
              </a:srgbClr>
            </a:outerShdw>
          </a:effectLst>
        </p:spPr>
      </p:pic>
      <p:sp>
        <p:nvSpPr>
          <p:cNvPr id="4" name="Line 2"/>
          <p:cNvSpPr>
            <a:spLocks noChangeShapeType="1"/>
          </p:cNvSpPr>
          <p:nvPr userDrawn="1"/>
        </p:nvSpPr>
        <p:spPr bwMode="auto">
          <a:xfrm flipH="1" flipV="1">
            <a:off x="0" y="765175"/>
            <a:ext cx="79565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0245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56 그래픽모티프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1 전략기획 안동호\로고파링\PPT용_png\18 좌우시그니처기본_4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812088" y="152400"/>
            <a:ext cx="1181100" cy="3968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7000"/>
              </a:srgbClr>
            </a:outerShdw>
          </a:effectLst>
        </p:spPr>
      </p:pic>
      <p:sp>
        <p:nvSpPr>
          <p:cNvPr id="4" name="Line 2"/>
          <p:cNvSpPr>
            <a:spLocks noChangeShapeType="1"/>
          </p:cNvSpPr>
          <p:nvPr userDrawn="1"/>
        </p:nvSpPr>
        <p:spPr bwMode="auto">
          <a:xfrm flipH="1" flipV="1">
            <a:off x="0" y="765175"/>
            <a:ext cx="79565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8120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56 그래픽모티프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1 전략기획 안동호\로고파링\PPT용_png\18 좌우시그니처기본_4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812088" y="152400"/>
            <a:ext cx="1181100" cy="3968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7000"/>
              </a:srgbClr>
            </a:outerShdw>
          </a:effectLst>
        </p:spPr>
      </p:pic>
      <p:sp>
        <p:nvSpPr>
          <p:cNvPr id="4" name="Line 2"/>
          <p:cNvSpPr>
            <a:spLocks noChangeShapeType="1"/>
          </p:cNvSpPr>
          <p:nvPr userDrawn="1"/>
        </p:nvSpPr>
        <p:spPr bwMode="auto">
          <a:xfrm flipH="1" flipV="1">
            <a:off x="0" y="765175"/>
            <a:ext cx="79565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994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F359-74F8-40C1-B76D-4107B900CBC2}" type="datetimeFigureOut">
              <a:rPr lang="ko-KR" altLang="en-US" smtClean="0"/>
              <a:t>2018-03-06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ECC2-CE7F-48D5-817D-0A963D3216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753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F359-74F8-40C1-B76D-4107B900CBC2}" type="datetimeFigureOut">
              <a:rPr lang="ko-KR" altLang="en-US" smtClean="0"/>
              <a:t>2018-03-06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ECC2-CE7F-48D5-817D-0A963D3216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179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F359-74F8-40C1-B76D-4107B900CBC2}" type="datetimeFigureOut">
              <a:rPr lang="ko-KR" altLang="en-US" smtClean="0"/>
              <a:t>2018-03-06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ECC2-CE7F-48D5-817D-0A963D3216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9472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F359-74F8-40C1-B76D-4107B900CBC2}" type="datetimeFigureOut">
              <a:rPr lang="ko-KR" altLang="en-US" smtClean="0"/>
              <a:t>2018-03-06</a:t>
            </a:fld>
            <a:endParaRPr lang="ko-KR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ECC2-CE7F-48D5-817D-0A963D3216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164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F359-74F8-40C1-B76D-4107B900CBC2}" type="datetimeFigureOut">
              <a:rPr lang="ko-KR" altLang="en-US" smtClean="0"/>
              <a:t>2018-03-06</a:t>
            </a:fld>
            <a:endParaRPr lang="ko-KR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ECC2-CE7F-48D5-817D-0A963D3216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0409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F359-74F8-40C1-B76D-4107B900CBC2}" type="datetimeFigureOut">
              <a:rPr lang="ko-KR" altLang="en-US" smtClean="0"/>
              <a:t>2018-03-06</a:t>
            </a:fld>
            <a:endParaRPr lang="ko-KR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ECC2-CE7F-48D5-817D-0A963D3216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6976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F359-74F8-40C1-B76D-4107B900CBC2}" type="datetimeFigureOut">
              <a:rPr lang="ko-KR" altLang="en-US" smtClean="0"/>
              <a:t>2018-03-06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ECC2-CE7F-48D5-817D-0A963D3216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8241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3B0F359-74F8-40C1-B76D-4107B900CBC2}" type="datetimeFigureOut">
              <a:rPr lang="ko-KR" altLang="en-US" smtClean="0"/>
              <a:t>2018-03-06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CECC2-CE7F-48D5-817D-0A963D3216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01177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  <p:sldLayoutId id="2147483924" r:id="rId23"/>
  </p:sldLayoutIdLst>
  <p:txStyles>
    <p:titleStyle>
      <a:lvl1pPr algn="l" defTabSz="457207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hyperlink" Target="&#51201;&#49353;&#44540;&#51032;%20&#50948;&#54744;.avi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hyperlink" Target="&#49548;&#44256;&#44592;%20&#47560;&#48660;&#47553;&#51032;%20&#48520;&#54200;&#54620;%20&#51652;&#49892;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../&#46321;&#44553;&#44592;&#51456;%20&#44060;&#51221;&#48169;&#54693;(10.26).pptx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hyperlink" Target="&#51201;&#49353;&#44540;&#51032;%20&#50948;&#54744;.avi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cafe.naver.com/nyamnyam/4864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&#49352;%20&#54260;&#45908;%20(2)/&#54620;&#50864;&#45733;&#47141;&#54217;&#44032;&#45824;&#54924;" TargetMode="External"/><Relationship Id="rId2" Type="http://schemas.openxmlformats.org/officeDocument/2006/relationships/hyperlink" Target="&#49885;&#44061;%2011&#54868;(&#50977;&#47049;%20&#50977;&#51656;,4&#48516;38&#52488;).wmv" TargetMode="External"/><Relationship Id="rId1" Type="http://schemas.openxmlformats.org/officeDocument/2006/relationships/slideLayout" Target="../slideLayouts/slideLayout23.xml"/><Relationship Id="rId6" Type="http://schemas.openxmlformats.org/officeDocument/2006/relationships/hyperlink" Target="MBC%20&#54532;&#46972;&#51076;(&#50977;&#50864;&#47484;%20&#50500;&#49901;&#45768;&#44620;).wmv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0.wmf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9.wmf"/><Relationship Id="rId4" Type="http://schemas.openxmlformats.org/officeDocument/2006/relationships/image" Target="../media/image56.png"/><Relationship Id="rId9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../&#54408;&#54217;&#54924;&#49900;&#49324;&#50857;.xls" TargetMode="Externa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5.jpeg"/><Relationship Id="rId5" Type="http://schemas.openxmlformats.org/officeDocument/2006/relationships/hyperlink" Target="../&#54620;&#50864;&#45733;&#47141;&#54217;&#44032;&#45824;&#54924;" TargetMode="Externa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8.jpeg"/><Relationship Id="rId4" Type="http://schemas.openxmlformats.org/officeDocument/2006/relationships/hyperlink" Target="../&#49352;%20&#54260;&#45908;%20(2)/&#54620;&#50864;&#45733;&#47141;&#54217;&#44032;&#45824;&#54924;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1.png"/><Relationship Id="rId4" Type="http://schemas.openxmlformats.org/officeDocument/2006/relationships/oleObject" Target="../embeddings/oleObject7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hyperlink" Target="&#50696;&#49328;&#52629;&#54801;.pptx#-1,44,PowerPoint &#54532;&#47112;&#51232;&#53580;&#51060;&#49496;" TargetMode="Externa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&#52629;&#49328;&#47932;&#46321;&#44553;&#54032;&#51221;&#49548;\&#48148;&#53461;%20&#54868;&#47732;\&#44368;&#50977;\&#54637;&#47785;&#48324;&#54032;&#51221;&#50836;&#47161;.ppt" TargetMode="Externa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6.vml"/><Relationship Id="rId6" Type="http://schemas.openxmlformats.org/officeDocument/2006/relationships/hyperlink" Target="file:///D:\3.avi" TargetMode="External"/><Relationship Id="rId5" Type="http://schemas.openxmlformats.org/officeDocument/2006/relationships/image" Target="../media/image93.png"/><Relationship Id="rId4" Type="http://schemas.openxmlformats.org/officeDocument/2006/relationships/oleObject" Target="../embeddings/oleObject10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&#44540;&#52636;&#54792;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&#52488;&#51020;&#54028;/&#44208;&#54632;.ppt" TargetMode="Externa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Microsoft_Excel_97-2003_____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06.png"/><Relationship Id="rId5" Type="http://schemas.openxmlformats.org/officeDocument/2006/relationships/image" Target="../media/image104.png"/><Relationship Id="rId10" Type="http://schemas.openxmlformats.org/officeDocument/2006/relationships/oleObject" Target="../embeddings/Microsoft_Excel_97-2003_____3.xls"/><Relationship Id="rId4" Type="http://schemas.openxmlformats.org/officeDocument/2006/relationships/oleObject" Target="../embeddings/Microsoft_Excel_97-2003_____1.xls"/><Relationship Id="rId9" Type="http://schemas.openxmlformats.org/officeDocument/2006/relationships/oleObject" Target="../embeddings/oleObject13.bin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9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9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5.jpeg"/><Relationship Id="rId4" Type="http://schemas.openxmlformats.org/officeDocument/2006/relationships/image" Target="../media/image15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 txBox="1">
            <a:spLocks noChangeArrowheads="1"/>
          </p:cNvSpPr>
          <p:nvPr/>
        </p:nvSpPr>
        <p:spPr>
          <a:xfrm>
            <a:off x="120648" y="1340768"/>
            <a:ext cx="8892480" cy="172787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kumimoji="0" lang="ko-KR" altLang="en-US" sz="2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  <a:cs typeface="+mj-cs"/>
              </a:rPr>
              <a:t>  </a:t>
            </a:r>
            <a:endParaRPr kumimoji="0" lang="en-US" altLang="ko-KR" sz="28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Y견고딕" pitchFamily="18" charset="-127"/>
              <a:ea typeface="HY견고딕" pitchFamily="18" charset="-127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altLang="ko-KR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  <a:cs typeface="+mj-cs"/>
              </a:rPr>
              <a:t> </a:t>
            </a:r>
            <a:r>
              <a:rPr lang="en-US" altLang="ko-KR" sz="4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  <a:cs typeface="+mj-cs"/>
              </a:rPr>
              <a:t> </a:t>
            </a:r>
            <a:r>
              <a:rPr kumimoji="0" lang="ko-KR" altLang="en-US" sz="4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  <a:cs typeface="+mj-cs"/>
              </a:rPr>
              <a:t>좋은 등급을 받기 위한 한우 사육</a:t>
            </a:r>
            <a:endParaRPr kumimoji="0" lang="en-US" altLang="ko-KR" sz="4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635375" y="2420938"/>
            <a:ext cx="865188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7991475" y="6165850"/>
            <a:ext cx="115252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grpSp>
        <p:nvGrpSpPr>
          <p:cNvPr id="17413" name="그룹 8"/>
          <p:cNvGrpSpPr>
            <a:grpSpLocks/>
          </p:cNvGrpSpPr>
          <p:nvPr/>
        </p:nvGrpSpPr>
        <p:grpSpPr bwMode="auto">
          <a:xfrm>
            <a:off x="1588" y="3068638"/>
            <a:ext cx="9142412" cy="1947862"/>
            <a:chOff x="1588" y="3213100"/>
            <a:chExt cx="9142412" cy="1947600"/>
          </a:xfrm>
        </p:grpSpPr>
        <p:sp>
          <p:nvSpPr>
            <p:cNvPr id="17417" name="Rectangle 21" descr="IMG_7183"/>
            <p:cNvSpPr>
              <a:spLocks noChangeArrowheads="1"/>
            </p:cNvSpPr>
            <p:nvPr/>
          </p:nvSpPr>
          <p:spPr bwMode="auto">
            <a:xfrm>
              <a:off x="6264275" y="3213100"/>
              <a:ext cx="2879725" cy="1944688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/>
              <a:endParaRPr lang="ko-KR" altLang="en-US"/>
            </a:p>
          </p:txBody>
        </p:sp>
        <p:sp>
          <p:nvSpPr>
            <p:cNvPr id="17418" name="Rectangle 22" descr="IMG_6028"/>
            <p:cNvSpPr>
              <a:spLocks noChangeArrowheads="1"/>
            </p:cNvSpPr>
            <p:nvPr/>
          </p:nvSpPr>
          <p:spPr bwMode="auto">
            <a:xfrm>
              <a:off x="1588" y="3213100"/>
              <a:ext cx="3132137" cy="1944688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/>
              <a:endParaRPr lang="ko-KR" altLang="en-US"/>
            </a:p>
          </p:txBody>
        </p:sp>
        <p:sp>
          <p:nvSpPr>
            <p:cNvPr id="17419" name="Rectangle 23" descr="IMG_0417"/>
            <p:cNvSpPr>
              <a:spLocks noChangeArrowheads="1"/>
            </p:cNvSpPr>
            <p:nvPr/>
          </p:nvSpPr>
          <p:spPr bwMode="auto">
            <a:xfrm>
              <a:off x="3121025" y="3213100"/>
              <a:ext cx="3167062" cy="1947600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/>
              <a:endParaRPr lang="ko-KR" altLang="en-US"/>
            </a:p>
          </p:txBody>
        </p:sp>
      </p:grpSp>
      <p:pic>
        <p:nvPicPr>
          <p:cNvPr id="17415" name="Picture 3" descr="F:\CI배포\로고(투명)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5505450"/>
            <a:ext cx="4968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10"/>
          <p:cNvSpPr txBox="1">
            <a:spLocks noChangeArrowheads="1"/>
          </p:cNvSpPr>
          <p:nvPr/>
        </p:nvSpPr>
        <p:spPr bwMode="auto">
          <a:xfrm>
            <a:off x="2174875" y="5446713"/>
            <a:ext cx="54276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0" hangingPunct="1">
              <a:lnSpc>
                <a:spcPct val="150000"/>
              </a:lnSpc>
            </a:pPr>
            <a:r>
              <a:rPr lang="ko-KR" altLang="en-US" sz="2000" b="1" dirty="0">
                <a:latin typeface="HY헤드라인M" pitchFamily="18" charset="-127"/>
                <a:ea typeface="HY헤드라인M" pitchFamily="18" charset="-127"/>
              </a:rPr>
              <a:t>축산물품질평가원   </a:t>
            </a:r>
            <a:r>
              <a:rPr lang="ko-KR" altLang="en-US" sz="2000" b="1" dirty="0" smtClean="0">
                <a:latin typeface="HY헤드라인M" pitchFamily="18" charset="-127"/>
                <a:ea typeface="HY헤드라인M" pitchFamily="18" charset="-127"/>
              </a:rPr>
              <a:t>대전충남지원    </a:t>
            </a:r>
            <a:r>
              <a:rPr lang="ko-KR" altLang="en-US" sz="2000" b="1" dirty="0">
                <a:latin typeface="HY헤드라인M" pitchFamily="18" charset="-127"/>
                <a:ea typeface="HY헤드라인M" pitchFamily="18" charset="-127"/>
              </a:rPr>
              <a:t>안  광  영</a:t>
            </a:r>
          </a:p>
        </p:txBody>
      </p:sp>
    </p:spTree>
    <p:extLst>
      <p:ext uri="{BB962C8B-B14F-4D97-AF65-F5344CB8AC3E}">
        <p14:creationId xmlns:p14="http://schemas.microsoft.com/office/powerpoint/2010/main" val="12160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내용 개체 틀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8676" name="AutoShape 3"/>
          <p:cNvSpPr>
            <a:spLocks noChangeArrowheads="1"/>
          </p:cNvSpPr>
          <p:nvPr/>
        </p:nvSpPr>
        <p:spPr bwMode="auto">
          <a:xfrm>
            <a:off x="0" y="1268413"/>
            <a:ext cx="9144000" cy="1800225"/>
          </a:xfrm>
          <a:prstGeom prst="roundRect">
            <a:avLst>
              <a:gd name="adj" fmla="val 8676"/>
            </a:avLst>
          </a:prstGeom>
          <a:solidFill>
            <a:srgbClr val="F0F4FA"/>
          </a:solidFill>
          <a:ln w="9525" algn="ctr">
            <a:solidFill>
              <a:srgbClr val="3C6EC8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lnSpc>
                <a:spcPct val="250000"/>
              </a:lnSpc>
            </a:pPr>
            <a:r>
              <a:rPr lang="ko-KR" altLang="en-US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축산물의 생산</a:t>
            </a:r>
            <a:r>
              <a:rPr lang="en-US" altLang="ko-KR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소비여건 변화에 대응할 수 있도록 </a:t>
            </a:r>
            <a:r>
              <a:rPr lang="ko-KR" altLang="en-US" dirty="0" err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소도체</a:t>
            </a:r>
            <a:r>
              <a:rPr lang="ko-KR" altLang="en-US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등급제도 개선 필요성 </a:t>
            </a:r>
            <a:r>
              <a:rPr lang="ko-KR" altLang="en-US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증대</a:t>
            </a:r>
            <a:endParaRPr lang="en-US" altLang="ko-KR" dirty="0" smtClean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eaLnBrk="1" hangingPunct="1"/>
            <a:endParaRPr lang="en-US" altLang="ko-KR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eaLnBrk="1" hangingPunct="1"/>
            <a:endParaRPr lang="ko-KR" altLang="en-US" sz="10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eaLnBrk="1" hangingPunct="1"/>
            <a:r>
              <a:rPr lang="en-US" altLang="ko-KR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동물성 지방에 대한 부정적 인식 확산으로 </a:t>
            </a:r>
            <a:r>
              <a:rPr lang="ko-KR" altLang="en-US" dirty="0" err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마블링</a:t>
            </a:r>
            <a:r>
              <a:rPr lang="ko-KR" altLang="en-US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중심의 등급 개선 필요성 제기</a:t>
            </a:r>
            <a:r>
              <a:rPr lang="en-US" altLang="ko-KR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00" y="3487274"/>
            <a:ext cx="2664296" cy="1354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41" y="4946703"/>
            <a:ext cx="2447317" cy="8923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63" y="3517900"/>
            <a:ext cx="2852737" cy="2220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075" y="3517900"/>
            <a:ext cx="3135313" cy="2236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hlinkClick r:id="rId7" action="ppaction://hlinkfile"/>
          </p:cNvPr>
          <p:cNvSpPr txBox="1">
            <a:spLocks noChangeArrowheads="1"/>
          </p:cNvSpPr>
          <p:nvPr/>
        </p:nvSpPr>
        <p:spPr bwMode="auto">
          <a:xfrm>
            <a:off x="708025" y="388938"/>
            <a:ext cx="4440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0" hangingPunct="1"/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 이슈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5263" y="15242"/>
            <a:ext cx="8368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4800" b="1" spc="-15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핫</a:t>
            </a:r>
            <a:endParaRPr lang="ko-KR" altLang="en-US" sz="4800" b="1" spc="-15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D솔체" pitchFamily="18" charset="-127"/>
              <a:ea typeface="MD솔체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551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내용 개체 틀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" name="모서리가 둥근 직사각형 3"/>
          <p:cNvSpPr/>
          <p:nvPr/>
        </p:nvSpPr>
        <p:spPr bwMode="auto">
          <a:xfrm>
            <a:off x="142844" y="2852021"/>
            <a:ext cx="8858312" cy="1643075"/>
          </a:xfrm>
          <a:prstGeom prst="roundRect">
            <a:avLst>
              <a:gd name="adj" fmla="val 423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+mj-lt"/>
              <a:ea typeface="굴림" pitchFamily="50" charset="-127"/>
            </a:endParaRPr>
          </a:p>
        </p:txBody>
      </p:sp>
      <p:sp>
        <p:nvSpPr>
          <p:cNvPr id="5" name="모서리가 둥근 직사각형 4"/>
          <p:cNvSpPr/>
          <p:nvPr/>
        </p:nvSpPr>
        <p:spPr bwMode="auto">
          <a:xfrm>
            <a:off x="145212" y="1277862"/>
            <a:ext cx="8819276" cy="1294676"/>
          </a:xfrm>
          <a:prstGeom prst="roundRect">
            <a:avLst>
              <a:gd name="adj" fmla="val 423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+mj-lt"/>
              <a:ea typeface="굴림" pitchFamily="50" charset="-127"/>
            </a:endParaRPr>
          </a:p>
        </p:txBody>
      </p:sp>
      <p:sp>
        <p:nvSpPr>
          <p:cNvPr id="6" name="AutoShape 18"/>
          <p:cNvSpPr>
            <a:spLocks noChangeArrowheads="1"/>
          </p:cNvSpPr>
          <p:nvPr/>
        </p:nvSpPr>
        <p:spPr bwMode="auto">
          <a:xfrm rot="5400000">
            <a:off x="1713707" y="-534194"/>
            <a:ext cx="431800" cy="3751263"/>
          </a:xfrm>
          <a:prstGeom prst="flowChartManualInput">
            <a:avLst/>
          </a:prstGeom>
          <a:solidFill>
            <a:srgbClr val="3C6EC8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spcBef>
                <a:spcPct val="50000"/>
              </a:spcBef>
              <a:defRPr/>
            </a:pPr>
            <a:r>
              <a:rPr lang="ko-KR" altLang="en-US" sz="1600" b="1" dirty="0">
                <a:solidFill>
                  <a:srgbClr val="FFFFFF"/>
                </a:solidFill>
                <a:latin typeface="+mj-lt"/>
                <a:ea typeface="HY견고딕" pitchFamily="18" charset="-127"/>
              </a:rPr>
              <a:t>  웰빙 중시의 소비패턴으로  변화</a:t>
            </a:r>
            <a:endParaRPr lang="en-US" altLang="ko-KR" sz="1600" b="1" dirty="0">
              <a:solidFill>
                <a:srgbClr val="FFFFFF"/>
              </a:solidFill>
              <a:latin typeface="+mj-lt"/>
              <a:ea typeface="HY견고딕" pitchFamily="18" charset="-127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4925" y="1601788"/>
            <a:ext cx="51085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lvl="1">
              <a:lnSpc>
                <a:spcPct val="15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altLang="ko-KR" sz="1600" dirty="0">
                <a:solidFill>
                  <a:srgbClr val="2B5298"/>
                </a:solidFill>
                <a:latin typeface="+mj-lt"/>
                <a:ea typeface="HY헤드라인M" pitchFamily="18" charset="-127"/>
              </a:rPr>
              <a:t> </a:t>
            </a:r>
            <a:r>
              <a:rPr lang="ko-KR" altLang="en-US" sz="1600" dirty="0">
                <a:solidFill>
                  <a:srgbClr val="2B5298"/>
                </a:solidFill>
                <a:latin typeface="+mj-lt"/>
                <a:ea typeface="HY헤드라인M" pitchFamily="18" charset="-127"/>
              </a:rPr>
              <a:t> </a:t>
            </a:r>
            <a:r>
              <a:rPr lang="ko-KR" altLang="en-US" sz="1600" dirty="0">
                <a:latin typeface="+mj-lt"/>
                <a:ea typeface="HY헤드라인M" pitchFamily="18" charset="-127"/>
              </a:rPr>
              <a:t>동물성 지방에 대하여 부정적</a:t>
            </a:r>
            <a:endParaRPr lang="en-US" altLang="ko-KR" sz="1600" dirty="0">
              <a:latin typeface="+mj-lt"/>
              <a:ea typeface="HY헤드라인M" pitchFamily="18" charset="-127"/>
            </a:endParaRPr>
          </a:p>
          <a:p>
            <a:pPr marL="179388" lvl="1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altLang="ko-KR" sz="1600" dirty="0">
                <a:latin typeface="+mj-lt"/>
                <a:ea typeface="HY헤드라인M" pitchFamily="18" charset="-127"/>
              </a:rPr>
              <a:t>  </a:t>
            </a:r>
            <a:r>
              <a:rPr lang="ko-KR" altLang="en-US" sz="1600" dirty="0">
                <a:latin typeface="+mj-lt"/>
                <a:ea typeface="HY헤드라인M" pitchFamily="18" charset="-127"/>
              </a:rPr>
              <a:t>마블링은 건강에 해롭다는 인식 확산</a:t>
            </a:r>
            <a:endParaRPr lang="en-US" altLang="ko-KR" sz="1600" dirty="0">
              <a:latin typeface="+mj-lt"/>
              <a:ea typeface="HY헤드라인M" pitchFamily="18" charset="-127"/>
            </a:endParaRPr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 rot="5400000">
            <a:off x="1780382" y="992981"/>
            <a:ext cx="431800" cy="3865563"/>
          </a:xfrm>
          <a:prstGeom prst="flowChartManualInput">
            <a:avLst/>
          </a:prstGeom>
          <a:solidFill>
            <a:srgbClr val="3C6EC8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600" b="1" dirty="0">
                <a:solidFill>
                  <a:srgbClr val="FFFFFF"/>
                </a:solidFill>
                <a:latin typeface="+mj-lt"/>
                <a:ea typeface="HY견고딕" pitchFamily="18" charset="-127"/>
              </a:rPr>
              <a:t> 소 생산비 증가요인으로 지적</a:t>
            </a:r>
            <a:endParaRPr lang="en-US" altLang="ko-KR" sz="1600" b="1" dirty="0">
              <a:solidFill>
                <a:srgbClr val="FFFFFF"/>
              </a:solidFill>
              <a:latin typeface="+mj-lt"/>
              <a:ea typeface="HY견고딕" pitchFamily="18" charset="-127"/>
            </a:endParaRPr>
          </a:p>
        </p:txBody>
      </p:sp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0" y="3209925"/>
            <a:ext cx="63373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lvl="1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altLang="ko-KR" dirty="0">
                <a:solidFill>
                  <a:srgbClr val="FF0000"/>
                </a:solidFill>
                <a:latin typeface="+mj-lt"/>
                <a:ea typeface="HY헤드라인M" pitchFamily="18" charset="-127"/>
              </a:rPr>
              <a:t> </a:t>
            </a:r>
            <a:r>
              <a:rPr lang="ko-KR" altLang="en-US" sz="1600" dirty="0">
                <a:solidFill>
                  <a:srgbClr val="FF0000"/>
                </a:solidFill>
                <a:latin typeface="+mj-lt"/>
                <a:ea typeface="HY헤드라인M" pitchFamily="18" charset="-127"/>
              </a:rPr>
              <a:t>종은 등급을 받기 위해 곡물사료 위주 사양과</a:t>
            </a:r>
            <a:endParaRPr lang="en-US" altLang="ko-KR" sz="1600" dirty="0">
              <a:solidFill>
                <a:srgbClr val="FF0000"/>
              </a:solidFill>
              <a:latin typeface="+mj-lt"/>
              <a:ea typeface="HY헤드라인M" pitchFamily="18" charset="-127"/>
            </a:endParaRPr>
          </a:p>
          <a:p>
            <a:pPr marL="179388" lvl="1">
              <a:spcBef>
                <a:spcPct val="20000"/>
              </a:spcBef>
              <a:defRPr/>
            </a:pPr>
            <a:r>
              <a:rPr lang="en-US" altLang="ko-KR" sz="1600" dirty="0">
                <a:solidFill>
                  <a:srgbClr val="FF0000"/>
                </a:solidFill>
                <a:latin typeface="+mj-lt"/>
                <a:ea typeface="HY헤드라인M" pitchFamily="18" charset="-127"/>
              </a:rPr>
              <a:t>   </a:t>
            </a:r>
            <a:r>
              <a:rPr lang="ko-KR" altLang="en-US" sz="1600" dirty="0">
                <a:solidFill>
                  <a:srgbClr val="FF0000"/>
                </a:solidFill>
                <a:latin typeface="+mj-lt"/>
                <a:ea typeface="HY헤드라인M" pitchFamily="18" charset="-127"/>
              </a:rPr>
              <a:t> 장기간 비육 해야하는 구조 비판</a:t>
            </a:r>
            <a:endParaRPr lang="en-US" altLang="ko-KR" sz="1600" dirty="0">
              <a:solidFill>
                <a:srgbClr val="FF0000"/>
              </a:solidFill>
              <a:latin typeface="+mj-lt"/>
              <a:ea typeface="HY헤드라인M" pitchFamily="18" charset="-127"/>
            </a:endParaRPr>
          </a:p>
          <a:p>
            <a:pPr marL="179388" lvl="1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altLang="ko-KR" sz="1600" dirty="0">
                <a:latin typeface="+mj-lt"/>
                <a:ea typeface="HY헤드라인M" pitchFamily="18" charset="-127"/>
              </a:rPr>
              <a:t>  </a:t>
            </a:r>
            <a:r>
              <a:rPr lang="ko-KR" altLang="en-US" sz="1600" dirty="0">
                <a:latin typeface="+mj-lt"/>
                <a:ea typeface="HY헤드라인M" pitchFamily="18" charset="-127"/>
              </a:rPr>
              <a:t>현 등급기준에 대한 부정적 여론 형성  </a:t>
            </a:r>
            <a:endParaRPr lang="en-US" altLang="ko-KR" sz="1600" dirty="0">
              <a:latin typeface="+mj-lt"/>
              <a:ea typeface="HY헤드라인M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 bwMode="auto">
          <a:xfrm>
            <a:off x="142844" y="4693610"/>
            <a:ext cx="8858312" cy="1571636"/>
          </a:xfrm>
          <a:prstGeom prst="roundRect">
            <a:avLst>
              <a:gd name="adj" fmla="val 423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+mj-lt"/>
              <a:ea typeface="굴림" pitchFamily="50" charset="-127"/>
            </a:endParaRPr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 rot="5400000">
            <a:off x="1775619" y="2905919"/>
            <a:ext cx="431800" cy="3865562"/>
          </a:xfrm>
          <a:prstGeom prst="flowChartManualInput">
            <a:avLst/>
          </a:prstGeom>
          <a:solidFill>
            <a:srgbClr val="3C6EC8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spcBef>
                <a:spcPct val="50000"/>
              </a:spcBef>
              <a:defRPr/>
            </a:pPr>
            <a:r>
              <a:rPr lang="ko-KR" altLang="en-US" sz="1600" b="1" dirty="0">
                <a:solidFill>
                  <a:srgbClr val="FFFFFF"/>
                </a:solidFill>
                <a:latin typeface="+mj-lt"/>
                <a:ea typeface="HY견고딕" pitchFamily="18" charset="-127"/>
              </a:rPr>
              <a:t>  소 등급기준 개선 요구</a:t>
            </a:r>
            <a:endParaRPr lang="en-US" altLang="ko-KR" sz="1600" b="1" dirty="0">
              <a:solidFill>
                <a:srgbClr val="FFFFFF"/>
              </a:solidFill>
              <a:latin typeface="+mj-lt"/>
              <a:ea typeface="HY견고딕" pitchFamily="18" charset="-127"/>
            </a:endParaRPr>
          </a:p>
        </p:txBody>
      </p:sp>
      <p:sp>
        <p:nvSpPr>
          <p:cNvPr id="12" name="TextBox 20"/>
          <p:cNvSpPr txBox="1">
            <a:spLocks noChangeArrowheads="1"/>
          </p:cNvSpPr>
          <p:nvPr/>
        </p:nvSpPr>
        <p:spPr bwMode="auto">
          <a:xfrm>
            <a:off x="0" y="5051425"/>
            <a:ext cx="871537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lvl="1">
              <a:lnSpc>
                <a:spcPct val="15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altLang="ko-KR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국정감사에서도 현 등급기준 개선 필요성 지적</a:t>
            </a:r>
            <a:endParaRPr lang="en-US" altLang="ko-KR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79388" lv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600" dirty="0">
                <a:latin typeface="+mj-lt"/>
                <a:ea typeface="HY헤드라인M" pitchFamily="18" charset="-127"/>
              </a:rPr>
              <a:t>   </a:t>
            </a:r>
            <a:r>
              <a:rPr lang="en-US" altLang="ko-KR" sz="1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(2014  </a:t>
            </a:r>
            <a:r>
              <a:rPr lang="ko-KR" altLang="en-US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축산물품질평가원</a:t>
            </a:r>
            <a:r>
              <a:rPr lang="en-US" altLang="ko-KR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en-US" altLang="ko-KR" sz="1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2015  </a:t>
            </a:r>
            <a:r>
              <a:rPr lang="ko-KR" altLang="en-US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식약처 국감시</a:t>
            </a:r>
            <a:r>
              <a:rPr lang="en-US" altLang="ko-KR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marL="179388" lvl="1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altLang="ko-KR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마블링 이외의 평가요소 발굴</a:t>
            </a:r>
            <a:r>
              <a:rPr lang="en-US" altLang="ko-KR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현행 등급표시 외에 성분</a:t>
            </a:r>
            <a:r>
              <a:rPr lang="en-US" altLang="ko-KR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지방함량</a:t>
            </a:r>
            <a:r>
              <a:rPr lang="en-US" altLang="ko-KR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및 도축일자</a:t>
            </a:r>
            <a:r>
              <a:rPr lang="en-US" altLang="ko-KR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표시 등 </a:t>
            </a:r>
            <a:endParaRPr lang="en-US" altLang="ko-KR" sz="1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79388" lvl="1">
              <a:spcBef>
                <a:spcPct val="20000"/>
              </a:spcBef>
              <a:defRPr/>
            </a:pPr>
            <a:r>
              <a:rPr lang="en-US" altLang="ko-KR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개선 필요성 제기</a:t>
            </a:r>
            <a:endParaRPr lang="en-US" altLang="ko-KR" sz="1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3" name="Picture 2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38" y="1285875"/>
            <a:ext cx="3214687" cy="1203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38" y="2924175"/>
            <a:ext cx="3143250" cy="1509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">
            <a:hlinkClick r:id="rId6" action="ppaction://hlinkfile"/>
          </p:cNvPr>
          <p:cNvSpPr txBox="1">
            <a:spLocks noChangeArrowheads="1"/>
          </p:cNvSpPr>
          <p:nvPr/>
        </p:nvSpPr>
        <p:spPr bwMode="auto">
          <a:xfrm>
            <a:off x="708025" y="388938"/>
            <a:ext cx="4440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0" hangingPunct="1"/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  이슈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5263" y="15242"/>
            <a:ext cx="8368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4800" b="1" spc="-15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핫</a:t>
            </a:r>
            <a:endParaRPr lang="ko-KR" altLang="en-US" sz="4800" b="1" spc="-15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D솔체" pitchFamily="18" charset="-127"/>
              <a:ea typeface="MD솔체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082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내용 개체 틀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smtClean="0"/>
              <a:t> </a:t>
            </a:r>
            <a:endParaRPr lang="ko-KR" altLang="en-US" smtClean="0"/>
          </a:p>
        </p:txBody>
      </p:sp>
      <p:sp>
        <p:nvSpPr>
          <p:cNvPr id="4" name="AutoShape 17"/>
          <p:cNvSpPr>
            <a:spLocks noChangeArrowheads="1"/>
          </p:cNvSpPr>
          <p:nvPr/>
        </p:nvSpPr>
        <p:spPr bwMode="auto">
          <a:xfrm>
            <a:off x="0" y="548680"/>
            <a:ext cx="8784976" cy="5105728"/>
          </a:xfrm>
          <a:prstGeom prst="roundRect">
            <a:avLst>
              <a:gd name="adj" fmla="val 5978"/>
            </a:avLst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0" h="0" prst="angle"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>
              <a:latin typeface="+mn-lt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0" y="589699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 sz="13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2400" b="1" dirty="0">
                <a:solidFill>
                  <a:schemeClr val="bg1"/>
                </a:solidFill>
                <a:latin typeface="+mn-lt"/>
                <a:ea typeface="+mn-ea"/>
              </a:rPr>
              <a:t>일본 연구 사례</a:t>
            </a:r>
            <a:r>
              <a:rPr lang="en-US" altLang="ko-KR" sz="2400" b="1" dirty="0">
                <a:solidFill>
                  <a:schemeClr val="bg1"/>
                </a:solidFill>
                <a:latin typeface="+mn-lt"/>
                <a:ea typeface="+mn-ea"/>
              </a:rPr>
              <a:t>(15</a:t>
            </a:r>
            <a:r>
              <a:rPr lang="ko-KR" altLang="en-US" sz="2400" b="1" dirty="0">
                <a:solidFill>
                  <a:schemeClr val="bg1"/>
                </a:solidFill>
                <a:latin typeface="+mn-lt"/>
                <a:ea typeface="+mn-ea"/>
              </a:rPr>
              <a:t>천두</a:t>
            </a:r>
            <a:r>
              <a:rPr lang="en-US" altLang="ko-KR" sz="2400" b="1" dirty="0">
                <a:solidFill>
                  <a:schemeClr val="bg1"/>
                </a:solidFill>
                <a:latin typeface="+mn-lt"/>
                <a:ea typeface="+mn-ea"/>
              </a:rPr>
              <a:t>, </a:t>
            </a:r>
            <a:r>
              <a:rPr lang="ko-KR" altLang="en-US" sz="2400" b="1" dirty="0">
                <a:solidFill>
                  <a:schemeClr val="bg1"/>
                </a:solidFill>
                <a:latin typeface="+mn-lt"/>
                <a:ea typeface="+mn-ea"/>
              </a:rPr>
              <a:t>구찌다 케이고</a:t>
            </a:r>
            <a:r>
              <a:rPr lang="en-US" altLang="ko-KR" sz="2400" b="1" dirty="0">
                <a:solidFill>
                  <a:schemeClr val="bg1"/>
                </a:solidFill>
                <a:latin typeface="+mn-lt"/>
                <a:ea typeface="+mn-ea"/>
              </a:rPr>
              <a:t>)</a:t>
            </a:r>
            <a:endParaRPr lang="ko-KR" altLang="ko-KR" sz="24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30725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" y="1237578"/>
            <a:ext cx="9143999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85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9"/>
            <a:ext cx="9144000" cy="551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7561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>
                <a:latin typeface="HY헤드라인M" pitchFamily="18" charset="-127"/>
                <a:ea typeface="HY헤드라인M" pitchFamily="18" charset="-127"/>
              </a:rPr>
              <a:t>주요국의 쇠고기 등급 명칭</a:t>
            </a:r>
          </a:p>
        </p:txBody>
      </p:sp>
    </p:spTree>
    <p:extLst>
      <p:ext uri="{BB962C8B-B14F-4D97-AF65-F5344CB8AC3E}">
        <p14:creationId xmlns:p14="http://schemas.microsoft.com/office/powerpoint/2010/main" val="74908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>
            <a:grpSpLocks/>
          </p:cNvGrpSpPr>
          <p:nvPr/>
        </p:nvGrpSpPr>
        <p:grpSpPr bwMode="auto">
          <a:xfrm>
            <a:off x="2051720" y="2780928"/>
            <a:ext cx="5029200" cy="711200"/>
            <a:chOff x="2063080" y="3265264"/>
            <a:chExt cx="5029200" cy="711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063080" y="3265264"/>
              <a:ext cx="5029200" cy="711200"/>
              <a:chOff x="1344" y="1680"/>
              <a:chExt cx="2928" cy="448"/>
            </a:xfrm>
          </p:grpSpPr>
          <p:sp>
            <p:nvSpPr>
              <p:cNvPr id="5" name="Freeform 7"/>
              <p:cNvSpPr>
                <a:spLocks/>
              </p:cNvSpPr>
              <p:nvPr/>
            </p:nvSpPr>
            <p:spPr bwMode="gray">
              <a:xfrm>
                <a:off x="1440" y="1938"/>
                <a:ext cx="2736" cy="190"/>
              </a:xfrm>
              <a:custGeom>
                <a:avLst/>
                <a:gdLst>
                  <a:gd name="T0" fmla="*/ 2736 w 1120"/>
                  <a:gd name="T1" fmla="*/ 190 h 252"/>
                  <a:gd name="T2" fmla="*/ 2726 w 1120"/>
                  <a:gd name="T3" fmla="*/ 188 h 252"/>
                  <a:gd name="T4" fmla="*/ 2687 w 1120"/>
                  <a:gd name="T5" fmla="*/ 185 h 252"/>
                  <a:gd name="T6" fmla="*/ 2624 w 1120"/>
                  <a:gd name="T7" fmla="*/ 181 h 252"/>
                  <a:gd name="T8" fmla="*/ 2536 w 1120"/>
                  <a:gd name="T9" fmla="*/ 175 h 252"/>
                  <a:gd name="T10" fmla="*/ 2423 w 1120"/>
                  <a:gd name="T11" fmla="*/ 167 h 252"/>
                  <a:gd name="T12" fmla="*/ 2291 w 1120"/>
                  <a:gd name="T13" fmla="*/ 160 h 252"/>
                  <a:gd name="T14" fmla="*/ 2140 w 1120"/>
                  <a:gd name="T15" fmla="*/ 154 h 252"/>
                  <a:gd name="T16" fmla="*/ 1969 w 1120"/>
                  <a:gd name="T17" fmla="*/ 148 h 252"/>
                  <a:gd name="T18" fmla="*/ 1783 w 1120"/>
                  <a:gd name="T19" fmla="*/ 143 h 252"/>
                  <a:gd name="T20" fmla="*/ 1578 w 1120"/>
                  <a:gd name="T21" fmla="*/ 139 h 252"/>
                  <a:gd name="T22" fmla="*/ 1358 w 1120"/>
                  <a:gd name="T23" fmla="*/ 139 h 252"/>
                  <a:gd name="T24" fmla="*/ 1138 w 1120"/>
                  <a:gd name="T25" fmla="*/ 139 h 252"/>
                  <a:gd name="T26" fmla="*/ 938 w 1120"/>
                  <a:gd name="T27" fmla="*/ 143 h 252"/>
                  <a:gd name="T28" fmla="*/ 752 w 1120"/>
                  <a:gd name="T29" fmla="*/ 148 h 252"/>
                  <a:gd name="T30" fmla="*/ 581 w 1120"/>
                  <a:gd name="T31" fmla="*/ 154 h 252"/>
                  <a:gd name="T32" fmla="*/ 435 w 1120"/>
                  <a:gd name="T33" fmla="*/ 160 h 252"/>
                  <a:gd name="T34" fmla="*/ 308 w 1120"/>
                  <a:gd name="T35" fmla="*/ 167 h 252"/>
                  <a:gd name="T36" fmla="*/ 200 w 1120"/>
                  <a:gd name="T37" fmla="*/ 175 h 252"/>
                  <a:gd name="T38" fmla="*/ 112 w 1120"/>
                  <a:gd name="T39" fmla="*/ 181 h 252"/>
                  <a:gd name="T40" fmla="*/ 49 w 1120"/>
                  <a:gd name="T41" fmla="*/ 185 h 252"/>
                  <a:gd name="T42" fmla="*/ 15 w 1120"/>
                  <a:gd name="T43" fmla="*/ 188 h 252"/>
                  <a:gd name="T44" fmla="*/ 0 w 1120"/>
                  <a:gd name="T45" fmla="*/ 190 h 252"/>
                  <a:gd name="T46" fmla="*/ 0 w 1120"/>
                  <a:gd name="T47" fmla="*/ 47 h 252"/>
                  <a:gd name="T48" fmla="*/ 1368 w 1120"/>
                  <a:gd name="T49" fmla="*/ 0 h 252"/>
                  <a:gd name="T50" fmla="*/ 2736 w 1120"/>
                  <a:gd name="T51" fmla="*/ 47 h 252"/>
                  <a:gd name="T52" fmla="*/ 2736 w 1120"/>
                  <a:gd name="T53" fmla="*/ 190 h 252"/>
                  <a:gd name="T54" fmla="*/ 2736 w 1120"/>
                  <a:gd name="T55" fmla="*/ 190 h 25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120"/>
                  <a:gd name="T85" fmla="*/ 0 h 252"/>
                  <a:gd name="T86" fmla="*/ 1120 w 1120"/>
                  <a:gd name="T87" fmla="*/ 252 h 25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latin typeface="+mn-lt"/>
                  <a:ea typeface="+mn-ea"/>
                </a:endParaRPr>
              </a:p>
            </p:txBody>
          </p:sp>
          <p:sp>
            <p:nvSpPr>
              <p:cNvPr id="6" name="Rectangle 8"/>
              <p:cNvSpPr>
                <a:spLocks noChangeArrowheads="1"/>
              </p:cNvSpPr>
              <p:nvPr/>
            </p:nvSpPr>
            <p:spPr bwMode="gray">
              <a:xfrm>
                <a:off x="1344" y="1680"/>
                <a:ext cx="2928" cy="393"/>
              </a:xfrm>
              <a:prstGeom prst="rect">
                <a:avLst/>
              </a:prstGeom>
              <a:gradFill rotWithShape="1">
                <a:gsLst>
                  <a:gs pos="0">
                    <a:srgbClr val="F6E1BD"/>
                  </a:gs>
                  <a:gs pos="100000">
                    <a:srgbClr val="EAB764"/>
                  </a:gs>
                </a:gsLst>
                <a:lin ang="2700000" scaled="1"/>
              </a:gradFill>
              <a:ln w="9525" algn="ctr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4" name="Text Box 9"/>
            <p:cNvSpPr txBox="1">
              <a:spLocks noChangeArrowheads="1"/>
            </p:cNvSpPr>
            <p:nvPr/>
          </p:nvSpPr>
          <p:spPr bwMode="gray">
            <a:xfrm>
              <a:off x="3058790" y="3341464"/>
              <a:ext cx="2852063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algn="ctr" eaLnBrk="0" fontAlgn="auto" latinLnBrk="0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2400" dirty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2. </a:t>
              </a:r>
              <a:r>
                <a:rPr kumimoji="0" lang="ko-KR" altLang="en-US" sz="2400" dirty="0" err="1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소도체</a:t>
              </a:r>
              <a:r>
                <a:rPr kumimoji="0" lang="ko-KR" altLang="en-US" sz="2400" dirty="0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 판정기준</a:t>
              </a:r>
              <a:endParaRPr kumimoji="0" lang="en-US" altLang="ko-KR" sz="2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60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err="1" smtClean="0">
                <a:latin typeface="HY헤드라인M" pitchFamily="18" charset="-127"/>
                <a:ea typeface="HY헤드라인M" pitchFamily="18" charset="-127"/>
              </a:rPr>
              <a:t>소도체</a:t>
            </a: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 등급판정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" name="AutoShape 31"/>
          <p:cNvSpPr>
            <a:spLocks noChangeArrowheads="1"/>
          </p:cNvSpPr>
          <p:nvPr/>
        </p:nvSpPr>
        <p:spPr bwMode="auto">
          <a:xfrm>
            <a:off x="4826000" y="1500188"/>
            <a:ext cx="3960813" cy="4679950"/>
          </a:xfrm>
          <a:prstGeom prst="roundRect">
            <a:avLst>
              <a:gd name="adj" fmla="val 2361"/>
            </a:avLst>
          </a:prstGeom>
          <a:solidFill>
            <a:schemeClr val="bg1"/>
          </a:solidFill>
          <a:ln w="34925" algn="ctr">
            <a:solidFill>
              <a:schemeClr val="accent2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ko-KR" altLang="ko-KR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3" name="AutoShape 3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404813" y="1500188"/>
            <a:ext cx="3959225" cy="4679950"/>
          </a:xfrm>
          <a:prstGeom prst="roundRect">
            <a:avLst>
              <a:gd name="adj" fmla="val 2361"/>
            </a:avLst>
          </a:prstGeom>
          <a:solidFill>
            <a:schemeClr val="bg1"/>
          </a:solidFill>
          <a:ln w="34925" algn="ctr">
            <a:solidFill>
              <a:srgbClr val="0066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ko-KR" altLang="ko-KR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760358" y="2062496"/>
            <a:ext cx="3240276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b" anchorCtr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latinLnBrk="0">
              <a:spcBef>
                <a:spcPct val="50000"/>
              </a:spcBef>
              <a:defRPr/>
            </a:pPr>
            <a:r>
              <a:rPr kumimoji="0" lang="en-US" altLang="ko-KR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1</a:t>
            </a:r>
            <a:r>
              <a:rPr kumimoji="0" lang="en-US" altLang="ko-KR" sz="2000" b="1" baseline="30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++</a:t>
            </a:r>
            <a:r>
              <a:rPr kumimoji="0" lang="en-US" altLang="ko-KR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en-US" altLang="ko-KR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1</a:t>
            </a:r>
            <a:r>
              <a:rPr kumimoji="0" lang="en-US" altLang="ko-KR" sz="2000" b="1" baseline="30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+</a:t>
            </a:r>
            <a:r>
              <a:rPr kumimoji="0" lang="en-US" altLang="ko-KR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en-US" altLang="ko-KR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1</a:t>
            </a:r>
            <a:r>
              <a:rPr kumimoji="0" lang="en-US" altLang="ko-KR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en-US" altLang="ko-KR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2</a:t>
            </a:r>
            <a:r>
              <a:rPr kumimoji="0" lang="en-US" altLang="ko-KR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en-US" altLang="ko-KR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3 </a:t>
            </a:r>
            <a:r>
              <a:rPr kumimoji="0" lang="ko-KR" altLang="en-U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등급  </a:t>
            </a:r>
          </a:p>
        </p:txBody>
      </p:sp>
      <p:sp>
        <p:nvSpPr>
          <p:cNvPr id="36" name="Text Box 41"/>
          <p:cNvSpPr txBox="1">
            <a:spLocks noChangeArrowheads="1"/>
          </p:cNvSpPr>
          <p:nvPr/>
        </p:nvSpPr>
        <p:spPr bwMode="auto">
          <a:xfrm>
            <a:off x="796925" y="2771775"/>
            <a:ext cx="3240088" cy="8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lnSpc>
                <a:spcPct val="70000"/>
              </a:lnSpc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kumimoji="0" lang="ko-KR" alt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근내지방도ㆍ육색ㆍ지방색</a:t>
            </a:r>
            <a:endParaRPr kumimoji="0" lang="en-US" altLang="ko-KR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 algn="ctr" eaLnBrk="1" latinLnBrk="0" hangingPunct="1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kumimoji="0" lang="ko-KR" altLang="en-US" sz="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kumimoji="0" lang="en-US" altLang="ko-KR" sz="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 eaLnBrk="1" latinLnBrk="0" hangingPunct="1">
              <a:lnSpc>
                <a:spcPct val="70000"/>
              </a:lnSpc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kumimoji="0" lang="ko-KR" alt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kumimoji="0" lang="ko-KR" alt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조직감ㆍ성숙도</a:t>
            </a:r>
            <a:r>
              <a:rPr kumimoji="0" lang="ko-KR" alt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kumimoji="0" lang="ko-KR" alt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8" name="모서리가 둥근 직사각형 37">
            <a:hlinkClick r:id="rId3" action="ppaction://hlinkfile"/>
          </p:cNvPr>
          <p:cNvSpPr/>
          <p:nvPr/>
        </p:nvSpPr>
        <p:spPr>
          <a:xfrm>
            <a:off x="844550" y="3602038"/>
            <a:ext cx="3240088" cy="2357437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9" name="모서리가 둥근 직사각형 38"/>
          <p:cNvSpPr/>
          <p:nvPr/>
        </p:nvSpPr>
        <p:spPr>
          <a:xfrm>
            <a:off x="5205413" y="3536950"/>
            <a:ext cx="3240087" cy="2357438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5179715" y="2067743"/>
            <a:ext cx="3240276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latinLnBrk="0">
              <a:spcBef>
                <a:spcPct val="50000"/>
              </a:spcBef>
              <a:defRPr/>
            </a:pPr>
            <a:r>
              <a:rPr kumimoji="0" lang="en-US" altLang="ko-KR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HY헤드라인M" pitchFamily="18" charset="-127"/>
                <a:ea typeface="HY헤드라인M" pitchFamily="18" charset="-127"/>
              </a:rPr>
              <a:t>A, </a:t>
            </a:r>
            <a:r>
              <a:rPr kumimoji="0" lang="en-US" altLang="ko-KR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HY헤드라인M" pitchFamily="18" charset="-127"/>
                <a:ea typeface="HY헤드라인M" pitchFamily="18" charset="-127"/>
              </a:rPr>
              <a:t> B</a:t>
            </a:r>
            <a:r>
              <a:rPr kumimoji="0" lang="en-US" altLang="ko-KR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en-US" altLang="ko-KR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HY헤드라인M" pitchFamily="18" charset="-127"/>
                <a:ea typeface="HY헤드라인M" pitchFamily="18" charset="-127"/>
              </a:rPr>
              <a:t> C </a:t>
            </a:r>
            <a:r>
              <a:rPr kumimoji="0" lang="ko-KR" altLang="en-U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HY헤드라인M" pitchFamily="18" charset="-127"/>
                <a:ea typeface="HY헤드라인M" pitchFamily="18" charset="-127"/>
              </a:rPr>
              <a:t>등급  </a:t>
            </a:r>
          </a:p>
        </p:txBody>
      </p:sp>
      <p:sp>
        <p:nvSpPr>
          <p:cNvPr id="42" name="Text Box 41">
            <a:hlinkClick r:id="rId6" action="ppaction://hlinkfile"/>
          </p:cNvPr>
          <p:cNvSpPr txBox="1">
            <a:spLocks noChangeArrowheads="1"/>
          </p:cNvSpPr>
          <p:nvPr/>
        </p:nvSpPr>
        <p:spPr bwMode="auto">
          <a:xfrm>
            <a:off x="5202238" y="2688675"/>
            <a:ext cx="324008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kumimoji="0" lang="ko-KR" altLang="en-US" b="1" dirty="0" err="1">
                <a:latin typeface="HY헤드라인M" pitchFamily="18" charset="-127"/>
                <a:ea typeface="HY헤드라인M" pitchFamily="18" charset="-127"/>
              </a:rPr>
              <a:t>도체중ㆍ등지방</a:t>
            </a:r>
            <a:r>
              <a:rPr kumimoji="0" lang="ko-KR" altLang="en-US" b="1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b="1" dirty="0" smtClean="0">
                <a:latin typeface="HY헤드라인M" pitchFamily="18" charset="-127"/>
                <a:ea typeface="HY헤드라인M" pitchFamily="18" charset="-127"/>
              </a:rPr>
              <a:t>두께</a:t>
            </a:r>
            <a:endParaRPr kumimoji="0" lang="en-US" altLang="ko-KR" b="1" dirty="0" smtClean="0">
              <a:latin typeface="HY헤드라인M" pitchFamily="18" charset="-127"/>
              <a:ea typeface="HY헤드라인M" pitchFamily="18" charset="-127"/>
            </a:endParaRPr>
          </a:p>
          <a:p>
            <a:pPr eaLnBrk="1" latinLnBrk="0" hangingPunct="1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kumimoji="0" lang="en-US" altLang="ko-KR" b="1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b="1" dirty="0" smtClean="0"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kumimoji="0" lang="ko-KR" altLang="en-US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b="1" dirty="0">
                <a:latin typeface="HY헤드라인M" pitchFamily="18" charset="-127"/>
                <a:ea typeface="HY헤드라인M" pitchFamily="18" charset="-127"/>
              </a:rPr>
              <a:t>등심단면적  측정</a:t>
            </a:r>
          </a:p>
        </p:txBody>
      </p:sp>
      <p:sp>
        <p:nvSpPr>
          <p:cNvPr id="45" name="직사각형 44"/>
          <p:cNvSpPr/>
          <p:nvPr/>
        </p:nvSpPr>
        <p:spPr>
          <a:xfrm>
            <a:off x="5180674" y="1209175"/>
            <a:ext cx="32400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ko-KR" altLang="en-US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HY헤드라인M" pitchFamily="18" charset="-127"/>
                <a:ea typeface="HY헤드라인M" pitchFamily="18" charset="-127"/>
              </a:rPr>
              <a:t>육량등급</a:t>
            </a:r>
            <a:endParaRPr lang="en-US" altLang="ko-KR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760634" y="1182890"/>
            <a:ext cx="32400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o-KR" alt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육질등급</a:t>
            </a:r>
            <a:endParaRPr lang="en-US" altLang="ko-KR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0" name="타원 49"/>
          <p:cNvSpPr/>
          <p:nvPr/>
        </p:nvSpPr>
        <p:spPr>
          <a:xfrm>
            <a:off x="1043608" y="2067743"/>
            <a:ext cx="648072" cy="40011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072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근육의 미세구조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5" name="Picture 3" descr="기본개념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" y="1044145"/>
            <a:ext cx="9116735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6~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0" r="67975" b="32436"/>
          <a:stretch>
            <a:fillRect/>
          </a:stretch>
        </p:blipFill>
        <p:spPr bwMode="auto">
          <a:xfrm>
            <a:off x="4462788" y="1243835"/>
            <a:ext cx="4533900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07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근육의 미세구조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1" name="Picture 2" descr="F:\4. 서식류삽입파일\PPT용_png\56 그래픽모티프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6563"/>
            <a:ext cx="914400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 descr="근육구조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l="21650" t="20600" b="4851"/>
          <a:stretch>
            <a:fillRect/>
          </a:stretch>
        </p:blipFill>
        <p:spPr>
          <a:xfrm>
            <a:off x="78674" y="1556792"/>
            <a:ext cx="4697394" cy="43088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831202" y="1547076"/>
            <a:ext cx="3917262" cy="4247317"/>
          </a:xfrm>
          <a:prstGeom prst="rect">
            <a:avLst/>
          </a:prstGeom>
          <a:noFill/>
          <a:ln>
            <a:solidFill>
              <a:schemeClr val="accent1">
                <a:alpha val="58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지방세포</a:t>
            </a:r>
            <a:endParaRPr lang="en-US" altLang="ko-KR" sz="16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14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송아지</a:t>
            </a:r>
            <a:r>
              <a:rPr lang="en-US" altLang="ko-KR" sz="14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14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때부터  이차 </a:t>
            </a:r>
            <a:r>
              <a:rPr lang="ko-KR" altLang="en-US" sz="1400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근주막</a:t>
            </a:r>
            <a:r>
              <a:rPr lang="ko-KR" altLang="en-US" sz="14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혈관 주위에   출현하여 이차  </a:t>
            </a:r>
            <a:r>
              <a:rPr lang="ko-KR" altLang="en-US" sz="1400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근주막으로</a:t>
            </a:r>
            <a:r>
              <a:rPr lang="ko-KR" altLang="en-US" sz="14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퍼짐</a:t>
            </a:r>
            <a:endParaRPr lang="en-US" altLang="ko-KR" sz="14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sz="16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차근속</a:t>
            </a:r>
            <a:r>
              <a:rPr lang="ko-KR" alt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확장기</a:t>
            </a:r>
            <a:r>
              <a:rPr lang="en-US" altLang="ko-KR" sz="1600" b="1" dirty="0" smtClean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  <a:p>
            <a:r>
              <a:rPr lang="ko-KR" altLang="en-US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육성기 때 </a:t>
            </a:r>
            <a:r>
              <a:rPr lang="en-US" altLang="ko-KR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차 </a:t>
            </a:r>
            <a:r>
              <a:rPr lang="ko-KR" altLang="en-US" sz="1600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근속내</a:t>
            </a:r>
            <a:r>
              <a:rPr lang="ko-KR" altLang="en-US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근세포 사이로 지방세포 유입</a:t>
            </a:r>
            <a:r>
              <a:rPr lang="en-US" altLang="ko-KR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  </a:t>
            </a:r>
            <a:r>
              <a:rPr lang="ko-KR" altLang="en-US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지방세포  증가</a:t>
            </a:r>
            <a:endParaRPr lang="en-US" altLang="ko-KR" sz="16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sz="16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지방세포 비대</a:t>
            </a:r>
            <a:endParaRPr lang="en-US" altLang="ko-KR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12-13</a:t>
            </a:r>
            <a:r>
              <a:rPr lang="ko-KR" altLang="en-US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개월에   육안으로  보이는 크기</a:t>
            </a:r>
            <a:endParaRPr lang="en-US" altLang="ko-KR" sz="16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sz="16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비육중기</a:t>
            </a:r>
            <a:endParaRPr lang="en-US" altLang="ko-KR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등급 정도 </a:t>
            </a:r>
            <a:r>
              <a:rPr lang="ko-KR" altLang="en-US" sz="1600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근내지방로</a:t>
            </a:r>
            <a:r>
              <a:rPr lang="ko-KR" altLang="en-US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개체차이  없음</a:t>
            </a:r>
            <a:endParaRPr lang="en-US" altLang="ko-KR" sz="16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비육후기</a:t>
            </a:r>
            <a:r>
              <a:rPr lang="ko-KR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개체차가</a:t>
            </a:r>
            <a:r>
              <a:rPr lang="ko-KR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커지면서 육질등급이 달라짐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  <a:p>
            <a:endParaRPr lang="ko-KR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0559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소 등급판정 과정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114980" y="1360153"/>
            <a:ext cx="9137540" cy="2412553"/>
            <a:chOff x="440" y="1325"/>
            <a:chExt cx="4998" cy="1402"/>
          </a:xfrm>
        </p:grpSpPr>
        <p:graphicFrame>
          <p:nvGraphicFramePr>
            <p:cNvPr id="9" name="Object 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16138780"/>
                </p:ext>
              </p:extLst>
            </p:nvPr>
          </p:nvGraphicFramePr>
          <p:xfrm>
            <a:off x="440" y="1335"/>
            <a:ext cx="1360" cy="11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7" name="비트맵 이미지" r:id="rId3" imgW="3153215" imgH="2476190" progId="PBrush">
                    <p:embed/>
                  </p:oleObj>
                </mc:Choice>
                <mc:Fallback>
                  <p:oleObj name="비트맵 이미지" r:id="rId3" imgW="3153215" imgH="2476190" progId="PBrush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" y="1335"/>
                          <a:ext cx="1360" cy="1134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3"/>
            <p:cNvGraphicFramePr>
              <a:graphicFrameLocks/>
            </p:cNvGraphicFramePr>
            <p:nvPr/>
          </p:nvGraphicFramePr>
          <p:xfrm>
            <a:off x="2200" y="1340"/>
            <a:ext cx="1360" cy="11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8" name="비트맵 이미지" r:id="rId5" imgW="3161905" imgH="2486372" progId="PBrush">
                    <p:embed/>
                  </p:oleObj>
                </mc:Choice>
                <mc:Fallback>
                  <p:oleObj name="비트맵 이미지" r:id="rId5" imgW="3161905" imgH="2486372" progId="PBrush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0" y="1340"/>
                          <a:ext cx="1360" cy="11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4"/>
            <p:cNvGraphicFramePr>
              <a:graphicFrameLocks/>
            </p:cNvGraphicFramePr>
            <p:nvPr/>
          </p:nvGraphicFramePr>
          <p:xfrm>
            <a:off x="3941" y="1325"/>
            <a:ext cx="1360" cy="11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9" name="비트맵 이미지" r:id="rId7" imgW="3161905" imgH="2486372" progId="PBrush">
                    <p:embed/>
                  </p:oleObj>
                </mc:Choice>
                <mc:Fallback>
                  <p:oleObj name="비트맵 이미지" r:id="rId7" imgW="3161905" imgH="2486372" progId="PBrush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41" y="1325"/>
                          <a:ext cx="1360" cy="11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>
              <a:off x="1882" y="1697"/>
              <a:ext cx="142" cy="462"/>
            </a:xfrm>
            <a:prstGeom prst="rightArrow">
              <a:avLst>
                <a:gd name="adj1" fmla="val 49935"/>
                <a:gd name="adj2" fmla="val 41912"/>
              </a:avLst>
            </a:prstGeom>
            <a:gradFill rotWithShape="1">
              <a:gsLst>
                <a:gs pos="0">
                  <a:srgbClr val="8BA7FF"/>
                </a:gs>
                <a:gs pos="100000">
                  <a:srgbClr val="404D7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ko-KR" altLang="en-US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748" y="2496"/>
              <a:ext cx="72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도축</a:t>
              </a:r>
            </a:p>
          </p:txBody>
        </p:sp>
        <p:sp>
          <p:nvSpPr>
            <p:cNvPr id="14" name="AutoShape 9"/>
            <p:cNvSpPr>
              <a:spLocks noChangeArrowheads="1"/>
            </p:cNvSpPr>
            <p:nvPr/>
          </p:nvSpPr>
          <p:spPr bwMode="auto">
            <a:xfrm>
              <a:off x="3606" y="1679"/>
              <a:ext cx="142" cy="462"/>
            </a:xfrm>
            <a:prstGeom prst="rightArrow">
              <a:avLst>
                <a:gd name="adj1" fmla="val 49935"/>
                <a:gd name="adj2" fmla="val 41912"/>
              </a:avLst>
            </a:prstGeom>
            <a:gradFill rotWithShape="1">
              <a:gsLst>
                <a:gs pos="0">
                  <a:srgbClr val="8BA7FF"/>
                </a:gs>
                <a:gs pos="100000">
                  <a:srgbClr val="404D7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ko-KR" altLang="en-US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2161" y="2482"/>
              <a:ext cx="1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육량판정</a:t>
              </a:r>
              <a:r>
                <a:rPr lang="en-US" altLang="ko-KR">
                  <a:latin typeface="HY헤드라인M" pitchFamily="18" charset="-127"/>
                  <a:ea typeface="HY헤드라인M" pitchFamily="18" charset="-127"/>
                </a:rPr>
                <a:t>(</a:t>
              </a:r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등지방두께</a:t>
              </a:r>
              <a:r>
                <a:rPr lang="en-US" altLang="ko-KR">
                  <a:latin typeface="HY헤드라인M" pitchFamily="18" charset="-127"/>
                  <a:ea typeface="HY헤드라인M" pitchFamily="18" charset="-127"/>
                </a:rPr>
                <a:t>)</a:t>
              </a: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3814" y="2487"/>
              <a:ext cx="1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육량판정</a:t>
              </a:r>
              <a:r>
                <a:rPr lang="en-US" altLang="ko-KR">
                  <a:latin typeface="HY헤드라인M" pitchFamily="18" charset="-127"/>
                  <a:ea typeface="HY헤드라인M" pitchFamily="18" charset="-127"/>
                </a:rPr>
                <a:t>(</a:t>
              </a:r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등심면적</a:t>
              </a:r>
              <a:r>
                <a:rPr lang="en-US" altLang="ko-KR">
                  <a:latin typeface="HY헤드라인M" pitchFamily="18" charset="-127"/>
                  <a:ea typeface="HY헤드라인M" pitchFamily="18" charset="-127"/>
                </a:rPr>
                <a:t>)</a:t>
              </a:r>
            </a:p>
          </p:txBody>
        </p:sp>
      </p:grpSp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-196170" y="3953295"/>
            <a:ext cx="9448690" cy="2197100"/>
            <a:chOff x="259" y="2740"/>
            <a:chExt cx="5161" cy="1384"/>
          </a:xfrm>
        </p:grpSpPr>
        <p:graphicFrame>
          <p:nvGraphicFramePr>
            <p:cNvPr id="18" name="Objec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35048116"/>
                </p:ext>
              </p:extLst>
            </p:nvPr>
          </p:nvGraphicFramePr>
          <p:xfrm>
            <a:off x="431" y="2741"/>
            <a:ext cx="1360" cy="11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0" name="비트맵 이미지" r:id="rId9" imgW="3162240" imgH="2486160" progId="Paint.Picture">
                    <p:embed/>
                  </p:oleObj>
                </mc:Choice>
                <mc:Fallback>
                  <p:oleObj name="비트맵 이미지" r:id="rId9" imgW="3162240" imgH="2486160" progId="Paint.Picture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" y="2741"/>
                          <a:ext cx="1360" cy="11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314760144"/>
                </p:ext>
              </p:extLst>
            </p:nvPr>
          </p:nvGraphicFramePr>
          <p:xfrm>
            <a:off x="2200" y="2740"/>
            <a:ext cx="1360" cy="11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1" name="비트맵 이미지" r:id="rId11" imgW="3162240" imgH="2486160" progId="Paint.Picture">
                    <p:embed/>
                  </p:oleObj>
                </mc:Choice>
                <mc:Fallback>
                  <p:oleObj name="비트맵 이미지" r:id="rId11" imgW="3162240" imgH="2486160" progId="Paint.Picture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0" y="2740"/>
                          <a:ext cx="1360" cy="11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AutoShape 15"/>
            <p:cNvSpPr>
              <a:spLocks noChangeArrowheads="1"/>
            </p:cNvSpPr>
            <p:nvPr/>
          </p:nvSpPr>
          <p:spPr bwMode="auto">
            <a:xfrm>
              <a:off x="1882" y="3040"/>
              <a:ext cx="142" cy="462"/>
            </a:xfrm>
            <a:prstGeom prst="rightArrow">
              <a:avLst>
                <a:gd name="adj1" fmla="val 49935"/>
                <a:gd name="adj2" fmla="val 41912"/>
              </a:avLst>
            </a:prstGeom>
            <a:gradFill rotWithShape="1">
              <a:gsLst>
                <a:gs pos="0">
                  <a:srgbClr val="8BA7FF"/>
                </a:gs>
                <a:gs pos="100000">
                  <a:srgbClr val="404D7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ko-KR" altLang="en-US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1" name="AutoShape 16"/>
            <p:cNvSpPr>
              <a:spLocks noChangeArrowheads="1"/>
            </p:cNvSpPr>
            <p:nvPr/>
          </p:nvSpPr>
          <p:spPr bwMode="auto">
            <a:xfrm>
              <a:off x="3606" y="3040"/>
              <a:ext cx="142" cy="462"/>
            </a:xfrm>
            <a:prstGeom prst="rightArrow">
              <a:avLst>
                <a:gd name="adj1" fmla="val 49935"/>
                <a:gd name="adj2" fmla="val 41912"/>
              </a:avLst>
            </a:prstGeom>
            <a:gradFill rotWithShape="1">
              <a:gsLst>
                <a:gs pos="0">
                  <a:srgbClr val="8BA7FF"/>
                </a:gs>
                <a:gs pos="100000">
                  <a:srgbClr val="404D7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ko-KR" altLang="en-US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259" y="3893"/>
              <a:ext cx="1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육질판정</a:t>
              </a:r>
              <a:r>
                <a:rPr lang="en-US" altLang="ko-KR">
                  <a:latin typeface="HY헤드라인M" pitchFamily="18" charset="-127"/>
                  <a:ea typeface="HY헤드라인M" pitchFamily="18" charset="-127"/>
                </a:rPr>
                <a:t>(</a:t>
              </a:r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근내지방 등</a:t>
              </a:r>
              <a:r>
                <a:rPr lang="en-US" altLang="ko-KR">
                  <a:latin typeface="HY헤드라인M" pitchFamily="18" charset="-127"/>
                  <a:ea typeface="HY헤드라인M" pitchFamily="18" charset="-127"/>
                </a:rPr>
                <a:t>)</a:t>
              </a:r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2072" y="3893"/>
              <a:ext cx="1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육질판정</a:t>
              </a:r>
              <a:r>
                <a:rPr lang="en-US" altLang="ko-KR">
                  <a:latin typeface="HY헤드라인M" pitchFamily="18" charset="-127"/>
                  <a:ea typeface="HY헤드라인M" pitchFamily="18" charset="-127"/>
                </a:rPr>
                <a:t>(</a:t>
              </a:r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성숙도</a:t>
              </a:r>
              <a:r>
                <a:rPr lang="en-US" altLang="ko-KR">
                  <a:latin typeface="HY헤드라인M" pitchFamily="18" charset="-127"/>
                  <a:ea typeface="HY헤드라인M" pitchFamily="18" charset="-127"/>
                </a:rPr>
                <a:t>)</a:t>
              </a:r>
            </a:p>
          </p:txBody>
        </p:sp>
        <p:pic>
          <p:nvPicPr>
            <p:cNvPr id="24" name="Picture 19"/>
            <p:cNvPicPr preferRelativeResize="0"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" y="2750"/>
              <a:ext cx="1360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20"/>
            <p:cNvSpPr txBox="1">
              <a:spLocks noChangeArrowheads="1"/>
            </p:cNvSpPr>
            <p:nvPr/>
          </p:nvSpPr>
          <p:spPr bwMode="auto">
            <a:xfrm>
              <a:off x="3796" y="3893"/>
              <a:ext cx="1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등급판정인 날인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600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0510" y="1282700"/>
            <a:ext cx="5436096" cy="5386660"/>
          </a:xfrm>
          <a:prstGeom prst="roundRect">
            <a:avLst>
              <a:gd name="adj" fmla="val 7880"/>
            </a:avLst>
          </a:prstGeom>
          <a:blipFill dpi="0" rotWithShape="1">
            <a:blip r:embed="rId2" cstate="print">
              <a:alphaModFix amt="40000"/>
            </a:blip>
            <a:srcRect/>
            <a:stretch>
              <a:fillRect/>
            </a:stretch>
          </a:blip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1270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 wrap="none" lIns="0" tIns="0" rIns="0" bIns="0" anchor="ctr">
            <a:flatTx/>
          </a:bodyPr>
          <a:lstStyle/>
          <a:p>
            <a:endParaRPr lang="ko-KR" altLang="en-US"/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5527330" y="1220786"/>
            <a:ext cx="3594696" cy="5448573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31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algn="just">
              <a:lnSpc>
                <a:spcPct val="130000"/>
              </a:lnSpc>
              <a:spcBef>
                <a:spcPct val="50000"/>
              </a:spcBef>
            </a:pPr>
            <a:endParaRPr lang="en-US" altLang="ko-KR" dirty="0">
              <a:solidFill>
                <a:srgbClr val="0066FF"/>
              </a:solidFill>
            </a:endParaRPr>
          </a:p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en-US" altLang="ko-KR" dirty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소를 도축 후 </a:t>
            </a:r>
            <a:r>
              <a:rPr lang="en-US" altLang="ko-KR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등분할 된 왼쪽 반도체에 </a:t>
            </a:r>
            <a:endParaRPr lang="en-US" altLang="ko-KR" dirty="0">
              <a:solidFill>
                <a:srgbClr val="000066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ko-KR" altLang="en-US" dirty="0">
                <a:solidFill>
                  <a:srgbClr val="CC0000"/>
                </a:solidFill>
                <a:latin typeface="HY헤드라인M" pitchFamily="18" charset="-127"/>
                <a:ea typeface="HY헤드라인M" pitchFamily="18" charset="-127"/>
              </a:rPr>
              <a:t>마지막 등뼈</a:t>
            </a:r>
            <a:r>
              <a:rPr lang="en-US" altLang="ko-KR" dirty="0">
                <a:solidFill>
                  <a:srgbClr val="CC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dirty="0" err="1">
                <a:solidFill>
                  <a:srgbClr val="CC0000"/>
                </a:solidFill>
                <a:latin typeface="HY헤드라인M" pitchFamily="18" charset="-127"/>
                <a:ea typeface="HY헤드라인M" pitchFamily="18" charset="-127"/>
              </a:rPr>
              <a:t>흉추</a:t>
            </a:r>
            <a:r>
              <a:rPr lang="en-US" altLang="ko-KR" dirty="0">
                <a:solidFill>
                  <a:srgbClr val="CC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dirty="0">
                <a:solidFill>
                  <a:srgbClr val="CC0000"/>
                </a:solidFill>
                <a:latin typeface="HY헤드라인M" pitchFamily="18" charset="-127"/>
                <a:ea typeface="HY헤드라인M" pitchFamily="18" charset="-127"/>
              </a:rPr>
              <a:t>와 </a:t>
            </a:r>
            <a:endParaRPr lang="en-US" altLang="ko-KR" dirty="0">
              <a:solidFill>
                <a:srgbClr val="CC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ko-KR" altLang="en-US" dirty="0">
                <a:solidFill>
                  <a:srgbClr val="CC0000"/>
                </a:solidFill>
                <a:latin typeface="HY헤드라인M" pitchFamily="18" charset="-127"/>
                <a:ea typeface="HY헤드라인M" pitchFamily="18" charset="-127"/>
              </a:rPr>
              <a:t>제</a:t>
            </a:r>
            <a:r>
              <a:rPr lang="en-US" altLang="ko-KR" dirty="0">
                <a:solidFill>
                  <a:srgbClr val="CC0000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dirty="0">
                <a:solidFill>
                  <a:srgbClr val="CC0000"/>
                </a:solidFill>
                <a:latin typeface="HY헤드라인M" pitchFamily="18" charset="-127"/>
                <a:ea typeface="HY헤드라인M" pitchFamily="18" charset="-127"/>
              </a:rPr>
              <a:t>허리뼈</a:t>
            </a:r>
            <a:r>
              <a:rPr lang="en-US" altLang="ko-KR" dirty="0">
                <a:solidFill>
                  <a:srgbClr val="CC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dirty="0">
                <a:solidFill>
                  <a:srgbClr val="CC0000"/>
                </a:solidFill>
                <a:latin typeface="HY헤드라인M" pitchFamily="18" charset="-127"/>
                <a:ea typeface="HY헤드라인M" pitchFamily="18" charset="-127"/>
              </a:rPr>
              <a:t>요추</a:t>
            </a:r>
            <a:r>
              <a:rPr lang="en-US" altLang="ko-KR" dirty="0">
                <a:solidFill>
                  <a:srgbClr val="CC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en-US" altLang="ko-KR" dirty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사이를 </a:t>
            </a:r>
            <a:endParaRPr lang="en-US" altLang="ko-KR" dirty="0">
              <a:solidFill>
                <a:srgbClr val="000066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ko-KR" altLang="en-US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절개한 후 </a:t>
            </a:r>
            <a:endParaRPr lang="en-US" altLang="ko-KR" dirty="0">
              <a:solidFill>
                <a:srgbClr val="000066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ko-KR" altLang="en-US" dirty="0" err="1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등심쪽의</a:t>
            </a:r>
            <a:r>
              <a:rPr lang="ko-KR" altLang="en-US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dirty="0" err="1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절개면에</a:t>
            </a:r>
            <a:r>
              <a:rPr lang="ko-KR" altLang="en-US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대하여 등급 항목을 측정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소 등급판정 부위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835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423863" y="238125"/>
            <a:ext cx="4176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ko-KR" sz="2400">
                <a:latin typeface="HY헤드라인M" pitchFamily="18" charset="-127"/>
                <a:ea typeface="HY헤드라인M" pitchFamily="18" charset="-127"/>
              </a:rPr>
              <a:t>Contents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51520" y="1970375"/>
            <a:ext cx="792088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200000"/>
              </a:lnSpc>
              <a:spcBef>
                <a:spcPct val="50000"/>
              </a:spcBef>
              <a:spcAft>
                <a:spcPct val="50000"/>
              </a:spcAft>
              <a:buFontTx/>
              <a:buAutoNum type="arabicPeriod"/>
              <a:defRPr/>
            </a:pPr>
            <a:r>
              <a:rPr kumimoji="0" lang="ko-KR" altLang="en-US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축산물품질평가원 소개</a:t>
            </a:r>
          </a:p>
          <a:p>
            <a:pPr marL="342900" indent="-342900" fontAlgn="auto">
              <a:lnSpc>
                <a:spcPct val="200000"/>
              </a:lnSpc>
              <a:spcBef>
                <a:spcPct val="50000"/>
              </a:spcBef>
              <a:spcAft>
                <a:spcPct val="50000"/>
              </a:spcAft>
              <a:buFontTx/>
              <a:buAutoNum type="arabicPeriod"/>
              <a:defRPr/>
            </a:pPr>
            <a:r>
              <a:rPr kumimoji="0" lang="ko-KR" altLang="en-US" sz="2400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소도체</a:t>
            </a:r>
            <a:r>
              <a:rPr kumimoji="0" lang="ko-KR" altLang="en-US" sz="24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판정기준</a:t>
            </a:r>
            <a:endParaRPr kumimoji="0" lang="en-US" altLang="ko-KR" sz="24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 fontAlgn="auto">
              <a:lnSpc>
                <a:spcPct val="200000"/>
              </a:lnSpc>
              <a:spcBef>
                <a:spcPct val="50000"/>
              </a:spcBef>
              <a:spcAft>
                <a:spcPct val="50000"/>
              </a:spcAft>
              <a:buFontTx/>
              <a:buAutoNum type="arabicPeriod"/>
              <a:defRPr/>
            </a:pPr>
            <a:r>
              <a:rPr kumimoji="0" lang="ko-KR" altLang="en-US" sz="24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등급통계</a:t>
            </a:r>
            <a:endParaRPr kumimoji="0" lang="en-US" altLang="ko-KR" sz="24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 fontAlgn="auto">
              <a:lnSpc>
                <a:spcPct val="200000"/>
              </a:lnSpc>
              <a:spcBef>
                <a:spcPct val="50000"/>
              </a:spcBef>
              <a:spcAft>
                <a:spcPct val="50000"/>
              </a:spcAft>
              <a:buFontTx/>
              <a:buAutoNum type="arabicPeriod"/>
              <a:defRPr/>
            </a:pPr>
            <a:r>
              <a:rPr lang="ko-KR" altLang="en-US" sz="24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우수 개량농가 사례</a:t>
            </a:r>
            <a:endParaRPr kumimoji="0" lang="en-US" altLang="ko-KR" sz="24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8" name="Picture 1" descr="D:\1 전략기획 안동호\자료\표지시안\축산물품질평가원표지(수정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7127" y="3140968"/>
            <a:ext cx="4076873" cy="391239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91088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육량등급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26" name="Group 3"/>
          <p:cNvGrpSpPr>
            <a:grpSpLocks/>
          </p:cNvGrpSpPr>
          <p:nvPr/>
        </p:nvGrpSpPr>
        <p:grpSpPr bwMode="auto">
          <a:xfrm>
            <a:off x="2071859" y="4198880"/>
            <a:ext cx="6279207" cy="1981200"/>
            <a:chOff x="1536" y="2592"/>
            <a:chExt cx="3600" cy="1248"/>
          </a:xfrm>
        </p:grpSpPr>
        <p:sp>
          <p:nvSpPr>
            <p:cNvPr id="27" name="Rectangle 4"/>
            <p:cNvSpPr>
              <a:spLocks noChangeArrowheads="1"/>
            </p:cNvSpPr>
            <p:nvPr/>
          </p:nvSpPr>
          <p:spPr bwMode="auto">
            <a:xfrm>
              <a:off x="1536" y="2592"/>
              <a:ext cx="816" cy="336"/>
            </a:xfrm>
            <a:prstGeom prst="rect">
              <a:avLst/>
            </a:prstGeom>
            <a:solidFill>
              <a:srgbClr val="0092EC"/>
            </a:solidFill>
            <a:ln w="9525">
              <a:miter lim="800000"/>
              <a:headEnd/>
              <a:tailEnd/>
            </a:ln>
            <a:scene3d>
              <a:camera prst="legacyObliqueRight"/>
              <a:lightRig rig="legacyFlat3" dir="b"/>
            </a:scene3d>
            <a:sp3d extrusionH="100000" prstMaterial="legacyMetal">
              <a:bevelT w="13500" h="13500" prst="angle"/>
              <a:bevelB w="13500" h="13500" prst="angle"/>
              <a:extrusionClr>
                <a:srgbClr val="0092EC"/>
              </a:extrusionClr>
            </a:sp3d>
          </p:spPr>
          <p:txBody>
            <a:bodyPr wrap="none" anchor="ctr">
              <a:flatTx/>
            </a:bodyPr>
            <a:lstStyle/>
            <a:p>
              <a:r>
                <a:rPr lang="ko-KR" altLang="en-US" b="1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육량등급</a:t>
              </a:r>
            </a:p>
          </p:txBody>
        </p:sp>
        <p:sp>
          <p:nvSpPr>
            <p:cNvPr id="28" name="Rectangle 5"/>
            <p:cNvSpPr>
              <a:spLocks noChangeArrowheads="1"/>
            </p:cNvSpPr>
            <p:nvPr/>
          </p:nvSpPr>
          <p:spPr bwMode="auto">
            <a:xfrm>
              <a:off x="2448" y="2592"/>
              <a:ext cx="2688" cy="336"/>
            </a:xfrm>
            <a:prstGeom prst="rect">
              <a:avLst/>
            </a:prstGeom>
            <a:solidFill>
              <a:srgbClr val="0092EC"/>
            </a:solidFill>
            <a:ln w="9525">
              <a:miter lim="800000"/>
              <a:headEnd/>
              <a:tailEnd/>
            </a:ln>
            <a:scene3d>
              <a:camera prst="legacyObliqueRight"/>
              <a:lightRig rig="legacyFlat3" dir="b"/>
            </a:scene3d>
            <a:sp3d extrusionH="100000" prstMaterial="legacyMetal">
              <a:bevelT w="13500" h="13500" prst="angle"/>
              <a:bevelB w="13500" h="13500" prst="angle"/>
              <a:extrusionClr>
                <a:srgbClr val="0092EC"/>
              </a:extrusionClr>
            </a:sp3d>
          </p:spPr>
          <p:txBody>
            <a:bodyPr wrap="none" anchor="ctr">
              <a:flatTx/>
            </a:bodyPr>
            <a:lstStyle/>
            <a:p>
              <a:r>
                <a:rPr lang="ko-KR" altLang="en-US" b="1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  육  량  지  수</a:t>
              </a: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1536" y="2976"/>
              <a:ext cx="816" cy="288"/>
            </a:xfrm>
            <a:prstGeom prst="rect">
              <a:avLst/>
            </a:prstGeom>
            <a:solidFill>
              <a:srgbClr val="3366CC"/>
            </a:solidFill>
            <a:ln w="9525">
              <a:miter lim="800000"/>
              <a:headEnd/>
              <a:tailEnd/>
            </a:ln>
            <a:scene3d>
              <a:camera prst="legacyObliqueRight"/>
              <a:lightRig rig="legacyFlat3" dir="b"/>
            </a:scene3d>
            <a:sp3d extrusionH="100000" prstMaterial="legacyMetal">
              <a:bevelT w="13500" h="13500" prst="angle"/>
              <a:bevelB w="13500" h="13500" prst="angle"/>
              <a:extrusionClr>
                <a:srgbClr val="3366CC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r>
                <a:rPr lang="en-US" altLang="ko-KR" sz="1600" b="1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A</a:t>
              </a:r>
            </a:p>
          </p:txBody>
        </p: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1536" y="3264"/>
              <a:ext cx="816" cy="288"/>
            </a:xfrm>
            <a:prstGeom prst="rect">
              <a:avLst/>
            </a:prstGeom>
            <a:solidFill>
              <a:srgbClr val="3366CC"/>
            </a:solidFill>
            <a:ln w="9525">
              <a:miter lim="800000"/>
              <a:headEnd/>
              <a:tailEnd/>
            </a:ln>
            <a:scene3d>
              <a:camera prst="legacyObliqueRight"/>
              <a:lightRig rig="legacyFlat3" dir="b"/>
            </a:scene3d>
            <a:sp3d extrusionH="100000" prstMaterial="legacyMetal">
              <a:bevelT w="13500" h="13500" prst="angle"/>
              <a:bevelB w="13500" h="13500" prst="angle"/>
              <a:extrusionClr>
                <a:srgbClr val="3366CC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r>
                <a:rPr lang="en-US" altLang="ko-KR" sz="1600" b="1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B</a:t>
              </a:r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1536" y="3552"/>
              <a:ext cx="816" cy="288"/>
            </a:xfrm>
            <a:prstGeom prst="rect">
              <a:avLst/>
            </a:prstGeom>
            <a:solidFill>
              <a:srgbClr val="3366CC"/>
            </a:solidFill>
            <a:ln w="9525">
              <a:miter lim="800000"/>
              <a:headEnd/>
              <a:tailEnd/>
            </a:ln>
            <a:scene3d>
              <a:camera prst="legacyObliqueRight"/>
              <a:lightRig rig="legacyFlat3" dir="b"/>
            </a:scene3d>
            <a:sp3d extrusionH="100000" prstMaterial="legacyMetal">
              <a:bevelT w="13500" h="13500" prst="angle"/>
              <a:bevelB w="13500" h="13500" prst="angle"/>
              <a:extrusionClr>
                <a:srgbClr val="3366CC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r>
                <a:rPr lang="en-US" altLang="ko-KR" sz="1600" b="1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C</a:t>
              </a:r>
            </a:p>
          </p:txBody>
        </p:sp>
        <p:sp>
          <p:nvSpPr>
            <p:cNvPr id="33" name="Rectangle 9"/>
            <p:cNvSpPr>
              <a:spLocks noChangeArrowheads="1"/>
            </p:cNvSpPr>
            <p:nvPr/>
          </p:nvSpPr>
          <p:spPr bwMode="auto">
            <a:xfrm>
              <a:off x="2448" y="2976"/>
              <a:ext cx="2688" cy="288"/>
            </a:xfrm>
            <a:prstGeom prst="rect">
              <a:avLst/>
            </a:prstGeom>
            <a:solidFill>
              <a:srgbClr val="3366CC"/>
            </a:solidFill>
            <a:ln w="9525">
              <a:miter lim="800000"/>
              <a:headEnd/>
              <a:tailEnd/>
            </a:ln>
            <a:scene3d>
              <a:camera prst="legacyObliqueRight"/>
              <a:lightRig rig="legacyFlat3" dir="b"/>
            </a:scene3d>
            <a:sp3d extrusionH="100000" prstMaterial="legacyMetal">
              <a:bevelT w="13500" h="13500" prst="angle"/>
              <a:bevelB w="13500" h="13500" prst="angle"/>
              <a:extrusionClr>
                <a:srgbClr val="3366CC"/>
              </a:extrusionClr>
            </a:sp3d>
          </p:spPr>
          <p:txBody>
            <a:bodyPr wrap="none" anchor="ctr">
              <a:flatTx/>
            </a:bodyPr>
            <a:lstStyle/>
            <a:p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67.20  </a:t>
              </a:r>
              <a:r>
                <a:rPr lang="ko-KR" altLang="en-US" b="1" dirty="0" smtClean="0"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rPr>
                <a:t>이상</a:t>
              </a:r>
              <a:endParaRPr lang="ko-KR" altLang="en-US" b="1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4" name="Rectangle 10"/>
            <p:cNvSpPr>
              <a:spLocks noChangeArrowheads="1"/>
            </p:cNvSpPr>
            <p:nvPr/>
          </p:nvSpPr>
          <p:spPr bwMode="auto">
            <a:xfrm>
              <a:off x="2448" y="3264"/>
              <a:ext cx="2688" cy="288"/>
            </a:xfrm>
            <a:prstGeom prst="rect">
              <a:avLst/>
            </a:prstGeom>
            <a:solidFill>
              <a:srgbClr val="3366CC"/>
            </a:solidFill>
            <a:ln w="9525">
              <a:miter lim="800000"/>
              <a:headEnd/>
              <a:tailEnd/>
            </a:ln>
            <a:scene3d>
              <a:camera prst="legacyObliqueRight"/>
              <a:lightRig rig="legacyFlat3" dir="b"/>
            </a:scene3d>
            <a:sp3d extrusionH="100000" prstMaterial="legacyMetal">
              <a:bevelT w="13500" h="13500" prst="angle"/>
              <a:bevelB w="13500" h="13500" prst="angle"/>
              <a:extrusionClr>
                <a:srgbClr val="3366CC"/>
              </a:extrusionClr>
            </a:sp3d>
          </p:spPr>
          <p:txBody>
            <a:bodyPr wrap="none" anchor="ctr">
              <a:flatTx/>
            </a:bodyPr>
            <a:lstStyle/>
            <a:p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63.30 </a:t>
              </a:r>
              <a:r>
                <a:rPr lang="en-US" altLang="ko-KR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– </a:t>
              </a:r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67.20  </a:t>
              </a:r>
              <a:r>
                <a:rPr lang="ko-KR" altLang="en-US" b="1" dirty="0" smtClean="0"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rPr>
                <a:t>미만</a:t>
              </a:r>
              <a:r>
                <a:rPr lang="en-US" altLang="ko-KR" b="1" dirty="0" smtClean="0"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endParaRPr lang="en-US" altLang="ko-KR" b="1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5" name="Rectangle 11"/>
            <p:cNvSpPr>
              <a:spLocks noChangeArrowheads="1"/>
            </p:cNvSpPr>
            <p:nvPr/>
          </p:nvSpPr>
          <p:spPr bwMode="auto">
            <a:xfrm>
              <a:off x="2448" y="3552"/>
              <a:ext cx="2688" cy="288"/>
            </a:xfrm>
            <a:prstGeom prst="rect">
              <a:avLst/>
            </a:prstGeom>
            <a:solidFill>
              <a:srgbClr val="3366CC"/>
            </a:solidFill>
            <a:ln w="9525">
              <a:miter lim="800000"/>
              <a:headEnd/>
              <a:tailEnd/>
            </a:ln>
            <a:scene3d>
              <a:camera prst="legacyObliqueRight"/>
              <a:lightRig rig="legacyFlat3" dir="b"/>
            </a:scene3d>
            <a:sp3d extrusionH="100000" prstMaterial="legacyMetal">
              <a:bevelT w="13500" h="13500" prst="angle"/>
              <a:bevelB w="13500" h="13500" prst="angle"/>
              <a:extrusionClr>
                <a:srgbClr val="3366CC"/>
              </a:extrusionClr>
            </a:sp3d>
          </p:spPr>
          <p:txBody>
            <a:bodyPr wrap="none" anchor="ctr">
              <a:flatTx/>
            </a:bodyPr>
            <a:lstStyle/>
            <a:p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63.30  </a:t>
              </a:r>
              <a:r>
                <a:rPr lang="ko-KR" altLang="en-US" b="1" dirty="0" smtClean="0"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rPr>
                <a:t>미만</a:t>
              </a:r>
              <a:endParaRPr lang="ko-KR" altLang="en-US" b="1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 useBgFill="1">
        <p:nvSpPr>
          <p:cNvPr id="36" name="Rectangle 13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358948" y="2060518"/>
            <a:ext cx="1503521" cy="1323439"/>
          </a:xfrm>
          <a:prstGeom prst="rect">
            <a:avLst/>
          </a:prstGeom>
          <a:blipFill rotWithShape="0">
            <a:blip r:embed="rId3">
              <a:duotone>
                <a:schemeClr val="bg1">
                  <a:tint val="95000"/>
                </a:schemeClr>
                <a:schemeClr val="bg1">
                  <a:shade val="20000"/>
                </a:schemeClr>
              </a:duotone>
            </a:blip>
            <a:stretch>
              <a:fillRect l="-31143" t="-150476" r="-8880" b="-268754"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Plastic">
            <a:bevelT w="13500" h="13500" prst="angle"/>
            <a:bevelB w="13500" h="13500" prst="angle"/>
            <a:extrusionClr>
              <a:srgbClr val="993366"/>
            </a:extrusionClr>
          </a:sp3d>
        </p:spPr>
        <p:txBody>
          <a:bodyPr wrap="square"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육량지수</a:t>
            </a:r>
            <a:endParaRPr lang="en-US" altLang="ko-KR" sz="2000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ct val="50000"/>
              </a:spcBef>
            </a:pPr>
            <a:endParaRPr lang="en-US" altLang="ko-KR" sz="2000" dirty="0"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ct val="50000"/>
              </a:spcBef>
            </a:pPr>
            <a:endParaRPr lang="ko-KR" altLang="en-US" sz="2000" dirty="0">
              <a:latin typeface="HY헤드라인M" pitchFamily="18" charset="-127"/>
              <a:ea typeface="HY헤드라인M" pitchFamily="18" charset="-127"/>
            </a:endParaRPr>
          </a:p>
        </p:txBody>
      </p:sp>
      <p:sp useBgFill="1">
        <p:nvSpPr>
          <p:cNvPr id="37" name="Rectangle 14"/>
          <p:cNvSpPr>
            <a:spLocks noChangeArrowheads="1"/>
          </p:cNvSpPr>
          <p:nvPr/>
        </p:nvSpPr>
        <p:spPr bwMode="auto">
          <a:xfrm>
            <a:off x="343073" y="4305243"/>
            <a:ext cx="1503521" cy="1785104"/>
          </a:xfrm>
          <a:prstGeom prst="rect">
            <a:avLst/>
          </a:prstGeom>
          <a:blipFill rotWithShape="0">
            <a:blip r:embed="rId3">
              <a:duotone>
                <a:schemeClr val="bg1">
                  <a:tint val="95000"/>
                </a:schemeClr>
                <a:schemeClr val="bg1">
                  <a:shade val="20000"/>
                </a:schemeClr>
              </a:duotone>
            </a:blip>
            <a:stretch>
              <a:fillRect l="-31143" t="-150476" r="-8880" b="-268754"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Plastic">
            <a:bevelT w="13500" h="13500" prst="angle"/>
            <a:bevelB w="13500" h="13500" prst="angle"/>
            <a:extrusionClr>
              <a:srgbClr val="993366"/>
            </a:extrusionClr>
          </a:sp3d>
        </p:spPr>
        <p:txBody>
          <a:bodyPr wrap="square"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판정기준</a:t>
            </a:r>
            <a:endParaRPr lang="en-US" altLang="ko-KR" sz="2000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ct val="50000"/>
              </a:spcBef>
            </a:pPr>
            <a:endParaRPr lang="en-US" altLang="ko-KR" sz="2000" dirty="0"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ct val="50000"/>
              </a:spcBef>
            </a:pPr>
            <a:endParaRPr lang="en-US" altLang="ko-KR" sz="2000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ct val="50000"/>
              </a:spcBef>
            </a:pPr>
            <a:endParaRPr lang="ko-KR" altLang="en-US" sz="2000" dirty="0">
              <a:latin typeface="HY헤드라인M" pitchFamily="18" charset="-127"/>
              <a:ea typeface="HY헤드라인M" pitchFamily="18" charset="-127"/>
            </a:endParaRPr>
          </a:p>
        </p:txBody>
      </p:sp>
      <p:sp useBgFill="1"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2033759" y="1987493"/>
            <a:ext cx="6530375" cy="1320800"/>
          </a:xfrm>
          <a:prstGeom prst="rect">
            <a:avLst/>
          </a:prstGeom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Plastic">
            <a:bevelT w="13500" h="13500" prst="angle"/>
            <a:bevelB w="13500" h="13500" prst="angle"/>
            <a:extrusionClr>
              <a:srgbClr val="993366"/>
            </a:extrusionClr>
          </a:sp3d>
        </p:spPr>
        <p:txBody>
          <a:bodyPr wrap="square"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= 68.184 - [0.625 </a:t>
            </a:r>
            <a:r>
              <a:rPr lang="en-US" altLang="ko-K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×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000" dirty="0" err="1">
                <a:solidFill>
                  <a:srgbClr val="FF3300"/>
                </a:solidFill>
                <a:latin typeface="HY헤드라인M" pitchFamily="18" charset="-127"/>
                <a:ea typeface="HY헤드라인M" pitchFamily="18" charset="-127"/>
              </a:rPr>
              <a:t>등지방두께</a:t>
            </a:r>
            <a:r>
              <a:rPr lang="en-US" altLang="ko-KR" sz="2000" dirty="0">
                <a:solidFill>
                  <a:srgbClr val="FF33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en-US" altLang="ko-KR" sz="2000" b="1" dirty="0">
                <a:solidFill>
                  <a:srgbClr val="FF3300"/>
                </a:solidFill>
                <a:latin typeface="HY헤드라인M" pitchFamily="18" charset="-127"/>
                <a:ea typeface="HY헤드라인M" pitchFamily="18" charset="-127"/>
              </a:rPr>
              <a:t>㎜</a:t>
            </a:r>
            <a:r>
              <a:rPr lang="en-US" altLang="ko-KR" sz="2000" dirty="0">
                <a:solidFill>
                  <a:srgbClr val="FF33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]</a:t>
            </a:r>
          </a:p>
          <a:p>
            <a:pPr>
              <a:spcBef>
                <a:spcPct val="50000"/>
              </a:spcBef>
              <a:defRPr/>
            </a:pP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             + [0.130 </a:t>
            </a:r>
            <a:r>
              <a:rPr lang="en-US" altLang="ko-K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×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000" dirty="0" err="1">
                <a:solidFill>
                  <a:srgbClr val="FF3300"/>
                </a:solidFill>
                <a:latin typeface="HY헤드라인M" pitchFamily="18" charset="-127"/>
                <a:ea typeface="HY헤드라인M" pitchFamily="18" charset="-127"/>
              </a:rPr>
              <a:t>배최장근단면적</a:t>
            </a:r>
            <a:r>
              <a:rPr lang="en-US" altLang="ko-KR" sz="2000" dirty="0">
                <a:solidFill>
                  <a:srgbClr val="FF33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en-US" altLang="ko-K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㎠</a:t>
            </a:r>
            <a:r>
              <a:rPr lang="en-US" altLang="ko-KR" sz="2000" dirty="0">
                <a:solidFill>
                  <a:srgbClr val="FF33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]               </a:t>
            </a:r>
          </a:p>
          <a:p>
            <a:pPr>
              <a:spcBef>
                <a:spcPct val="50000"/>
              </a:spcBef>
              <a:defRPr/>
            </a:pP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             - [0.024 </a:t>
            </a:r>
            <a:r>
              <a:rPr lang="en-US" altLang="ko-K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×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000" dirty="0">
                <a:solidFill>
                  <a:srgbClr val="FF3300"/>
                </a:solidFill>
                <a:latin typeface="HY헤드라인M" pitchFamily="18" charset="-127"/>
                <a:ea typeface="HY헤드라인M" pitchFamily="18" charset="-127"/>
              </a:rPr>
              <a:t>도체중량</a:t>
            </a:r>
            <a:r>
              <a:rPr lang="en-US" altLang="ko-KR" sz="2000" dirty="0">
                <a:solidFill>
                  <a:srgbClr val="FF3300"/>
                </a:solidFill>
                <a:latin typeface="HY헤드라인M" pitchFamily="18" charset="-127"/>
                <a:ea typeface="HY헤드라인M" pitchFamily="18" charset="-127"/>
              </a:rPr>
              <a:t>(kg)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]</a:t>
            </a:r>
          </a:p>
        </p:txBody>
      </p:sp>
      <p:sp useBgFill="1"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2016298" y="3557530"/>
            <a:ext cx="6448396" cy="503238"/>
          </a:xfrm>
          <a:prstGeom prst="rect">
            <a:avLst/>
          </a:prstGeom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Plastic">
            <a:bevelT w="13500" h="13500" prst="angle"/>
            <a:bevelB w="13500" h="13500" prst="angle"/>
            <a:extrusionClr>
              <a:srgbClr val="0000FF"/>
            </a:extrusionClr>
          </a:sp3d>
        </p:spPr>
        <p:txBody>
          <a:bodyPr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>
                <a:solidFill>
                  <a:srgbClr val="99FFCC"/>
                </a:solidFill>
                <a:latin typeface="HY헤드라인M" pitchFamily="18" charset="-127"/>
                <a:ea typeface="HY헤드라인M" pitchFamily="18" charset="-127"/>
              </a:rPr>
              <a:t>단</a:t>
            </a:r>
            <a:r>
              <a:rPr lang="en-US" altLang="ko-KR">
                <a:solidFill>
                  <a:srgbClr val="99FFCC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>
                <a:solidFill>
                  <a:srgbClr val="99FFCC"/>
                </a:solidFill>
                <a:latin typeface="HY헤드라인M" pitchFamily="18" charset="-127"/>
                <a:ea typeface="HY헤드라인M" pitchFamily="18" charset="-127"/>
              </a:rPr>
              <a:t>한우의 도체는 </a:t>
            </a:r>
            <a:r>
              <a:rPr lang="en-US" altLang="ko-KR">
                <a:solidFill>
                  <a:srgbClr val="F41504"/>
                </a:solidFill>
                <a:latin typeface="HY헤드라인M" pitchFamily="18" charset="-127"/>
                <a:ea typeface="HY헤드라인M" pitchFamily="18" charset="-127"/>
              </a:rPr>
              <a:t>3.23</a:t>
            </a:r>
            <a:r>
              <a:rPr lang="ko-KR" altLang="en-US">
                <a:solidFill>
                  <a:srgbClr val="99FFCC"/>
                </a:solidFill>
                <a:latin typeface="HY헤드라인M" pitchFamily="18" charset="-127"/>
                <a:ea typeface="HY헤드라인M" pitchFamily="18" charset="-127"/>
              </a:rPr>
              <a:t>을 산출된 육량지수에 가산한다</a:t>
            </a:r>
          </a:p>
        </p:txBody>
      </p:sp>
    </p:spTree>
    <p:extLst>
      <p:ext uri="{BB962C8B-B14F-4D97-AF65-F5344CB8AC3E}">
        <p14:creationId xmlns:p14="http://schemas.microsoft.com/office/powerpoint/2010/main" val="384919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4857750" y="3214688"/>
            <a:ext cx="3816350" cy="3000375"/>
          </a:xfrm>
          <a:prstGeom prst="roundRect">
            <a:avLst>
              <a:gd name="adj" fmla="val 12153"/>
            </a:avLst>
          </a:prstGeom>
          <a:solidFill>
            <a:schemeClr val="bg1"/>
          </a:solidFill>
          <a:ln w="31750" algn="ctr">
            <a:solidFill>
              <a:srgbClr val="CC9900"/>
            </a:solidFill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dirty="0" err="1">
                <a:latin typeface="HY헤드라인M" pitchFamily="18" charset="-127"/>
                <a:ea typeface="HY헤드라인M" pitchFamily="18" charset="-127"/>
              </a:rPr>
              <a:t>등지방두께는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육량등급을 결정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하는 가장 중요한 요소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로 판정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부위는 도체의 </a:t>
            </a:r>
            <a:r>
              <a:rPr lang="ko-KR" altLang="en-US" dirty="0" err="1">
                <a:latin typeface="HY헤드라인M" pitchFamily="18" charset="-127"/>
                <a:ea typeface="HY헤드라인M" pitchFamily="18" charset="-127"/>
              </a:rPr>
              <a:t>마지막등뼈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dirty="0" err="1">
                <a:latin typeface="HY헤드라인M" pitchFamily="18" charset="-127"/>
                <a:ea typeface="HY헤드라인M" pitchFamily="18" charset="-127"/>
              </a:rPr>
              <a:t>흉추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와 제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허리뼈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요추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) 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사이를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절개하여 </a:t>
            </a:r>
            <a:r>
              <a:rPr lang="ko-KR" altLang="en-US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등심단면의 </a:t>
            </a:r>
            <a:r>
              <a:rPr lang="en-US" altLang="ko-KR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2/3</a:t>
            </a:r>
            <a:r>
              <a:rPr lang="ko-KR" altLang="en-US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들어간 지점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을 판정</a:t>
            </a:r>
          </a:p>
        </p:txBody>
      </p:sp>
      <p:pic>
        <p:nvPicPr>
          <p:cNvPr id="6" name="Picture 2" descr="6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214688"/>
            <a:ext cx="3979863" cy="29940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분석안내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22325"/>
            <a:ext cx="89852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err="1" smtClean="0">
                <a:latin typeface="HY헤드라인M" pitchFamily="18" charset="-127"/>
                <a:ea typeface="HY헤드라인M" pitchFamily="18" charset="-127"/>
              </a:rPr>
              <a:t>등지방</a:t>
            </a: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 두께 측정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786313" y="1214438"/>
            <a:ext cx="300037" cy="194468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483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err="1" smtClean="0">
                <a:latin typeface="HY헤드라인M" pitchFamily="18" charset="-127"/>
                <a:ea typeface="HY헤드라인M" pitchFamily="18" charset="-127"/>
              </a:rPr>
              <a:t>등지방</a:t>
            </a: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 두께 측정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020" y="876138"/>
            <a:ext cx="413702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0" y="865628"/>
            <a:ext cx="41021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Group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951029"/>
              </p:ext>
            </p:extLst>
          </p:nvPr>
        </p:nvGraphicFramePr>
        <p:xfrm>
          <a:off x="-1855" y="4434710"/>
          <a:ext cx="4125913" cy="1039813"/>
        </p:xfrm>
        <a:graphic>
          <a:graphicData uri="http://schemas.openxmlformats.org/drawingml/2006/table">
            <a:tbl>
              <a:tblPr/>
              <a:tblGrid>
                <a:gridCol w="2062957"/>
                <a:gridCol w="2062956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한우 암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(350-400kg)</a:t>
                      </a: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1434" marR="9143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한우 암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(400kg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이상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1434" marR="9143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14.7㎜</a:t>
                      </a: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1434" marR="9143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17.1㎜</a:t>
                      </a: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1434" marR="9143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Group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871123"/>
              </p:ext>
            </p:extLst>
          </p:nvPr>
        </p:nvGraphicFramePr>
        <p:xfrm>
          <a:off x="4771040" y="4445440"/>
          <a:ext cx="4181475" cy="969963"/>
        </p:xfrm>
        <a:graphic>
          <a:graphicData uri="http://schemas.openxmlformats.org/drawingml/2006/table">
            <a:tbl>
              <a:tblPr/>
              <a:tblGrid>
                <a:gridCol w="2091482"/>
                <a:gridCol w="2089993"/>
              </a:tblGrid>
              <a:tr h="5070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한우거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(350-400kg)</a:t>
                      </a: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1446" marR="91446" marT="45736" marB="45736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한우거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(400kg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이상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1446" marR="91446" marT="45736" marB="45736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629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11.5㎜</a:t>
                      </a: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1446" marR="91446" marT="45736" marB="45736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14.4㎜</a:t>
                      </a: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1446" marR="91446" marT="45736" marB="45736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AutoShape 15"/>
          <p:cNvSpPr>
            <a:spLocks noChangeArrowheads="1"/>
          </p:cNvSpPr>
          <p:nvPr/>
        </p:nvSpPr>
        <p:spPr bwMode="auto">
          <a:xfrm>
            <a:off x="14183" y="5526528"/>
            <a:ext cx="9129817" cy="825500"/>
          </a:xfrm>
          <a:prstGeom prst="roundRect">
            <a:avLst>
              <a:gd name="adj" fmla="val 20731"/>
            </a:avLst>
          </a:prstGeom>
          <a:solidFill>
            <a:srgbClr val="006600"/>
          </a:solidFill>
          <a:ln w="31750" algn="ctr">
            <a:solidFill>
              <a:srgbClr val="CC9900"/>
            </a:solidFill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육성기 이후 </a:t>
            </a:r>
            <a:r>
              <a:rPr lang="ko-KR" altLang="en-US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비육전기의 사양관리가 중요</a:t>
            </a:r>
            <a:r>
              <a:rPr lang="en-US" altLang="ko-KR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비육전기에 배합자료의 제한급여 필요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altLang="ko-KR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송아지 </a:t>
            </a:r>
            <a:r>
              <a:rPr lang="ko-KR" altLang="en-US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생산후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말랐던 소에게 후기마무리</a:t>
            </a:r>
            <a:r>
              <a:rPr lang="en-US" altLang="ko-KR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열량 </a:t>
            </a:r>
            <a:r>
              <a:rPr lang="en-US" altLang="ko-KR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73-74] </a:t>
            </a:r>
            <a:r>
              <a:rPr lang="ko-KR" altLang="en-US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급여시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과지방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생성</a:t>
            </a:r>
            <a:endParaRPr lang="ko-KR" altLang="en-US" sz="1500" dirty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480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분석안내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80" y="1000125"/>
            <a:ext cx="911902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5126478" y="1395413"/>
            <a:ext cx="308372" cy="194468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3" name="Picture 10" descr="단면적측정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80" y="3552825"/>
            <a:ext cx="4403004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4575567" y="3552825"/>
            <a:ext cx="4507655" cy="2733675"/>
          </a:xfrm>
          <a:prstGeom prst="roundRect">
            <a:avLst>
              <a:gd name="adj" fmla="val 12153"/>
            </a:avLst>
          </a:prstGeom>
          <a:solidFill>
            <a:schemeClr val="bg1"/>
          </a:solidFill>
          <a:ln w="31750" algn="ctr">
            <a:solidFill>
              <a:srgbClr val="CC9900"/>
            </a:solidFill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등심단면적 측정은</a:t>
            </a:r>
            <a:endParaRPr lang="en-US" altLang="ko-KR" dirty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가로 세로가 </a:t>
            </a:r>
            <a:r>
              <a:rPr lang="en-US" altLang="ko-KR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1cm</a:t>
            </a:r>
            <a:r>
              <a:rPr lang="ko-KR" altLang="en-US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의 </a:t>
            </a:r>
            <a:r>
              <a:rPr lang="ko-KR" altLang="en-US" dirty="0" err="1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측정자</a:t>
            </a:r>
            <a:r>
              <a:rPr lang="ko-KR" altLang="en-US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 사용</a:t>
            </a:r>
          </a:p>
          <a:p>
            <a:pPr>
              <a:lnSpc>
                <a:spcPct val="150000"/>
              </a:lnSpc>
            </a:pPr>
            <a:r>
              <a:rPr lang="ko-KR" altLang="en-US" dirty="0" err="1">
                <a:latin typeface="HY헤드라인M" pitchFamily="18" charset="-127"/>
                <a:ea typeface="HY헤드라인M" pitchFamily="18" charset="-127"/>
              </a:rPr>
              <a:t>배최장근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 주위의 다른 근육</a:t>
            </a:r>
            <a:br>
              <a:rPr lang="ko-KR" altLang="en-US" dirty="0"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dirty="0" err="1">
                <a:latin typeface="HY헤드라인M" pitchFamily="18" charset="-127"/>
                <a:ea typeface="HY헤드라인M" pitchFamily="18" charset="-127"/>
              </a:rPr>
              <a:t>두반극근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dirty="0" err="1">
                <a:latin typeface="HY헤드라인M" pitchFamily="18" charset="-127"/>
                <a:ea typeface="HY헤드라인M" pitchFamily="18" charset="-127"/>
              </a:rPr>
              <a:t>배반극근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dirty="0" err="1">
                <a:latin typeface="HY헤드라인M" pitchFamily="18" charset="-127"/>
                <a:ea typeface="HY헤드라인M" pitchFamily="18" charset="-127"/>
              </a:rPr>
              <a:t>배다열근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)</a:t>
            </a:r>
            <a:br>
              <a:rPr lang="en-US" altLang="ko-KR" dirty="0"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은 제외함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.</a:t>
            </a:r>
            <a:endParaRPr lang="ko-KR" altLang="en-US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등심단면적 측정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220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등심단면적 측정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7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035356"/>
              </p:ext>
            </p:extLst>
          </p:nvPr>
        </p:nvGraphicFramePr>
        <p:xfrm>
          <a:off x="4211705" y="1176443"/>
          <a:ext cx="4314825" cy="966787"/>
        </p:xfrm>
        <a:graphic>
          <a:graphicData uri="http://schemas.openxmlformats.org/drawingml/2006/table">
            <a:tbl>
              <a:tblPr/>
              <a:tblGrid>
                <a:gridCol w="2157413"/>
                <a:gridCol w="2157412"/>
              </a:tblGrid>
              <a:tr h="48418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한우 암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(350-400kg)</a:t>
                      </a: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한우 암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(400kg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이상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86.4</a:t>
                      </a: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92.9</a:t>
                      </a: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57824"/>
              </p:ext>
            </p:extLst>
          </p:nvPr>
        </p:nvGraphicFramePr>
        <p:xfrm>
          <a:off x="4240280" y="2319443"/>
          <a:ext cx="4286250" cy="950912"/>
        </p:xfrm>
        <a:graphic>
          <a:graphicData uri="http://schemas.openxmlformats.org/drawingml/2006/table">
            <a:tbl>
              <a:tblPr/>
              <a:tblGrid>
                <a:gridCol w="2143888"/>
                <a:gridCol w="2142362"/>
              </a:tblGrid>
              <a:tr h="4857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한우거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(350-400kg)</a:t>
                      </a: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한우거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(400kg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이상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651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85.1</a:t>
                      </a: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94.4</a:t>
                      </a: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0" y="4731783"/>
            <a:ext cx="9143999" cy="1863467"/>
          </a:xfrm>
          <a:prstGeom prst="roundRect">
            <a:avLst>
              <a:gd name="adj" fmla="val 20731"/>
            </a:avLst>
          </a:prstGeom>
          <a:solidFill>
            <a:srgbClr val="006600"/>
          </a:solidFill>
          <a:ln w="31750" algn="ctr">
            <a:solidFill>
              <a:srgbClr val="CC9900"/>
            </a:solidFill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육성기와 비육전기에 볏짚위주로 사육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한 경우 </a:t>
            </a:r>
            <a:r>
              <a:rPr lang="ko-KR" altLang="en-US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등지방이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얇고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건초</a:t>
            </a:r>
            <a:r>
              <a:rPr lang="en-US" altLang="ko-KR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양질조사료</a:t>
            </a:r>
            <a:r>
              <a:rPr lang="en-US" altLang="ko-KR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를 혼합급여는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섬유질이 증가하여 베타카로틴과 </a:t>
            </a:r>
          </a:p>
          <a:p>
            <a:pPr>
              <a:lnSpc>
                <a:spcPct val="120000"/>
              </a:lnSpc>
            </a:pPr>
            <a:r>
              <a:rPr lang="en-US" altLang="ko-KR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en-US" altLang="ko-KR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Vit</a:t>
            </a:r>
            <a:r>
              <a:rPr lang="en-US" altLang="ko-KR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-A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가 등심단면적이 증가함</a:t>
            </a:r>
            <a:endParaRPr lang="ko-KR" altLang="en-US" sz="1500" dirty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1" name="Picture 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8" y="1088470"/>
            <a:ext cx="4154487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88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비육도 비교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8" name="Picture 3" descr="분석안내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000125"/>
            <a:ext cx="8215313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6094413" y="1395413"/>
            <a:ext cx="277812" cy="194468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14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860550"/>
            <a:ext cx="3379788" cy="4164013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1163614" y="931842"/>
            <a:ext cx="3240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lumMod val="50000"/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비육도 불량</a:t>
            </a:r>
            <a:endParaRPr lang="en-US" altLang="ko-KR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bg1"/>
                  </a:gs>
                  <a:gs pos="50000">
                    <a:schemeClr val="bg1">
                      <a:lumMod val="50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806952" y="923904"/>
            <a:ext cx="3240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lumMod val="50000"/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비육도 양호</a:t>
            </a:r>
            <a:endParaRPr lang="en-US" altLang="ko-KR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bg1"/>
                  </a:gs>
                  <a:gs pos="50000">
                    <a:schemeClr val="bg1">
                      <a:lumMod val="50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1860550"/>
            <a:ext cx="3236912" cy="4176713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65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25 -0.03287 L 0.04861 0.135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840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91 -0.04421 L -0.12917 0.1342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891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육질 등급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1" name="Picture 2" descr="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975" y="3193668"/>
            <a:ext cx="4003675" cy="27146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EMB2c6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38" y="3696905"/>
            <a:ext cx="460851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10"/>
          <p:cNvGrpSpPr>
            <a:grpSpLocks/>
          </p:cNvGrpSpPr>
          <p:nvPr/>
        </p:nvGrpSpPr>
        <p:grpSpPr bwMode="auto">
          <a:xfrm>
            <a:off x="199538" y="3193668"/>
            <a:ext cx="4608512" cy="2714625"/>
            <a:chOff x="1701" y="2387"/>
            <a:chExt cx="2903" cy="1697"/>
          </a:xfrm>
        </p:grpSpPr>
        <p:sp>
          <p:nvSpPr>
            <p:cNvPr id="24" name="AutoShape 11"/>
            <p:cNvSpPr>
              <a:spLocks noChangeArrowheads="1"/>
            </p:cNvSpPr>
            <p:nvPr/>
          </p:nvSpPr>
          <p:spPr bwMode="auto">
            <a:xfrm>
              <a:off x="2291" y="2387"/>
              <a:ext cx="589" cy="336"/>
            </a:xfrm>
            <a:prstGeom prst="bevel">
              <a:avLst>
                <a:gd name="adj" fmla="val 4949"/>
              </a:avLst>
            </a:prstGeom>
            <a:solidFill>
              <a:srgbClr val="45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altLang="ko-KR" sz="2000" b="1">
                  <a:solidFill>
                    <a:schemeClr val="bg1"/>
                  </a:solidFill>
                </a:rPr>
                <a:t>3 </a:t>
              </a:r>
              <a:r>
                <a:rPr lang="ko-KR" altLang="en-US" sz="2000" b="1">
                  <a:solidFill>
                    <a:schemeClr val="bg1"/>
                  </a:solidFill>
                </a:rPr>
                <a:t>등 급</a:t>
              </a:r>
            </a:p>
          </p:txBody>
        </p:sp>
        <p:sp>
          <p:nvSpPr>
            <p:cNvPr id="25" name="AutoShape 12"/>
            <p:cNvSpPr>
              <a:spLocks noChangeArrowheads="1"/>
            </p:cNvSpPr>
            <p:nvPr/>
          </p:nvSpPr>
          <p:spPr bwMode="auto">
            <a:xfrm>
              <a:off x="2880" y="2387"/>
              <a:ext cx="1134" cy="336"/>
            </a:xfrm>
            <a:prstGeom prst="bevel">
              <a:avLst>
                <a:gd name="adj" fmla="val 4949"/>
              </a:avLst>
            </a:prstGeom>
            <a:solidFill>
              <a:srgbClr val="45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altLang="ko-KR" sz="2000" b="1">
                  <a:solidFill>
                    <a:schemeClr val="bg1"/>
                  </a:solidFill>
                </a:rPr>
                <a:t>2 </a:t>
              </a:r>
              <a:r>
                <a:rPr lang="ko-KR" altLang="en-US" sz="2000" b="1">
                  <a:solidFill>
                    <a:schemeClr val="bg1"/>
                  </a:solidFill>
                </a:rPr>
                <a:t>등 급</a:t>
              </a:r>
            </a:p>
          </p:txBody>
        </p:sp>
        <p:sp>
          <p:nvSpPr>
            <p:cNvPr id="26" name="AutoShape 13"/>
            <p:cNvSpPr>
              <a:spLocks noChangeArrowheads="1"/>
            </p:cNvSpPr>
            <p:nvPr/>
          </p:nvSpPr>
          <p:spPr bwMode="auto">
            <a:xfrm>
              <a:off x="1701" y="3748"/>
              <a:ext cx="590" cy="336"/>
            </a:xfrm>
            <a:prstGeom prst="bevel">
              <a:avLst>
                <a:gd name="adj" fmla="val 4949"/>
              </a:avLst>
            </a:prstGeom>
            <a:solidFill>
              <a:srgbClr val="45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altLang="ko-KR" sz="2000" b="1">
                  <a:solidFill>
                    <a:schemeClr val="bg1"/>
                  </a:solidFill>
                </a:rPr>
                <a:t>1 </a:t>
              </a:r>
              <a:r>
                <a:rPr lang="ko-KR" altLang="en-US" sz="2000" b="1">
                  <a:solidFill>
                    <a:schemeClr val="bg1"/>
                  </a:solidFill>
                </a:rPr>
                <a:t>등 급</a:t>
              </a:r>
            </a:p>
          </p:txBody>
        </p:sp>
        <p:sp>
          <p:nvSpPr>
            <p:cNvPr id="27" name="AutoShape 14"/>
            <p:cNvSpPr>
              <a:spLocks noChangeArrowheads="1"/>
            </p:cNvSpPr>
            <p:nvPr/>
          </p:nvSpPr>
          <p:spPr bwMode="auto">
            <a:xfrm>
              <a:off x="3425" y="3748"/>
              <a:ext cx="1179" cy="336"/>
            </a:xfrm>
            <a:prstGeom prst="bevel">
              <a:avLst>
                <a:gd name="adj" fmla="val 4949"/>
              </a:avLst>
            </a:prstGeom>
            <a:solidFill>
              <a:srgbClr val="45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altLang="ko-KR" sz="2000" b="1">
                  <a:solidFill>
                    <a:schemeClr val="bg1"/>
                  </a:solidFill>
                </a:rPr>
                <a:t>1+ +</a:t>
              </a:r>
              <a:r>
                <a:rPr lang="ko-KR" altLang="en-US" sz="2000" b="1">
                  <a:solidFill>
                    <a:schemeClr val="bg1"/>
                  </a:solidFill>
                </a:rPr>
                <a:t>등 급</a:t>
              </a:r>
            </a:p>
          </p:txBody>
        </p:sp>
        <p:sp>
          <p:nvSpPr>
            <p:cNvPr id="28" name="AutoShape 15"/>
            <p:cNvSpPr>
              <a:spLocks noChangeArrowheads="1"/>
            </p:cNvSpPr>
            <p:nvPr/>
          </p:nvSpPr>
          <p:spPr bwMode="auto">
            <a:xfrm>
              <a:off x="4014" y="2387"/>
              <a:ext cx="590" cy="318"/>
            </a:xfrm>
            <a:prstGeom prst="bevel">
              <a:avLst>
                <a:gd name="adj" fmla="val 4949"/>
              </a:avLst>
            </a:prstGeom>
            <a:solidFill>
              <a:srgbClr val="45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altLang="ko-KR" sz="2000" b="1">
                  <a:solidFill>
                    <a:schemeClr val="bg1"/>
                  </a:solidFill>
                </a:rPr>
                <a:t>1 </a:t>
              </a:r>
              <a:r>
                <a:rPr lang="ko-KR" altLang="en-US" sz="2000" b="1">
                  <a:solidFill>
                    <a:schemeClr val="bg1"/>
                  </a:solidFill>
                </a:rPr>
                <a:t>등 급</a:t>
              </a:r>
            </a:p>
          </p:txBody>
        </p:sp>
        <p:sp>
          <p:nvSpPr>
            <p:cNvPr id="29" name="AutoShape 16"/>
            <p:cNvSpPr>
              <a:spLocks noChangeArrowheads="1"/>
            </p:cNvSpPr>
            <p:nvPr/>
          </p:nvSpPr>
          <p:spPr bwMode="auto">
            <a:xfrm>
              <a:off x="2291" y="3748"/>
              <a:ext cx="1134" cy="336"/>
            </a:xfrm>
            <a:prstGeom prst="bevel">
              <a:avLst>
                <a:gd name="adj" fmla="val 4949"/>
              </a:avLst>
            </a:prstGeom>
            <a:solidFill>
              <a:srgbClr val="45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altLang="ko-KR" sz="2000" b="1">
                  <a:solidFill>
                    <a:schemeClr val="bg1"/>
                  </a:solidFill>
                </a:rPr>
                <a:t>1+ </a:t>
              </a:r>
              <a:r>
                <a:rPr lang="ko-KR" altLang="en-US" sz="2000" b="1">
                  <a:solidFill>
                    <a:schemeClr val="bg1"/>
                  </a:solidFill>
                </a:rPr>
                <a:t>등 급</a:t>
              </a:r>
            </a:p>
          </p:txBody>
        </p:sp>
      </p:grpSp>
      <p:sp>
        <p:nvSpPr>
          <p:cNvPr id="30" name="AutoShape 11"/>
          <p:cNvSpPr>
            <a:spLocks noChangeArrowheads="1"/>
          </p:cNvSpPr>
          <p:nvPr/>
        </p:nvSpPr>
        <p:spPr bwMode="auto">
          <a:xfrm>
            <a:off x="128100" y="1010483"/>
            <a:ext cx="4572000" cy="500062"/>
          </a:xfrm>
          <a:prstGeom prst="roundRect">
            <a:avLst>
              <a:gd name="adj" fmla="val 25222"/>
            </a:avLst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ko-KR" altLang="en-US" sz="28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근내지방도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199538" y="1724858"/>
            <a:ext cx="4572000" cy="433387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ko-KR" altLang="en-US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배최장근</a:t>
            </a:r>
            <a:r>
              <a:rPr lang="ko-KR" altLang="en-US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단면에 나타난 </a:t>
            </a:r>
            <a:r>
              <a:rPr lang="ko-KR" altLang="en-US" dirty="0">
                <a:solidFill>
                  <a:srgbClr val="FF3300"/>
                </a:solidFill>
                <a:latin typeface="HY헤드라인M" pitchFamily="18" charset="-127"/>
                <a:ea typeface="HY헤드라인M" pitchFamily="18" charset="-127"/>
              </a:rPr>
              <a:t>지방분포</a:t>
            </a:r>
            <a:r>
              <a:rPr lang="ko-KR" altLang="en-US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정도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199538" y="2291595"/>
            <a:ext cx="4572000" cy="433388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육질등급을 결정하는 가장 중요한 요소</a:t>
            </a:r>
          </a:p>
        </p:txBody>
      </p:sp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438" y="1066045"/>
            <a:ext cx="1839912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8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63" y="1066045"/>
            <a:ext cx="192087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73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err="1">
                <a:latin typeface="HY헤드라인M" pitchFamily="18" charset="-127"/>
                <a:ea typeface="HY헤드라인M" pitchFamily="18" charset="-127"/>
              </a:rPr>
              <a:t>근</a:t>
            </a:r>
            <a:r>
              <a:rPr kumimoji="0" lang="ko-KR" altLang="en-US" sz="2400" dirty="0" err="1" smtClean="0">
                <a:latin typeface="HY헤드라인M" pitchFamily="18" charset="-127"/>
                <a:ea typeface="HY헤드라인M" pitchFamily="18" charset="-127"/>
              </a:rPr>
              <a:t>내지방도에</a:t>
            </a: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 따른 육질등급 비교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827088" y="3822700"/>
            <a:ext cx="7761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latinLnBrk="1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</a:defRPr>
            </a:lvl1pPr>
            <a:lvl2pPr marL="742950" indent="-285750" eaLnBrk="0" latinLnBrk="1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</a:defRPr>
            </a:lvl2pPr>
            <a:lvl3pPr marL="1143000" indent="-228600" eaLnBrk="0" latinLnBrk="1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</a:defRPr>
            </a:lvl3pPr>
            <a:lvl4pPr marL="1600200" indent="-228600" eaLnBrk="0" latinLnBrk="1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</a:defRPr>
            </a:lvl4pPr>
            <a:lvl5pPr marL="2057400" indent="-228600" eaLnBrk="0" latinLnBrk="1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9pPr>
          </a:lstStyle>
          <a:p>
            <a:pPr algn="just" eaLnBrk="1" latinLnBrk="0" hangingPunct="1">
              <a:lnSpc>
                <a:spcPct val="120000"/>
              </a:lnSpc>
              <a:buFont typeface="Wingdings" pitchFamily="2" charset="2"/>
              <a:buNone/>
            </a:pPr>
            <a:endParaRPr lang="ko-KR" altLang="ko-KR" sz="2000" b="1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1403350" y="2003425"/>
            <a:ext cx="1447800" cy="396875"/>
          </a:xfrm>
          <a:prstGeom prst="rect">
            <a:avLst/>
          </a:prstGeom>
          <a:solidFill>
            <a:srgbClr val="66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latinLnBrk="1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</a:defRPr>
            </a:lvl1pPr>
            <a:lvl2pPr marL="742950" indent="-285750" eaLnBrk="0" latinLnBrk="1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</a:defRPr>
            </a:lvl2pPr>
            <a:lvl3pPr marL="1143000" indent="-228600" eaLnBrk="0" latinLnBrk="1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</a:defRPr>
            </a:lvl3pPr>
            <a:lvl4pPr marL="1600200" indent="-228600" eaLnBrk="0" latinLnBrk="1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</a:defRPr>
            </a:lvl4pPr>
            <a:lvl5pPr marL="2057400" indent="-228600" eaLnBrk="0" latinLnBrk="1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FontTx/>
              <a:buNone/>
            </a:pPr>
            <a:r>
              <a:rPr lang="en-US" altLang="ko-KR" sz="2000" b="1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en-US" altLang="ko-KR" sz="2000" b="1" baseline="300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++</a:t>
            </a:r>
            <a:r>
              <a:rPr lang="en-US" altLang="ko-KR" sz="2000" b="1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000" b="1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등급</a:t>
            </a: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6443663" y="5065713"/>
            <a:ext cx="1296987" cy="396875"/>
          </a:xfrm>
          <a:prstGeom prst="rect">
            <a:avLst/>
          </a:prstGeom>
          <a:solidFill>
            <a:srgbClr val="66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latinLnBrk="1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</a:defRPr>
            </a:lvl1pPr>
            <a:lvl2pPr marL="742950" indent="-285750" eaLnBrk="0" latinLnBrk="1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</a:defRPr>
            </a:lvl2pPr>
            <a:lvl3pPr marL="1143000" indent="-228600" eaLnBrk="0" latinLnBrk="1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</a:defRPr>
            </a:lvl3pPr>
            <a:lvl4pPr marL="1600200" indent="-228600" eaLnBrk="0" latinLnBrk="1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</a:defRPr>
            </a:lvl4pPr>
            <a:lvl5pPr marL="2057400" indent="-228600" eaLnBrk="0" latinLnBrk="1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FontTx/>
              <a:buNone/>
            </a:pPr>
            <a:r>
              <a:rPr lang="en-US" altLang="ko-KR" sz="2000" b="1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 </a:t>
            </a:r>
            <a:r>
              <a:rPr lang="ko-KR" altLang="en-US" sz="2000" b="1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등급</a:t>
            </a:r>
          </a:p>
        </p:txBody>
      </p:sp>
      <p:sp>
        <p:nvSpPr>
          <p:cNvPr id="20" name="AutoShape 23" descr="자주 편물"/>
          <p:cNvSpPr>
            <a:spLocks noChangeArrowheads="1"/>
          </p:cNvSpPr>
          <p:nvPr/>
        </p:nvSpPr>
        <p:spPr bwMode="auto">
          <a:xfrm>
            <a:off x="3132138" y="2076450"/>
            <a:ext cx="792162" cy="215900"/>
          </a:xfrm>
          <a:prstGeom prst="notchedRightArrow">
            <a:avLst>
              <a:gd name="adj1" fmla="val 50000"/>
              <a:gd name="adj2" fmla="val 91728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latinLnBrk="1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</a:defRPr>
            </a:lvl1pPr>
            <a:lvl2pPr marL="742950" indent="-285750" eaLnBrk="0" latinLnBrk="1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</a:defRPr>
            </a:lvl2pPr>
            <a:lvl3pPr marL="1143000" indent="-228600" eaLnBrk="0" latinLnBrk="1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</a:defRPr>
            </a:lvl3pPr>
            <a:lvl4pPr marL="1600200" indent="-228600" eaLnBrk="0" latinLnBrk="1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</a:defRPr>
            </a:lvl4pPr>
            <a:lvl5pPr marL="2057400" indent="-228600" eaLnBrk="0" latinLnBrk="1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endParaRPr lang="ko-KR" altLang="en-US" sz="20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5" name="AutoShape 24" descr="자주 편물"/>
          <p:cNvSpPr>
            <a:spLocks noChangeArrowheads="1"/>
          </p:cNvSpPr>
          <p:nvPr/>
        </p:nvSpPr>
        <p:spPr bwMode="auto">
          <a:xfrm rot="10800000">
            <a:off x="5364163" y="5137150"/>
            <a:ext cx="863600" cy="215900"/>
          </a:xfrm>
          <a:prstGeom prst="notchedRightArrow">
            <a:avLst>
              <a:gd name="adj1" fmla="val 50000"/>
              <a:gd name="adj2" fmla="val 10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latinLnBrk="1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</a:defRPr>
            </a:lvl1pPr>
            <a:lvl2pPr marL="742950" indent="-285750" eaLnBrk="0" latinLnBrk="1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</a:defRPr>
            </a:lvl2pPr>
            <a:lvl3pPr marL="1143000" indent="-228600" eaLnBrk="0" latinLnBrk="1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</a:defRPr>
            </a:lvl3pPr>
            <a:lvl4pPr marL="1600200" indent="-228600" eaLnBrk="0" latinLnBrk="1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</a:defRPr>
            </a:lvl4pPr>
            <a:lvl5pPr marL="2057400" indent="-228600" eaLnBrk="0" latinLnBrk="1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endParaRPr lang="ko-KR" altLang="en-US" sz="20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6" name="Picture 26" descr="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173413"/>
            <a:ext cx="3962400" cy="24479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5" descr="P101010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06575"/>
            <a:ext cx="3886200" cy="24479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54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err="1" smtClean="0">
                <a:latin typeface="HY헤드라인M" pitchFamily="18" charset="-127"/>
                <a:ea typeface="HY헤드라인M" pitchFamily="18" charset="-127"/>
              </a:rPr>
              <a:t>육색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-54383" y="4106470"/>
            <a:ext cx="9669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latinLnBrk="1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</a:defRPr>
            </a:lvl1pPr>
            <a:lvl2pPr marL="742950" indent="-285750" eaLnBrk="0" latinLnBrk="1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</a:defRPr>
            </a:lvl2pPr>
            <a:lvl3pPr marL="1143000" indent="-228600" eaLnBrk="0" latinLnBrk="1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</a:defRPr>
            </a:lvl3pPr>
            <a:lvl4pPr marL="1600200" indent="-228600" eaLnBrk="0" latinLnBrk="1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</a:defRPr>
            </a:lvl4pPr>
            <a:lvl5pPr marL="2057400" indent="-228600" eaLnBrk="0" latinLnBrk="1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</a:defRPr>
            </a:lvl9pPr>
          </a:lstStyle>
          <a:p>
            <a:pPr algn="just" eaLnBrk="1" latinLnBrk="0" hangingPunct="1">
              <a:lnSpc>
                <a:spcPct val="120000"/>
              </a:lnSpc>
              <a:buFont typeface="Wingdings" pitchFamily="2" charset="2"/>
              <a:buNone/>
            </a:pPr>
            <a:endParaRPr lang="ko-KR" altLang="ko-KR" sz="2000" b="1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1119977" y="4776395"/>
            <a:ext cx="7009203" cy="900113"/>
            <a:chOff x="0" y="4320"/>
            <a:chExt cx="3544" cy="567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0" y="4320"/>
              <a:ext cx="35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ko-KR" altLang="en-US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0" y="4320"/>
              <a:ext cx="3544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ko-KR" sz="90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rPr>
                <a:t>  </a:t>
              </a:r>
              <a:r>
                <a:rPr lang="en-US" altLang="ko-KR" sz="530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rPr>
                <a:t> </a:t>
              </a:r>
              <a:r>
                <a:rPr lang="en-US" altLang="ko-KR" sz="90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rPr>
                <a:t>                                                                                                        </a:t>
              </a:r>
            </a:p>
          </p:txBody>
        </p:sp>
      </p:grpSp>
      <p:graphicFrame>
        <p:nvGraphicFramePr>
          <p:cNvPr id="1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8898660"/>
              </p:ext>
            </p:extLst>
          </p:nvPr>
        </p:nvGraphicFramePr>
        <p:xfrm>
          <a:off x="0" y="4539858"/>
          <a:ext cx="9194634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비트맵 이미지" r:id="rId3" imgW="7380952" imgH="1419048" progId="PBrush">
                  <p:embed/>
                </p:oleObj>
              </mc:Choice>
              <mc:Fallback>
                <p:oleObj name="비트맵 이미지" r:id="rId3" imgW="7380952" imgH="14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39858"/>
                        <a:ext cx="9194634" cy="141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-10996" y="4000108"/>
            <a:ext cx="2373319" cy="519112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chemeClr val="bg1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Plastic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square">
            <a:spAutoFit/>
            <a:flatTx/>
          </a:bodyPr>
          <a:lstStyle/>
          <a:p>
            <a:pPr algn="ctr"/>
            <a:r>
              <a:rPr lang="ko-KR" altLang="en-US" sz="2800" dirty="0" err="1">
                <a:latin typeface="HY헤드라인M" pitchFamily="18" charset="-127"/>
                <a:ea typeface="HY헤드라인M" pitchFamily="18" charset="-127"/>
              </a:rPr>
              <a:t>육색기준</a:t>
            </a:r>
            <a:endParaRPr lang="ko-KR" altLang="en-US" sz="28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5" name="Picture 12" descr="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62" y="1069583"/>
            <a:ext cx="6483117" cy="35226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15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-19957" y="3789040"/>
            <a:ext cx="3072882" cy="519113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chemeClr val="bg1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Plastic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square">
            <a:spAutoFit/>
            <a:flatTx/>
          </a:bodyPr>
          <a:lstStyle/>
          <a:p>
            <a:pPr algn="ctr"/>
            <a:r>
              <a:rPr lang="ko-KR" altLang="en-US" sz="2800" u="sng" dirty="0">
                <a:solidFill>
                  <a:srgbClr val="F41504"/>
                </a:solidFill>
                <a:latin typeface="HY헤드라인M" pitchFamily="18" charset="-127"/>
                <a:ea typeface="HY헤드라인M" pitchFamily="18" charset="-127"/>
              </a:rPr>
              <a:t>지방색기준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지방색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3147515" y="714375"/>
            <a:ext cx="6143625" cy="3533775"/>
            <a:chOff x="3075" y="255"/>
            <a:chExt cx="1814" cy="1451"/>
          </a:xfrm>
        </p:grpSpPr>
        <p:pic>
          <p:nvPicPr>
            <p:cNvPr id="11" name="Picture 17" descr="UNI0000048c50d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" y="255"/>
              <a:ext cx="1814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21"/>
            <p:cNvSpPr txBox="1">
              <a:spLocks noChangeArrowheads="1"/>
            </p:cNvSpPr>
            <p:nvPr/>
          </p:nvSpPr>
          <p:spPr bwMode="auto">
            <a:xfrm>
              <a:off x="4209" y="1389"/>
              <a:ext cx="499" cy="212"/>
            </a:xfrm>
            <a:prstGeom prst="rect">
              <a:avLst/>
            </a:prstGeom>
            <a:solidFill>
              <a:schemeClr val="bg1"/>
            </a:solidFill>
            <a:ln w="25400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1600">
                  <a:solidFill>
                    <a:srgbClr val="0000FF"/>
                  </a:solidFill>
                  <a:latin typeface="휴먼엑스포" pitchFamily="18" charset="-127"/>
                  <a:ea typeface="휴먼엑스포" pitchFamily="18" charset="-127"/>
                </a:rPr>
                <a:t>연지방</a:t>
              </a:r>
            </a:p>
          </p:txBody>
        </p:sp>
      </p:grp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1758950" y="4560888"/>
            <a:ext cx="7431060" cy="900112"/>
            <a:chOff x="0" y="4320"/>
            <a:chExt cx="3544" cy="567"/>
          </a:xfrm>
        </p:grpSpPr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0" y="4320"/>
              <a:ext cx="35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endParaRPr lang="ko-KR" altLang="en-US" u="sng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0" y="4320"/>
              <a:ext cx="3544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ko-KR" sz="900" u="sng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rPr>
                <a:t>  </a:t>
              </a:r>
              <a:r>
                <a:rPr lang="en-US" altLang="ko-KR" sz="5300" u="sng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rPr>
                <a:t> </a:t>
              </a:r>
              <a:r>
                <a:rPr lang="en-US" altLang="ko-KR" sz="900" u="sng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rPr>
                <a:t>                                                                                                        </a:t>
              </a:r>
            </a:p>
          </p:txBody>
        </p:sp>
      </p:grpSp>
      <p:grpSp>
        <p:nvGrpSpPr>
          <p:cNvPr id="16" name="Group 6"/>
          <p:cNvGrpSpPr>
            <a:grpSpLocks/>
          </p:cNvGrpSpPr>
          <p:nvPr/>
        </p:nvGrpSpPr>
        <p:grpSpPr bwMode="auto">
          <a:xfrm>
            <a:off x="11573" y="5822950"/>
            <a:ext cx="9132427" cy="558800"/>
            <a:chOff x="528" y="3648"/>
            <a:chExt cx="4560" cy="288"/>
          </a:xfrm>
        </p:grpSpPr>
        <p:sp>
          <p:nvSpPr>
            <p:cNvPr id="21" name="AutoShape 7"/>
            <p:cNvSpPr>
              <a:spLocks noChangeArrowheads="1"/>
            </p:cNvSpPr>
            <p:nvPr/>
          </p:nvSpPr>
          <p:spPr bwMode="auto">
            <a:xfrm>
              <a:off x="528" y="3648"/>
              <a:ext cx="3840" cy="288"/>
            </a:xfrm>
            <a:prstGeom prst="bevel">
              <a:avLst>
                <a:gd name="adj" fmla="val 4949"/>
              </a:avLst>
            </a:prstGeom>
            <a:solidFill>
              <a:srgbClr val="45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000" u="sng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정       상</a:t>
              </a:r>
            </a:p>
          </p:txBody>
        </p:sp>
        <p:sp>
          <p:nvSpPr>
            <p:cNvPr id="22" name="AutoShape 8"/>
            <p:cNvSpPr>
              <a:spLocks noChangeArrowheads="1"/>
            </p:cNvSpPr>
            <p:nvPr/>
          </p:nvSpPr>
          <p:spPr bwMode="auto">
            <a:xfrm>
              <a:off x="4360" y="3648"/>
              <a:ext cx="728" cy="288"/>
            </a:xfrm>
            <a:prstGeom prst="bevel">
              <a:avLst>
                <a:gd name="adj" fmla="val 4949"/>
              </a:avLst>
            </a:prstGeom>
            <a:solidFill>
              <a:srgbClr val="33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000" u="sng">
                  <a:solidFill>
                    <a:srgbClr val="FF3300"/>
                  </a:solidFill>
                  <a:latin typeface="HY헤드라인M" pitchFamily="18" charset="-127"/>
                  <a:ea typeface="HY헤드라인M" pitchFamily="18" charset="-127"/>
                </a:rPr>
                <a:t>비정상</a:t>
              </a:r>
            </a:p>
          </p:txBody>
        </p:sp>
      </p:grpSp>
      <p:graphicFrame>
        <p:nvGraphicFramePr>
          <p:cNvPr id="24" name="Objec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1026861"/>
              </p:ext>
            </p:extLst>
          </p:nvPr>
        </p:nvGraphicFramePr>
        <p:xfrm>
          <a:off x="32248" y="4430713"/>
          <a:ext cx="9117976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비트맵 이미지" r:id="rId4" imgW="4742857" imgH="1114581" progId="PBrush">
                  <p:embed/>
                </p:oleObj>
              </mc:Choice>
              <mc:Fallback>
                <p:oleObj name="비트맵 이미지" r:id="rId4" imgW="4742857" imgH="1114581" progId="PBrus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48" y="4430713"/>
                        <a:ext cx="9117976" cy="13716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215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"/>
          <p:cNvGrpSpPr>
            <a:grpSpLocks/>
          </p:cNvGrpSpPr>
          <p:nvPr/>
        </p:nvGrpSpPr>
        <p:grpSpPr bwMode="auto">
          <a:xfrm>
            <a:off x="2051050" y="3141663"/>
            <a:ext cx="5029200" cy="711200"/>
            <a:chOff x="2057400" y="2032000"/>
            <a:chExt cx="5029200" cy="711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057400" y="2032000"/>
              <a:ext cx="5029200" cy="711200"/>
              <a:chOff x="1344" y="1680"/>
              <a:chExt cx="2928" cy="448"/>
            </a:xfrm>
          </p:grpSpPr>
          <p:sp>
            <p:nvSpPr>
              <p:cNvPr id="6" name="Freeform 11"/>
              <p:cNvSpPr>
                <a:spLocks/>
              </p:cNvSpPr>
              <p:nvPr/>
            </p:nvSpPr>
            <p:spPr bwMode="gray">
              <a:xfrm>
                <a:off x="1440" y="1938"/>
                <a:ext cx="2736" cy="190"/>
              </a:xfrm>
              <a:custGeom>
                <a:avLst/>
                <a:gdLst>
                  <a:gd name="T0" fmla="*/ 2736 w 1120"/>
                  <a:gd name="T1" fmla="*/ 190 h 252"/>
                  <a:gd name="T2" fmla="*/ 2726 w 1120"/>
                  <a:gd name="T3" fmla="*/ 188 h 252"/>
                  <a:gd name="T4" fmla="*/ 2687 w 1120"/>
                  <a:gd name="T5" fmla="*/ 185 h 252"/>
                  <a:gd name="T6" fmla="*/ 2624 w 1120"/>
                  <a:gd name="T7" fmla="*/ 181 h 252"/>
                  <a:gd name="T8" fmla="*/ 2536 w 1120"/>
                  <a:gd name="T9" fmla="*/ 175 h 252"/>
                  <a:gd name="T10" fmla="*/ 2423 w 1120"/>
                  <a:gd name="T11" fmla="*/ 167 h 252"/>
                  <a:gd name="T12" fmla="*/ 2291 w 1120"/>
                  <a:gd name="T13" fmla="*/ 160 h 252"/>
                  <a:gd name="T14" fmla="*/ 2140 w 1120"/>
                  <a:gd name="T15" fmla="*/ 154 h 252"/>
                  <a:gd name="T16" fmla="*/ 1969 w 1120"/>
                  <a:gd name="T17" fmla="*/ 148 h 252"/>
                  <a:gd name="T18" fmla="*/ 1783 w 1120"/>
                  <a:gd name="T19" fmla="*/ 143 h 252"/>
                  <a:gd name="T20" fmla="*/ 1578 w 1120"/>
                  <a:gd name="T21" fmla="*/ 139 h 252"/>
                  <a:gd name="T22" fmla="*/ 1358 w 1120"/>
                  <a:gd name="T23" fmla="*/ 139 h 252"/>
                  <a:gd name="T24" fmla="*/ 1138 w 1120"/>
                  <a:gd name="T25" fmla="*/ 139 h 252"/>
                  <a:gd name="T26" fmla="*/ 938 w 1120"/>
                  <a:gd name="T27" fmla="*/ 143 h 252"/>
                  <a:gd name="T28" fmla="*/ 752 w 1120"/>
                  <a:gd name="T29" fmla="*/ 148 h 252"/>
                  <a:gd name="T30" fmla="*/ 581 w 1120"/>
                  <a:gd name="T31" fmla="*/ 154 h 252"/>
                  <a:gd name="T32" fmla="*/ 435 w 1120"/>
                  <a:gd name="T33" fmla="*/ 160 h 252"/>
                  <a:gd name="T34" fmla="*/ 308 w 1120"/>
                  <a:gd name="T35" fmla="*/ 167 h 252"/>
                  <a:gd name="T36" fmla="*/ 200 w 1120"/>
                  <a:gd name="T37" fmla="*/ 175 h 252"/>
                  <a:gd name="T38" fmla="*/ 112 w 1120"/>
                  <a:gd name="T39" fmla="*/ 181 h 252"/>
                  <a:gd name="T40" fmla="*/ 49 w 1120"/>
                  <a:gd name="T41" fmla="*/ 185 h 252"/>
                  <a:gd name="T42" fmla="*/ 15 w 1120"/>
                  <a:gd name="T43" fmla="*/ 188 h 252"/>
                  <a:gd name="T44" fmla="*/ 0 w 1120"/>
                  <a:gd name="T45" fmla="*/ 190 h 252"/>
                  <a:gd name="T46" fmla="*/ 0 w 1120"/>
                  <a:gd name="T47" fmla="*/ 47 h 252"/>
                  <a:gd name="T48" fmla="*/ 1368 w 1120"/>
                  <a:gd name="T49" fmla="*/ 0 h 252"/>
                  <a:gd name="T50" fmla="*/ 2736 w 1120"/>
                  <a:gd name="T51" fmla="*/ 47 h 252"/>
                  <a:gd name="T52" fmla="*/ 2736 w 1120"/>
                  <a:gd name="T53" fmla="*/ 190 h 252"/>
                  <a:gd name="T54" fmla="*/ 2736 w 1120"/>
                  <a:gd name="T55" fmla="*/ 190 h 25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120"/>
                  <a:gd name="T85" fmla="*/ 0 h 252"/>
                  <a:gd name="T86" fmla="*/ 1120 w 1120"/>
                  <a:gd name="T87" fmla="*/ 252 h 25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latin typeface="+mn-lt"/>
                  <a:ea typeface="+mn-ea"/>
                </a:endParaRPr>
              </a:p>
            </p:txBody>
          </p:sp>
          <p:sp>
            <p:nvSpPr>
              <p:cNvPr id="7" name="Rectangle 12"/>
              <p:cNvSpPr>
                <a:spLocks noChangeArrowheads="1"/>
              </p:cNvSpPr>
              <p:nvPr/>
            </p:nvSpPr>
            <p:spPr bwMode="gray">
              <a:xfrm>
                <a:off x="1344" y="1680"/>
                <a:ext cx="2928" cy="393"/>
              </a:xfrm>
              <a:prstGeom prst="rect">
                <a:avLst/>
              </a:prstGeom>
              <a:gradFill rotWithShape="1">
                <a:gsLst>
                  <a:gs pos="0">
                    <a:srgbClr val="F7F4DD"/>
                  </a:gs>
                  <a:gs pos="100000">
                    <a:srgbClr val="DACB5E"/>
                  </a:gs>
                </a:gsLst>
                <a:lin ang="2700000" scaled="1"/>
              </a:gradFill>
              <a:ln w="9525" algn="ctr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5" name="Text Box 13"/>
            <p:cNvSpPr txBox="1">
              <a:spLocks noChangeArrowheads="1"/>
            </p:cNvSpPr>
            <p:nvPr/>
          </p:nvSpPr>
          <p:spPr bwMode="gray">
            <a:xfrm>
              <a:off x="2591439" y="2108200"/>
              <a:ext cx="3775393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algn="ctr" eaLnBrk="0" fontAlgn="auto" latinLnBrk="0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2400" dirty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1. </a:t>
              </a:r>
              <a:r>
                <a:rPr kumimoji="0" lang="ko-KR" altLang="en-US" sz="2400" dirty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축산물품질평가원 소개</a:t>
              </a:r>
              <a:endParaRPr kumimoji="0" lang="en-US" altLang="ko-KR" sz="2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57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err="1" smtClean="0">
                <a:latin typeface="HY헤드라인M" pitchFamily="18" charset="-127"/>
                <a:ea typeface="HY헤드라인M" pitchFamily="18" charset="-127"/>
              </a:rPr>
              <a:t>조직감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55650" y="1412875"/>
            <a:ext cx="792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 배최장근 단면의 </a:t>
            </a:r>
            <a:r>
              <a:rPr lang="ko-KR" altLang="en-US">
                <a:solidFill>
                  <a:srgbClr val="FF3300"/>
                </a:solidFill>
                <a:latin typeface="HY헤드라인M" pitchFamily="18" charset="-127"/>
                <a:ea typeface="HY헤드라인M" pitchFamily="18" charset="-127"/>
              </a:rPr>
              <a:t>탄력성</a:t>
            </a:r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>
                <a:solidFill>
                  <a:srgbClr val="FF3300"/>
                </a:solidFill>
                <a:latin typeface="HY헤드라인M" pitchFamily="18" charset="-127"/>
                <a:ea typeface="HY헤드라인M" pitchFamily="18" charset="-127"/>
              </a:rPr>
              <a:t>보수성</a:t>
            </a:r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>
                <a:solidFill>
                  <a:srgbClr val="FF3300"/>
                </a:solidFill>
                <a:latin typeface="HY헤드라인M" pitchFamily="18" charset="-127"/>
                <a:ea typeface="HY헤드라인M" pitchFamily="18" charset="-127"/>
              </a:rPr>
              <a:t>결의 상태</a:t>
            </a: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를 보고 판정</a:t>
            </a:r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0" y="5373688"/>
            <a:ext cx="9144000" cy="647600"/>
            <a:chOff x="476" y="3430"/>
            <a:chExt cx="4808" cy="272"/>
          </a:xfrm>
        </p:grpSpPr>
        <p:sp>
          <p:nvSpPr>
            <p:cNvPr id="12" name="AutoShape 5"/>
            <p:cNvSpPr>
              <a:spLocks noChangeArrowheads="1"/>
            </p:cNvSpPr>
            <p:nvPr/>
          </p:nvSpPr>
          <p:spPr bwMode="auto">
            <a:xfrm>
              <a:off x="476" y="3430"/>
              <a:ext cx="3175" cy="272"/>
            </a:xfrm>
            <a:prstGeom prst="bevel">
              <a:avLst>
                <a:gd name="adj" fmla="val 4949"/>
              </a:avLst>
            </a:prstGeom>
            <a:solidFill>
              <a:srgbClr val="45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00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정       상</a:t>
              </a:r>
            </a:p>
          </p:txBody>
        </p:sp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>
              <a:off x="3651" y="3430"/>
              <a:ext cx="1633" cy="272"/>
            </a:xfrm>
            <a:prstGeom prst="bevel">
              <a:avLst>
                <a:gd name="adj" fmla="val 4949"/>
              </a:avLst>
            </a:prstGeom>
            <a:solidFill>
              <a:srgbClr val="33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000">
                  <a:solidFill>
                    <a:srgbClr val="FF3300"/>
                  </a:solidFill>
                  <a:latin typeface="HY헤드라인M" pitchFamily="18" charset="-127"/>
                  <a:ea typeface="HY헤드라인M" pitchFamily="18" charset="-127"/>
                </a:rPr>
                <a:t>비정상</a:t>
              </a:r>
            </a:p>
          </p:txBody>
        </p:sp>
      </p:grpSp>
      <p:graphicFrame>
        <p:nvGraphicFramePr>
          <p:cNvPr id="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5506817"/>
              </p:ext>
            </p:extLst>
          </p:nvPr>
        </p:nvGraphicFramePr>
        <p:xfrm>
          <a:off x="0" y="2924175"/>
          <a:ext cx="9144000" cy="3626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비트맵 이미지" r:id="rId3" imgW="5714286" imgH="1809524" progId="PBrush">
                  <p:embed/>
                </p:oleObj>
              </mc:Choice>
              <mc:Fallback>
                <p:oleObj name="비트맵 이미지" r:id="rId3" imgW="5714286" imgH="180952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924175"/>
                        <a:ext cx="9144000" cy="36260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410841" y="2486025"/>
            <a:ext cx="136931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조직감 </a:t>
            </a:r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1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925441" y="2486025"/>
            <a:ext cx="136931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ko-KR" altLang="en-US" dirty="0" err="1">
                <a:latin typeface="HY헤드라인M" pitchFamily="18" charset="-127"/>
                <a:ea typeface="HY헤드라인M" pitchFamily="18" charset="-127"/>
              </a:rPr>
              <a:t>조직감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2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440041" y="2492375"/>
            <a:ext cx="136931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조직감 </a:t>
            </a:r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5215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성숙도</a:t>
            </a:r>
            <a:endParaRPr kumimoji="0" lang="en-US" altLang="ko-KR" sz="2400" dirty="0" smtClean="0">
              <a:latin typeface="HY헤드라인M" pitchFamily="18" charset="-127"/>
              <a:ea typeface="HY헤드라인M" pitchFamily="18" charset="-127"/>
            </a:endParaRPr>
          </a:p>
          <a:p>
            <a:pPr eaLnBrk="1" hangingPunct="1">
              <a:spcBef>
                <a:spcPct val="50000"/>
              </a:spcBef>
            </a:pP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5200" y="1132500"/>
            <a:ext cx="1055334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척추 및 가시돌기 단면의 </a:t>
            </a:r>
            <a:r>
              <a:rPr lang="ko-KR" altLang="en-US">
                <a:solidFill>
                  <a:srgbClr val="FF3300"/>
                </a:solidFill>
                <a:latin typeface="HY헤드라인M" pitchFamily="18" charset="-127"/>
                <a:ea typeface="HY헤드라인M" pitchFamily="18" charset="-127"/>
              </a:rPr>
              <a:t>골화정도</a:t>
            </a: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를 보고 </a:t>
            </a:r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9</a:t>
            </a: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단계로 판정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975" y="1745275"/>
            <a:ext cx="4412025" cy="3313113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12" y="1724638"/>
            <a:ext cx="6327354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1491887" y="2969238"/>
            <a:ext cx="1116219" cy="838200"/>
          </a:xfrm>
          <a:prstGeom prst="ellipse">
            <a:avLst/>
          </a:prstGeom>
          <a:noFill/>
          <a:ln w="28575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ko-KR">
              <a:solidFill>
                <a:schemeClr val="tx2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-19413" y="5109188"/>
            <a:ext cx="9163413" cy="431800"/>
            <a:chOff x="567" y="3702"/>
            <a:chExt cx="5080" cy="272"/>
          </a:xfrm>
        </p:grpSpPr>
        <p:sp>
          <p:nvSpPr>
            <p:cNvPr id="15" name="AutoShape 8"/>
            <p:cNvSpPr>
              <a:spLocks noChangeArrowheads="1"/>
            </p:cNvSpPr>
            <p:nvPr/>
          </p:nvSpPr>
          <p:spPr bwMode="auto">
            <a:xfrm>
              <a:off x="567" y="3702"/>
              <a:ext cx="2993" cy="272"/>
            </a:xfrm>
            <a:prstGeom prst="bevel">
              <a:avLst>
                <a:gd name="adj" fmla="val 4949"/>
              </a:avLst>
            </a:prstGeom>
            <a:solidFill>
              <a:srgbClr val="45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ko-KR" altLang="en-US" sz="200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정       상</a:t>
              </a:r>
            </a:p>
          </p:txBody>
        </p:sp>
        <p:sp>
          <p:nvSpPr>
            <p:cNvPr id="16" name="AutoShape 9"/>
            <p:cNvSpPr>
              <a:spLocks noChangeArrowheads="1"/>
            </p:cNvSpPr>
            <p:nvPr/>
          </p:nvSpPr>
          <p:spPr bwMode="auto">
            <a:xfrm>
              <a:off x="3560" y="3702"/>
              <a:ext cx="2087" cy="272"/>
            </a:xfrm>
            <a:prstGeom prst="bevel">
              <a:avLst>
                <a:gd name="adj" fmla="val 4949"/>
              </a:avLst>
            </a:prstGeom>
            <a:solidFill>
              <a:srgbClr val="33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ko-KR" altLang="en-US" sz="2000">
                  <a:solidFill>
                    <a:srgbClr val="FF3300"/>
                  </a:solidFill>
                  <a:latin typeface="HY헤드라인M" pitchFamily="18" charset="-127"/>
                  <a:ea typeface="HY헤드라인M" pitchFamily="18" charset="-127"/>
                </a:rPr>
                <a:t>비정상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15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성숙도</a:t>
            </a:r>
            <a:endParaRPr kumimoji="0" lang="en-US" altLang="ko-KR" sz="2400" dirty="0" smtClean="0">
              <a:latin typeface="HY헤드라인M" pitchFamily="18" charset="-127"/>
              <a:ea typeface="HY헤드라인M" pitchFamily="18" charset="-127"/>
            </a:endParaRPr>
          </a:p>
          <a:p>
            <a:pPr eaLnBrk="1" hangingPunct="1">
              <a:spcBef>
                <a:spcPct val="50000"/>
              </a:spcBef>
            </a:pP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7" name="Picture 13" descr="UNI0000048c50ef">
            <a:hlinkClick r:id="rId2" action="ppaction://hlinkpres?slideindex=44&amp;slidetitle=PowerPoint 프레젠테이션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" y="1222423"/>
            <a:ext cx="295588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 descr="UNI0000048c50f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275" y="1222423"/>
            <a:ext cx="295588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UNI0000048c50f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025" y="1235123"/>
            <a:ext cx="295588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I0000048c50f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3" y="3879898"/>
            <a:ext cx="295588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UNI0000048c50f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913" y="3879898"/>
            <a:ext cx="295588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549" y="4116435"/>
            <a:ext cx="2045737" cy="2087563"/>
          </a:xfrm>
          <a:prstGeom prst="ellipse">
            <a:avLst/>
          </a:prstGeom>
          <a:noFill/>
          <a:ln w="50800" algn="ctr">
            <a:solidFill>
              <a:srgbClr val="00FFFF"/>
            </a:solidFill>
            <a:prstDash val="sysDot"/>
            <a:round/>
            <a:headEnd/>
            <a:tailEnd/>
          </a:ln>
          <a:effectLst>
            <a:prstShdw prst="shdw17" dist="17961" dir="2700000">
              <a:srgbClr val="00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23" name="Picture 23" descr="UNI0000048c50f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600" y="3879898"/>
            <a:ext cx="295588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22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등</a:t>
            </a:r>
            <a:r>
              <a:rPr kumimoji="0" lang="ko-KR" altLang="en-US" sz="2400" dirty="0">
                <a:latin typeface="HY헤드라인M" pitchFamily="18" charset="-127"/>
                <a:ea typeface="HY헤드라인M" pitchFamily="18" charset="-127"/>
              </a:rPr>
              <a:t>외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2500" y="1268413"/>
            <a:ext cx="762000" cy="1471612"/>
          </a:xfrm>
          <a:prstGeom prst="rect">
            <a:avLst/>
          </a:prstGeom>
          <a:solidFill>
            <a:srgbClr val="A7DD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Plastic">
            <a:bevelT w="13500" h="13500" prst="angle"/>
            <a:bevelB w="13500" h="13500" prst="angle"/>
            <a:extrusionClr>
              <a:srgbClr val="A7DD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ko-KR" b="1"/>
              <a:t>1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72500" y="2925763"/>
            <a:ext cx="762000" cy="657225"/>
          </a:xfrm>
          <a:prstGeom prst="rect">
            <a:avLst/>
          </a:prstGeom>
          <a:solidFill>
            <a:srgbClr val="A7DD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Plastic">
            <a:bevelT w="13500" h="13500" prst="angle"/>
            <a:bevelB w="13500" h="13500" prst="angle"/>
            <a:extrusionClr>
              <a:srgbClr val="A7DD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ko-KR" b="1"/>
              <a:t>2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75675" y="3736975"/>
            <a:ext cx="762000" cy="657225"/>
          </a:xfrm>
          <a:prstGeom prst="rect">
            <a:avLst/>
          </a:prstGeom>
          <a:solidFill>
            <a:srgbClr val="A7DD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Plastic">
            <a:bevelT w="13500" h="13500" prst="angle"/>
            <a:bevelB w="13500" h="13500" prst="angle"/>
            <a:extrusionClr>
              <a:srgbClr val="A7DD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ko-KR" b="1"/>
              <a:t>3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2500" y="4597400"/>
            <a:ext cx="762000" cy="657225"/>
          </a:xfrm>
          <a:prstGeom prst="rect">
            <a:avLst/>
          </a:prstGeom>
          <a:solidFill>
            <a:srgbClr val="A7DD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Plastic">
            <a:bevelT w="13500" h="13500" prst="angle"/>
            <a:bevelB w="13500" h="13500" prst="angle"/>
            <a:extrusionClr>
              <a:srgbClr val="A7DD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ko-KR" b="1"/>
              <a:t>4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72500" y="5435600"/>
            <a:ext cx="762000" cy="657225"/>
          </a:xfrm>
          <a:prstGeom prst="rect">
            <a:avLst/>
          </a:prstGeom>
          <a:solidFill>
            <a:srgbClr val="A7DD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Plastic">
            <a:bevelT w="13500" h="13500" prst="angle"/>
            <a:bevelB w="13500" h="13500" prst="angle"/>
            <a:extrusionClr>
              <a:srgbClr val="A7DD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ko-KR" b="1"/>
              <a:t>5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986899" y="4572000"/>
            <a:ext cx="8145987" cy="65722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folHlink">
                <a:gamma/>
                <a:shade val="60000"/>
                <a:invGamma/>
              </a:schemeClr>
            </a:outerShdw>
          </a:effectLst>
          <a:scene3d>
            <a:camera prst="legacyObliqueTopRight"/>
            <a:lightRig rig="legacyFlat3" dir="b"/>
          </a:scene3d>
          <a:sp3d extrusionH="430200" prstMaterial="legacyPlastic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r>
              <a:rPr lang="ko-KR" altLang="en-US" b="1">
                <a:solidFill>
                  <a:schemeClr val="bg1"/>
                </a:solidFill>
              </a:rPr>
              <a:t>도체중량이 </a:t>
            </a:r>
            <a:r>
              <a:rPr lang="en-US" altLang="ko-KR" b="1">
                <a:solidFill>
                  <a:schemeClr val="bg1"/>
                </a:solidFill>
              </a:rPr>
              <a:t>150 kg </a:t>
            </a:r>
            <a:r>
              <a:rPr lang="ko-KR" altLang="en-US" b="1">
                <a:solidFill>
                  <a:schemeClr val="bg1"/>
                </a:solidFill>
              </a:rPr>
              <a:t>미만인 도체로서 비육상태가 불량한 경우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98012" y="1268413"/>
            <a:ext cx="8145987" cy="657225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Plastic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r>
              <a:rPr lang="ko-KR" altLang="en-US" b="1">
                <a:solidFill>
                  <a:schemeClr val="bg1"/>
                </a:solidFill>
              </a:rPr>
              <a:t>성숙도 기준 </a:t>
            </a:r>
            <a:r>
              <a:rPr lang="en-US" altLang="ko-KR" b="1">
                <a:solidFill>
                  <a:schemeClr val="bg1"/>
                </a:solidFill>
              </a:rPr>
              <a:t>8,9</a:t>
            </a:r>
            <a:r>
              <a:rPr lang="ko-KR" altLang="en-US" b="1">
                <a:solidFill>
                  <a:schemeClr val="bg1"/>
                </a:solidFill>
              </a:rPr>
              <a:t>번에 해당하는 경우로서 비육상태가 매우</a:t>
            </a:r>
          </a:p>
          <a:p>
            <a:r>
              <a:rPr lang="ko-KR" altLang="en-US" b="1">
                <a:solidFill>
                  <a:schemeClr val="bg1"/>
                </a:solidFill>
              </a:rPr>
              <a:t>불량한 노폐우 도체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998012" y="2078038"/>
            <a:ext cx="8145987" cy="657225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Plastic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r>
              <a:rPr lang="ko-KR" altLang="en-US" b="1">
                <a:solidFill>
                  <a:schemeClr val="bg1"/>
                </a:solidFill>
              </a:rPr>
              <a:t>성숙도 기준 </a:t>
            </a:r>
            <a:r>
              <a:rPr lang="en-US" altLang="ko-KR" b="1">
                <a:solidFill>
                  <a:schemeClr val="bg1"/>
                </a:solidFill>
              </a:rPr>
              <a:t>8,9</a:t>
            </a:r>
            <a:r>
              <a:rPr lang="ko-KR" altLang="en-US" b="1">
                <a:solidFill>
                  <a:schemeClr val="bg1"/>
                </a:solidFill>
              </a:rPr>
              <a:t>번에 해당하지 않으나 비육상태가 불량하여</a:t>
            </a:r>
          </a:p>
          <a:p>
            <a:r>
              <a:rPr lang="ko-KR" altLang="en-US" b="1">
                <a:solidFill>
                  <a:schemeClr val="bg1"/>
                </a:solidFill>
              </a:rPr>
              <a:t>육질이 극히 떨어진다고 인정되는 도체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998012" y="2887663"/>
            <a:ext cx="8145987" cy="657225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Plastic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r>
              <a:rPr lang="ko-KR" altLang="en-US" b="1">
                <a:solidFill>
                  <a:schemeClr val="bg1"/>
                </a:solidFill>
              </a:rPr>
              <a:t>방혈이 불량하거나 외부가 오염되어 육질이 극히 떨어진다고</a:t>
            </a:r>
          </a:p>
          <a:p>
            <a:r>
              <a:rPr lang="ko-KR" altLang="en-US" b="1">
                <a:solidFill>
                  <a:schemeClr val="bg1"/>
                </a:solidFill>
              </a:rPr>
              <a:t>인정되는 도체</a:t>
            </a: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998012" y="3697288"/>
            <a:ext cx="8145987" cy="657225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Plastic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r>
              <a:rPr lang="ko-KR" altLang="en-US" b="1">
                <a:solidFill>
                  <a:schemeClr val="bg1"/>
                </a:solidFill>
              </a:rPr>
              <a:t>부분폐기 정도가 심하다고 인정되는 도체</a:t>
            </a: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998012" y="5364163"/>
            <a:ext cx="8145987" cy="657225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Plastic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r>
              <a:rPr lang="ko-KR" altLang="en-US" b="1">
                <a:solidFill>
                  <a:schemeClr val="bg1"/>
                </a:solidFill>
              </a:rPr>
              <a:t>수해</a:t>
            </a:r>
            <a:r>
              <a:rPr lang="en-US" altLang="ko-KR" b="1">
                <a:solidFill>
                  <a:schemeClr val="bg1"/>
                </a:solidFill>
              </a:rPr>
              <a:t>, </a:t>
            </a:r>
            <a:r>
              <a:rPr lang="ko-KR" altLang="en-US" b="1">
                <a:solidFill>
                  <a:schemeClr val="bg1"/>
                </a:solidFill>
              </a:rPr>
              <a:t>화재</a:t>
            </a:r>
            <a:r>
              <a:rPr lang="en-US" altLang="ko-KR" b="1">
                <a:solidFill>
                  <a:schemeClr val="bg1"/>
                </a:solidFill>
              </a:rPr>
              <a:t>, </a:t>
            </a:r>
            <a:r>
              <a:rPr lang="ko-KR" altLang="en-US" b="1">
                <a:solidFill>
                  <a:schemeClr val="bg1"/>
                </a:solidFill>
              </a:rPr>
              <a:t>정전 등으로 냉도체 등급판정 방법을 적용할 수 </a:t>
            </a:r>
          </a:p>
          <a:p>
            <a:r>
              <a:rPr lang="ko-KR" altLang="en-US" b="1">
                <a:solidFill>
                  <a:schemeClr val="bg1"/>
                </a:solidFill>
              </a:rPr>
              <a:t>없다고 시도지사가 인정하는 사고 당일 도축된 도체</a:t>
            </a:r>
          </a:p>
        </p:txBody>
      </p:sp>
    </p:spTree>
    <p:extLst>
      <p:ext uri="{BB962C8B-B14F-4D97-AF65-F5344CB8AC3E}">
        <p14:creationId xmlns:p14="http://schemas.microsoft.com/office/powerpoint/2010/main" val="270757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등</a:t>
            </a:r>
            <a:r>
              <a:rPr kumimoji="0" lang="ko-KR" altLang="en-US" sz="2400" dirty="0">
                <a:latin typeface="HY헤드라인M" pitchFamily="18" charset="-127"/>
                <a:ea typeface="HY헤드라인M" pitchFamily="18" charset="-127"/>
              </a:rPr>
              <a:t>외</a:t>
            </a:r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608675"/>
              </p:ext>
            </p:extLst>
          </p:nvPr>
        </p:nvGraphicFramePr>
        <p:xfrm>
          <a:off x="0" y="1412776"/>
          <a:ext cx="9144000" cy="392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비트맵 이미지" r:id="rId3" imgW="4695238" imgH="2029108" progId="PBrush">
                  <p:embed/>
                </p:oleObj>
              </mc:Choice>
              <mc:Fallback>
                <p:oleObj name="비트맵 이미지" r:id="rId3" imgW="4695238" imgH="202910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12776"/>
                        <a:ext cx="9144000" cy="392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17463" y="5575042"/>
            <a:ext cx="9093758" cy="431800"/>
            <a:chOff x="521" y="3203"/>
            <a:chExt cx="4944" cy="272"/>
          </a:xfrm>
        </p:grpSpPr>
        <p:sp>
          <p:nvSpPr>
            <p:cNvPr id="19" name="AutoShape 5"/>
            <p:cNvSpPr>
              <a:spLocks noChangeArrowheads="1"/>
            </p:cNvSpPr>
            <p:nvPr/>
          </p:nvSpPr>
          <p:spPr bwMode="auto">
            <a:xfrm>
              <a:off x="3833" y="3203"/>
              <a:ext cx="1632" cy="272"/>
            </a:xfrm>
            <a:prstGeom prst="bevel">
              <a:avLst>
                <a:gd name="adj" fmla="val 4949"/>
              </a:avLst>
            </a:prstGeom>
            <a:solidFill>
              <a:srgbClr val="33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000">
                  <a:solidFill>
                    <a:srgbClr val="FF3300"/>
                  </a:solidFill>
                  <a:latin typeface="HY헤드라인M" pitchFamily="18" charset="-127"/>
                  <a:ea typeface="HY헤드라인M" pitchFamily="18" charset="-127"/>
                </a:rPr>
                <a:t>부분폐기</a:t>
              </a:r>
            </a:p>
          </p:txBody>
        </p:sp>
        <p:sp>
          <p:nvSpPr>
            <p:cNvPr id="20" name="AutoShape 6"/>
            <p:cNvSpPr>
              <a:spLocks noChangeArrowheads="1"/>
            </p:cNvSpPr>
            <p:nvPr/>
          </p:nvSpPr>
          <p:spPr bwMode="auto">
            <a:xfrm>
              <a:off x="2245" y="3203"/>
              <a:ext cx="1633" cy="272"/>
            </a:xfrm>
            <a:prstGeom prst="bevel">
              <a:avLst>
                <a:gd name="adj" fmla="val 4949"/>
              </a:avLst>
            </a:prstGeom>
            <a:solidFill>
              <a:srgbClr val="33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000" dirty="0" err="1">
                  <a:solidFill>
                    <a:srgbClr val="FF3300"/>
                  </a:solidFill>
                  <a:latin typeface="HY헤드라인M" pitchFamily="18" charset="-127"/>
                  <a:ea typeface="HY헤드라인M" pitchFamily="18" charset="-127"/>
                </a:rPr>
                <a:t>방혈불량</a:t>
              </a:r>
              <a:endParaRPr lang="ko-KR" altLang="en-US" sz="2000" dirty="0">
                <a:solidFill>
                  <a:srgbClr val="FF33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1" name="AutoShape 7"/>
            <p:cNvSpPr>
              <a:spLocks noChangeArrowheads="1"/>
            </p:cNvSpPr>
            <p:nvPr/>
          </p:nvSpPr>
          <p:spPr bwMode="auto">
            <a:xfrm>
              <a:off x="521" y="3203"/>
              <a:ext cx="1724" cy="272"/>
            </a:xfrm>
            <a:prstGeom prst="bevel">
              <a:avLst>
                <a:gd name="adj" fmla="val 4949"/>
              </a:avLst>
            </a:prstGeom>
            <a:solidFill>
              <a:srgbClr val="33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000">
                  <a:solidFill>
                    <a:srgbClr val="FF3300"/>
                  </a:solidFill>
                  <a:latin typeface="HY헤드라인M" pitchFamily="18" charset="-127"/>
                  <a:ea typeface="HY헤드라인M" pitchFamily="18" charset="-127"/>
                </a:rPr>
                <a:t>노폐우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618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결함 및 표시방법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611188" y="1203325"/>
            <a:ext cx="1828800" cy="3819525"/>
            <a:chOff x="624" y="1434"/>
            <a:chExt cx="1152" cy="2406"/>
          </a:xfrm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624" y="1872"/>
              <a:ext cx="1152" cy="288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Plastic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 anchorCtr="1">
              <a:flatTx/>
            </a:bodyPr>
            <a:lstStyle/>
            <a:p>
              <a:pPr algn="ctr"/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근  출  혈</a:t>
              </a: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624" y="1434"/>
              <a:ext cx="1152" cy="342"/>
            </a:xfrm>
            <a:prstGeom prst="rect">
              <a:avLst/>
            </a:prstGeom>
            <a:solidFill>
              <a:srgbClr val="00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Plastic">
              <a:bevelT w="13500" h="13500" prst="angle"/>
              <a:bevelB w="13500" h="13500" prst="angle"/>
              <a:extrusionClr>
                <a:srgbClr val="00CCFF"/>
              </a:extrusionClr>
            </a:sp3d>
          </p:spPr>
          <p:txBody>
            <a:bodyPr wrap="none" anchor="ctr" anchorCtr="1">
              <a:flatTx/>
            </a:bodyPr>
            <a:lstStyle/>
            <a:p>
              <a:pPr algn="ctr"/>
              <a:r>
                <a:rPr lang="ko-KR" altLang="en-US" b="1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결함내역</a:t>
              </a:r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624" y="2208"/>
              <a:ext cx="1152" cy="288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Plastic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 anchorCtr="1">
              <a:flatTx/>
            </a:bodyPr>
            <a:lstStyle/>
            <a:p>
              <a:pPr algn="ctr"/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수       종</a:t>
              </a:r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624" y="2544"/>
              <a:ext cx="1152" cy="288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Plastic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 anchorCtr="1">
              <a:flatTx/>
            </a:bodyPr>
            <a:lstStyle/>
            <a:p>
              <a:pPr algn="ctr"/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근       염</a:t>
              </a:r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624" y="2880"/>
              <a:ext cx="1152" cy="288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Plastic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 anchorCtr="1">
              <a:flatTx/>
            </a:bodyPr>
            <a:lstStyle/>
            <a:p>
              <a:pPr algn="ctr"/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외       상</a:t>
              </a:r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624" y="3216"/>
              <a:ext cx="1152" cy="288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Plastic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 anchorCtr="1">
              <a:flatTx/>
            </a:bodyPr>
            <a:lstStyle/>
            <a:p>
              <a:pPr algn="ctr"/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근육 제거</a:t>
              </a: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624" y="3552"/>
              <a:ext cx="1152" cy="288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Plastic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 anchorCtr="1">
              <a:flatTx/>
            </a:bodyPr>
            <a:lstStyle/>
            <a:p>
              <a:pPr algn="ctr"/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기       타</a:t>
              </a:r>
            </a:p>
          </p:txBody>
        </p:sp>
      </p:grpSp>
      <p:grpSp>
        <p:nvGrpSpPr>
          <p:cNvPr id="22" name="Group 29"/>
          <p:cNvGrpSpPr>
            <a:grpSpLocks/>
          </p:cNvGrpSpPr>
          <p:nvPr/>
        </p:nvGrpSpPr>
        <p:grpSpPr bwMode="auto">
          <a:xfrm>
            <a:off x="3092450" y="1190625"/>
            <a:ext cx="1192213" cy="3817938"/>
            <a:chOff x="1837" y="1434"/>
            <a:chExt cx="751" cy="2405"/>
          </a:xfrm>
        </p:grpSpPr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1837" y="1434"/>
              <a:ext cx="751" cy="363"/>
            </a:xfrm>
            <a:prstGeom prst="rect">
              <a:avLst/>
            </a:prstGeom>
            <a:solidFill>
              <a:srgbClr val="00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Plastic">
              <a:bevelT w="13500" h="13500" prst="angle"/>
              <a:bevelB w="13500" h="13500" prst="angle"/>
              <a:extrusionClr>
                <a:srgbClr val="00CCFF"/>
              </a:extrusionClr>
            </a:sp3d>
          </p:spPr>
          <p:txBody>
            <a:bodyPr wrap="none" anchor="ctr" anchorCtr="1">
              <a:flatTx/>
            </a:bodyPr>
            <a:lstStyle/>
            <a:p>
              <a:pPr algn="ctr"/>
              <a:r>
                <a:rPr lang="ko-KR" altLang="en-US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표시방법</a:t>
              </a:r>
              <a:r>
                <a:rPr lang="en-US" altLang="ko-KR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`</a:t>
              </a:r>
            </a:p>
          </p:txBody>
        </p:sp>
        <p:sp>
          <p:nvSpPr>
            <p:cNvPr id="24" name="Rectangle 15"/>
            <p:cNvSpPr>
              <a:spLocks noChangeArrowheads="1"/>
            </p:cNvSpPr>
            <p:nvPr/>
          </p:nvSpPr>
          <p:spPr bwMode="auto">
            <a:xfrm>
              <a:off x="1837" y="1862"/>
              <a:ext cx="751" cy="290"/>
            </a:xfrm>
            <a:prstGeom prst="rect">
              <a:avLst/>
            </a:prstGeom>
            <a:solidFill>
              <a:srgbClr val="CC99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Plastic">
              <a:bevelT w="13500" h="13500" prst="angle"/>
              <a:bevelB w="13500" h="13500" prst="angle"/>
              <a:extrusionClr>
                <a:srgbClr val="CC99FF"/>
              </a:extrusionClr>
            </a:sp3d>
          </p:spPr>
          <p:txBody>
            <a:bodyPr wrap="none" anchor="b">
              <a:flatTx/>
            </a:bodyPr>
            <a:lstStyle/>
            <a:p>
              <a:pPr algn="ctr" fontAlgn="ctr">
                <a:lnSpc>
                  <a:spcPct val="140000"/>
                </a:lnSpc>
              </a:pPr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ㅎ</a:t>
              </a:r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1837" y="2200"/>
              <a:ext cx="751" cy="289"/>
            </a:xfrm>
            <a:prstGeom prst="rect">
              <a:avLst/>
            </a:prstGeom>
            <a:solidFill>
              <a:srgbClr val="CC99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Plastic">
              <a:bevelT w="13500" h="13500" prst="angle"/>
              <a:bevelB w="13500" h="13500" prst="angle"/>
              <a:extrusionClr>
                <a:srgbClr val="CC99FF"/>
              </a:extrusionClr>
            </a:sp3d>
          </p:spPr>
          <p:txBody>
            <a:bodyPr wrap="none" anchor="b">
              <a:flatTx/>
            </a:bodyPr>
            <a:lstStyle/>
            <a:p>
              <a:pPr algn="ctr" fontAlgn="ctr">
                <a:lnSpc>
                  <a:spcPct val="140000"/>
                </a:lnSpc>
              </a:pPr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ㅈ</a:t>
              </a:r>
            </a:p>
          </p:txBody>
        </p:sp>
        <p:sp>
          <p:nvSpPr>
            <p:cNvPr id="26" name="Rectangle 17"/>
            <p:cNvSpPr>
              <a:spLocks noChangeArrowheads="1"/>
            </p:cNvSpPr>
            <p:nvPr/>
          </p:nvSpPr>
          <p:spPr bwMode="auto">
            <a:xfrm>
              <a:off x="1837" y="2537"/>
              <a:ext cx="751" cy="290"/>
            </a:xfrm>
            <a:prstGeom prst="rect">
              <a:avLst/>
            </a:prstGeom>
            <a:solidFill>
              <a:srgbClr val="CC99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Plastic">
              <a:bevelT w="13500" h="13500" prst="angle"/>
              <a:bevelB w="13500" h="13500" prst="angle"/>
              <a:extrusionClr>
                <a:srgbClr val="CC99FF"/>
              </a:extrusionClr>
            </a:sp3d>
          </p:spPr>
          <p:txBody>
            <a:bodyPr wrap="none" anchor="b">
              <a:flatTx/>
            </a:bodyPr>
            <a:lstStyle/>
            <a:p>
              <a:pPr algn="ctr" fontAlgn="ctr">
                <a:lnSpc>
                  <a:spcPct val="140000"/>
                </a:lnSpc>
              </a:pPr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ㅇ</a:t>
              </a:r>
            </a:p>
          </p:txBody>
        </p:sp>
        <p:sp>
          <p:nvSpPr>
            <p:cNvPr id="27" name="Rectangle 18"/>
            <p:cNvSpPr>
              <a:spLocks noChangeArrowheads="1"/>
            </p:cNvSpPr>
            <p:nvPr/>
          </p:nvSpPr>
          <p:spPr bwMode="auto">
            <a:xfrm>
              <a:off x="1837" y="2875"/>
              <a:ext cx="751" cy="289"/>
            </a:xfrm>
            <a:prstGeom prst="rect">
              <a:avLst/>
            </a:prstGeom>
            <a:solidFill>
              <a:srgbClr val="CC99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Plastic">
              <a:bevelT w="13500" h="13500" prst="angle"/>
              <a:bevelB w="13500" h="13500" prst="angle"/>
              <a:extrusionClr>
                <a:srgbClr val="CC99FF"/>
              </a:extrusionClr>
            </a:sp3d>
          </p:spPr>
          <p:txBody>
            <a:bodyPr wrap="none" anchor="b">
              <a:flatTx/>
            </a:bodyPr>
            <a:lstStyle/>
            <a:p>
              <a:pPr algn="ctr" fontAlgn="ctr">
                <a:lnSpc>
                  <a:spcPct val="140000"/>
                </a:lnSpc>
              </a:pPr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ㅅ</a:t>
              </a:r>
            </a:p>
          </p:txBody>
        </p:sp>
        <p:sp>
          <p:nvSpPr>
            <p:cNvPr id="28" name="Rectangle 19"/>
            <p:cNvSpPr>
              <a:spLocks noChangeArrowheads="1"/>
            </p:cNvSpPr>
            <p:nvPr/>
          </p:nvSpPr>
          <p:spPr bwMode="auto">
            <a:xfrm>
              <a:off x="1837" y="3212"/>
              <a:ext cx="751" cy="290"/>
            </a:xfrm>
            <a:prstGeom prst="rect">
              <a:avLst/>
            </a:prstGeom>
            <a:solidFill>
              <a:srgbClr val="CC99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Plastic">
              <a:bevelT w="13500" h="13500" prst="angle"/>
              <a:bevelB w="13500" h="13500" prst="angle"/>
              <a:extrusionClr>
                <a:srgbClr val="CC99FF"/>
              </a:extrusionClr>
            </a:sp3d>
          </p:spPr>
          <p:txBody>
            <a:bodyPr wrap="none" anchor="b">
              <a:flatTx/>
            </a:bodyPr>
            <a:lstStyle/>
            <a:p>
              <a:pPr algn="ctr" fontAlgn="ctr">
                <a:lnSpc>
                  <a:spcPct val="140000"/>
                </a:lnSpc>
              </a:pPr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ㄱ</a:t>
              </a:r>
            </a:p>
          </p:txBody>
        </p:sp>
        <p:sp>
          <p:nvSpPr>
            <p:cNvPr id="29" name="Rectangle 20"/>
            <p:cNvSpPr>
              <a:spLocks noChangeArrowheads="1"/>
            </p:cNvSpPr>
            <p:nvPr/>
          </p:nvSpPr>
          <p:spPr bwMode="auto">
            <a:xfrm>
              <a:off x="1837" y="3550"/>
              <a:ext cx="751" cy="289"/>
            </a:xfrm>
            <a:prstGeom prst="rect">
              <a:avLst/>
            </a:prstGeom>
            <a:solidFill>
              <a:srgbClr val="CC99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Plastic">
              <a:bevelT w="13500" h="13500" prst="angle"/>
              <a:bevelB w="13500" h="13500" prst="angle"/>
              <a:extrusionClr>
                <a:srgbClr val="CC99FF"/>
              </a:extrusionClr>
            </a:sp3d>
          </p:spPr>
          <p:txBody>
            <a:bodyPr wrap="none" anchor="b">
              <a:flatTx/>
            </a:bodyPr>
            <a:lstStyle/>
            <a:p>
              <a:pPr algn="ctr" fontAlgn="ctr">
                <a:lnSpc>
                  <a:spcPct val="140000"/>
                </a:lnSpc>
              </a:pPr>
              <a:r>
                <a:rPr lang="ko-KR" altLang="en-US">
                  <a:latin typeface="HY헤드라인M" pitchFamily="18" charset="-127"/>
                  <a:ea typeface="HY헤드라인M" pitchFamily="18" charset="-127"/>
                </a:rPr>
                <a:t>ㅌ</a:t>
              </a:r>
            </a:p>
          </p:txBody>
        </p:sp>
      </p:grpSp>
      <p:sp>
        <p:nvSpPr>
          <p:cNvPr id="30" name="Text Box 21">
            <a:hlinkClick r:id="rId3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588963" y="5140325"/>
            <a:ext cx="3697287" cy="369888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Plastic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>
            <a:spAutoFit/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* </a:t>
            </a:r>
            <a:r>
              <a:rPr lang="ko-KR" altLang="en-US" sz="1600">
                <a:latin typeface="HY헤드라인M" pitchFamily="18" charset="-127"/>
                <a:ea typeface="HY헤드라인M" pitchFamily="18" charset="-127"/>
              </a:rPr>
              <a:t>결함의 </a:t>
            </a:r>
            <a:r>
              <a:rPr lang="ko-KR" altLang="en-US" sz="1600">
                <a:solidFill>
                  <a:srgbClr val="FF3300"/>
                </a:solidFill>
                <a:latin typeface="HY헤드라인M" pitchFamily="18" charset="-127"/>
                <a:ea typeface="HY헤드라인M" pitchFamily="18" charset="-127"/>
              </a:rPr>
              <a:t>뒷글자 첫번째</a:t>
            </a:r>
            <a:r>
              <a:rPr lang="ko-KR" altLang="en-US" sz="160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>
                <a:solidFill>
                  <a:srgbClr val="FF3300"/>
                </a:solidFill>
                <a:latin typeface="HY헤드라인M" pitchFamily="18" charset="-127"/>
                <a:ea typeface="HY헤드라인M" pitchFamily="18" charset="-127"/>
              </a:rPr>
              <a:t>자음</a:t>
            </a:r>
            <a:r>
              <a:rPr lang="ko-KR" altLang="en-US" sz="1600">
                <a:latin typeface="HY헤드라인M" pitchFamily="18" charset="-127"/>
                <a:ea typeface="HY헤드라인M" pitchFamily="18" charset="-127"/>
              </a:rPr>
              <a:t>으로 표기</a:t>
            </a:r>
          </a:p>
        </p:txBody>
      </p:sp>
      <p:graphicFrame>
        <p:nvGraphicFramePr>
          <p:cNvPr id="31" name="Object 22"/>
          <p:cNvGraphicFramePr>
            <a:graphicFrameLocks noChangeAspect="1"/>
          </p:cNvGraphicFramePr>
          <p:nvPr/>
        </p:nvGraphicFramePr>
        <p:xfrm>
          <a:off x="6011863" y="1052513"/>
          <a:ext cx="27813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5" name="비트맵 이미지" r:id="rId4" imgW="2781688" imgH="5485714" progId="PBrush">
                  <p:embed/>
                </p:oleObj>
              </mc:Choice>
              <mc:Fallback>
                <p:oleObj name="비트맵 이미지" r:id="rId4" imgW="2781688" imgH="548571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1052513"/>
                        <a:ext cx="27813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Group 27"/>
          <p:cNvGrpSpPr>
            <a:grpSpLocks/>
          </p:cNvGrpSpPr>
          <p:nvPr/>
        </p:nvGrpSpPr>
        <p:grpSpPr bwMode="auto">
          <a:xfrm>
            <a:off x="4498975" y="1052513"/>
            <a:ext cx="1512888" cy="4103687"/>
            <a:chOff x="2789" y="663"/>
            <a:chExt cx="953" cy="2585"/>
          </a:xfrm>
        </p:grpSpPr>
        <p:sp>
          <p:nvSpPr>
            <p:cNvPr id="33" name="AutoShape 23"/>
            <p:cNvSpPr>
              <a:spLocks noChangeArrowheads="1"/>
            </p:cNvSpPr>
            <p:nvPr/>
          </p:nvSpPr>
          <p:spPr bwMode="auto">
            <a:xfrm>
              <a:off x="2789" y="663"/>
              <a:ext cx="953" cy="272"/>
            </a:xfrm>
            <a:prstGeom prst="bevel">
              <a:avLst>
                <a:gd name="adj" fmla="val 4949"/>
              </a:avLst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00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근출혈</a:t>
              </a:r>
            </a:p>
          </p:txBody>
        </p:sp>
        <p:sp>
          <p:nvSpPr>
            <p:cNvPr id="34" name="AutoShape 24">
              <a:hlinkClick r:id="rId6" action="ppaction://hlinkfile"/>
            </p:cNvPr>
            <p:cNvSpPr>
              <a:spLocks noChangeArrowheads="1"/>
            </p:cNvSpPr>
            <p:nvPr/>
          </p:nvSpPr>
          <p:spPr bwMode="auto">
            <a:xfrm>
              <a:off x="2789" y="1842"/>
              <a:ext cx="953" cy="272"/>
            </a:xfrm>
            <a:prstGeom prst="bevel">
              <a:avLst>
                <a:gd name="adj" fmla="val 4949"/>
              </a:avLst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00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수  종</a:t>
              </a:r>
            </a:p>
          </p:txBody>
        </p:sp>
        <p:sp>
          <p:nvSpPr>
            <p:cNvPr id="35" name="AutoShape 25"/>
            <p:cNvSpPr>
              <a:spLocks noChangeArrowheads="1"/>
            </p:cNvSpPr>
            <p:nvPr/>
          </p:nvSpPr>
          <p:spPr bwMode="auto">
            <a:xfrm>
              <a:off x="2789" y="2976"/>
              <a:ext cx="953" cy="272"/>
            </a:xfrm>
            <a:prstGeom prst="bevel">
              <a:avLst>
                <a:gd name="adj" fmla="val 4949"/>
              </a:avLst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00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외  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500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err="1" smtClean="0">
                <a:latin typeface="HY헤드라인M" pitchFamily="18" charset="-127"/>
                <a:ea typeface="HY헤드라인M" pitchFamily="18" charset="-127"/>
              </a:rPr>
              <a:t>근출혈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6" name="Picture 12" descr="근출혈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" y="1417637"/>
            <a:ext cx="4480111" cy="439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6" descr="UNI00000c4056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1433512"/>
            <a:ext cx="4552973" cy="437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54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수종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6" name="Picture 12" descr="기본수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9953"/>
            <a:ext cx="4937746" cy="493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2" descr="045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71574"/>
            <a:ext cx="4837993" cy="493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54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err="1" smtClean="0">
                <a:latin typeface="HY헤드라인M" pitchFamily="18" charset="-127"/>
                <a:ea typeface="HY헤드라인M" pitchFamily="18" charset="-127"/>
              </a:rPr>
              <a:t>근염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6" name="Picture 13" descr="P70500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" y="1389466"/>
            <a:ext cx="4770842" cy="459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1388843"/>
            <a:ext cx="4680147" cy="459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54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"/>
          <p:cNvGrpSpPr>
            <a:grpSpLocks/>
          </p:cNvGrpSpPr>
          <p:nvPr/>
        </p:nvGrpSpPr>
        <p:grpSpPr bwMode="auto">
          <a:xfrm>
            <a:off x="2051050" y="3141663"/>
            <a:ext cx="5029200" cy="711200"/>
            <a:chOff x="2057400" y="2032000"/>
            <a:chExt cx="5029200" cy="711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057400" y="2032000"/>
              <a:ext cx="5029200" cy="711200"/>
              <a:chOff x="1344" y="1680"/>
              <a:chExt cx="2928" cy="448"/>
            </a:xfrm>
          </p:grpSpPr>
          <p:sp>
            <p:nvSpPr>
              <p:cNvPr id="6" name="Freeform 11"/>
              <p:cNvSpPr>
                <a:spLocks/>
              </p:cNvSpPr>
              <p:nvPr/>
            </p:nvSpPr>
            <p:spPr bwMode="gray">
              <a:xfrm>
                <a:off x="1440" y="1938"/>
                <a:ext cx="2736" cy="190"/>
              </a:xfrm>
              <a:custGeom>
                <a:avLst/>
                <a:gdLst>
                  <a:gd name="T0" fmla="*/ 2736 w 1120"/>
                  <a:gd name="T1" fmla="*/ 190 h 252"/>
                  <a:gd name="T2" fmla="*/ 2726 w 1120"/>
                  <a:gd name="T3" fmla="*/ 188 h 252"/>
                  <a:gd name="T4" fmla="*/ 2687 w 1120"/>
                  <a:gd name="T5" fmla="*/ 185 h 252"/>
                  <a:gd name="T6" fmla="*/ 2624 w 1120"/>
                  <a:gd name="T7" fmla="*/ 181 h 252"/>
                  <a:gd name="T8" fmla="*/ 2536 w 1120"/>
                  <a:gd name="T9" fmla="*/ 175 h 252"/>
                  <a:gd name="T10" fmla="*/ 2423 w 1120"/>
                  <a:gd name="T11" fmla="*/ 167 h 252"/>
                  <a:gd name="T12" fmla="*/ 2291 w 1120"/>
                  <a:gd name="T13" fmla="*/ 160 h 252"/>
                  <a:gd name="T14" fmla="*/ 2140 w 1120"/>
                  <a:gd name="T15" fmla="*/ 154 h 252"/>
                  <a:gd name="T16" fmla="*/ 1969 w 1120"/>
                  <a:gd name="T17" fmla="*/ 148 h 252"/>
                  <a:gd name="T18" fmla="*/ 1783 w 1120"/>
                  <a:gd name="T19" fmla="*/ 143 h 252"/>
                  <a:gd name="T20" fmla="*/ 1578 w 1120"/>
                  <a:gd name="T21" fmla="*/ 139 h 252"/>
                  <a:gd name="T22" fmla="*/ 1358 w 1120"/>
                  <a:gd name="T23" fmla="*/ 139 h 252"/>
                  <a:gd name="T24" fmla="*/ 1138 w 1120"/>
                  <a:gd name="T25" fmla="*/ 139 h 252"/>
                  <a:gd name="T26" fmla="*/ 938 w 1120"/>
                  <a:gd name="T27" fmla="*/ 143 h 252"/>
                  <a:gd name="T28" fmla="*/ 752 w 1120"/>
                  <a:gd name="T29" fmla="*/ 148 h 252"/>
                  <a:gd name="T30" fmla="*/ 581 w 1120"/>
                  <a:gd name="T31" fmla="*/ 154 h 252"/>
                  <a:gd name="T32" fmla="*/ 435 w 1120"/>
                  <a:gd name="T33" fmla="*/ 160 h 252"/>
                  <a:gd name="T34" fmla="*/ 308 w 1120"/>
                  <a:gd name="T35" fmla="*/ 167 h 252"/>
                  <a:gd name="T36" fmla="*/ 200 w 1120"/>
                  <a:gd name="T37" fmla="*/ 175 h 252"/>
                  <a:gd name="T38" fmla="*/ 112 w 1120"/>
                  <a:gd name="T39" fmla="*/ 181 h 252"/>
                  <a:gd name="T40" fmla="*/ 49 w 1120"/>
                  <a:gd name="T41" fmla="*/ 185 h 252"/>
                  <a:gd name="T42" fmla="*/ 15 w 1120"/>
                  <a:gd name="T43" fmla="*/ 188 h 252"/>
                  <a:gd name="T44" fmla="*/ 0 w 1120"/>
                  <a:gd name="T45" fmla="*/ 190 h 252"/>
                  <a:gd name="T46" fmla="*/ 0 w 1120"/>
                  <a:gd name="T47" fmla="*/ 47 h 252"/>
                  <a:gd name="T48" fmla="*/ 1368 w 1120"/>
                  <a:gd name="T49" fmla="*/ 0 h 252"/>
                  <a:gd name="T50" fmla="*/ 2736 w 1120"/>
                  <a:gd name="T51" fmla="*/ 47 h 252"/>
                  <a:gd name="T52" fmla="*/ 2736 w 1120"/>
                  <a:gd name="T53" fmla="*/ 190 h 252"/>
                  <a:gd name="T54" fmla="*/ 2736 w 1120"/>
                  <a:gd name="T55" fmla="*/ 190 h 25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120"/>
                  <a:gd name="T85" fmla="*/ 0 h 252"/>
                  <a:gd name="T86" fmla="*/ 1120 w 1120"/>
                  <a:gd name="T87" fmla="*/ 252 h 25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latin typeface="+mn-lt"/>
                  <a:ea typeface="+mn-ea"/>
                </a:endParaRPr>
              </a:p>
            </p:txBody>
          </p:sp>
          <p:sp>
            <p:nvSpPr>
              <p:cNvPr id="7" name="Rectangle 12"/>
              <p:cNvSpPr>
                <a:spLocks noChangeArrowheads="1"/>
              </p:cNvSpPr>
              <p:nvPr/>
            </p:nvSpPr>
            <p:spPr bwMode="gray">
              <a:xfrm>
                <a:off x="1344" y="1680"/>
                <a:ext cx="2928" cy="393"/>
              </a:xfrm>
              <a:prstGeom prst="rect">
                <a:avLst/>
              </a:prstGeom>
              <a:gradFill rotWithShape="1">
                <a:gsLst>
                  <a:gs pos="0">
                    <a:srgbClr val="F7F4DD"/>
                  </a:gs>
                  <a:gs pos="100000">
                    <a:srgbClr val="DACB5E"/>
                  </a:gs>
                </a:gsLst>
                <a:lin ang="2700000" scaled="1"/>
              </a:gradFill>
              <a:ln w="9525" algn="ctr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5" name="Text Box 13"/>
            <p:cNvSpPr txBox="1">
              <a:spLocks noChangeArrowheads="1"/>
            </p:cNvSpPr>
            <p:nvPr/>
          </p:nvSpPr>
          <p:spPr bwMode="gray">
            <a:xfrm>
              <a:off x="3566063" y="2108200"/>
              <a:ext cx="1826141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algn="ctr" eaLnBrk="0" fontAlgn="auto" latinLnBrk="0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2400" dirty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3</a:t>
              </a:r>
              <a:r>
                <a:rPr kumimoji="0" lang="en-US" altLang="ko-KR" sz="2400" dirty="0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. </a:t>
              </a:r>
              <a:r>
                <a:rPr kumimoji="0" lang="ko-KR" altLang="en-US" sz="2400" dirty="0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등급통계</a:t>
              </a:r>
              <a:endParaRPr kumimoji="0" lang="en-US" altLang="ko-KR" sz="2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74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바닥라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r="615"/>
          <a:stretch>
            <a:fillRect/>
          </a:stretch>
        </p:blipFill>
        <p:spPr bwMode="auto">
          <a:xfrm>
            <a:off x="-42862" y="4384501"/>
            <a:ext cx="917257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직선 화살표 연결선 5"/>
          <p:cNvCxnSpPr/>
          <p:nvPr/>
        </p:nvCxnSpPr>
        <p:spPr>
          <a:xfrm flipV="1">
            <a:off x="1331640" y="2348880"/>
            <a:ext cx="5760640" cy="2591304"/>
          </a:xfrm>
          <a:prstGeom prst="straightConnector1">
            <a:avLst/>
          </a:prstGeom>
          <a:ln w="63500"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5">
                    <a:lumMod val="60000"/>
                    <a:lumOff val="40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54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도넛 3"/>
          <p:cNvSpPr/>
          <p:nvPr/>
        </p:nvSpPr>
        <p:spPr>
          <a:xfrm rot="20061118">
            <a:off x="415130" y="3592609"/>
            <a:ext cx="1409572" cy="1409572"/>
          </a:xfrm>
          <a:prstGeom prst="donut">
            <a:avLst>
              <a:gd name="adj" fmla="val 4978"/>
            </a:avLst>
          </a:prstGeom>
          <a:gradFill>
            <a:gsLst>
              <a:gs pos="66000">
                <a:schemeClr val="accent6">
                  <a:lumMod val="40000"/>
                  <a:lumOff val="60000"/>
                </a:schemeClr>
              </a:gs>
              <a:gs pos="66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도넛 6"/>
          <p:cNvSpPr/>
          <p:nvPr/>
        </p:nvSpPr>
        <p:spPr>
          <a:xfrm>
            <a:off x="415131" y="3601765"/>
            <a:ext cx="1409572" cy="1409572"/>
          </a:xfrm>
          <a:prstGeom prst="donut">
            <a:avLst>
              <a:gd name="adj" fmla="val 4978"/>
            </a:avLst>
          </a:prstGeom>
          <a:gradFill>
            <a:gsLst>
              <a:gs pos="66000">
                <a:schemeClr val="accent6">
                  <a:lumMod val="40000"/>
                  <a:lumOff val="60000"/>
                </a:schemeClr>
              </a:gs>
              <a:gs pos="66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" name="도넛 7"/>
          <p:cNvSpPr/>
          <p:nvPr/>
        </p:nvSpPr>
        <p:spPr>
          <a:xfrm flipV="1">
            <a:off x="3915050" y="2492896"/>
            <a:ext cx="1043624" cy="1043624"/>
          </a:xfrm>
          <a:prstGeom prst="donut">
            <a:avLst>
              <a:gd name="adj" fmla="val 7132"/>
            </a:avLst>
          </a:prstGeom>
          <a:gradFill>
            <a:gsLst>
              <a:gs pos="6600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  <a:alpha val="17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도넛 8"/>
          <p:cNvSpPr/>
          <p:nvPr/>
        </p:nvSpPr>
        <p:spPr>
          <a:xfrm>
            <a:off x="6762828" y="1655434"/>
            <a:ext cx="689492" cy="689492"/>
          </a:xfrm>
          <a:prstGeom prst="donut">
            <a:avLst>
              <a:gd name="adj" fmla="val 6703"/>
            </a:avLst>
          </a:prstGeom>
          <a:gradFill>
            <a:gsLst>
              <a:gs pos="66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60000"/>
                  <a:lumOff val="40000"/>
                  <a:alpha val="25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79512" y="404664"/>
            <a:ext cx="44644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l"/>
            </a:pPr>
            <a:r>
              <a:rPr lang="ko-KR" altLang="en-US" sz="2800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rPr>
              <a:t> 축산물품질평가원은</a:t>
            </a:r>
            <a:r>
              <a:rPr lang="en-US" altLang="ko-KR" sz="2800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rPr>
              <a:t>?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683567" y="3857569"/>
            <a:ext cx="864097" cy="923330"/>
          </a:xfrm>
          <a:prstGeom prst="rect">
            <a:avLst/>
          </a:prstGeom>
        </p:spPr>
        <p:txBody>
          <a:bodyPr wrap="square" lIns="0" rIns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spc="150" dirty="0" smtClean="0">
                <a:ln w="11430"/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주요</a:t>
            </a:r>
            <a:endParaRPr lang="en-US" altLang="ko-KR" b="1" spc="150" dirty="0" smtClean="0">
              <a:ln w="11430"/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b="1" spc="150" dirty="0" smtClean="0">
                <a:ln w="11430"/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업무</a:t>
            </a:r>
            <a:endParaRPr lang="ko-KR" altLang="en-US" b="1" spc="150" dirty="0">
              <a:ln w="11430"/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122196" y="2834766"/>
            <a:ext cx="675186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o-KR" altLang="en-US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기능</a:t>
            </a:r>
            <a:endParaRPr lang="ko-KR" altLang="en-US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779959" y="1799450"/>
            <a:ext cx="675186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o-KR" altLang="en-US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역할</a:t>
            </a:r>
            <a:endParaRPr lang="ko-KR" altLang="en-US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323528" y="1350195"/>
            <a:ext cx="63616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o-KR" altLang="en-US" sz="2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국내 유일의 축산물 품질평가 전문 공공기관</a:t>
            </a:r>
            <a:endParaRPr lang="en-US" altLang="ko-KR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cxnSp>
        <p:nvCxnSpPr>
          <p:cNvPr id="36" name="직선 연결선 35"/>
          <p:cNvCxnSpPr/>
          <p:nvPr/>
        </p:nvCxnSpPr>
        <p:spPr>
          <a:xfrm>
            <a:off x="353210" y="1772816"/>
            <a:ext cx="5226902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accent1">
                    <a:tint val="66000"/>
                    <a:satMod val="160000"/>
                    <a:alpha val="58000"/>
                  </a:schemeClr>
                </a:gs>
                <a:gs pos="84000">
                  <a:schemeClr val="accent1">
                    <a:tint val="44500"/>
                    <a:satMod val="160000"/>
                    <a:alpha val="22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직사각형 42"/>
          <p:cNvSpPr/>
          <p:nvPr/>
        </p:nvSpPr>
        <p:spPr>
          <a:xfrm>
            <a:off x="5580112" y="5949280"/>
            <a:ext cx="2952328" cy="2769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o-KR" altLang="en-US" sz="1200" b="1" spc="150" dirty="0" err="1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농림축산식품부</a:t>
            </a:r>
            <a:r>
              <a:rPr lang="ko-KR" altLang="en-US" sz="12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산하 </a:t>
            </a:r>
            <a:r>
              <a:rPr lang="ko-KR" altLang="en-US" sz="1200" b="1" spc="150" dirty="0" err="1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준정부기관</a:t>
            </a:r>
            <a:endParaRPr lang="ko-KR" altLang="en-US" sz="12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6804248" y="2348880"/>
            <a:ext cx="2232248" cy="1229653"/>
            <a:chOff x="6804248" y="2348880"/>
            <a:chExt cx="2232248" cy="1229653"/>
          </a:xfrm>
        </p:grpSpPr>
        <p:sp>
          <p:nvSpPr>
            <p:cNvPr id="32" name="직사각형 31"/>
            <p:cNvSpPr/>
            <p:nvPr/>
          </p:nvSpPr>
          <p:spPr>
            <a:xfrm>
              <a:off x="6822004" y="2348880"/>
              <a:ext cx="1899826" cy="1224136"/>
            </a:xfrm>
            <a:prstGeom prst="rect">
              <a:avLst/>
            </a:prstGeom>
            <a:gradFill>
              <a:gsLst>
                <a:gs pos="0">
                  <a:schemeClr val="bg1">
                    <a:alpha val="55000"/>
                  </a:schemeClr>
                </a:gs>
                <a:gs pos="50000">
                  <a:schemeClr val="accent1">
                    <a:tint val="44500"/>
                    <a:satMod val="160000"/>
                    <a:alpha val="2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6200000" scaled="0"/>
            </a:gra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직사각형 2"/>
            <p:cNvSpPr/>
            <p:nvPr/>
          </p:nvSpPr>
          <p:spPr>
            <a:xfrm>
              <a:off x="6804248" y="2378204"/>
              <a:ext cx="2232248" cy="12003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600" b="1" kern="0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1600" b="1" kern="0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▶ 경쟁력 제고</a:t>
              </a:r>
              <a:endParaRPr lang="en-US" altLang="ko-KR" sz="16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600" b="1" kern="0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▶ 소득 증대 </a:t>
              </a:r>
              <a:endParaRPr lang="en-US" altLang="ko-KR" sz="16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600" b="1" kern="0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1600" b="1" kern="0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▶ 소비자 이익 </a:t>
              </a:r>
              <a:endParaRPr lang="ko-KR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4104440" y="3555260"/>
            <a:ext cx="2339768" cy="1224136"/>
            <a:chOff x="4104440" y="3555260"/>
            <a:chExt cx="2339768" cy="1224136"/>
          </a:xfrm>
        </p:grpSpPr>
        <p:sp>
          <p:nvSpPr>
            <p:cNvPr id="31" name="직사각형 30"/>
            <p:cNvSpPr/>
            <p:nvPr/>
          </p:nvSpPr>
          <p:spPr>
            <a:xfrm>
              <a:off x="4104440" y="3555260"/>
              <a:ext cx="2016224" cy="1224136"/>
            </a:xfrm>
            <a:prstGeom prst="rect">
              <a:avLst/>
            </a:prstGeom>
            <a:gradFill>
              <a:gsLst>
                <a:gs pos="0">
                  <a:schemeClr val="bg1">
                    <a:alpha val="55000"/>
                  </a:schemeClr>
                </a:gs>
                <a:gs pos="50000">
                  <a:schemeClr val="accent1">
                    <a:tint val="44500"/>
                    <a:satMod val="160000"/>
                    <a:alpha val="2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6200000" scaled="0"/>
            </a:gra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" name="직사각형 1"/>
            <p:cNvSpPr/>
            <p:nvPr/>
          </p:nvSpPr>
          <p:spPr>
            <a:xfrm>
              <a:off x="4139952" y="3573016"/>
              <a:ext cx="2304256" cy="12003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b="1" kern="0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▷ 품질 향상 </a:t>
              </a:r>
              <a:endParaRPr lang="en-US" altLang="ko-KR" sz="16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600" b="1" kern="0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▷ 유통 원활화</a:t>
              </a:r>
              <a:endParaRPr lang="en-US" altLang="ko-KR" sz="16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600" b="1" kern="0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▷ 가축개량 촉진</a:t>
              </a:r>
              <a:endParaRPr lang="ko-KR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720064" y="4977664"/>
            <a:ext cx="3203864" cy="1331656"/>
            <a:chOff x="720064" y="4977664"/>
            <a:chExt cx="3203864" cy="1331656"/>
          </a:xfrm>
        </p:grpSpPr>
        <p:sp>
          <p:nvSpPr>
            <p:cNvPr id="29" name="직사각형 28"/>
            <p:cNvSpPr/>
            <p:nvPr/>
          </p:nvSpPr>
          <p:spPr>
            <a:xfrm>
              <a:off x="720064" y="4977664"/>
              <a:ext cx="2509332" cy="1331656"/>
            </a:xfrm>
            <a:prstGeom prst="rect">
              <a:avLst/>
            </a:prstGeom>
            <a:gradFill>
              <a:gsLst>
                <a:gs pos="0">
                  <a:schemeClr val="bg1">
                    <a:alpha val="55000"/>
                  </a:schemeClr>
                </a:gs>
                <a:gs pos="50000">
                  <a:schemeClr val="accent1">
                    <a:tint val="44500"/>
                    <a:satMod val="160000"/>
                    <a:alpha val="2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6200000" scaled="0"/>
            </a:gra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755576" y="5036983"/>
              <a:ext cx="3168352" cy="12003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altLang="ko-KR" sz="1600" b="1" kern="0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1600" b="1" kern="0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축산물 품질평가</a:t>
              </a:r>
              <a:endParaRPr lang="en-US" altLang="ko-KR" sz="16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ko-KR" altLang="en-US" sz="1600" b="1" kern="0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1600" b="1" kern="0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축산물 이력관리</a:t>
              </a:r>
              <a:endParaRPr lang="en-US" altLang="ko-KR" sz="16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altLang="ko-KR" sz="1600" b="1" kern="0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1600" b="1" kern="0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축산물 유통정보 제공</a:t>
              </a:r>
              <a:endParaRPr lang="ko-KR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5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소 판정두수 추이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9" name="차트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6401982"/>
              </p:ext>
            </p:extLst>
          </p:nvPr>
        </p:nvGraphicFramePr>
        <p:xfrm>
          <a:off x="0" y="1033463"/>
          <a:ext cx="9144000" cy="5824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181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한우 점유율 추이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085581"/>
              </p:ext>
            </p:extLst>
          </p:nvPr>
        </p:nvGraphicFramePr>
        <p:xfrm>
          <a:off x="-6176" y="1033463"/>
          <a:ext cx="9150176" cy="5187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23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한우 암소 </a:t>
            </a:r>
            <a:r>
              <a:rPr kumimoji="0" lang="ko-KR" altLang="en-US" sz="2400" dirty="0" err="1" smtClean="0">
                <a:latin typeface="HY헤드라인M" pitchFamily="18" charset="-127"/>
                <a:ea typeface="HY헤드라인M" pitchFamily="18" charset="-127"/>
              </a:rPr>
              <a:t>도축율</a:t>
            </a:r>
            <a:r>
              <a:rPr kumimoji="0" lang="ko-KR" altLang="en-US" sz="2400" dirty="0" smtClean="0">
                <a:latin typeface="HY헤드라인M" pitchFamily="18" charset="-127"/>
                <a:ea typeface="HY헤드라인M" pitchFamily="18" charset="-127"/>
              </a:rPr>
              <a:t> 추이</a:t>
            </a:r>
            <a:endParaRPr kumimoji="0"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6" name="차트 5"/>
          <p:cNvGraphicFramePr/>
          <p:nvPr>
            <p:extLst>
              <p:ext uri="{D42A27DB-BD31-4B8C-83A1-F6EECF244321}">
                <p14:modId xmlns:p14="http://schemas.microsoft.com/office/powerpoint/2010/main" val="2957010928"/>
              </p:ext>
            </p:extLst>
          </p:nvPr>
        </p:nvGraphicFramePr>
        <p:xfrm>
          <a:off x="-400506" y="1016714"/>
          <a:ext cx="9544505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모서리가 둥근 직사각형 6"/>
          <p:cNvSpPr/>
          <p:nvPr/>
        </p:nvSpPr>
        <p:spPr bwMode="auto">
          <a:xfrm>
            <a:off x="1043608" y="5733256"/>
            <a:ext cx="7488844" cy="504021"/>
          </a:xfrm>
          <a:prstGeom prst="roundRect">
            <a:avLst/>
          </a:prstGeom>
          <a:gradFill rotWithShape="1">
            <a:gsLst>
              <a:gs pos="0">
                <a:srgbClr val="FFFFFF"/>
              </a:gs>
              <a:gs pos="100000">
                <a:srgbClr val="B9CEDD"/>
              </a:gs>
            </a:gsLst>
            <a:lin ang="5400000" scaled="1"/>
          </a:gradFill>
          <a:ln w="25400" cap="flat" cmpd="sng" algn="ctr">
            <a:solidFill>
              <a:srgbClr val="66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8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전년  대비  </a:t>
            </a:r>
            <a:r>
              <a:rPr lang="en-US" altLang="ko-KR" sz="28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2.3 </a:t>
            </a:r>
            <a:r>
              <a:rPr lang="en-US" altLang="ko-KR" sz="28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%  </a:t>
            </a:r>
            <a:r>
              <a:rPr lang="ko-KR" altLang="en-US" sz="28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감소</a:t>
            </a:r>
            <a:endParaRPr lang="en-US" altLang="ko-KR" sz="2800" b="1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700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한우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거세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육질등급 </a:t>
            </a:r>
            <a:r>
              <a:rPr lang="ko-KR" altLang="en-US" sz="2400" dirty="0" err="1">
                <a:latin typeface="HY견고딕" pitchFamily="18" charset="-127"/>
                <a:ea typeface="HY견고딕" pitchFamily="18" charset="-127"/>
              </a:rPr>
              <a:t>출현율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5" name="차트 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6928660"/>
              </p:ext>
            </p:extLst>
          </p:nvPr>
        </p:nvGraphicFramePr>
        <p:xfrm>
          <a:off x="0" y="1052736"/>
          <a:ext cx="9144000" cy="4102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-95251" y="5268774"/>
            <a:ext cx="9239251" cy="719137"/>
          </a:xfrm>
          <a:prstGeom prst="bevel">
            <a:avLst>
              <a:gd name="adj" fmla="val 4949"/>
            </a:avLst>
          </a:prstGeom>
          <a:gradFill rotWithShape="0">
            <a:gsLst>
              <a:gs pos="0">
                <a:srgbClr val="8BFF8B">
                  <a:gamma/>
                  <a:shade val="46275"/>
                  <a:invGamma/>
                  <a:alpha val="20000"/>
                </a:srgbClr>
              </a:gs>
              <a:gs pos="100000">
                <a:srgbClr val="8BFF8B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ko-KR" altLang="en-US" sz="3000" dirty="0">
                <a:latin typeface="HY헤드라인M" pitchFamily="18" charset="-127"/>
                <a:ea typeface="HY헤드라인M" pitchFamily="18" charset="-127"/>
              </a:rPr>
              <a:t>전년대비 </a:t>
            </a:r>
            <a:r>
              <a:rPr lang="en-US" altLang="ko-KR" sz="3000" dirty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3000" dirty="0">
                <a:latin typeface="HY헤드라인M" pitchFamily="18" charset="-127"/>
                <a:ea typeface="HY헤드라인M" pitchFamily="18" charset="-127"/>
              </a:rPr>
              <a:t>등급 </a:t>
            </a:r>
            <a:r>
              <a:rPr lang="ko-KR" altLang="en-US" sz="3000" dirty="0" smtClean="0">
                <a:latin typeface="HY헤드라인M" pitchFamily="18" charset="-127"/>
                <a:ea typeface="HY헤드라인M" pitchFamily="18" charset="-127"/>
              </a:rPr>
              <a:t>이상은 </a:t>
            </a:r>
            <a:r>
              <a:rPr lang="en-US" altLang="ko-KR" sz="3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2.5% </a:t>
            </a:r>
            <a:r>
              <a:rPr lang="ko-KR" altLang="en-US" sz="3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상승</a:t>
            </a:r>
            <a:endParaRPr lang="ko-KR" altLang="en-US" sz="3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553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한우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거세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육량등급 </a:t>
            </a:r>
            <a:r>
              <a:rPr lang="ko-KR" altLang="en-US" sz="2400" dirty="0" err="1">
                <a:latin typeface="HY견고딕" pitchFamily="18" charset="-127"/>
                <a:ea typeface="HY견고딕" pitchFamily="18" charset="-127"/>
              </a:rPr>
              <a:t>출현율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6286500" y="1080267"/>
            <a:ext cx="205623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b="1">
                <a:solidFill>
                  <a:srgbClr val="CC3300"/>
                </a:solidFill>
              </a:rPr>
              <a:t>(</a:t>
            </a:r>
            <a:r>
              <a:rPr lang="ko-KR" altLang="en-US" b="1">
                <a:solidFill>
                  <a:srgbClr val="CC3300"/>
                </a:solidFill>
              </a:rPr>
              <a:t>단위 </a:t>
            </a:r>
            <a:r>
              <a:rPr lang="en-US" altLang="ko-KR" b="1">
                <a:solidFill>
                  <a:srgbClr val="CC3300"/>
                </a:solidFill>
              </a:rPr>
              <a:t>: %)</a:t>
            </a:r>
          </a:p>
        </p:txBody>
      </p:sp>
      <p:graphicFrame>
        <p:nvGraphicFramePr>
          <p:cNvPr id="6" name="차트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6063455"/>
              </p:ext>
            </p:extLst>
          </p:nvPr>
        </p:nvGraphicFramePr>
        <p:xfrm>
          <a:off x="0" y="1131067"/>
          <a:ext cx="9144000" cy="4102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-50800" y="5325242"/>
            <a:ext cx="9194800" cy="719137"/>
          </a:xfrm>
          <a:prstGeom prst="bevel">
            <a:avLst>
              <a:gd name="adj" fmla="val 4949"/>
            </a:avLst>
          </a:prstGeom>
          <a:gradFill rotWithShape="0">
            <a:gsLst>
              <a:gs pos="0">
                <a:srgbClr val="8BFF8B">
                  <a:gamma/>
                  <a:shade val="46275"/>
                  <a:invGamma/>
                </a:srgbClr>
              </a:gs>
              <a:gs pos="100000">
                <a:srgbClr val="8BFF8B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전년대비 </a:t>
            </a:r>
            <a:r>
              <a:rPr lang="en-US" altLang="ko-KR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A</a:t>
            </a:r>
            <a:r>
              <a:rPr lang="ko-KR" altLang="en-US" sz="3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등급은 </a:t>
            </a:r>
            <a:r>
              <a:rPr lang="en-US" altLang="ko-KR" sz="3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0.5% </a:t>
            </a:r>
            <a:r>
              <a:rPr lang="ko-KR" altLang="en-US" sz="3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포인트 하락</a:t>
            </a:r>
          </a:p>
        </p:txBody>
      </p:sp>
    </p:spTree>
    <p:extLst>
      <p:ext uri="{BB962C8B-B14F-4D97-AF65-F5344CB8AC3E}">
        <p14:creationId xmlns:p14="http://schemas.microsoft.com/office/powerpoint/2010/main" val="293553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한우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거세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400" dirty="0" err="1">
                <a:latin typeface="HY견고딕" pitchFamily="18" charset="-127"/>
                <a:ea typeface="HY견고딕" pitchFamily="18" charset="-127"/>
              </a:rPr>
              <a:t>생체중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168437"/>
              </p:ext>
            </p:extLst>
          </p:nvPr>
        </p:nvGraphicFramePr>
        <p:xfrm>
          <a:off x="50800" y="1079500"/>
          <a:ext cx="9055100" cy="4991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3553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한우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거세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400" dirty="0" err="1">
                <a:latin typeface="HY견고딕" pitchFamily="18" charset="-127"/>
                <a:ea typeface="HY견고딕" pitchFamily="18" charset="-127"/>
              </a:rPr>
              <a:t>도체중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466859"/>
              </p:ext>
            </p:extLst>
          </p:nvPr>
        </p:nvGraphicFramePr>
        <p:xfrm>
          <a:off x="-2332" y="1056159"/>
          <a:ext cx="9146332" cy="521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3553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한우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거세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400" dirty="0" err="1">
                <a:latin typeface="HY견고딕" pitchFamily="18" charset="-127"/>
                <a:ea typeface="HY견고딕" pitchFamily="18" charset="-127"/>
              </a:rPr>
              <a:t>등지방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457175"/>
              </p:ext>
            </p:extLst>
          </p:nvPr>
        </p:nvGraphicFramePr>
        <p:xfrm>
          <a:off x="69124" y="1033463"/>
          <a:ext cx="9074876" cy="5170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3553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한우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거세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등심단면적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1813909"/>
              </p:ext>
            </p:extLst>
          </p:nvPr>
        </p:nvGraphicFramePr>
        <p:xfrm>
          <a:off x="-6176" y="1033463"/>
          <a:ext cx="9150176" cy="5187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978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한우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거세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근내지방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1995469"/>
              </p:ext>
            </p:extLst>
          </p:nvPr>
        </p:nvGraphicFramePr>
        <p:xfrm>
          <a:off x="-3618" y="1033463"/>
          <a:ext cx="9147618" cy="5211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945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 descr="바닥라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r="615"/>
          <a:stretch>
            <a:fillRect/>
          </a:stretch>
        </p:blipFill>
        <p:spPr bwMode="auto">
          <a:xfrm>
            <a:off x="-42862" y="4384501"/>
            <a:ext cx="917257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79512" y="404664"/>
            <a:ext cx="460851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l"/>
            </a:pPr>
            <a:r>
              <a:rPr lang="ko-KR" altLang="en-US" sz="2800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rPr>
              <a:t> 축산물품질평가원은</a:t>
            </a:r>
            <a:r>
              <a:rPr lang="en-US" altLang="ko-KR" sz="2800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rPr>
              <a:t>?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323528" y="1350195"/>
            <a:ext cx="63616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ko-KR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27</a:t>
            </a:r>
            <a:r>
              <a:rPr lang="ko-KR" alt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년의 역사와 전통</a:t>
            </a:r>
            <a:endParaRPr lang="en-US" altLang="ko-KR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353210" y="1772816"/>
            <a:ext cx="2418590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accent1">
                    <a:tint val="66000"/>
                    <a:satMod val="160000"/>
                    <a:alpha val="58000"/>
                  </a:schemeClr>
                </a:gs>
                <a:gs pos="84000">
                  <a:schemeClr val="accent1">
                    <a:tint val="44500"/>
                    <a:satMod val="160000"/>
                    <a:alpha val="22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4"/>
          <p:cNvGrpSpPr/>
          <p:nvPr/>
        </p:nvGrpSpPr>
        <p:grpSpPr>
          <a:xfrm>
            <a:off x="395536" y="2132856"/>
            <a:ext cx="1296000" cy="1296144"/>
            <a:chOff x="395536" y="2132856"/>
            <a:chExt cx="1296000" cy="1296144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10" name="직사각형 9"/>
            <p:cNvSpPr/>
            <p:nvPr/>
          </p:nvSpPr>
          <p:spPr>
            <a:xfrm>
              <a:off x="395536" y="2132856"/>
              <a:ext cx="1296000" cy="1296144"/>
            </a:xfrm>
            <a:prstGeom prst="rect">
              <a:avLst/>
            </a:prstGeom>
            <a:gradFill>
              <a:gsLst>
                <a:gs pos="0">
                  <a:schemeClr val="bg1">
                    <a:alpha val="55000"/>
                  </a:schemeClr>
                </a:gs>
                <a:gs pos="50000">
                  <a:schemeClr val="accent1">
                    <a:tint val="44500"/>
                    <a:satMod val="160000"/>
                    <a:alpha val="2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6200000" scaled="0"/>
            </a:gra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439" y="2509152"/>
              <a:ext cx="868194" cy="86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1" name="직사각형 30"/>
            <p:cNvSpPr/>
            <p:nvPr/>
          </p:nvSpPr>
          <p:spPr>
            <a:xfrm>
              <a:off x="683568" y="2132856"/>
              <a:ext cx="729687" cy="338554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altLang="ko-KR" sz="1600" b="1" kern="0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1989</a:t>
              </a:r>
              <a:endParaRPr lang="ko-KR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1781714" y="2564904"/>
            <a:ext cx="1440000" cy="1440000"/>
            <a:chOff x="1781714" y="2564904"/>
            <a:chExt cx="1440000" cy="1440000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12" name="직사각형 11"/>
            <p:cNvSpPr/>
            <p:nvPr/>
          </p:nvSpPr>
          <p:spPr>
            <a:xfrm>
              <a:off x="1781714" y="2564904"/>
              <a:ext cx="1440000" cy="1440000"/>
            </a:xfrm>
            <a:prstGeom prst="rect">
              <a:avLst/>
            </a:prstGeom>
            <a:gradFill>
              <a:gsLst>
                <a:gs pos="0">
                  <a:schemeClr val="bg1">
                    <a:alpha val="55000"/>
                  </a:schemeClr>
                </a:gs>
                <a:gs pos="50000">
                  <a:schemeClr val="accent1">
                    <a:tint val="44500"/>
                    <a:satMod val="160000"/>
                    <a:alpha val="2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6200000" scaled="0"/>
            </a:gra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23649" y="2978212"/>
              <a:ext cx="956130" cy="93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2" name="직사각형 31"/>
            <p:cNvSpPr/>
            <p:nvPr/>
          </p:nvSpPr>
          <p:spPr>
            <a:xfrm>
              <a:off x="2136871" y="2636912"/>
              <a:ext cx="729687" cy="338554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altLang="ko-KR" sz="1600" b="1" kern="0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1994</a:t>
              </a:r>
              <a:endParaRPr lang="ko-KR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3311892" y="2996952"/>
            <a:ext cx="1584000" cy="1584000"/>
            <a:chOff x="3311892" y="2996952"/>
            <a:chExt cx="1584000" cy="1584000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13" name="직사각형 12"/>
            <p:cNvSpPr/>
            <p:nvPr/>
          </p:nvSpPr>
          <p:spPr>
            <a:xfrm>
              <a:off x="3311892" y="2996952"/>
              <a:ext cx="1584000" cy="1584000"/>
            </a:xfrm>
            <a:prstGeom prst="rect">
              <a:avLst/>
            </a:prstGeom>
            <a:gradFill>
              <a:gsLst>
                <a:gs pos="0">
                  <a:schemeClr val="bg1">
                    <a:alpha val="55000"/>
                  </a:schemeClr>
                </a:gs>
                <a:gs pos="50000">
                  <a:schemeClr val="accent1">
                    <a:tint val="44500"/>
                    <a:satMod val="160000"/>
                    <a:alpha val="2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6200000" scaled="0"/>
            </a:gra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48266" y="3429000"/>
              <a:ext cx="911252" cy="10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3" name="직사각형 32"/>
            <p:cNvSpPr/>
            <p:nvPr/>
          </p:nvSpPr>
          <p:spPr>
            <a:xfrm>
              <a:off x="3739049" y="3068960"/>
              <a:ext cx="729687" cy="338554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altLang="ko-KR" sz="1600" b="1" kern="0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2000</a:t>
              </a:r>
              <a:endParaRPr lang="ko-KR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6804248" y="3717032"/>
            <a:ext cx="1872000" cy="1872000"/>
            <a:chOff x="6804248" y="3717032"/>
            <a:chExt cx="1872000" cy="1872000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15" name="직사각형 14"/>
            <p:cNvSpPr/>
            <p:nvPr/>
          </p:nvSpPr>
          <p:spPr>
            <a:xfrm>
              <a:off x="6804248" y="3717032"/>
              <a:ext cx="1872000" cy="1872000"/>
            </a:xfrm>
            <a:prstGeom prst="rect">
              <a:avLst/>
            </a:prstGeom>
            <a:gradFill>
              <a:gsLst>
                <a:gs pos="0">
                  <a:schemeClr val="bg1">
                    <a:alpha val="55000"/>
                  </a:schemeClr>
                </a:gs>
                <a:gs pos="50000">
                  <a:schemeClr val="accent1">
                    <a:tint val="44500"/>
                    <a:satMod val="160000"/>
                    <a:alpha val="2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6200000" scaled="0"/>
            </a:gra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0" name="그룹 29"/>
            <p:cNvGrpSpPr/>
            <p:nvPr/>
          </p:nvGrpSpPr>
          <p:grpSpPr>
            <a:xfrm>
              <a:off x="7110248" y="4264142"/>
              <a:ext cx="1260000" cy="1305374"/>
              <a:chOff x="7164288" y="4139850"/>
              <a:chExt cx="1260000" cy="1305374"/>
            </a:xfrm>
          </p:grpSpPr>
          <p:pic>
            <p:nvPicPr>
              <p:cNvPr id="24" name="Picture 9" descr="C:\Korea Instiute for Animal Product Quality Evalution\본원\2010년\경영지원본부\혁신기획팀\김명삼\완료업무\(2010.02.26) CI 완료보고의건\(2010.04.01)KAPE_CI_Manual\4. 서식류삽입파일\PPT용_png\26 좌우시그니처B_2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bright="-100000"/>
              </a:blip>
              <a:srcRect r="84325" b="8843"/>
              <a:stretch>
                <a:fillRect/>
              </a:stretch>
            </p:blipFill>
            <p:spPr bwMode="auto">
              <a:xfrm>
                <a:off x="7164288" y="4185224"/>
                <a:ext cx="1260000" cy="12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9" descr="C:\Korea Instiute for Animal Product Quality Evalution\본원\2010년\경영지원본부\혁신기획팀\김명삼\완료업무\(2010.02.26) CI 완료보고의건\(2010.04.01)KAPE_CI_Manual\4. 서식류삽입파일\PPT용_png\26 좌우시그니처B_2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/>
              </a:blip>
              <a:srcRect r="84325" b="8843"/>
              <a:stretch>
                <a:fillRect/>
              </a:stretch>
            </p:blipFill>
            <p:spPr bwMode="auto">
              <a:xfrm>
                <a:off x="7164288" y="4139850"/>
                <a:ext cx="1260000" cy="12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5" name="직사각형 34"/>
            <p:cNvSpPr/>
            <p:nvPr/>
          </p:nvSpPr>
          <p:spPr>
            <a:xfrm>
              <a:off x="7375405" y="3789040"/>
              <a:ext cx="729687" cy="338554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altLang="ko-KR" sz="1600" b="1" kern="0" spc="150" dirty="0" smtClean="0">
                  <a:ln w="11430"/>
                  <a:solidFill>
                    <a:srgbClr val="FFFF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2010</a:t>
              </a:r>
              <a:endParaRPr lang="ko-KR" altLang="en-US" sz="16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4986070" y="3284984"/>
            <a:ext cx="1728000" cy="1728000"/>
            <a:chOff x="4986070" y="3284984"/>
            <a:chExt cx="1728000" cy="1728000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14" name="직사각형 13"/>
            <p:cNvSpPr/>
            <p:nvPr/>
          </p:nvSpPr>
          <p:spPr>
            <a:xfrm>
              <a:off x="4986070" y="3284984"/>
              <a:ext cx="1728000" cy="1728000"/>
            </a:xfrm>
            <a:prstGeom prst="rect">
              <a:avLst/>
            </a:prstGeom>
            <a:gradFill>
              <a:gsLst>
                <a:gs pos="0">
                  <a:schemeClr val="bg1">
                    <a:alpha val="55000"/>
                  </a:schemeClr>
                </a:gs>
                <a:gs pos="50000">
                  <a:schemeClr val="accent1">
                    <a:tint val="44500"/>
                    <a:satMod val="160000"/>
                    <a:alpha val="2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6200000" scaled="0"/>
            </a:gra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5485227" y="3429000"/>
              <a:ext cx="729687" cy="338554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altLang="ko-KR" sz="1600" b="1" kern="0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2001</a:t>
              </a:r>
              <a:endParaRPr lang="ko-KR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1030" name="Picture 6" descr="C:\Users\남건\Desktop\판정소 CI.gi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42250" y="3734788"/>
              <a:ext cx="1415641" cy="118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7" name="직사각형 36"/>
          <p:cNvSpPr/>
          <p:nvPr/>
        </p:nvSpPr>
        <p:spPr>
          <a:xfrm>
            <a:off x="203852" y="5858959"/>
            <a:ext cx="1928081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o-KR" altLang="en-US" sz="2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육류등급부</a:t>
            </a:r>
            <a:endParaRPr lang="ko-KR" altLang="en-U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39" name="직선 화살표 연결선 38"/>
          <p:cNvCxnSpPr/>
          <p:nvPr/>
        </p:nvCxnSpPr>
        <p:spPr>
          <a:xfrm>
            <a:off x="1044336" y="6164925"/>
            <a:ext cx="7557775" cy="0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/>
          <p:cNvSpPr/>
          <p:nvPr/>
        </p:nvSpPr>
        <p:spPr>
          <a:xfrm>
            <a:off x="3116941" y="5851430"/>
            <a:ext cx="2734243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o-KR" altLang="en-US" sz="2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축산물등급판정소</a:t>
            </a:r>
            <a:endParaRPr lang="ko-KR" altLang="en-U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6405550" y="5892527"/>
            <a:ext cx="2734243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o-KR" altLang="en-US" sz="2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축산물품질평가원</a:t>
            </a:r>
            <a:endParaRPr lang="ko-KR" altLang="en-US" sz="24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45" name="직선 화살표 연결선 44"/>
          <p:cNvCxnSpPr/>
          <p:nvPr/>
        </p:nvCxnSpPr>
        <p:spPr>
          <a:xfrm>
            <a:off x="5004048" y="2132856"/>
            <a:ext cx="936104" cy="1080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직사각형 46"/>
          <p:cNvSpPr/>
          <p:nvPr/>
        </p:nvSpPr>
        <p:spPr>
          <a:xfrm>
            <a:off x="5004048" y="1988840"/>
            <a:ext cx="2304256" cy="2769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1200" b="1" spc="150" dirty="0" smtClean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2001. </a:t>
            </a:r>
            <a:r>
              <a:rPr lang="ko-KR" altLang="en-US" sz="1200" b="1" spc="150" dirty="0" smtClean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법정법인 설립</a:t>
            </a:r>
            <a:endParaRPr lang="ko-KR" altLang="en-US" sz="1200" b="1" spc="150" dirty="0">
              <a:ln w="11430"/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5364088" y="2426404"/>
            <a:ext cx="3024336" cy="2769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1200" b="1" spc="150" dirty="0" smtClean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2004. </a:t>
            </a:r>
            <a:r>
              <a:rPr lang="ko-KR" altLang="en-US" sz="1200" b="1" spc="150" dirty="0" err="1" smtClean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쇠고기이력제사업</a:t>
            </a:r>
            <a:r>
              <a:rPr lang="ko-KR" altLang="en-US" sz="1200" b="1" spc="150" dirty="0" smtClean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수임</a:t>
            </a:r>
            <a:endParaRPr lang="ko-KR" altLang="en-US" sz="1200" b="1" spc="150" dirty="0">
              <a:ln w="11430"/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5750762" y="2863969"/>
            <a:ext cx="3024336" cy="2769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1200" b="1" spc="150" dirty="0" smtClean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2007. </a:t>
            </a:r>
            <a:r>
              <a:rPr lang="ko-KR" altLang="en-US" sz="1200" b="1" spc="150" dirty="0" err="1" smtClean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준정부기관</a:t>
            </a:r>
            <a:r>
              <a:rPr lang="ko-KR" altLang="en-US" sz="1200" b="1" spc="150" dirty="0" smtClean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지정</a:t>
            </a:r>
            <a:endParaRPr lang="ko-KR" altLang="en-US" sz="1200" b="1" spc="150" dirty="0">
              <a:ln w="11430"/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629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한우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거세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경락가격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6" name="Object 13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175261"/>
              </p:ext>
            </p:extLst>
          </p:nvPr>
        </p:nvGraphicFramePr>
        <p:xfrm>
          <a:off x="0" y="1340768"/>
          <a:ext cx="9144000" cy="5229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9585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소 출하방식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5237" t="12600" r="23420" b="14601"/>
          <a:stretch>
            <a:fillRect/>
          </a:stretch>
        </p:blipFill>
        <p:spPr bwMode="auto">
          <a:xfrm>
            <a:off x="10465" y="954463"/>
            <a:ext cx="9144000" cy="588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382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>
            <a:grpSpLocks/>
          </p:cNvGrpSpPr>
          <p:nvPr/>
        </p:nvGrpSpPr>
        <p:grpSpPr bwMode="auto">
          <a:xfrm>
            <a:off x="2051720" y="2780928"/>
            <a:ext cx="5029200" cy="711200"/>
            <a:chOff x="2063080" y="3265264"/>
            <a:chExt cx="5029200" cy="711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063080" y="3265264"/>
              <a:ext cx="5029200" cy="711200"/>
              <a:chOff x="1344" y="1680"/>
              <a:chExt cx="2928" cy="448"/>
            </a:xfrm>
          </p:grpSpPr>
          <p:sp>
            <p:nvSpPr>
              <p:cNvPr id="5" name="Freeform 7"/>
              <p:cNvSpPr>
                <a:spLocks/>
              </p:cNvSpPr>
              <p:nvPr/>
            </p:nvSpPr>
            <p:spPr bwMode="gray">
              <a:xfrm>
                <a:off x="1440" y="1938"/>
                <a:ext cx="2736" cy="190"/>
              </a:xfrm>
              <a:custGeom>
                <a:avLst/>
                <a:gdLst>
                  <a:gd name="T0" fmla="*/ 2736 w 1120"/>
                  <a:gd name="T1" fmla="*/ 190 h 252"/>
                  <a:gd name="T2" fmla="*/ 2726 w 1120"/>
                  <a:gd name="T3" fmla="*/ 188 h 252"/>
                  <a:gd name="T4" fmla="*/ 2687 w 1120"/>
                  <a:gd name="T5" fmla="*/ 185 h 252"/>
                  <a:gd name="T6" fmla="*/ 2624 w 1120"/>
                  <a:gd name="T7" fmla="*/ 181 h 252"/>
                  <a:gd name="T8" fmla="*/ 2536 w 1120"/>
                  <a:gd name="T9" fmla="*/ 175 h 252"/>
                  <a:gd name="T10" fmla="*/ 2423 w 1120"/>
                  <a:gd name="T11" fmla="*/ 167 h 252"/>
                  <a:gd name="T12" fmla="*/ 2291 w 1120"/>
                  <a:gd name="T13" fmla="*/ 160 h 252"/>
                  <a:gd name="T14" fmla="*/ 2140 w 1120"/>
                  <a:gd name="T15" fmla="*/ 154 h 252"/>
                  <a:gd name="T16" fmla="*/ 1969 w 1120"/>
                  <a:gd name="T17" fmla="*/ 148 h 252"/>
                  <a:gd name="T18" fmla="*/ 1783 w 1120"/>
                  <a:gd name="T19" fmla="*/ 143 h 252"/>
                  <a:gd name="T20" fmla="*/ 1578 w 1120"/>
                  <a:gd name="T21" fmla="*/ 139 h 252"/>
                  <a:gd name="T22" fmla="*/ 1358 w 1120"/>
                  <a:gd name="T23" fmla="*/ 139 h 252"/>
                  <a:gd name="T24" fmla="*/ 1138 w 1120"/>
                  <a:gd name="T25" fmla="*/ 139 h 252"/>
                  <a:gd name="T26" fmla="*/ 938 w 1120"/>
                  <a:gd name="T27" fmla="*/ 143 h 252"/>
                  <a:gd name="T28" fmla="*/ 752 w 1120"/>
                  <a:gd name="T29" fmla="*/ 148 h 252"/>
                  <a:gd name="T30" fmla="*/ 581 w 1120"/>
                  <a:gd name="T31" fmla="*/ 154 h 252"/>
                  <a:gd name="T32" fmla="*/ 435 w 1120"/>
                  <a:gd name="T33" fmla="*/ 160 h 252"/>
                  <a:gd name="T34" fmla="*/ 308 w 1120"/>
                  <a:gd name="T35" fmla="*/ 167 h 252"/>
                  <a:gd name="T36" fmla="*/ 200 w 1120"/>
                  <a:gd name="T37" fmla="*/ 175 h 252"/>
                  <a:gd name="T38" fmla="*/ 112 w 1120"/>
                  <a:gd name="T39" fmla="*/ 181 h 252"/>
                  <a:gd name="T40" fmla="*/ 49 w 1120"/>
                  <a:gd name="T41" fmla="*/ 185 h 252"/>
                  <a:gd name="T42" fmla="*/ 15 w 1120"/>
                  <a:gd name="T43" fmla="*/ 188 h 252"/>
                  <a:gd name="T44" fmla="*/ 0 w 1120"/>
                  <a:gd name="T45" fmla="*/ 190 h 252"/>
                  <a:gd name="T46" fmla="*/ 0 w 1120"/>
                  <a:gd name="T47" fmla="*/ 47 h 252"/>
                  <a:gd name="T48" fmla="*/ 1368 w 1120"/>
                  <a:gd name="T49" fmla="*/ 0 h 252"/>
                  <a:gd name="T50" fmla="*/ 2736 w 1120"/>
                  <a:gd name="T51" fmla="*/ 47 h 252"/>
                  <a:gd name="T52" fmla="*/ 2736 w 1120"/>
                  <a:gd name="T53" fmla="*/ 190 h 252"/>
                  <a:gd name="T54" fmla="*/ 2736 w 1120"/>
                  <a:gd name="T55" fmla="*/ 190 h 25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120"/>
                  <a:gd name="T85" fmla="*/ 0 h 252"/>
                  <a:gd name="T86" fmla="*/ 1120 w 1120"/>
                  <a:gd name="T87" fmla="*/ 252 h 25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latin typeface="+mn-lt"/>
                  <a:ea typeface="+mn-ea"/>
                </a:endParaRPr>
              </a:p>
            </p:txBody>
          </p:sp>
          <p:sp>
            <p:nvSpPr>
              <p:cNvPr id="6" name="Rectangle 8"/>
              <p:cNvSpPr>
                <a:spLocks noChangeArrowheads="1"/>
              </p:cNvSpPr>
              <p:nvPr/>
            </p:nvSpPr>
            <p:spPr bwMode="gray">
              <a:xfrm>
                <a:off x="1344" y="1680"/>
                <a:ext cx="2928" cy="393"/>
              </a:xfrm>
              <a:prstGeom prst="rect">
                <a:avLst/>
              </a:prstGeom>
              <a:gradFill rotWithShape="1">
                <a:gsLst>
                  <a:gs pos="0">
                    <a:srgbClr val="F6E1BD"/>
                  </a:gs>
                  <a:gs pos="100000">
                    <a:srgbClr val="EAB764"/>
                  </a:gs>
                </a:gsLst>
                <a:lin ang="2700000" scaled="1"/>
              </a:gradFill>
              <a:ln w="9525" algn="ctr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4" name="Text Box 9"/>
            <p:cNvSpPr txBox="1">
              <a:spLocks noChangeArrowheads="1"/>
            </p:cNvSpPr>
            <p:nvPr/>
          </p:nvSpPr>
          <p:spPr bwMode="gray">
            <a:xfrm>
              <a:off x="2853606" y="3341464"/>
              <a:ext cx="3262432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algn="ctr" eaLnBrk="0" fontAlgn="auto" latinLnBrk="0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2400" dirty="0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4. </a:t>
              </a:r>
              <a:r>
                <a:rPr kumimoji="0" lang="ko-KR" altLang="en-US" sz="2400" dirty="0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우수 개량농가 사례</a:t>
              </a:r>
              <a:endParaRPr kumimoji="0" lang="en-US" altLang="ko-KR" sz="2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611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이런 한우도 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…………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그림 1" descr="6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457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모서리가 둥근 직사각형 23"/>
          <p:cNvSpPr>
            <a:spLocks noChangeArrowheads="1"/>
          </p:cNvSpPr>
          <p:nvPr/>
        </p:nvSpPr>
        <p:spPr bwMode="auto">
          <a:xfrm>
            <a:off x="-30012" y="5661248"/>
            <a:ext cx="9174012" cy="5492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en-US" altLang="ko-KR" sz="1800" dirty="0">
                <a:latin typeface="HY헤드라인M" pitchFamily="18" charset="-127"/>
                <a:ea typeface="HY헤드라인M" pitchFamily="18" charset="-127"/>
              </a:rPr>
              <a:t>1++A </a:t>
            </a:r>
            <a:r>
              <a:rPr lang="ko-KR" altLang="en-US" sz="1800" dirty="0"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1800" dirty="0" err="1">
                <a:latin typeface="HY헤드라인M" pitchFamily="18" charset="-127"/>
                <a:ea typeface="HY헤드라인M" pitchFamily="18" charset="-127"/>
              </a:rPr>
              <a:t>근내지방</a:t>
            </a:r>
            <a:r>
              <a:rPr lang="ko-KR" altLang="en-US" sz="18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latin typeface="HY헤드라인M" pitchFamily="18" charset="-127"/>
                <a:ea typeface="HY헤드라인M" pitchFamily="18" charset="-127"/>
              </a:rPr>
              <a:t>9, </a:t>
            </a:r>
            <a:r>
              <a:rPr lang="ko-KR" altLang="en-US" sz="1800" dirty="0">
                <a:latin typeface="HY헤드라인M" pitchFamily="18" charset="-127"/>
                <a:ea typeface="HY헤드라인M" pitchFamily="18" charset="-127"/>
              </a:rPr>
              <a:t>등심단면적 </a:t>
            </a:r>
            <a:r>
              <a:rPr lang="en-US" altLang="ko-KR" sz="1800" dirty="0">
                <a:latin typeface="HY헤드라인M" pitchFamily="18" charset="-127"/>
                <a:ea typeface="HY헤드라인M" pitchFamily="18" charset="-127"/>
              </a:rPr>
              <a:t>172, </a:t>
            </a:r>
            <a:r>
              <a:rPr lang="ko-KR" altLang="en-US" sz="1800" dirty="0" err="1">
                <a:latin typeface="HY헤드라인M" pitchFamily="18" charset="-127"/>
                <a:ea typeface="HY헤드라인M" pitchFamily="18" charset="-127"/>
              </a:rPr>
              <a:t>등지방</a:t>
            </a:r>
            <a:r>
              <a:rPr lang="ko-KR" altLang="en-US" sz="18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latin typeface="HY헤드라인M" pitchFamily="18" charset="-127"/>
                <a:ea typeface="HY헤드라인M" pitchFamily="18" charset="-127"/>
              </a:rPr>
              <a:t>10    </a:t>
            </a:r>
            <a:r>
              <a:rPr lang="en-US" altLang="ko-KR" sz="1800" b="1" dirty="0">
                <a:latin typeface="HY헤드라인M" pitchFamily="18" charset="-127"/>
                <a:ea typeface="HY헤드라인M" pitchFamily="18" charset="-127"/>
              </a:rPr>
              <a:t>(  </a:t>
            </a:r>
            <a:r>
              <a:rPr lang="en-US" altLang="ko-KR" sz="1800" b="1" dirty="0" smtClean="0">
                <a:latin typeface="HY헤드라인M" pitchFamily="18" charset="-127"/>
                <a:ea typeface="HY헤드라인M" pitchFamily="18" charset="-127"/>
              </a:rPr>
              <a:t>22384    </a:t>
            </a:r>
            <a:r>
              <a:rPr lang="en-US" altLang="ko-KR" sz="1800" b="1" dirty="0"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1800" b="1" dirty="0">
                <a:latin typeface="HY헤드라인M" pitchFamily="18" charset="-127"/>
                <a:ea typeface="HY헤드라인M" pitchFamily="18" charset="-127"/>
              </a:rPr>
              <a:t>원</a:t>
            </a:r>
            <a:r>
              <a:rPr lang="en-US" altLang="ko-KR" sz="1800" b="1" dirty="0">
                <a:latin typeface="HY헤드라인M" pitchFamily="18" charset="-127"/>
                <a:ea typeface="HY헤드라인M" pitchFamily="18" charset="-127"/>
              </a:rPr>
              <a:t>/kg</a:t>
            </a:r>
            <a:endParaRPr lang="ko-KR" altLang="en-US" sz="1800" b="1" dirty="0"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47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한우 능력평가 대회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대통령상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8" name="Picture 2" descr="C:\Users\충북지원\Desktop\16\CAM001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4" y="950848"/>
            <a:ext cx="9130845" cy="59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07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2400" b="1" dirty="0">
                <a:latin typeface="HY헤드라인M" pitchFamily="18" charset="-127"/>
                <a:ea typeface="HY헤드라인M" pitchFamily="18" charset="-127"/>
              </a:rPr>
              <a:t>농가 성적 </a:t>
            </a:r>
            <a:r>
              <a:rPr lang="ko-KR" altLang="en-US" sz="2400" b="1" dirty="0" smtClean="0">
                <a:latin typeface="HY헤드라인M" pitchFamily="18" charset="-127"/>
                <a:ea typeface="HY헤드라인M" pitchFamily="18" charset="-127"/>
              </a:rPr>
              <a:t>분석</a:t>
            </a:r>
            <a:endParaRPr lang="ko-KR" altLang="en-US" sz="2400" b="1" dirty="0"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6031"/>
              </p:ext>
            </p:extLst>
          </p:nvPr>
        </p:nvGraphicFramePr>
        <p:xfrm>
          <a:off x="2521" y="1052736"/>
          <a:ext cx="9141478" cy="5544617"/>
        </p:xfrm>
        <a:graphic>
          <a:graphicData uri="http://schemas.openxmlformats.org/drawingml/2006/table">
            <a:tbl>
              <a:tblPr/>
              <a:tblGrid>
                <a:gridCol w="1524473"/>
                <a:gridCol w="1522686"/>
                <a:gridCol w="1524474"/>
                <a:gridCol w="1522686"/>
                <a:gridCol w="1524473"/>
                <a:gridCol w="1522686"/>
              </a:tblGrid>
              <a:tr h="745559"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Arial" pitchFamily="34" charset="0"/>
                        </a:rPr>
                        <a:t>구분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Arial" pitchFamily="34" charset="0"/>
                        </a:rPr>
                        <a:t>등지방두께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Arial" pitchFamily="34" charset="0"/>
                        </a:rPr>
                        <a:t>등심단면적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Arial" pitchFamily="34" charset="0"/>
                        </a:rPr>
                        <a:t>도체중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Arial" pitchFamily="34" charset="0"/>
                        </a:rPr>
                        <a:t>육량지수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Arial" pitchFamily="34" charset="0"/>
                        </a:rPr>
                        <a:t>근내지방도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</a:tr>
              <a:tr h="826984"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‘09</a:t>
                      </a:r>
                      <a:r>
                        <a:rPr kumimoji="0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이전</a:t>
                      </a:r>
                      <a:endParaRPr kumimoji="0" lang="ko-KR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12.1</a:t>
                      </a:r>
                      <a:endParaRPr kumimoji="0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86.8</a:t>
                      </a:r>
                      <a:endParaRPr kumimoji="0" lang="en-US" altLang="ko-K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412.4</a:t>
                      </a:r>
                      <a:endParaRPr kumimoji="0" lang="en-US" altLang="ko-K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65.21</a:t>
                      </a:r>
                      <a:endParaRPr kumimoji="0" lang="en-US" altLang="ko-K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6.0</a:t>
                      </a:r>
                      <a:endParaRPr kumimoji="0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</a:tr>
              <a:tr h="745559"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2009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12.8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91.1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427.8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64.98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6.4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</a:tr>
              <a:tr h="745559"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2010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9.8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90.9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415.2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67.15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5.8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</a:tr>
              <a:tr h="745559"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2011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9.1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94.1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409.9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68.15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6.5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</a:tr>
              <a:tr h="745559"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2012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12.4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101.9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425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66.68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7.0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</a:tr>
              <a:tr h="989838"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2013</a:t>
                      </a:r>
                      <a:endParaRPr kumimoji="0" lang="en-US" altLang="ko-K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12.6</a:t>
                      </a:r>
                      <a:endParaRPr kumimoji="0" lang="en-US" altLang="ko-K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109.6</a:t>
                      </a:r>
                      <a:endParaRPr kumimoji="0" lang="en-US" altLang="ko-K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465.1</a:t>
                      </a:r>
                      <a:endParaRPr kumimoji="0" lang="en-US" altLang="ko-K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66.61</a:t>
                      </a:r>
                      <a:endParaRPr kumimoji="0" lang="en-US" altLang="ko-K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ct val="40000"/>
                        </a:spcAft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4000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7.4</a:t>
                      </a:r>
                      <a:endParaRPr kumimoji="0" lang="en-US" altLang="ko-K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E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155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슬라이드 번호 개체 틀 49"/>
          <p:cNvSpPr>
            <a:spLocks noGrp="1"/>
          </p:cNvSpPr>
          <p:nvPr>
            <p:ph type="sldNum" sz="quarter" idx="12"/>
          </p:nvPr>
        </p:nvSpPr>
        <p:spPr bwMode="auto">
          <a:xfrm>
            <a:off x="6448425" y="65246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D88BCF2-D363-4A33-9FFE-5B8B1FE9A149}" type="slidenum">
              <a:rPr lang="en-US" altLang="ko-KR">
                <a:ea typeface="굴림" pitchFamily="50" charset="-127"/>
              </a:rPr>
              <a:pPr/>
              <a:t>56</a:t>
            </a:fld>
            <a:endParaRPr lang="en-US" altLang="ko-KR">
              <a:ea typeface="굴림" pitchFamily="50" charset="-127"/>
            </a:endParaRPr>
          </a:p>
        </p:txBody>
      </p:sp>
      <p:graphicFrame>
        <p:nvGraphicFramePr>
          <p:cNvPr id="1026" name="차트 8"/>
          <p:cNvGraphicFramePr>
            <a:graphicFrameLocks/>
          </p:cNvGraphicFramePr>
          <p:nvPr/>
        </p:nvGraphicFramePr>
        <p:xfrm>
          <a:off x="2320925" y="1035050"/>
          <a:ext cx="4673600" cy="284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8" r:id="rId4" imgW="4669941" imgH="2840982" progId="Excel.Chart.8">
                  <p:embed/>
                </p:oleObj>
              </mc:Choice>
              <mc:Fallback>
                <p:oleObj r:id="rId4" imgW="4669941" imgH="284098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0925" y="1035050"/>
                        <a:ext cx="4673600" cy="284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차트 10"/>
          <p:cNvGraphicFramePr>
            <a:graphicFrameLocks/>
          </p:cNvGraphicFramePr>
          <p:nvPr/>
        </p:nvGraphicFramePr>
        <p:xfrm>
          <a:off x="4349750" y="3797300"/>
          <a:ext cx="4673600" cy="284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9" r:id="rId7" imgW="4669941" imgH="2847079" progId="Excel.Chart.8">
                  <p:embed/>
                </p:oleObj>
              </mc:Choice>
              <mc:Fallback>
                <p:oleObj r:id="rId7" imgW="4669941" imgH="284707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0" y="3797300"/>
                        <a:ext cx="4673600" cy="284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차트 11"/>
          <p:cNvGraphicFramePr>
            <a:graphicFrameLocks/>
          </p:cNvGraphicFramePr>
          <p:nvPr/>
        </p:nvGraphicFramePr>
        <p:xfrm>
          <a:off x="44450" y="3911600"/>
          <a:ext cx="4673600" cy="284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0" r:id="rId10" imgW="4676037" imgH="2840982" progId="Excel.Chart.8">
                  <p:embed/>
                </p:oleObj>
              </mc:Choice>
              <mc:Fallback>
                <p:oleObj r:id="rId10" imgW="4676037" imgH="284098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" y="3911600"/>
                        <a:ext cx="4673600" cy="284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79388" y="234950"/>
            <a:ext cx="532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농가성적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834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269798" y="2780928"/>
            <a:ext cx="6632575" cy="12239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ko-KR" altLang="en-US" sz="3600" kern="10" dirty="0">
                <a:solidFill>
                  <a:srgbClr val="0000FF"/>
                </a:solidFill>
                <a:effectLst>
                  <a:outerShdw dist="89803" dir="2700000" algn="ctr" rotWithShape="0">
                    <a:srgbClr val="868686"/>
                  </a:outerShdw>
                </a:effectLst>
                <a:latin typeface="HY헤드라인M"/>
                <a:ea typeface="HY헤드라인M"/>
              </a:rPr>
              <a:t>감사 합니다</a:t>
            </a:r>
          </a:p>
        </p:txBody>
      </p:sp>
    </p:spTree>
    <p:extLst>
      <p:ext uri="{BB962C8B-B14F-4D97-AF65-F5344CB8AC3E}">
        <p14:creationId xmlns:p14="http://schemas.microsoft.com/office/powerpoint/2010/main" val="297894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" descr="바닥라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r="615"/>
          <a:stretch>
            <a:fillRect/>
          </a:stretch>
        </p:blipFill>
        <p:spPr bwMode="auto">
          <a:xfrm>
            <a:off x="-42862" y="4384501"/>
            <a:ext cx="917257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692632" y="1083889"/>
            <a:ext cx="73181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축산물 등급제 및 </a:t>
            </a:r>
            <a:r>
              <a:rPr lang="ko-KR" altLang="en-US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이력제</a:t>
            </a:r>
            <a:r>
              <a:rPr lang="ko-KR" alt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업무 추진 중</a:t>
            </a:r>
            <a:endParaRPr lang="en-US" altLang="ko-KR" sz="2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1440921" y="1554570"/>
            <a:ext cx="5675670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accent1">
                    <a:tint val="66000"/>
                    <a:satMod val="160000"/>
                    <a:alpha val="58000"/>
                  </a:schemeClr>
                </a:gs>
                <a:gs pos="84000">
                  <a:schemeClr val="accent1">
                    <a:tint val="44500"/>
                    <a:satMod val="160000"/>
                    <a:alpha val="22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179512" y="404664"/>
            <a:ext cx="410445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l"/>
            </a:pPr>
            <a:r>
              <a:rPr lang="ko-KR" altLang="en-US" sz="2800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rPr>
              <a:t> 축산물품질평가원은</a:t>
            </a:r>
            <a:r>
              <a:rPr lang="en-US" altLang="ko-KR" sz="2800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rPr>
              <a:t>?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746559" y="2481982"/>
            <a:ext cx="20409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소</a:t>
            </a:r>
            <a:r>
              <a:rPr lang="en-US" altLang="ko-KR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/</a:t>
            </a:r>
            <a:r>
              <a:rPr lang="ko-KR" altLang="en-US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돼지 등급판정</a:t>
            </a:r>
            <a:endParaRPr lang="en-US" altLang="ko-KR" b="1" cap="none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algn="ctr"/>
            <a:r>
              <a:rPr lang="en-US" altLang="ko-KR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(</a:t>
            </a:r>
            <a:r>
              <a:rPr lang="ko-KR" altLang="en-US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개체판정</a:t>
            </a:r>
            <a:r>
              <a:rPr lang="en-US" altLang="ko-KR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)</a:t>
            </a:r>
            <a:endParaRPr lang="en-US" altLang="ko-KR" sz="1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821986" y="3742568"/>
            <a:ext cx="19335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축산물 이력관리</a:t>
            </a:r>
            <a:endParaRPr lang="en-US" altLang="ko-KR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10564" y="2918946"/>
            <a:ext cx="353384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닭</a:t>
            </a:r>
            <a:r>
              <a:rPr lang="en-US" altLang="ko-K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/</a:t>
            </a:r>
            <a:r>
              <a:rPr lang="ko-KR" alt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오리</a:t>
            </a:r>
            <a:r>
              <a:rPr lang="en-US" altLang="ko-KR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/</a:t>
            </a:r>
            <a:r>
              <a:rPr lang="ko-KR" alt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계란  등급판정</a:t>
            </a:r>
            <a:r>
              <a:rPr lang="en-US" altLang="ko-KR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(</a:t>
            </a:r>
            <a:r>
              <a:rPr lang="ko-KR" altLang="en-US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표본판정</a:t>
            </a:r>
            <a:r>
              <a:rPr lang="en-US" altLang="ko-KR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)</a:t>
            </a:r>
            <a:endParaRPr lang="en-US" altLang="ko-KR" sz="1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687441" y="4365104"/>
            <a:ext cx="249619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b="1" cap="none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축산물 유통정보 제공</a:t>
            </a:r>
            <a:endParaRPr lang="en-US" altLang="ko-KR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864271" y="5018537"/>
            <a:ext cx="184217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R&amp;D/DNA</a:t>
            </a:r>
            <a:r>
              <a:rPr lang="ko-KR" altLang="en-US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분석</a:t>
            </a:r>
            <a:endParaRPr lang="en-US" altLang="ko-KR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4" name="위쪽 화살표 13"/>
          <p:cNvSpPr/>
          <p:nvPr/>
        </p:nvSpPr>
        <p:spPr>
          <a:xfrm>
            <a:off x="3674503" y="1601182"/>
            <a:ext cx="1080120" cy="3960440"/>
          </a:xfrm>
          <a:prstGeom prst="upArrow">
            <a:avLst>
              <a:gd name="adj1" fmla="val 50000"/>
              <a:gd name="adj2" fmla="val 63091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연결선 15"/>
          <p:cNvCxnSpPr/>
          <p:nvPr/>
        </p:nvCxnSpPr>
        <p:spPr>
          <a:xfrm flipH="1">
            <a:off x="2342660" y="2806464"/>
            <a:ext cx="1872208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accent1">
                    <a:tint val="66000"/>
                    <a:satMod val="160000"/>
                    <a:alpha val="58000"/>
                  </a:schemeClr>
                </a:gs>
                <a:gs pos="84000">
                  <a:schemeClr val="accent1">
                    <a:tint val="44500"/>
                    <a:satMod val="160000"/>
                    <a:alpha val="22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2307148" y="4193470"/>
            <a:ext cx="1872208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accent1">
                    <a:tint val="66000"/>
                    <a:satMod val="160000"/>
                    <a:alpha val="58000"/>
                  </a:schemeClr>
                </a:gs>
                <a:gs pos="84000">
                  <a:schemeClr val="accent1">
                    <a:tint val="44500"/>
                    <a:satMod val="160000"/>
                    <a:alpha val="22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 flipH="1">
            <a:off x="2339801" y="5389988"/>
            <a:ext cx="1872208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accent1">
                    <a:tint val="66000"/>
                    <a:satMod val="160000"/>
                    <a:alpha val="58000"/>
                  </a:schemeClr>
                </a:gs>
                <a:gs pos="84000">
                  <a:schemeClr val="accent1">
                    <a:tint val="44500"/>
                    <a:satMod val="160000"/>
                    <a:alpha val="22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4217508" y="3391064"/>
            <a:ext cx="1329652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accent1">
                    <a:tint val="66000"/>
                    <a:satMod val="160000"/>
                    <a:alpha val="58000"/>
                  </a:schemeClr>
                </a:gs>
                <a:gs pos="84000">
                  <a:schemeClr val="accent1">
                    <a:tint val="44500"/>
                    <a:satMod val="160000"/>
                    <a:alpha val="22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4213263" y="4750680"/>
            <a:ext cx="1329652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accent1">
                    <a:tint val="66000"/>
                    <a:satMod val="160000"/>
                    <a:alpha val="58000"/>
                  </a:schemeClr>
                </a:gs>
                <a:gs pos="84000">
                  <a:schemeClr val="accent1">
                    <a:tint val="44500"/>
                    <a:satMod val="160000"/>
                    <a:alpha val="22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E:\사진자료\소\등급판정 관련\P1010026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960" y="2030954"/>
            <a:ext cx="1133720" cy="85028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7" name="Picture 7" descr="E:\사진자료\돼지\등급판정 관련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960" y="3001657"/>
            <a:ext cx="1132800" cy="8496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8" name="Picture 3" descr="E:\사진자료\닭\등급판정 과정\IMG_5668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532" y="2033230"/>
            <a:ext cx="1134000" cy="8496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9" name="Picture 4" descr="E:\사진자료\계란\등급판정 과정\P3120295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43814" y="2015474"/>
            <a:ext cx="1134000" cy="8640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0" name="Picture 2" descr="C:\Users\9318086\Desktop\2012년사업평가대회\유통\한국의 축산물 유통(201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21038" y="3329374"/>
            <a:ext cx="770400" cy="109002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1" name="Picture 3" descr="C:\Users\9318086\Desktop\2012년사업평가대회\유통\2012 축산물 유통실태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16699" y="3329374"/>
            <a:ext cx="770400" cy="109002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2" name="_x97839368" descr="EMB000018ec049b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2927" y="4797152"/>
            <a:ext cx="694680" cy="93610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3" name="Picture 2" descr="C:\Users\9318086\Desktop\2012년사업평가대회\이카페피아(홈페이지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6591" y="4788274"/>
            <a:ext cx="1482937" cy="9360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4" name="Picture 4" descr="C:\Users\9318086\Desktop\2012년사업평가대회\유통\남미 축산업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12360" y="3329374"/>
            <a:ext cx="770400" cy="109002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31750"/>
          </a:effectLst>
        </p:spPr>
      </p:pic>
      <p:cxnSp>
        <p:nvCxnSpPr>
          <p:cNvPr id="15" name="직선 연결선 14"/>
          <p:cNvCxnSpPr/>
          <p:nvPr/>
        </p:nvCxnSpPr>
        <p:spPr>
          <a:xfrm flipV="1">
            <a:off x="4214563" y="2177246"/>
            <a:ext cx="0" cy="3240360"/>
          </a:xfrm>
          <a:prstGeom prst="line">
            <a:avLst/>
          </a:prstGeom>
          <a:ln w="50800">
            <a:gradFill flip="none" rotWithShape="1">
              <a:gsLst>
                <a:gs pos="0">
                  <a:schemeClr val="tx2">
                    <a:lumMod val="50000"/>
                  </a:schemeClr>
                </a:gs>
                <a:gs pos="84000">
                  <a:schemeClr val="accent1">
                    <a:tint val="44500"/>
                    <a:satMod val="160000"/>
                    <a:alpha val="22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9552" y="3971672"/>
            <a:ext cx="1134000" cy="75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51" name="Picture 3"/>
          <p:cNvPicPr preferRelativeResize="0"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9552" y="4848144"/>
            <a:ext cx="1134000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52" name="Picture 4"/>
          <p:cNvPicPr preferRelativeResize="0"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63094" y="5661248"/>
            <a:ext cx="1132842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53" name="Picture 5"/>
          <p:cNvPicPr preferRelativeResize="0"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427984" y="5661248"/>
            <a:ext cx="1134000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2661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" descr="바닥라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r="615"/>
          <a:stretch>
            <a:fillRect/>
          </a:stretch>
        </p:blipFill>
        <p:spPr bwMode="auto">
          <a:xfrm>
            <a:off x="-42862" y="4384501"/>
            <a:ext cx="917257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323528" y="1350195"/>
            <a:ext cx="36004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o-KR" altLang="en-US" sz="2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전국적 </a:t>
            </a:r>
            <a:r>
              <a:rPr lang="en-US" altLang="ko-KR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Network</a:t>
            </a:r>
            <a:r>
              <a:rPr lang="ko-KR" altLang="en-US" sz="2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구축</a:t>
            </a:r>
            <a:endParaRPr lang="en-US" altLang="ko-KR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353210" y="1772816"/>
            <a:ext cx="2778630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accent1">
                    <a:tint val="66000"/>
                    <a:satMod val="160000"/>
                    <a:alpha val="58000"/>
                  </a:schemeClr>
                </a:gs>
                <a:gs pos="84000">
                  <a:schemeClr val="accent1">
                    <a:tint val="44500"/>
                    <a:satMod val="160000"/>
                    <a:alpha val="22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179512" y="404664"/>
            <a:ext cx="410445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l"/>
            </a:pPr>
            <a:r>
              <a:rPr lang="ko-KR" altLang="en-US" sz="2800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rPr>
              <a:t> 축산물품질평가원은</a:t>
            </a:r>
            <a:r>
              <a:rPr lang="en-US" altLang="ko-KR" sz="2800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rPr>
              <a:t>?</a:t>
            </a:r>
          </a:p>
        </p:txBody>
      </p:sp>
      <p:pic>
        <p:nvPicPr>
          <p:cNvPr id="5" name="그림 4" descr="대한민국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7562" y="1556792"/>
            <a:ext cx="3348894" cy="5137660"/>
          </a:xfrm>
          <a:prstGeom prst="rect">
            <a:avLst/>
          </a:prstGeom>
        </p:spPr>
      </p:pic>
      <p:sp>
        <p:nvSpPr>
          <p:cNvPr id="10" name="타원 9"/>
          <p:cNvSpPr/>
          <p:nvPr/>
        </p:nvSpPr>
        <p:spPr>
          <a:xfrm>
            <a:off x="6957789" y="3182255"/>
            <a:ext cx="108000" cy="1080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7029797" y="3758319"/>
            <a:ext cx="108000" cy="1080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6885781" y="3974343"/>
            <a:ext cx="108000" cy="1080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7677869" y="4262375"/>
            <a:ext cx="108000" cy="1080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7821885" y="4694423"/>
            <a:ext cx="108000" cy="1080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6597749" y="4478399"/>
            <a:ext cx="108000" cy="1080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6381725" y="5918559"/>
            <a:ext cx="108000" cy="1080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1" name="직선 연결선 80"/>
          <p:cNvCxnSpPr>
            <a:stCxn id="10" idx="4"/>
            <a:endCxn id="13" idx="7"/>
          </p:cNvCxnSpPr>
          <p:nvPr/>
        </p:nvCxnSpPr>
        <p:spPr>
          <a:xfrm>
            <a:off x="7011789" y="3290255"/>
            <a:ext cx="758264" cy="987936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직선 연결선 83"/>
          <p:cNvCxnSpPr>
            <a:stCxn id="13" idx="5"/>
          </p:cNvCxnSpPr>
          <p:nvPr/>
        </p:nvCxnSpPr>
        <p:spPr>
          <a:xfrm>
            <a:off x="7770053" y="4354559"/>
            <a:ext cx="123840" cy="339864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연결선 90"/>
          <p:cNvCxnSpPr>
            <a:stCxn id="14" idx="4"/>
          </p:cNvCxnSpPr>
          <p:nvPr/>
        </p:nvCxnSpPr>
        <p:spPr>
          <a:xfrm flipH="1">
            <a:off x="6525741" y="4802423"/>
            <a:ext cx="1350144" cy="1116136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연결선 93"/>
          <p:cNvCxnSpPr>
            <a:stCxn id="16" idx="4"/>
          </p:cNvCxnSpPr>
          <p:nvPr/>
        </p:nvCxnSpPr>
        <p:spPr>
          <a:xfrm>
            <a:off x="6435725" y="5090455"/>
            <a:ext cx="18008" cy="828104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직선 연결선 96"/>
          <p:cNvCxnSpPr>
            <a:stCxn id="16" idx="0"/>
            <a:endCxn id="15" idx="3"/>
          </p:cNvCxnSpPr>
          <p:nvPr/>
        </p:nvCxnSpPr>
        <p:spPr>
          <a:xfrm flipV="1">
            <a:off x="6435725" y="4570583"/>
            <a:ext cx="177840" cy="41187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직선 연결선 99"/>
          <p:cNvCxnSpPr>
            <a:stCxn id="12" idx="3"/>
            <a:endCxn id="15" idx="0"/>
          </p:cNvCxnSpPr>
          <p:nvPr/>
        </p:nvCxnSpPr>
        <p:spPr>
          <a:xfrm flipH="1">
            <a:off x="6651749" y="4066527"/>
            <a:ext cx="249848" cy="411872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직선 연결선 102"/>
          <p:cNvCxnSpPr/>
          <p:nvPr/>
        </p:nvCxnSpPr>
        <p:spPr>
          <a:xfrm flipV="1">
            <a:off x="6991697" y="3855883"/>
            <a:ext cx="67648" cy="139656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직선 연결선 105"/>
          <p:cNvCxnSpPr>
            <a:stCxn id="9" idx="5"/>
            <a:endCxn id="11" idx="2"/>
          </p:cNvCxnSpPr>
          <p:nvPr/>
        </p:nvCxnSpPr>
        <p:spPr>
          <a:xfrm>
            <a:off x="6761941" y="3562471"/>
            <a:ext cx="267856" cy="24984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타원 108"/>
          <p:cNvSpPr/>
          <p:nvPr/>
        </p:nvSpPr>
        <p:spPr>
          <a:xfrm>
            <a:off x="6441590" y="3284984"/>
            <a:ext cx="108000" cy="1080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0" name="직선 연결선 109"/>
          <p:cNvCxnSpPr>
            <a:stCxn id="9" idx="2"/>
            <a:endCxn id="109" idx="4"/>
          </p:cNvCxnSpPr>
          <p:nvPr/>
        </p:nvCxnSpPr>
        <p:spPr>
          <a:xfrm flipH="1" flipV="1">
            <a:off x="6495590" y="3392984"/>
            <a:ext cx="174167" cy="13130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>
            <a:stCxn id="10" idx="2"/>
            <a:endCxn id="109" idx="7"/>
          </p:cNvCxnSpPr>
          <p:nvPr/>
        </p:nvCxnSpPr>
        <p:spPr>
          <a:xfrm flipH="1">
            <a:off x="6533774" y="3236255"/>
            <a:ext cx="424015" cy="64545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직선 연결선 89"/>
          <p:cNvCxnSpPr>
            <a:endCxn id="16" idx="6"/>
          </p:cNvCxnSpPr>
          <p:nvPr/>
        </p:nvCxnSpPr>
        <p:spPr>
          <a:xfrm flipH="1">
            <a:off x="6489725" y="4766431"/>
            <a:ext cx="1332160" cy="270024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연결선 94"/>
          <p:cNvCxnSpPr>
            <a:stCxn id="13" idx="3"/>
            <a:endCxn id="16" idx="6"/>
          </p:cNvCxnSpPr>
          <p:nvPr/>
        </p:nvCxnSpPr>
        <p:spPr>
          <a:xfrm flipH="1">
            <a:off x="6489725" y="4354559"/>
            <a:ext cx="1203960" cy="681896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직선 연결선 98"/>
          <p:cNvCxnSpPr>
            <a:stCxn id="14" idx="2"/>
            <a:endCxn id="15" idx="5"/>
          </p:cNvCxnSpPr>
          <p:nvPr/>
        </p:nvCxnSpPr>
        <p:spPr>
          <a:xfrm flipH="1" flipV="1">
            <a:off x="6689933" y="4570583"/>
            <a:ext cx="1131952" cy="177840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직선 연결선 103"/>
          <p:cNvCxnSpPr>
            <a:stCxn id="13" idx="2"/>
            <a:endCxn id="15" idx="5"/>
          </p:cNvCxnSpPr>
          <p:nvPr/>
        </p:nvCxnSpPr>
        <p:spPr>
          <a:xfrm flipH="1">
            <a:off x="6689933" y="4316375"/>
            <a:ext cx="987936" cy="254208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직선 연결선 107"/>
          <p:cNvCxnSpPr>
            <a:stCxn id="13" idx="2"/>
            <a:endCxn id="12" idx="5"/>
          </p:cNvCxnSpPr>
          <p:nvPr/>
        </p:nvCxnSpPr>
        <p:spPr>
          <a:xfrm flipH="1" flipV="1">
            <a:off x="6977965" y="4066527"/>
            <a:ext cx="699904" cy="24984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/>
          <p:cNvCxnSpPr>
            <a:endCxn id="11" idx="5"/>
          </p:cNvCxnSpPr>
          <p:nvPr/>
        </p:nvCxnSpPr>
        <p:spPr>
          <a:xfrm flipH="1" flipV="1">
            <a:off x="7121981" y="3850503"/>
            <a:ext cx="627896" cy="411872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직선 연결선 116"/>
          <p:cNvCxnSpPr>
            <a:stCxn id="10" idx="4"/>
            <a:endCxn id="11" idx="0"/>
          </p:cNvCxnSpPr>
          <p:nvPr/>
        </p:nvCxnSpPr>
        <p:spPr>
          <a:xfrm>
            <a:off x="7011789" y="3290255"/>
            <a:ext cx="72008" cy="468064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/>
          <p:cNvCxnSpPr>
            <a:stCxn id="9" idx="5"/>
            <a:endCxn id="12" idx="1"/>
          </p:cNvCxnSpPr>
          <p:nvPr/>
        </p:nvCxnSpPr>
        <p:spPr>
          <a:xfrm>
            <a:off x="6761941" y="3562471"/>
            <a:ext cx="139656" cy="427688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/>
          <p:cNvCxnSpPr/>
          <p:nvPr/>
        </p:nvCxnSpPr>
        <p:spPr>
          <a:xfrm flipH="1">
            <a:off x="6669757" y="3614303"/>
            <a:ext cx="72008" cy="864096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연결선 126"/>
          <p:cNvCxnSpPr>
            <a:stCxn id="9" idx="6"/>
            <a:endCxn id="10" idx="3"/>
          </p:cNvCxnSpPr>
          <p:nvPr/>
        </p:nvCxnSpPr>
        <p:spPr>
          <a:xfrm flipV="1">
            <a:off x="6777757" y="3274439"/>
            <a:ext cx="195848" cy="249848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연결선 129"/>
          <p:cNvCxnSpPr>
            <a:stCxn id="14" idx="0"/>
            <a:endCxn id="12" idx="5"/>
          </p:cNvCxnSpPr>
          <p:nvPr/>
        </p:nvCxnSpPr>
        <p:spPr>
          <a:xfrm flipH="1" flipV="1">
            <a:off x="6977965" y="4066527"/>
            <a:ext cx="897920" cy="627896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직선 연결선 133"/>
          <p:cNvCxnSpPr>
            <a:stCxn id="12" idx="4"/>
            <a:endCxn id="17" idx="7"/>
          </p:cNvCxnSpPr>
          <p:nvPr/>
        </p:nvCxnSpPr>
        <p:spPr>
          <a:xfrm flipH="1">
            <a:off x="6473909" y="4082343"/>
            <a:ext cx="465872" cy="1852032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직선 연결선 136"/>
          <p:cNvCxnSpPr>
            <a:stCxn id="13" idx="4"/>
          </p:cNvCxnSpPr>
          <p:nvPr/>
        </p:nvCxnSpPr>
        <p:spPr>
          <a:xfrm flipH="1">
            <a:off x="6525741" y="4370375"/>
            <a:ext cx="1206128" cy="1548184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직선 연결선 139"/>
          <p:cNvCxnSpPr>
            <a:stCxn id="109" idx="4"/>
            <a:endCxn id="15" idx="1"/>
          </p:cNvCxnSpPr>
          <p:nvPr/>
        </p:nvCxnSpPr>
        <p:spPr>
          <a:xfrm>
            <a:off x="6495590" y="3392984"/>
            <a:ext cx="117975" cy="1101231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직선 연결선 142"/>
          <p:cNvCxnSpPr>
            <a:stCxn id="109" idx="4"/>
            <a:endCxn id="16" idx="4"/>
          </p:cNvCxnSpPr>
          <p:nvPr/>
        </p:nvCxnSpPr>
        <p:spPr>
          <a:xfrm flipH="1">
            <a:off x="6435725" y="3392984"/>
            <a:ext cx="59865" cy="1697471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직선 연결선 145"/>
          <p:cNvCxnSpPr>
            <a:stCxn id="15" idx="3"/>
            <a:endCxn id="17" idx="7"/>
          </p:cNvCxnSpPr>
          <p:nvPr/>
        </p:nvCxnSpPr>
        <p:spPr>
          <a:xfrm flipH="1">
            <a:off x="6473909" y="4570583"/>
            <a:ext cx="139656" cy="1363792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직선 연결선 153"/>
          <p:cNvCxnSpPr>
            <a:stCxn id="12" idx="4"/>
            <a:endCxn id="16" idx="6"/>
          </p:cNvCxnSpPr>
          <p:nvPr/>
        </p:nvCxnSpPr>
        <p:spPr>
          <a:xfrm flipH="1">
            <a:off x="6489725" y="4082343"/>
            <a:ext cx="450056" cy="954112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직선 연결선 156"/>
          <p:cNvCxnSpPr>
            <a:stCxn id="9" idx="7"/>
            <a:endCxn id="16" idx="0"/>
          </p:cNvCxnSpPr>
          <p:nvPr/>
        </p:nvCxnSpPr>
        <p:spPr>
          <a:xfrm flipH="1">
            <a:off x="6435725" y="3486103"/>
            <a:ext cx="326216" cy="1496352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6669757" y="3470287"/>
            <a:ext cx="108000" cy="1080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6381725" y="4982455"/>
            <a:ext cx="108000" cy="1080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5" name="직선 연결선 164"/>
          <p:cNvCxnSpPr>
            <a:stCxn id="10" idx="4"/>
            <a:endCxn id="14" idx="0"/>
          </p:cNvCxnSpPr>
          <p:nvPr/>
        </p:nvCxnSpPr>
        <p:spPr>
          <a:xfrm>
            <a:off x="7011789" y="3290255"/>
            <a:ext cx="864096" cy="1404168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직사각형 172"/>
          <p:cNvSpPr/>
          <p:nvPr/>
        </p:nvSpPr>
        <p:spPr>
          <a:xfrm>
            <a:off x="285719" y="1877150"/>
            <a:ext cx="6438037" cy="410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ko-KR" altLang="en-US" sz="16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▶ </a:t>
            </a:r>
            <a:r>
              <a:rPr lang="ko-KR" altLang="en-US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본부</a:t>
            </a:r>
            <a:r>
              <a:rPr lang="en-US" altLang="ko-KR" sz="14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400" b="1" kern="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세종특별자치시</a:t>
            </a:r>
            <a:r>
              <a:rPr lang="ko-KR" altLang="en-US" sz="14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400" b="1" kern="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아름동</a:t>
            </a:r>
            <a:r>
              <a:rPr lang="en-US" altLang="ko-KR" sz="14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14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4</a:t>
            </a:r>
            <a:r>
              <a:rPr lang="ko-KR" altLang="en-US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본부 </a:t>
            </a:r>
            <a:r>
              <a:rPr lang="en-US" altLang="ko-KR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실 </a:t>
            </a:r>
            <a:r>
              <a:rPr lang="en-US" altLang="ko-KR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11</a:t>
            </a:r>
            <a:r>
              <a:rPr lang="ko-KR" altLang="en-US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팀</a:t>
            </a:r>
            <a:endParaRPr lang="en-US" altLang="ko-KR" sz="1600" b="1" kern="0" spc="150" dirty="0" smtClean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7008663" y="3923531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810798" y="4837754"/>
            <a:ext cx="3329154" cy="1759598"/>
            <a:chOff x="810798" y="4837754"/>
            <a:chExt cx="3329154" cy="1759598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51" name="모서리가 둥근 직사각형 50"/>
            <p:cNvSpPr/>
            <p:nvPr/>
          </p:nvSpPr>
          <p:spPr>
            <a:xfrm>
              <a:off x="810798" y="4837754"/>
              <a:ext cx="3329154" cy="1759598"/>
            </a:xfrm>
            <a:prstGeom prst="roundRect">
              <a:avLst>
                <a:gd name="adj" fmla="val 7618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relaxedInset"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170" name="Picture 2" descr="C:\Users\본부\Desktop\원장님\경북대강의\그림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107" y="4981766"/>
              <a:ext cx="2110536" cy="147128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그룹 5"/>
          <p:cNvGrpSpPr/>
          <p:nvPr/>
        </p:nvGrpSpPr>
        <p:grpSpPr>
          <a:xfrm>
            <a:off x="810799" y="2350878"/>
            <a:ext cx="3329152" cy="1935554"/>
            <a:chOff x="810799" y="2350878"/>
            <a:chExt cx="3329152" cy="1935554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52" name="모서리가 둥근 직사각형 51"/>
            <p:cNvSpPr/>
            <p:nvPr/>
          </p:nvSpPr>
          <p:spPr>
            <a:xfrm>
              <a:off x="810799" y="2350878"/>
              <a:ext cx="3329152" cy="1935554"/>
            </a:xfrm>
            <a:prstGeom prst="roundRect">
              <a:avLst>
                <a:gd name="adj" fmla="val 7618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relaxedInset"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171" name="Picture 3" descr="C:\Users\본부\Desktop\원장님\경북대강의\그림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345" y="2546985"/>
              <a:ext cx="3040160" cy="15739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4" name="직사각형 173"/>
          <p:cNvSpPr/>
          <p:nvPr/>
        </p:nvSpPr>
        <p:spPr>
          <a:xfrm>
            <a:off x="285720" y="4299570"/>
            <a:ext cx="507605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ko-KR" altLang="en-US" sz="16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▶ </a:t>
            </a:r>
            <a:r>
              <a:rPr lang="ko-KR" altLang="en-US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지원</a:t>
            </a:r>
            <a:r>
              <a:rPr lang="ko-KR" altLang="en-US" sz="16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10</a:t>
            </a:r>
            <a:r>
              <a:rPr lang="ko-KR" altLang="en-US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지원</a:t>
            </a:r>
            <a:r>
              <a:rPr lang="en-US" altLang="ko-KR" sz="14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(2</a:t>
            </a:r>
            <a:r>
              <a:rPr lang="ko-KR" altLang="en-US" sz="14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팀</a:t>
            </a:r>
            <a:r>
              <a:rPr lang="en-US" altLang="ko-KR" sz="14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28</a:t>
            </a:r>
            <a:r>
              <a:rPr lang="ko-KR" altLang="en-US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출장소 </a:t>
            </a:r>
            <a:r>
              <a:rPr lang="en-US" altLang="ko-KR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153</a:t>
            </a:r>
            <a:r>
              <a:rPr lang="ko-KR" altLang="en-US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개 작업장</a:t>
            </a:r>
            <a:endParaRPr lang="en-US" altLang="ko-KR" sz="1600" b="1" kern="0" spc="150" dirty="0" smtClean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55" name="그룹 54"/>
          <p:cNvGrpSpPr/>
          <p:nvPr/>
        </p:nvGrpSpPr>
        <p:grpSpPr>
          <a:xfrm>
            <a:off x="7368870" y="5918559"/>
            <a:ext cx="1438838" cy="479863"/>
            <a:chOff x="828906" y="2996952"/>
            <a:chExt cx="1438838" cy="479863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56" name="직사각형 55"/>
            <p:cNvSpPr/>
            <p:nvPr/>
          </p:nvSpPr>
          <p:spPr>
            <a:xfrm>
              <a:off x="828906" y="2996952"/>
              <a:ext cx="1438838" cy="479863"/>
            </a:xfrm>
            <a:prstGeom prst="rect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  <a:alpha val="68000"/>
                  </a:schemeClr>
                </a:gs>
                <a:gs pos="50000">
                  <a:schemeClr val="tx2">
                    <a:lumMod val="42000"/>
                    <a:lumOff val="58000"/>
                    <a:alpha val="43000"/>
                  </a:schemeClr>
                </a:gs>
                <a:gs pos="100000">
                  <a:schemeClr val="bg1">
                    <a:alpha val="49000"/>
                  </a:schemeClr>
                </a:gs>
              </a:gsLst>
              <a:lin ang="16200000" scaled="0"/>
            </a:gra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relaxedInset"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8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24" t="74120" r="31108" b="17192"/>
            <a:stretch/>
          </p:blipFill>
          <p:spPr bwMode="auto">
            <a:xfrm>
              <a:off x="956081" y="3051081"/>
              <a:ext cx="1184488" cy="371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686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바닥라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r="615"/>
          <a:stretch>
            <a:fillRect/>
          </a:stretch>
        </p:blipFill>
        <p:spPr bwMode="auto">
          <a:xfrm>
            <a:off x="-42862" y="4384501"/>
            <a:ext cx="917257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323528" y="1350195"/>
            <a:ext cx="41764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o-KR" alt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뛰어난</a:t>
            </a:r>
            <a:r>
              <a:rPr lang="ko-KR" altLang="en-US" sz="2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ko-KR" altLang="en-US" sz="2000" b="1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전문성ㆍ성숙한</a:t>
            </a:r>
            <a:r>
              <a:rPr lang="ko-KR" altLang="en-US" sz="2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조직문화</a:t>
            </a:r>
            <a:endParaRPr lang="en-US" altLang="ko-KR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353210" y="1772816"/>
            <a:ext cx="3930758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accent1">
                    <a:tint val="66000"/>
                    <a:satMod val="160000"/>
                    <a:alpha val="58000"/>
                  </a:schemeClr>
                </a:gs>
                <a:gs pos="84000">
                  <a:schemeClr val="accent1">
                    <a:tint val="44500"/>
                    <a:satMod val="160000"/>
                    <a:alpha val="22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179512" y="404664"/>
            <a:ext cx="410445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l"/>
            </a:pPr>
            <a:r>
              <a:rPr lang="ko-KR" altLang="en-US" sz="2800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rPr>
              <a:t> 축산물품질평가원은</a:t>
            </a:r>
            <a:r>
              <a:rPr lang="en-US" altLang="ko-KR" sz="2800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rPr>
              <a:t>?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285719" y="1877150"/>
            <a:ext cx="8234673" cy="410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ko-KR" altLang="en-US" sz="16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▶ 직원 수</a:t>
            </a:r>
            <a:r>
              <a:rPr lang="ko-KR" altLang="en-US" sz="14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308</a:t>
            </a:r>
            <a:r>
              <a:rPr lang="ko-KR" altLang="en-US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명   ▶ 축산물 품질평가사</a:t>
            </a:r>
            <a:r>
              <a:rPr lang="ko-KR" altLang="en-US" sz="16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276</a:t>
            </a:r>
            <a:r>
              <a:rPr lang="ko-KR" altLang="en-US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명</a:t>
            </a:r>
            <a:r>
              <a:rPr lang="en-US" altLang="ko-KR" sz="1400" b="1" kern="0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(89.6%)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592820" y="2996952"/>
            <a:ext cx="7927573" cy="2736304"/>
            <a:chOff x="592820" y="2996952"/>
            <a:chExt cx="7927573" cy="2736304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1034" name="Picture 10" descr="C:\Users\남건\Desktop\논병아리\등급제 홍보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48264" y="3356992"/>
              <a:ext cx="1042200" cy="694800"/>
            </a:xfrm>
            <a:prstGeom prst="rect">
              <a:avLst/>
            </a:prstGeom>
            <a:noFill/>
            <a:effectLst>
              <a:softEdge rad="31750"/>
            </a:effectLst>
          </p:spPr>
        </p:pic>
        <p:pic>
          <p:nvPicPr>
            <p:cNvPr id="1027" name="Picture 3" descr="C:\Users\남건\Desktop\논병아리\IMG_769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52128" y="3309326"/>
              <a:ext cx="1043608" cy="695738"/>
            </a:xfrm>
            <a:prstGeom prst="rect">
              <a:avLst/>
            </a:prstGeom>
            <a:noFill/>
            <a:effectLst>
              <a:softEdge rad="31750"/>
            </a:effectLst>
          </p:spPr>
        </p:pic>
        <p:pic>
          <p:nvPicPr>
            <p:cNvPr id="1028" name="Picture 4" descr="C:\Users\남건\Desktop\논병아리\IMG_778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95736" y="3299464"/>
              <a:ext cx="1042200" cy="694800"/>
            </a:xfrm>
            <a:prstGeom prst="rect">
              <a:avLst/>
            </a:prstGeom>
            <a:noFill/>
            <a:effectLst>
              <a:softEdge rad="31750"/>
            </a:effectLst>
          </p:spPr>
        </p:pic>
        <p:pic>
          <p:nvPicPr>
            <p:cNvPr id="1031" name="Picture 7" descr="C:\Users\남건\Desktop\논병아리\IMG_6497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64010" y="4005064"/>
              <a:ext cx="1044000" cy="783000"/>
            </a:xfrm>
            <a:prstGeom prst="rect">
              <a:avLst/>
            </a:prstGeom>
            <a:noFill/>
            <a:effectLst>
              <a:softEdge rad="31750"/>
            </a:effectLst>
          </p:spPr>
        </p:pic>
        <p:sp>
          <p:nvSpPr>
            <p:cNvPr id="17" name="이등변 삼각형 16"/>
            <p:cNvSpPr/>
            <p:nvPr/>
          </p:nvSpPr>
          <p:spPr>
            <a:xfrm rot="10800000">
              <a:off x="592820" y="2996952"/>
              <a:ext cx="3174112" cy="2736304"/>
            </a:xfrm>
            <a:prstGeom prst="triangle">
              <a:avLst/>
            </a:prstGeom>
            <a:noFill/>
            <a:ln w="101600">
              <a:gradFill>
                <a:gsLst>
                  <a:gs pos="0">
                    <a:schemeClr val="bg1"/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 scaled="0"/>
              </a:gra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1672630" y="3068960"/>
              <a:ext cx="1070514" cy="276999"/>
            </a:xfrm>
            <a:prstGeom prst="rect">
              <a:avLst/>
            </a:prstGeom>
            <a:effectLst/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ko-KR" altLang="en-US" sz="1200" b="1" spc="150" dirty="0" err="1" smtClean="0">
                  <a:ln w="11430"/>
                  <a:solidFill>
                    <a:srgbClr val="FFFF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학습ㆍ계발</a:t>
              </a:r>
              <a:endParaRPr lang="ko-KR" altLang="en-US" sz="12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1029" name="Picture 5" descr="C:\Users\남건\Desktop\논병아리\IMG_5360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48686" y="3958336"/>
              <a:ext cx="1042200" cy="694800"/>
            </a:xfrm>
            <a:prstGeom prst="rect">
              <a:avLst/>
            </a:prstGeom>
            <a:noFill/>
            <a:effectLst>
              <a:softEdge rad="31750"/>
            </a:effectLst>
          </p:spPr>
        </p:pic>
        <p:pic>
          <p:nvPicPr>
            <p:cNvPr id="1030" name="Picture 6" descr="C:\Users\남건\Desktop\논병아리\IMG_0056.JPG"/>
            <p:cNvPicPr preferRelativeResize="0"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62475" y="4653136"/>
              <a:ext cx="1044000" cy="694800"/>
            </a:xfrm>
            <a:prstGeom prst="rect">
              <a:avLst/>
            </a:prstGeom>
            <a:noFill/>
            <a:effectLst>
              <a:softEdge rad="31750"/>
            </a:effectLst>
          </p:spPr>
        </p:pic>
        <p:pic>
          <p:nvPicPr>
            <p:cNvPr id="1032" name="Picture 8" descr="C:\Users\남건\Desktop\논병아리\20130321_163145.jpg"/>
            <p:cNvPicPr preferRelativeResize="0"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518475" y="4654490"/>
              <a:ext cx="1044000" cy="694800"/>
            </a:xfrm>
            <a:prstGeom prst="rect">
              <a:avLst/>
            </a:prstGeom>
            <a:noFill/>
            <a:effectLst>
              <a:softEdge rad="31750"/>
            </a:effectLst>
          </p:spPr>
        </p:pic>
        <p:sp>
          <p:nvSpPr>
            <p:cNvPr id="18" name="이등변 삼각형 17"/>
            <p:cNvSpPr/>
            <p:nvPr/>
          </p:nvSpPr>
          <p:spPr>
            <a:xfrm>
              <a:off x="2969550" y="2996952"/>
              <a:ext cx="3174112" cy="2736304"/>
            </a:xfrm>
            <a:prstGeom prst="triangle">
              <a:avLst/>
            </a:prstGeom>
            <a:noFill/>
            <a:ln w="101600">
              <a:gradFill>
                <a:gsLst>
                  <a:gs pos="0">
                    <a:schemeClr val="accent6">
                      <a:lumMod val="75000"/>
                    </a:schemeClr>
                  </a:gs>
                  <a:gs pos="5000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4029844" y="5354166"/>
              <a:ext cx="1070514" cy="276999"/>
            </a:xfrm>
            <a:prstGeom prst="rect">
              <a:avLst/>
            </a:prstGeom>
            <a:effectLst/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ko-KR" altLang="en-US" sz="1200" b="1" spc="150" dirty="0" err="1" smtClean="0">
                  <a:ln w="11430"/>
                  <a:solidFill>
                    <a:srgbClr val="FFFF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연구ㆍ조사</a:t>
              </a:r>
              <a:endParaRPr lang="ko-KR" altLang="en-US" sz="12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1033" name="Picture 9" descr="C:\Users\남건\Desktop\논병아리\서울 - 야호~~ 예선전 통과다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906064" y="3356992"/>
              <a:ext cx="1042200" cy="694800"/>
            </a:xfrm>
            <a:prstGeom prst="rect">
              <a:avLst/>
            </a:prstGeom>
            <a:noFill/>
            <a:effectLst>
              <a:softEdge rad="31750"/>
            </a:effectLst>
          </p:spPr>
        </p:pic>
        <p:pic>
          <p:nvPicPr>
            <p:cNvPr id="1035" name="Picture 11" descr="C:\Users\남건\Desktop\논병아리\유전자분석실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417522" y="4051792"/>
              <a:ext cx="1042200" cy="694800"/>
            </a:xfrm>
            <a:prstGeom prst="rect">
              <a:avLst/>
            </a:prstGeom>
            <a:noFill/>
            <a:effectLst>
              <a:softEdge rad="31750"/>
            </a:effectLst>
          </p:spPr>
        </p:pic>
        <p:sp>
          <p:nvSpPr>
            <p:cNvPr id="19" name="이등변 삼각형 18"/>
            <p:cNvSpPr/>
            <p:nvPr/>
          </p:nvSpPr>
          <p:spPr>
            <a:xfrm rot="10800000">
              <a:off x="5346281" y="2996952"/>
              <a:ext cx="3174112" cy="2736304"/>
            </a:xfrm>
            <a:prstGeom prst="triangle">
              <a:avLst/>
            </a:prstGeom>
            <a:noFill/>
            <a:ln w="101600">
              <a:gradFill>
                <a:gsLst>
                  <a:gs pos="0">
                    <a:schemeClr val="bg1"/>
                  </a:gs>
                  <a:gs pos="50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0"/>
              </a:gra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6419906" y="3123426"/>
              <a:ext cx="1070514" cy="276999"/>
            </a:xfrm>
            <a:prstGeom prst="rect">
              <a:avLst/>
            </a:prstGeom>
            <a:effectLst/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ko-KR" altLang="en-US" sz="1200" b="1" spc="150" dirty="0" err="1" smtClean="0">
                  <a:ln w="11430"/>
                  <a:solidFill>
                    <a:srgbClr val="FFFF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소통ㆍ협력</a:t>
              </a:r>
              <a:endParaRPr lang="ko-KR" altLang="en-US" sz="12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1331640" y="2329135"/>
            <a:ext cx="727280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ko-KR" sz="1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*</a:t>
            </a:r>
            <a:r>
              <a:rPr lang="ko-KR" altLang="en-US" sz="1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전체 직원 중 여성비율 </a:t>
            </a:r>
            <a:r>
              <a:rPr lang="en-US" altLang="ko-KR" sz="1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20%(64</a:t>
            </a:r>
            <a:r>
              <a:rPr lang="ko-KR" altLang="en-US" sz="1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명</a:t>
            </a:r>
            <a:r>
              <a:rPr lang="en-US" altLang="ko-KR" sz="1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), </a:t>
            </a:r>
            <a:r>
              <a:rPr lang="ko-KR" altLang="en-US" sz="1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품질평가사 중 여성비율 </a:t>
            </a:r>
            <a:r>
              <a:rPr lang="en-US" altLang="ko-KR" sz="1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15%(41</a:t>
            </a:r>
            <a:r>
              <a:rPr lang="ko-KR" altLang="en-US" sz="1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명</a:t>
            </a:r>
            <a:r>
              <a:rPr lang="en-US" altLang="ko-KR" sz="1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CC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)</a:t>
            </a:r>
            <a:endParaRPr lang="en-US" altLang="ko-KR" sz="1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CC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572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 descr="바닥라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r="615"/>
          <a:stretch>
            <a:fillRect/>
          </a:stretch>
        </p:blipFill>
        <p:spPr bwMode="auto">
          <a:xfrm>
            <a:off x="-42862" y="4384501"/>
            <a:ext cx="917257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323528" y="1350195"/>
            <a:ext cx="26642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o-KR" altLang="en-US" sz="2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작지만 강한 </a:t>
            </a:r>
            <a:r>
              <a:rPr lang="ko-KR" alt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기</a:t>
            </a:r>
            <a:r>
              <a:rPr lang="ko-KR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관</a:t>
            </a:r>
            <a:endParaRPr lang="en-US" altLang="ko-KR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353210" y="1772816"/>
            <a:ext cx="2130558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accent1">
                    <a:tint val="66000"/>
                    <a:satMod val="160000"/>
                    <a:alpha val="58000"/>
                  </a:schemeClr>
                </a:gs>
                <a:gs pos="84000">
                  <a:schemeClr val="accent1">
                    <a:tint val="44500"/>
                    <a:satMod val="160000"/>
                    <a:alpha val="22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179512" y="404664"/>
            <a:ext cx="410445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l"/>
            </a:pPr>
            <a:r>
              <a:rPr lang="ko-KR" altLang="en-US" sz="2800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rPr>
              <a:t> 축산물품질평가원은</a:t>
            </a:r>
            <a:r>
              <a:rPr lang="en-US" altLang="ko-KR" sz="2800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rPr>
              <a:t>?</a:t>
            </a:r>
          </a:p>
        </p:txBody>
      </p:sp>
      <p:pic>
        <p:nvPicPr>
          <p:cNvPr id="5" name="Picture 2" descr="E:\사진자료\소\등급판정 관련\P1010026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5983" y="2948062"/>
            <a:ext cx="1228496" cy="921372"/>
          </a:xfrm>
          <a:prstGeom prst="rect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  <a:softEdge rad="31750"/>
          </a:effectLst>
          <a:scene3d>
            <a:camera prst="isometricRightUp">
              <a:rot lat="1200000" lon="18899996" rev="0"/>
            </a:camera>
            <a:lightRig rig="threePt" dir="t"/>
          </a:scene3d>
          <a:sp3d>
            <a:bevelT prst="slope"/>
          </a:sp3d>
        </p:spPr>
      </p:pic>
      <p:pic>
        <p:nvPicPr>
          <p:cNvPr id="10" name="Picture 3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0399" y="2948062"/>
            <a:ext cx="1228800" cy="92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  <a:softEdge rad="31750"/>
          </a:effectLst>
          <a:scene3d>
            <a:camera prst="isometricRightUp">
              <a:rot lat="1200000" lon="18899996" rev="0"/>
            </a:camera>
            <a:lightRig rig="threePt" dir="t"/>
          </a:scene3d>
          <a:sp3d>
            <a:bevelT prst="slope"/>
          </a:sp3d>
        </p:spPr>
      </p:pic>
      <p:sp>
        <p:nvSpPr>
          <p:cNvPr id="11" name="직사각형 10"/>
          <p:cNvSpPr/>
          <p:nvPr/>
        </p:nvSpPr>
        <p:spPr>
          <a:xfrm>
            <a:off x="285720" y="1877150"/>
            <a:ext cx="2990136" cy="410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ko-KR" altLang="en-US" sz="16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▶ </a:t>
            </a:r>
            <a:r>
              <a:rPr lang="ko-KR" altLang="en-US" sz="1600" b="1" kern="0" spc="150" dirty="0" err="1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일평균</a:t>
            </a:r>
            <a:r>
              <a:rPr lang="ko-KR" altLang="en-US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b="1" kern="0" spc="150" dirty="0" err="1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업무수행량</a:t>
            </a:r>
            <a:endParaRPr lang="en-US" altLang="ko-KR" sz="1400" b="1" kern="0" spc="150" dirty="0" smtClean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83568" y="2420888"/>
            <a:ext cx="1728192" cy="2769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altLang="ko-KR" sz="12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ko-KR" altLang="en-US" sz="12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소 </a:t>
            </a:r>
            <a:r>
              <a:rPr lang="en-US" altLang="ko-KR" sz="12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4,800</a:t>
            </a:r>
            <a:r>
              <a:rPr lang="ko-KR" altLang="en-US" sz="12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마리</a:t>
            </a:r>
            <a:endParaRPr lang="ko-KR" altLang="en-US" sz="12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159732" y="4221088"/>
            <a:ext cx="1764196" cy="2769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altLang="ko-KR" sz="1200" b="1" spc="150" dirty="0" smtClean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ko-KR" altLang="en-US" sz="1200" b="1" spc="150" dirty="0" smtClean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돼지 </a:t>
            </a:r>
            <a:r>
              <a:rPr lang="en-US" altLang="ko-KR" sz="1200" b="1" spc="150" dirty="0" smtClean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76,000</a:t>
            </a:r>
            <a:r>
              <a:rPr lang="ko-KR" altLang="en-US" sz="1200" b="1" spc="150" dirty="0" smtClean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마리</a:t>
            </a:r>
            <a:endParaRPr lang="ko-KR" altLang="en-US" sz="1200" b="1" spc="150" dirty="0">
              <a:ln w="11430"/>
              <a:solidFill>
                <a:srgbClr val="FFFF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940152" y="2431921"/>
            <a:ext cx="2016224" cy="2769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sz="12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닭고기 </a:t>
            </a:r>
            <a:r>
              <a:rPr lang="en-US" altLang="ko-KR" sz="12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472,000</a:t>
            </a:r>
            <a:r>
              <a:rPr lang="ko-KR" altLang="en-US" sz="12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마리</a:t>
            </a:r>
            <a:endParaRPr lang="ko-KR" altLang="en-US" sz="12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923928" y="4221088"/>
            <a:ext cx="1724608" cy="2769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altLang="ko-KR" sz="12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ko-KR" altLang="en-US" sz="12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계란 </a:t>
            </a:r>
            <a:r>
              <a:rPr lang="en-US" altLang="ko-KR" sz="12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5,106,000</a:t>
            </a:r>
            <a:r>
              <a:rPr lang="ko-KR" altLang="en-US" sz="12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개</a:t>
            </a:r>
            <a:endParaRPr lang="ko-KR" altLang="en-US" sz="12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012160" y="4221088"/>
            <a:ext cx="2016224" cy="2769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sz="1200" b="1" spc="150" dirty="0" smtClean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오리고기 </a:t>
            </a:r>
            <a:r>
              <a:rPr lang="en-US" altLang="ko-KR" sz="1200" b="1" spc="150" dirty="0" smtClean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55,000</a:t>
            </a:r>
            <a:r>
              <a:rPr lang="ko-KR" altLang="en-US" sz="1200" b="1" spc="150" dirty="0" smtClean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마리</a:t>
            </a:r>
            <a:endParaRPr lang="ko-KR" altLang="en-US" sz="1200" b="1" spc="150" dirty="0">
              <a:ln w="11430"/>
              <a:solidFill>
                <a:srgbClr val="FFFF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347864" y="2431921"/>
            <a:ext cx="2448272" cy="2769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altLang="ko-KR" sz="1200" b="1" spc="150" dirty="0" smtClean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DNA </a:t>
            </a:r>
            <a:r>
              <a:rPr lang="ko-KR" altLang="en-US" sz="1200" b="1" spc="150" dirty="0" smtClean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동일성 검사 </a:t>
            </a:r>
            <a:r>
              <a:rPr lang="en-US" altLang="ko-KR" sz="1200" b="1" spc="150" dirty="0" smtClean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225</a:t>
            </a:r>
            <a:r>
              <a:rPr lang="ko-KR" altLang="en-US" sz="1200" b="1" spc="150" dirty="0" smtClean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건</a:t>
            </a:r>
            <a:endParaRPr lang="ko-KR" altLang="en-US" sz="1200" b="1" spc="150" dirty="0">
              <a:ln w="11430"/>
              <a:solidFill>
                <a:srgbClr val="FFFF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89620" y="4653136"/>
            <a:ext cx="5290492" cy="410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ko-KR" altLang="en-US" sz="16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▶ </a:t>
            </a:r>
            <a:r>
              <a:rPr lang="ko-KR" altLang="en-US" sz="1600" b="1" kern="0" spc="150" dirty="0" err="1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정부ㆍ국민평가</a:t>
            </a:r>
            <a:r>
              <a:rPr lang="ko-KR" altLang="en-US" sz="1600" b="1" kern="0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결과</a:t>
            </a:r>
            <a:endParaRPr lang="en-US" altLang="ko-KR" sz="1400" b="1" kern="0" spc="150" dirty="0" smtClean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67544" y="5157192"/>
            <a:ext cx="3816424" cy="3077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1400" b="1" spc="150" dirty="0" smtClean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ko-KR" altLang="en-US" sz="14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고객만족도 </a:t>
            </a:r>
            <a:r>
              <a:rPr lang="en-US" altLang="ko-KR" sz="14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:</a:t>
            </a:r>
            <a:r>
              <a:rPr lang="en-US" altLang="ko-KR" sz="1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8</a:t>
            </a:r>
            <a:r>
              <a:rPr lang="ko-KR" altLang="en-US" sz="1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년 연속 </a:t>
            </a:r>
            <a:r>
              <a:rPr lang="en-US" altLang="ko-KR" sz="1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‘</a:t>
            </a:r>
            <a:r>
              <a:rPr lang="ko-KR" altLang="en-US" sz="1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우수기관</a:t>
            </a:r>
            <a:r>
              <a:rPr lang="en-US" altLang="ko-KR" sz="1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’</a:t>
            </a:r>
            <a:endParaRPr lang="ko-KR" altLang="en-US" sz="14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67543" y="5557651"/>
            <a:ext cx="7729239" cy="3077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1400" b="1" spc="150" dirty="0" smtClean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ko-KR" altLang="en-US" sz="14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기관청렴도 </a:t>
            </a:r>
            <a:r>
              <a:rPr lang="en-US" altLang="ko-KR" sz="14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:</a:t>
            </a:r>
            <a:r>
              <a:rPr lang="en-US" altLang="ko-KR" sz="1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3</a:t>
            </a:r>
            <a:r>
              <a:rPr lang="ko-KR" altLang="en-US" sz="1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유형</a:t>
            </a:r>
            <a:r>
              <a:rPr lang="en-US" altLang="ko-KR" sz="12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(300</a:t>
            </a:r>
            <a:r>
              <a:rPr lang="ko-KR" altLang="en-US" sz="12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명</a:t>
            </a:r>
            <a:r>
              <a:rPr lang="en-US" altLang="ko-KR" sz="12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~1,000</a:t>
            </a:r>
            <a:r>
              <a:rPr lang="ko-KR" altLang="en-US" sz="12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명 규모 기관</a:t>
            </a:r>
            <a:r>
              <a:rPr lang="en-US" altLang="ko-KR" sz="12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)</a:t>
            </a:r>
            <a:r>
              <a:rPr lang="ko-KR" altLang="en-US" sz="12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altLang="ko-KR" sz="1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44</a:t>
            </a:r>
            <a:r>
              <a:rPr lang="ko-KR" altLang="en-US" sz="1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개 </a:t>
            </a:r>
            <a:r>
              <a:rPr lang="ko-KR" altLang="en-US" sz="1400" b="1" spc="150" dirty="0" err="1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준정부기관</a:t>
            </a:r>
            <a:r>
              <a:rPr lang="ko-KR" altLang="en-US" sz="1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중 </a:t>
            </a:r>
            <a:r>
              <a:rPr lang="en-US" altLang="ko-KR" sz="1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‘1</a:t>
            </a:r>
            <a:r>
              <a:rPr lang="ko-KR" altLang="en-US" sz="1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위</a:t>
            </a:r>
            <a:r>
              <a:rPr lang="en-US" altLang="ko-KR" sz="1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’</a:t>
            </a:r>
            <a:endParaRPr lang="ko-KR" altLang="en-US" sz="14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2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5119" y="2948062"/>
            <a:ext cx="1228802" cy="81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  <a:softEdge rad="31750"/>
          </a:effectLst>
          <a:scene3d>
            <a:camera prst="isometricRightUp">
              <a:rot lat="1200000" lon="18899996" rev="0"/>
            </a:camera>
            <a:lightRig rig="threePt" dir="t"/>
          </a:scene3d>
          <a:sp3d>
            <a:bevelT prst="slope"/>
          </a:sp3d>
        </p:spPr>
      </p:pic>
      <p:pic>
        <p:nvPicPr>
          <p:cNvPr id="6" name="Picture 7" descr="E:\사진자료\돼지\등급판정 관련\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9841" y="2948062"/>
            <a:ext cx="1227498" cy="920624"/>
          </a:xfrm>
          <a:prstGeom prst="rect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  <a:softEdge rad="31750"/>
          </a:effectLst>
          <a:scene3d>
            <a:camera prst="isometricRightUp">
              <a:rot lat="1200000" lon="18899996" rev="0"/>
            </a:camera>
            <a:lightRig rig="threePt" dir="t"/>
          </a:scene3d>
          <a:sp3d>
            <a:bevelT prst="slope"/>
          </a:sp3d>
        </p:spPr>
      </p:pic>
      <p:pic>
        <p:nvPicPr>
          <p:cNvPr id="8" name="Picture 4" descr="E:\사진자료\계란\등급판정 과정\P3120295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73259" y="2948062"/>
            <a:ext cx="1228802" cy="936228"/>
          </a:xfrm>
          <a:prstGeom prst="rect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  <a:softEdge rad="31750"/>
          </a:effectLst>
          <a:scene3d>
            <a:camera prst="isometricRightUp">
              <a:rot lat="1200000" lon="18899996" rev="0"/>
            </a:camera>
            <a:lightRig rig="threePt" dir="t"/>
          </a:scene3d>
          <a:sp3d>
            <a:bevelT prst="slope"/>
          </a:sp3d>
        </p:spPr>
      </p:pic>
      <p:pic>
        <p:nvPicPr>
          <p:cNvPr id="7" name="Picture 3" descr="E:\사진자료\닭\등급판정 과정\IMG_5668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67983" y="2948062"/>
            <a:ext cx="1228800" cy="920624"/>
          </a:xfrm>
          <a:prstGeom prst="rect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  <a:softEdge rad="31750"/>
          </a:effectLst>
          <a:scene3d>
            <a:camera prst="isometricRightUp">
              <a:rot lat="1200000" lon="18899996" rev="0"/>
            </a:camera>
            <a:lightRig rig="threePt" dir="t"/>
          </a:scene3d>
          <a:sp3d>
            <a:bevelT prst="slope"/>
          </a:sp3d>
        </p:spPr>
      </p:pic>
      <p:cxnSp>
        <p:nvCxnSpPr>
          <p:cNvPr id="24" name="직선 연결선 23"/>
          <p:cNvCxnSpPr>
            <a:stCxn id="5" idx="0"/>
          </p:cNvCxnSpPr>
          <p:nvPr/>
        </p:nvCxnSpPr>
        <p:spPr>
          <a:xfrm flipV="1">
            <a:off x="1610231" y="2564904"/>
            <a:ext cx="513498" cy="383158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>
            <a:stCxn id="10" idx="0"/>
          </p:cNvCxnSpPr>
          <p:nvPr/>
        </p:nvCxnSpPr>
        <p:spPr>
          <a:xfrm flipH="1" flipV="1">
            <a:off x="2123728" y="2564904"/>
            <a:ext cx="681071" cy="383158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>
            <a:stCxn id="9" idx="0"/>
            <a:endCxn id="17" idx="1"/>
          </p:cNvCxnSpPr>
          <p:nvPr/>
        </p:nvCxnSpPr>
        <p:spPr>
          <a:xfrm flipH="1" flipV="1">
            <a:off x="3347864" y="2570421"/>
            <a:ext cx="651656" cy="377641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 flipH="1">
            <a:off x="3779912" y="3429000"/>
            <a:ext cx="936104" cy="936104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 flipH="1">
            <a:off x="5580112" y="3861048"/>
            <a:ext cx="816473" cy="504056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>
            <a:stCxn id="7" idx="0"/>
          </p:cNvCxnSpPr>
          <p:nvPr/>
        </p:nvCxnSpPr>
        <p:spPr>
          <a:xfrm flipV="1">
            <a:off x="7582383" y="2564904"/>
            <a:ext cx="229977" cy="383158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>
            <a:off x="7668344" y="3789040"/>
            <a:ext cx="144016" cy="576064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39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이온">
  <a:themeElements>
    <a:clrScheme name="이온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1842</TotalTime>
  <Words>1675</Words>
  <Application>Microsoft Office PowerPoint</Application>
  <PresentationFormat>화면 슬라이드 쇼(4:3)</PresentationFormat>
  <Paragraphs>415</Paragraphs>
  <Slides>57</Slides>
  <Notes>6</Notes>
  <HiddenSlides>0</HiddenSlides>
  <MMClips>0</MMClips>
  <ScaleCrop>false</ScaleCrop>
  <HeadingPairs>
    <vt:vector size="8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57</vt:i4>
      </vt:variant>
    </vt:vector>
  </HeadingPairs>
  <TitlesOfParts>
    <vt:vector size="70" baseType="lpstr">
      <vt:lpstr>HY견고딕</vt:lpstr>
      <vt:lpstr>HY헤드라인M</vt:lpstr>
      <vt:lpstr>MD솔체</vt:lpstr>
      <vt:lpstr>굴림</vt:lpstr>
      <vt:lpstr>맑은 고딕</vt:lpstr>
      <vt:lpstr>휴먼엑스포</vt:lpstr>
      <vt:lpstr>Arial</vt:lpstr>
      <vt:lpstr>Century Gothic</vt:lpstr>
      <vt:lpstr>Wingdings</vt:lpstr>
      <vt:lpstr>Wingdings 3</vt:lpstr>
      <vt:lpstr>이온</vt:lpstr>
      <vt:lpstr>비트맵 이미지</vt:lpstr>
      <vt:lpstr>Microsoft Excel 차트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대구경북지원장</dc:creator>
  <cp:lastModifiedBy>USER</cp:lastModifiedBy>
  <cp:revision>72</cp:revision>
  <dcterms:created xsi:type="dcterms:W3CDTF">2016-12-07T01:04:21Z</dcterms:created>
  <dcterms:modified xsi:type="dcterms:W3CDTF">2018-03-06T00:57:08Z</dcterms:modified>
</cp:coreProperties>
</file>