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22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handoutMasterIdLst>
    <p:handoutMasterId r:id="rId111"/>
  </p:handoutMasterIdLst>
  <p:sldIdLst>
    <p:sldId id="1375" r:id="rId2"/>
    <p:sldId id="1279" r:id="rId3"/>
    <p:sldId id="1651" r:id="rId4"/>
    <p:sldId id="1652" r:id="rId5"/>
    <p:sldId id="1653" r:id="rId6"/>
    <p:sldId id="1654" r:id="rId7"/>
    <p:sldId id="1655" r:id="rId8"/>
    <p:sldId id="1656" r:id="rId9"/>
    <p:sldId id="1657" r:id="rId10"/>
    <p:sldId id="1658" r:id="rId11"/>
    <p:sldId id="1585" r:id="rId12"/>
    <p:sldId id="1686" r:id="rId13"/>
    <p:sldId id="1587" r:id="rId14"/>
    <p:sldId id="1588" r:id="rId15"/>
    <p:sldId id="1589" r:id="rId16"/>
    <p:sldId id="1590" r:id="rId17"/>
    <p:sldId id="1591" r:id="rId18"/>
    <p:sldId id="1592" r:id="rId19"/>
    <p:sldId id="1593" r:id="rId20"/>
    <p:sldId id="1594" r:id="rId21"/>
    <p:sldId id="1595" r:id="rId22"/>
    <p:sldId id="1596" r:id="rId23"/>
    <p:sldId id="1537" r:id="rId24"/>
    <p:sldId id="1538" r:id="rId25"/>
    <p:sldId id="1539" r:id="rId26"/>
    <p:sldId id="1540" r:id="rId27"/>
    <p:sldId id="1541" r:id="rId28"/>
    <p:sldId id="1542" r:id="rId29"/>
    <p:sldId id="1646" r:id="rId30"/>
    <p:sldId id="1544" r:id="rId31"/>
    <p:sldId id="1545" r:id="rId32"/>
    <p:sldId id="1546" r:id="rId33"/>
    <p:sldId id="1547" r:id="rId34"/>
    <p:sldId id="1548" r:id="rId35"/>
    <p:sldId id="1549" r:id="rId36"/>
    <p:sldId id="1550" r:id="rId37"/>
    <p:sldId id="1551" r:id="rId38"/>
    <p:sldId id="1552" r:id="rId39"/>
    <p:sldId id="1553" r:id="rId40"/>
    <p:sldId id="1554" r:id="rId41"/>
    <p:sldId id="1555" r:id="rId42"/>
    <p:sldId id="1556" r:id="rId43"/>
    <p:sldId id="1557" r:id="rId44"/>
    <p:sldId id="1559" r:id="rId45"/>
    <p:sldId id="1598" r:id="rId46"/>
    <p:sldId id="1599" r:id="rId47"/>
    <p:sldId id="1600" r:id="rId48"/>
    <p:sldId id="1603" r:id="rId49"/>
    <p:sldId id="1669" r:id="rId50"/>
    <p:sldId id="1670" r:id="rId51"/>
    <p:sldId id="1605" r:id="rId52"/>
    <p:sldId id="1606" r:id="rId53"/>
    <p:sldId id="1607" r:id="rId54"/>
    <p:sldId id="1608" r:id="rId55"/>
    <p:sldId id="1609" r:id="rId56"/>
    <p:sldId id="1664" r:id="rId57"/>
    <p:sldId id="1665" r:id="rId58"/>
    <p:sldId id="1660" r:id="rId59"/>
    <p:sldId id="1661" r:id="rId60"/>
    <p:sldId id="1667" r:id="rId61"/>
    <p:sldId id="1668" r:id="rId62"/>
    <p:sldId id="1662" r:id="rId63"/>
    <p:sldId id="1663" r:id="rId64"/>
    <p:sldId id="1614" r:id="rId65"/>
    <p:sldId id="1697" r:id="rId66"/>
    <p:sldId id="1698" r:id="rId67"/>
    <p:sldId id="1699" r:id="rId68"/>
    <p:sldId id="1700" r:id="rId69"/>
    <p:sldId id="1671" r:id="rId70"/>
    <p:sldId id="1672" r:id="rId71"/>
    <p:sldId id="1673" r:id="rId72"/>
    <p:sldId id="1674" r:id="rId73"/>
    <p:sldId id="1675" r:id="rId74"/>
    <p:sldId id="1676" r:id="rId75"/>
    <p:sldId id="1677" r:id="rId76"/>
    <p:sldId id="1684" r:id="rId77"/>
    <p:sldId id="1685" r:id="rId78"/>
    <p:sldId id="1619" r:id="rId79"/>
    <p:sldId id="1620" r:id="rId80"/>
    <p:sldId id="1621" r:id="rId81"/>
    <p:sldId id="1622" r:id="rId82"/>
    <p:sldId id="1623" r:id="rId83"/>
    <p:sldId id="1624" r:id="rId84"/>
    <p:sldId id="1625" r:id="rId85"/>
    <p:sldId id="1626" r:id="rId86"/>
    <p:sldId id="1627" r:id="rId87"/>
    <p:sldId id="1628" r:id="rId88"/>
    <p:sldId id="1629" r:id="rId89"/>
    <p:sldId id="1630" r:id="rId90"/>
    <p:sldId id="1631" r:id="rId91"/>
    <p:sldId id="1632" r:id="rId92"/>
    <p:sldId id="1633" r:id="rId93"/>
    <p:sldId id="1634" r:id="rId94"/>
    <p:sldId id="1635" r:id="rId95"/>
    <p:sldId id="1636" r:id="rId96"/>
    <p:sldId id="1637" r:id="rId97"/>
    <p:sldId id="1687" r:id="rId98"/>
    <p:sldId id="1688" r:id="rId99"/>
    <p:sldId id="1689" r:id="rId100"/>
    <p:sldId id="1690" r:id="rId101"/>
    <p:sldId id="1691" r:id="rId102"/>
    <p:sldId id="1692" r:id="rId103"/>
    <p:sldId id="1693" r:id="rId104"/>
    <p:sldId id="1694" r:id="rId105"/>
    <p:sldId id="1695" r:id="rId106"/>
    <p:sldId id="1696" r:id="rId107"/>
    <p:sldId id="1682" r:id="rId108"/>
    <p:sldId id="1683" r:id="rId109"/>
  </p:sldIdLst>
  <p:sldSz cx="9144000" cy="6858000" type="screen4x3"/>
  <p:notesSz cx="6794500" cy="99187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5pPr>
    <a:lvl6pPr marL="2286000" algn="l" defTabSz="914400" rtl="0" eaLnBrk="1" latinLnBrk="1" hangingPunct="1">
      <a:defRPr kumimoji="1" b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6pPr>
    <a:lvl7pPr marL="2743200" algn="l" defTabSz="914400" rtl="0" eaLnBrk="1" latinLnBrk="1" hangingPunct="1">
      <a:defRPr kumimoji="1" b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7pPr>
    <a:lvl8pPr marL="3200400" algn="l" defTabSz="914400" rtl="0" eaLnBrk="1" latinLnBrk="1" hangingPunct="1">
      <a:defRPr kumimoji="1" b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8pPr>
    <a:lvl9pPr marL="3657600" algn="l" defTabSz="914400" rtl="0" eaLnBrk="1" latinLnBrk="1" hangingPunct="1">
      <a:defRPr kumimoji="1" b="1" kern="1200">
        <a:solidFill>
          <a:schemeClr val="tx1"/>
        </a:solidFill>
        <a:latin typeface="맑은 고딕" pitchFamily="50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66FF"/>
    <a:srgbClr val="98FC3E"/>
    <a:srgbClr val="00FF00"/>
    <a:srgbClr val="FFFF99"/>
    <a:srgbClr val="0000FF"/>
    <a:srgbClr val="EE6612"/>
    <a:srgbClr val="FF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6" autoAdjust="0"/>
    <p:restoredTop sz="93579" autoAdjust="0"/>
  </p:normalViewPr>
  <p:slideViewPr>
    <p:cSldViewPr>
      <p:cViewPr varScale="1">
        <p:scale>
          <a:sx n="73" d="100"/>
          <a:sy n="73" d="100"/>
        </p:scale>
        <p:origin x="161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50629;&#47924;\&#45432;&#51116;&#44305;\PPT\&#54620;&#50864;\20170317_&#54620;&#50864;%20&#46321;&#44553;&#48324;&#52636;&#54788;&#50984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50629;&#47924;\&#45432;&#51116;&#44305;\PPT\&#54620;&#50864;\20170317_&#54620;&#50864;%20&#46321;&#44553;&#48324;&#52636;&#54788;&#50984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50629;&#47924;\&#45432;&#51116;&#44305;\PPT\&#54620;&#50864;\20170317_&#54620;&#50864;%20&#46321;&#44553;&#48324;&#52636;&#54788;&#50984;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50629;&#47924;\&#45432;&#51116;&#44305;\PPT\&#54620;&#50864;\20170317_&#54620;&#50864;%20&#46321;&#44553;&#48324;&#52636;&#54788;&#50984;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50629;&#47924;\&#45432;&#51116;&#44305;\PPT\&#54620;&#50864;\20170317_&#54620;&#50864;%20&#46321;&#44553;&#48324;&#52636;&#54788;&#50984;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50629;&#47924;\&#45432;&#51116;&#44305;\PPT\&#54620;&#50864;\20170317_&#54620;&#50864;%20&#46321;&#44553;&#48324;&#52636;&#54788;&#50984;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50629;&#47924;\&#45432;&#51116;&#44305;\PPT\&#54620;&#50864;\20170317_&#54620;&#50864;%20&#46321;&#44553;&#48324;&#52636;&#54788;&#50984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12.&#54620;&#50864;&#52968;&#49444;&#54021;\&#49569;&#50500;&#51648;&#49373;&#49328;&#46160;&#49688;\2017&#45380;%20&#49324;&#50977;&#54788;&#54889;\&#49569;&#50500;&#51648;%20&#52636;&#49373;&#46160;&#49688;(&#50900;&#48324;)\&#49569;&#50500;&#51648;&#49373;&#49328;(&#51089;&#50629;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4.&#54620;&#50864;&#44060;&#47049;&#48512;&#51088;&#47308;\18.&#44221;&#47588;&#50864;&#49884;&#51109;\2017&#45380;&#54792;&#53685;&#46321;&#47197;&#50864;\2017&#45380;&#54792;&#53685;&#46321;&#47197;&#50864;&#44221;&#47588;&#49884;&#51109;&#54217;&#44512;(&#47532;&#50620;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Book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Book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Book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5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defRPr>
            </a:pPr>
            <a:r>
              <a:rPr lang="en-US" altLang="ko-KR" sz="105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2007</a:t>
            </a:r>
            <a:r>
              <a:rPr lang="ko-KR" altLang="en-US" sz="105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ko-KR" altLang="en-US" sz="1050" dirty="0" err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부터</a:t>
            </a:r>
            <a:r>
              <a:rPr lang="ko-KR" altLang="en-US" sz="105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순수 한우사육두수</a:t>
            </a:r>
          </a:p>
        </c:rich>
      </c:tx>
      <c:layout>
        <c:manualLayout>
          <c:xMode val="edge"/>
          <c:yMode val="edge"/>
          <c:x val="0.25148629946064588"/>
          <c:y val="5.5577995012077892E-2"/>
        </c:manualLayout>
      </c:layout>
      <c:overlay val="0"/>
      <c:spPr>
        <a:ln>
          <a:solidFill>
            <a:schemeClr val="tx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9.2740008318901945E-2"/>
          <c:y val="7.3696435129652155E-2"/>
          <c:w val="0.8897997964268739"/>
          <c:h val="0.734520529048577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두수</c:v>
                </c:pt>
              </c:strCache>
            </c:strRef>
          </c:tx>
          <c:spPr>
            <a:solidFill>
              <a:srgbClr val="68D703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11"/>
              <c:spPr/>
              <c:txPr>
                <a:bodyPr/>
                <a:lstStyle/>
                <a:p>
                  <a:pPr>
                    <a:defRPr sz="1200" b="1" i="1">
                      <a:solidFill>
                        <a:srgbClr val="FF0000"/>
                      </a:solidFill>
                      <a:latin typeface="HY견고딕" pitchFamily="18" charset="-127"/>
                      <a:ea typeface="HY견고딕" pitchFamily="18" charset="-127"/>
                    </a:defRPr>
                  </a:pPr>
                  <a:endParaRPr lang="ko-K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1">
                    <a:latin typeface="HY견고딕" pitchFamily="18" charset="-127"/>
                    <a:ea typeface="HY견고딕" pitchFamily="18" charset="-127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1996</c:v>
                </c:pt>
                <c:pt idx="1">
                  <c:v>2000</c:v>
                </c:pt>
                <c:pt idx="2">
                  <c:v>2001</c:v>
                </c:pt>
                <c:pt idx="3">
                  <c:v>2005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cat>
          <c:val>
            <c:numRef>
              <c:f>Sheet1!$B$2:$B$13</c:f>
              <c:numCache>
                <c:formatCode>_(* #,##0_);_(* \(#,##0\);_(* "-"_);_(@_)</c:formatCode>
                <c:ptCount val="12"/>
                <c:pt idx="0">
                  <c:v>2844</c:v>
                </c:pt>
                <c:pt idx="1">
                  <c:v>1590</c:v>
                </c:pt>
                <c:pt idx="2">
                  <c:v>1406</c:v>
                </c:pt>
                <c:pt idx="3">
                  <c:v>1819</c:v>
                </c:pt>
                <c:pt idx="4">
                  <c:v>2762</c:v>
                </c:pt>
                <c:pt idx="5">
                  <c:v>2950</c:v>
                </c:pt>
                <c:pt idx="6">
                  <c:v>3059</c:v>
                </c:pt>
                <c:pt idx="7">
                  <c:v>2918</c:v>
                </c:pt>
                <c:pt idx="8">
                  <c:v>2670</c:v>
                </c:pt>
                <c:pt idx="9">
                  <c:v>2561</c:v>
                </c:pt>
                <c:pt idx="10">
                  <c:v>2585</c:v>
                </c:pt>
                <c:pt idx="11">
                  <c:v>2852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0745000"/>
        <c:axId val="190745392"/>
      </c:barChart>
      <c:catAx>
        <c:axId val="1907450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 i="0">
                    <a:latin typeface="HY견고딕" pitchFamily="18" charset="-127"/>
                    <a:ea typeface="HY견고딕" pitchFamily="18" charset="-127"/>
                  </a:defRPr>
                </a:pPr>
                <a:r>
                  <a:rPr lang="en-US" altLang="ko-KR" sz="1100" i="0">
                    <a:latin typeface="HY견고딕" pitchFamily="18" charset="-127"/>
                    <a:ea typeface="HY견고딕" pitchFamily="18" charset="-127"/>
                  </a:rPr>
                  <a:t>(</a:t>
                </a:r>
                <a:r>
                  <a:rPr lang="ko-KR" altLang="en-US" sz="1100" i="0">
                    <a:latin typeface="HY견고딕" pitchFamily="18" charset="-127"/>
                    <a:ea typeface="HY견고딕" pitchFamily="18" charset="-127"/>
                  </a:rPr>
                  <a:t>단위</a:t>
                </a:r>
                <a:r>
                  <a:rPr lang="en-US" altLang="ko-KR" sz="1100" i="0">
                    <a:latin typeface="HY견고딕" pitchFamily="18" charset="-127"/>
                    <a:ea typeface="HY견고딕" pitchFamily="18" charset="-127"/>
                  </a:rPr>
                  <a:t>:</a:t>
                </a:r>
                <a:r>
                  <a:rPr lang="ko-KR" altLang="en-US" sz="1100" i="0">
                    <a:latin typeface="HY견고딕" pitchFamily="18" charset="-127"/>
                    <a:ea typeface="HY견고딕" pitchFamily="18" charset="-127"/>
                  </a:rPr>
                  <a:t>년</a:t>
                </a:r>
                <a:r>
                  <a:rPr lang="en-US" altLang="ko-KR" sz="1100" i="0">
                    <a:latin typeface="HY견고딕" pitchFamily="18" charset="-127"/>
                    <a:ea typeface="HY견고딕" pitchFamily="18" charset="-127"/>
                  </a:rPr>
                  <a:t>,</a:t>
                </a:r>
                <a:r>
                  <a:rPr lang="ko-KR" altLang="en-US" sz="1100" i="0">
                    <a:latin typeface="HY견고딕" pitchFamily="18" charset="-127"/>
                    <a:ea typeface="HY견고딕" pitchFamily="18" charset="-127"/>
                  </a:rPr>
                  <a:t>천두</a:t>
                </a:r>
                <a:r>
                  <a:rPr lang="en-US" altLang="ko-KR" sz="1100" i="0">
                    <a:latin typeface="HY견고딕" pitchFamily="18" charset="-127"/>
                    <a:ea typeface="HY견고딕" pitchFamily="18" charset="-127"/>
                  </a:rPr>
                  <a:t>)</a:t>
                </a:r>
                <a:endParaRPr lang="ko-KR" altLang="en-US" sz="1100" i="0">
                  <a:latin typeface="HY견고딕" pitchFamily="18" charset="-127"/>
                  <a:ea typeface="HY견고딕" pitchFamily="18" charset="-127"/>
                </a:endParaRPr>
              </a:p>
            </c:rich>
          </c:tx>
          <c:layout>
            <c:manualLayout>
              <c:xMode val="edge"/>
              <c:yMode val="edge"/>
              <c:x val="0.86598843952598381"/>
              <c:y val="1.9477533098622588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 i="1">
                <a:latin typeface="HY견고딕" pitchFamily="18" charset="-127"/>
                <a:ea typeface="HY견고딕" pitchFamily="18" charset="-127"/>
              </a:defRPr>
            </a:pPr>
            <a:endParaRPr lang="ko-KR"/>
          </a:p>
        </c:txPr>
        <c:crossAx val="190745392"/>
        <c:crosses val="autoZero"/>
        <c:auto val="1"/>
        <c:lblAlgn val="ctr"/>
        <c:lblOffset val="100"/>
        <c:noMultiLvlLbl val="0"/>
      </c:catAx>
      <c:valAx>
        <c:axId val="190745392"/>
        <c:scaling>
          <c:orientation val="minMax"/>
          <c:max val="3500"/>
          <c:min val="0"/>
        </c:scaling>
        <c:delete val="0"/>
        <c:axPos val="l"/>
        <c:numFmt formatCode="_(* #,##0_);_(* \(#,##0\);_(* &quot;-&quot;_);_(@_)" sourceLinked="1"/>
        <c:majorTickMark val="out"/>
        <c:minorTickMark val="none"/>
        <c:tickLblPos val="nextTo"/>
        <c:txPr>
          <a:bodyPr/>
          <a:lstStyle/>
          <a:p>
            <a:pPr>
              <a:defRPr sz="1000" b="1" i="1">
                <a:latin typeface="HY견고딕" pitchFamily="18" charset="-127"/>
                <a:ea typeface="HY견고딕" pitchFamily="18" charset="-127"/>
              </a:defRPr>
            </a:pPr>
            <a:endParaRPr lang="ko-KR"/>
          </a:p>
        </c:txPr>
        <c:crossAx val="190745000"/>
        <c:crosses val="autoZero"/>
        <c:crossBetween val="between"/>
        <c:majorUnit val="500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Sheet1!$H$1</c:f>
              <c:strCache>
                <c:ptCount val="1"/>
                <c:pt idx="0">
                  <c:v>1++등급이상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-6.1345848208393264E-3"/>
                  <c:y val="2.7206628991555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3802815846888512E-2"/>
                  <c:y val="-2.72066289915542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2269169641678642E-2"/>
                  <c:y val="8.16198869746657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735523436468839E-2"/>
                  <c:y val="-8.16198869746647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9.2018772312589397E-3"/>
                  <c:y val="5.44132579831095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7.6682310260491665E-3"/>
                  <c:y val="5.44132579831115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1345848208393264E-3"/>
                  <c:y val="8.16198869746667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9.2018772312590005E-3"/>
                  <c:y val="-2.1422542513035658E-7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/>
                      <a:t>10.0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0735523436468839E-2"/>
                  <c:y val="-5.44132579831115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3802815846888401E-2"/>
                  <c:y val="9.975648724024984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Sheet1!$L$2:$L$11</c:f>
              <c:numCache>
                <c:formatCode>General</c:formatCode>
                <c:ptCount val="10"/>
                <c:pt idx="0">
                  <c:v>2004</c:v>
                </c:pt>
                <c:pt idx="1">
                  <c:v>2005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Sheet1!$H$2:$H$11</c:f>
              <c:numCache>
                <c:formatCode>General</c:formatCode>
                <c:ptCount val="10"/>
                <c:pt idx="0">
                  <c:v>1.3</c:v>
                </c:pt>
                <c:pt idx="1">
                  <c:v>9.8000000000000007</c:v>
                </c:pt>
                <c:pt idx="2">
                  <c:v>9.7000000000000011</c:v>
                </c:pt>
                <c:pt idx="3">
                  <c:v>9.2000000000000011</c:v>
                </c:pt>
                <c:pt idx="4">
                  <c:v>9.3000000000000007</c:v>
                </c:pt>
                <c:pt idx="5">
                  <c:v>9.2000000000000011</c:v>
                </c:pt>
                <c:pt idx="6">
                  <c:v>9.5</c:v>
                </c:pt>
                <c:pt idx="7">
                  <c:v>10</c:v>
                </c:pt>
                <c:pt idx="8">
                  <c:v>9.6</c:v>
                </c:pt>
                <c:pt idx="9">
                  <c:v>10.1</c:v>
                </c:pt>
              </c:numCache>
            </c:numRef>
          </c:val>
        </c:ser>
        <c:ser>
          <c:idx val="1"/>
          <c:order val="1"/>
          <c:tx>
            <c:strRef>
              <c:f>Sheet1!$I$1</c:f>
              <c:strCache>
                <c:ptCount val="1"/>
                <c:pt idx="0">
                  <c:v>1+등급이상</c:v>
                </c:pt>
              </c:strCache>
            </c:strRef>
          </c:tx>
          <c:spPr>
            <a:solidFill>
              <a:srgbClr val="00B0F0">
                <a:alpha val="99000"/>
              </a:srgbClr>
            </a:solidFill>
          </c:spPr>
          <c:invertIfNegative val="0"/>
          <c:dLbls>
            <c:dLbl>
              <c:idx val="0"/>
              <c:layout>
                <c:manualLayout>
                  <c:x val="-1.38028158468885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735523436468839E-2"/>
                  <c:y val="-2.7206628991555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735523436468839E-2"/>
                  <c:y val="5.44132579831105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840375446251800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6682310260491665E-3"/>
                  <c:y val="8.16198869746657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38028158468885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2269169641678668E-2"/>
                  <c:y val="5.44132579831105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073552343646883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9.2018772312591063E-3"/>
                  <c:y val="5.44132579831105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7.6682310260491665E-3"/>
                  <c:y val="8.16198869746662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</c:spPr>
            <c:txPr>
              <a:bodyPr/>
              <a:lstStyle/>
              <a:p>
                <a:pPr>
                  <a:defRPr sz="1100" b="1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Sheet1!$L$2:$L$11</c:f>
              <c:numCache>
                <c:formatCode>General</c:formatCode>
                <c:ptCount val="10"/>
                <c:pt idx="0">
                  <c:v>2004</c:v>
                </c:pt>
                <c:pt idx="1">
                  <c:v>2005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Sheet1!$I$2:$I$11</c:f>
              <c:numCache>
                <c:formatCode>General</c:formatCode>
                <c:ptCount val="10"/>
                <c:pt idx="0">
                  <c:v>17.600000000000001</c:v>
                </c:pt>
                <c:pt idx="1">
                  <c:v>25</c:v>
                </c:pt>
                <c:pt idx="2">
                  <c:v>32.4</c:v>
                </c:pt>
                <c:pt idx="3">
                  <c:v>31.8</c:v>
                </c:pt>
                <c:pt idx="4">
                  <c:v>29.5</c:v>
                </c:pt>
                <c:pt idx="5">
                  <c:v>30.2</c:v>
                </c:pt>
                <c:pt idx="6">
                  <c:v>32.300000000000004</c:v>
                </c:pt>
                <c:pt idx="7">
                  <c:v>36.4</c:v>
                </c:pt>
                <c:pt idx="8">
                  <c:v>40</c:v>
                </c:pt>
                <c:pt idx="9">
                  <c:v>43.4</c:v>
                </c:pt>
              </c:numCache>
            </c:numRef>
          </c:val>
        </c:ser>
        <c:ser>
          <c:idx val="2"/>
          <c:order val="2"/>
          <c:tx>
            <c:strRef>
              <c:f>Sheet1!$J$1</c:f>
              <c:strCache>
                <c:ptCount val="1"/>
                <c:pt idx="0">
                  <c:v>1등급이상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Sheet1!$L$2:$L$11</c:f>
              <c:numCache>
                <c:formatCode>General</c:formatCode>
                <c:ptCount val="10"/>
                <c:pt idx="0">
                  <c:v>2004</c:v>
                </c:pt>
                <c:pt idx="1">
                  <c:v>2005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Sheet1!$J$2:$J$11</c:f>
              <c:numCache>
                <c:formatCode>General</c:formatCode>
                <c:ptCount val="10"/>
                <c:pt idx="0">
                  <c:v>35.900000000000006</c:v>
                </c:pt>
                <c:pt idx="1">
                  <c:v>47.9</c:v>
                </c:pt>
                <c:pt idx="2">
                  <c:v>63.100000000000009</c:v>
                </c:pt>
                <c:pt idx="3">
                  <c:v>62.400000000000006</c:v>
                </c:pt>
                <c:pt idx="4">
                  <c:v>58.1</c:v>
                </c:pt>
                <c:pt idx="5">
                  <c:v>61.2</c:v>
                </c:pt>
                <c:pt idx="6">
                  <c:v>65</c:v>
                </c:pt>
                <c:pt idx="7">
                  <c:v>67.8</c:v>
                </c:pt>
                <c:pt idx="8">
                  <c:v>69.400000000000006</c:v>
                </c:pt>
                <c:pt idx="9">
                  <c:v>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009512"/>
        <c:axId val="193009904"/>
      </c:barChart>
      <c:catAx>
        <c:axId val="193009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ko-KR"/>
          </a:p>
        </c:txPr>
        <c:crossAx val="193009904"/>
        <c:crosses val="autoZero"/>
        <c:auto val="1"/>
        <c:lblAlgn val="ctr"/>
        <c:lblOffset val="100"/>
        <c:noMultiLvlLbl val="0"/>
      </c:catAx>
      <c:valAx>
        <c:axId val="193009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ko-KR"/>
          </a:p>
        </c:txPr>
        <c:crossAx val="19300951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600" b="1"/>
          </a:pPr>
          <a:endParaRPr lang="ko-K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Sheet1!$M$1</c:f>
              <c:strCache>
                <c:ptCount val="1"/>
                <c:pt idx="0">
                  <c:v>A등급</c:v>
                </c:pt>
              </c:strCache>
            </c:strRef>
          </c:tx>
          <c:spPr>
            <a:solidFill>
              <a:srgbClr val="00B0F0">
                <a:alpha val="91000"/>
              </a:srgbClr>
            </a:solidFill>
          </c:spPr>
          <c:invertIfNegative val="0"/>
          <c:dLbls>
            <c:dLbl>
              <c:idx val="0"/>
              <c:layout>
                <c:manualLayout>
                  <c:x val="-1.046258513649142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379300690929486E-2"/>
                  <c:y val="2.73502359227043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379300690929486E-2"/>
                  <c:y val="2.73502359227043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37930069092948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9679301169926645E-3"/>
                  <c:y val="2.55607670001240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8.967930116992664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0462585136491427E-2"/>
                  <c:y val="-7.66823010003720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9.195337939529930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5325563232549863E-2"/>
                  <c:y val="-2.73502359227043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Sheet1!$L$2:$L$11</c:f>
              <c:numCache>
                <c:formatCode>General</c:formatCode>
                <c:ptCount val="10"/>
                <c:pt idx="0">
                  <c:v>2004</c:v>
                </c:pt>
                <c:pt idx="1">
                  <c:v>2005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Sheet1!$M$2:$M$11</c:f>
              <c:numCache>
                <c:formatCode>General</c:formatCode>
                <c:ptCount val="10"/>
                <c:pt idx="0">
                  <c:v>42.3</c:v>
                </c:pt>
                <c:pt idx="1">
                  <c:v>47.4</c:v>
                </c:pt>
                <c:pt idx="2">
                  <c:v>30</c:v>
                </c:pt>
                <c:pt idx="3">
                  <c:v>28.9</c:v>
                </c:pt>
                <c:pt idx="4">
                  <c:v>29.7</c:v>
                </c:pt>
                <c:pt idx="5">
                  <c:v>31.2</c:v>
                </c:pt>
                <c:pt idx="6">
                  <c:v>29.7</c:v>
                </c:pt>
                <c:pt idx="7">
                  <c:v>26.1</c:v>
                </c:pt>
                <c:pt idx="8">
                  <c:v>22.9</c:v>
                </c:pt>
                <c:pt idx="9">
                  <c:v>21.2</c:v>
                </c:pt>
              </c:numCache>
            </c:numRef>
          </c:val>
        </c:ser>
        <c:ser>
          <c:idx val="1"/>
          <c:order val="1"/>
          <c:tx>
            <c:strRef>
              <c:f>Sheet1!$N$1</c:f>
              <c:strCache>
                <c:ptCount val="1"/>
                <c:pt idx="0">
                  <c:v>B등급</c:v>
                </c:pt>
              </c:strCache>
            </c:strRef>
          </c:tx>
          <c:spPr>
            <a:solidFill>
              <a:srgbClr val="00B050">
                <a:alpha val="86000"/>
              </a:srgbClr>
            </a:solidFill>
          </c:spPr>
          <c:invertIfNegative val="0"/>
          <c:dLbls>
            <c:dLbl>
              <c:idx val="0"/>
              <c:layout>
                <c:manualLayout>
                  <c:x val="1.4098690835850938E-2"/>
                  <c:y val="-3.492023151914086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260450586039889E-2"/>
                  <c:y val="2.73502359227043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Sheet1!$L$2:$L$11</c:f>
              <c:numCache>
                <c:formatCode>General</c:formatCode>
                <c:ptCount val="10"/>
                <c:pt idx="0">
                  <c:v>2004</c:v>
                </c:pt>
                <c:pt idx="1">
                  <c:v>2005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Sheet1!$N$2:$N$11</c:f>
              <c:numCache>
                <c:formatCode>General</c:formatCode>
                <c:ptCount val="10"/>
                <c:pt idx="0">
                  <c:v>42.3</c:v>
                </c:pt>
                <c:pt idx="1">
                  <c:v>41.4</c:v>
                </c:pt>
                <c:pt idx="2">
                  <c:v>53</c:v>
                </c:pt>
                <c:pt idx="3">
                  <c:v>51.7</c:v>
                </c:pt>
                <c:pt idx="4">
                  <c:v>51.6</c:v>
                </c:pt>
                <c:pt idx="5">
                  <c:v>48</c:v>
                </c:pt>
                <c:pt idx="6">
                  <c:v>47.5</c:v>
                </c:pt>
                <c:pt idx="7">
                  <c:v>47.5</c:v>
                </c:pt>
                <c:pt idx="8">
                  <c:v>47.2</c:v>
                </c:pt>
                <c:pt idx="9">
                  <c:v>47.1</c:v>
                </c:pt>
              </c:numCache>
            </c:numRef>
          </c:val>
        </c:ser>
        <c:ser>
          <c:idx val="2"/>
          <c:order val="2"/>
          <c:tx>
            <c:strRef>
              <c:f>Sheet1!$O$1</c:f>
              <c:strCache>
                <c:ptCount val="1"/>
                <c:pt idx="0">
                  <c:v>C등급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7.662781616274939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1953379395299309E-3"/>
                  <c:y val="5.47004718454088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260450586039889E-2"/>
                  <c:y val="5.47004718454088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0651126465099749E-3"/>
                  <c:y val="8.20507077681130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597668969764959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597668969764959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6.130225293019946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3451895175488981E-2"/>
                  <c:y val="5.11215340002479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9.195337939529930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0727894262784901E-2"/>
                  <c:y val="5.47004718454088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Sheet1!$L$2:$L$11</c:f>
              <c:numCache>
                <c:formatCode>General</c:formatCode>
                <c:ptCount val="10"/>
                <c:pt idx="0">
                  <c:v>2004</c:v>
                </c:pt>
                <c:pt idx="1">
                  <c:v>2005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Sheet1!$O$2:$O$11</c:f>
              <c:numCache>
                <c:formatCode>General</c:formatCode>
                <c:ptCount val="10"/>
                <c:pt idx="0">
                  <c:v>14.6</c:v>
                </c:pt>
                <c:pt idx="1">
                  <c:v>10.6</c:v>
                </c:pt>
                <c:pt idx="2">
                  <c:v>16.3</c:v>
                </c:pt>
                <c:pt idx="3">
                  <c:v>18.899999999999999</c:v>
                </c:pt>
                <c:pt idx="4">
                  <c:v>18.100000000000001</c:v>
                </c:pt>
                <c:pt idx="5">
                  <c:v>20.399999999999999</c:v>
                </c:pt>
                <c:pt idx="6">
                  <c:v>22.6</c:v>
                </c:pt>
                <c:pt idx="7">
                  <c:v>26.2</c:v>
                </c:pt>
                <c:pt idx="8">
                  <c:v>29.6</c:v>
                </c:pt>
                <c:pt idx="9">
                  <c:v>31.4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010688"/>
        <c:axId val="193011080"/>
      </c:barChart>
      <c:catAx>
        <c:axId val="19301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ko-KR"/>
          </a:p>
        </c:txPr>
        <c:crossAx val="193011080"/>
        <c:crosses val="autoZero"/>
        <c:auto val="1"/>
        <c:lblAlgn val="ctr"/>
        <c:lblOffset val="100"/>
        <c:noMultiLvlLbl val="0"/>
      </c:catAx>
      <c:valAx>
        <c:axId val="193011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ko-KR"/>
          </a:p>
        </c:txPr>
        <c:crossAx val="193010688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600" b="1"/>
          </a:pPr>
          <a:endParaRPr lang="ko-K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거세우!$H$1</c:f>
              <c:strCache>
                <c:ptCount val="1"/>
                <c:pt idx="0">
                  <c:v>1++등급이상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-1.430021467837591E-2"/>
                  <c:y val="2.48407453944866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4300214678375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2711301936334142E-2"/>
                  <c:y val="-1.955964204290291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1122389194292323E-2"/>
                  <c:y val="7.45222361834591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9.53347645225055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7.944563710208843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3556509681670717E-3"/>
                  <c:y val="7.45222361834600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430021467837591E-2"/>
                  <c:y val="7.45222361834600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거세우!$G$2:$G$9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거세우!$H$2:$H$9</c:f>
              <c:numCache>
                <c:formatCode>General</c:formatCode>
                <c:ptCount val="8"/>
                <c:pt idx="0">
                  <c:v>15</c:v>
                </c:pt>
                <c:pt idx="1">
                  <c:v>14.2</c:v>
                </c:pt>
                <c:pt idx="2">
                  <c:v>17.8</c:v>
                </c:pt>
                <c:pt idx="3">
                  <c:v>17.100000000000001</c:v>
                </c:pt>
                <c:pt idx="4">
                  <c:v>16.3</c:v>
                </c:pt>
                <c:pt idx="5">
                  <c:v>16.399999999999999</c:v>
                </c:pt>
                <c:pt idx="6">
                  <c:v>15.4</c:v>
                </c:pt>
                <c:pt idx="7">
                  <c:v>15.5</c:v>
                </c:pt>
              </c:numCache>
            </c:numRef>
          </c:val>
        </c:ser>
        <c:ser>
          <c:idx val="1"/>
          <c:order val="1"/>
          <c:tx>
            <c:strRef>
              <c:f>거세우!$I$1</c:f>
              <c:strCache>
                <c:ptCount val="1"/>
                <c:pt idx="0">
                  <c:v>1+등급이상</c:v>
                </c:pt>
              </c:strCache>
            </c:strRef>
          </c:tx>
          <c:spPr>
            <a:solidFill>
              <a:srgbClr val="98FC3E">
                <a:alpha val="89000"/>
              </a:srgbClr>
            </a:solidFill>
          </c:spPr>
          <c:invertIfNegative val="0"/>
          <c:dLbls>
            <c:dLbl>
              <c:idx val="0"/>
              <c:layout>
                <c:manualLayout>
                  <c:x val="-1.430021467837591E-2"/>
                  <c:y val="2.48407453944866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1778254840835649E-3"/>
                  <c:y val="-2.48407453944866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1122389194292382E-2"/>
                  <c:y val="4.9681490788973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9066952904501215E-2"/>
                  <c:y val="4.9681490788973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9445637102088431E-3"/>
                  <c:y val="4.9681490788973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7.944563710208843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430021467837591E-2"/>
                  <c:y val="2.48407453944862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2711427047573677E-2"/>
                  <c:y val="4.9681490788973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거세우!$G$2:$G$9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거세우!$I$2:$I$9</c:f>
              <c:numCache>
                <c:formatCode>General</c:formatCode>
                <c:ptCount val="8"/>
                <c:pt idx="0">
                  <c:v>45.8</c:v>
                </c:pt>
                <c:pt idx="1">
                  <c:v>45</c:v>
                </c:pt>
                <c:pt idx="2">
                  <c:v>49.8</c:v>
                </c:pt>
                <c:pt idx="3">
                  <c:v>49.800000000000004</c:v>
                </c:pt>
                <c:pt idx="4">
                  <c:v>49.600000000000009</c:v>
                </c:pt>
                <c:pt idx="5">
                  <c:v>54.3</c:v>
                </c:pt>
                <c:pt idx="6">
                  <c:v>59.8</c:v>
                </c:pt>
                <c:pt idx="7">
                  <c:v>63.4</c:v>
                </c:pt>
              </c:numCache>
            </c:numRef>
          </c:val>
        </c:ser>
        <c:ser>
          <c:idx val="2"/>
          <c:order val="2"/>
          <c:tx>
            <c:strRef>
              <c:f>거세우!$J$1</c:f>
              <c:strCache>
                <c:ptCount val="1"/>
                <c:pt idx="0">
                  <c:v>1등급이상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거세우!$G$2:$G$9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거세우!$J$2:$J$9</c:f>
              <c:numCache>
                <c:formatCode>General</c:formatCode>
                <c:ptCount val="8"/>
                <c:pt idx="0">
                  <c:v>77.8</c:v>
                </c:pt>
                <c:pt idx="1">
                  <c:v>78.3</c:v>
                </c:pt>
                <c:pt idx="2">
                  <c:v>81.599999999999994</c:v>
                </c:pt>
                <c:pt idx="3">
                  <c:v>83.7</c:v>
                </c:pt>
                <c:pt idx="4">
                  <c:v>84.1</c:v>
                </c:pt>
                <c:pt idx="5">
                  <c:v>84.6</c:v>
                </c:pt>
                <c:pt idx="6">
                  <c:v>85.7</c:v>
                </c:pt>
                <c:pt idx="7">
                  <c:v>88.1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425664"/>
        <c:axId val="193426056"/>
      </c:barChart>
      <c:catAx>
        <c:axId val="193425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ko-KR"/>
          </a:p>
        </c:txPr>
        <c:crossAx val="193426056"/>
        <c:crosses val="autoZero"/>
        <c:auto val="1"/>
        <c:lblAlgn val="ctr"/>
        <c:lblOffset val="100"/>
        <c:noMultiLvlLbl val="0"/>
      </c:catAx>
      <c:valAx>
        <c:axId val="193426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ko-KR"/>
          </a:p>
        </c:txPr>
        <c:crossAx val="193425664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600" b="1"/>
          </a:pPr>
          <a:endParaRPr lang="ko-K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거세우!$M$1</c:f>
              <c:strCache>
                <c:ptCount val="1"/>
                <c:pt idx="0">
                  <c:v>A등급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-1.092553138146893E-2"/>
                  <c:y val="1.16164521891524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3647411841162251E-3"/>
                  <c:y val="-2.90411304728810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364741184116225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716869217087973E-2"/>
                  <c:y val="2.90411304728810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8039509867635177E-3"/>
                  <c:y val="-1.16164521891524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6.243160789410817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2431607894108173E-3"/>
                  <c:y val="-5.80822609457621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6823705920582262E-3"/>
                  <c:y val="2.90411304728810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거세우!$L$2:$L$9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거세우!$M$2:$M$9</c:f>
              <c:numCache>
                <c:formatCode>0.0_ </c:formatCode>
                <c:ptCount val="8"/>
                <c:pt idx="0">
                  <c:v>27.5</c:v>
                </c:pt>
                <c:pt idx="1">
                  <c:v>26.2</c:v>
                </c:pt>
                <c:pt idx="2">
                  <c:v>26.6</c:v>
                </c:pt>
                <c:pt idx="3">
                  <c:v>29.3</c:v>
                </c:pt>
                <c:pt idx="4">
                  <c:v>26.8</c:v>
                </c:pt>
                <c:pt idx="5">
                  <c:v>22.7</c:v>
                </c:pt>
                <c:pt idx="6">
                  <c:v>19.7</c:v>
                </c:pt>
                <c:pt idx="7">
                  <c:v>19.2</c:v>
                </c:pt>
              </c:numCache>
            </c:numRef>
          </c:val>
        </c:ser>
        <c:ser>
          <c:idx val="1"/>
          <c:order val="1"/>
          <c:tx>
            <c:strRef>
              <c:f>거세우!$N$1</c:f>
              <c:strCache>
                <c:ptCount val="1"/>
                <c:pt idx="0">
                  <c:v>B등급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4098690835850938E-2"/>
                  <c:y val="-3.492023151914089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거세우!$L$2:$L$9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거세우!$N$2:$N$9</c:f>
              <c:numCache>
                <c:formatCode>0.0_ </c:formatCode>
                <c:ptCount val="8"/>
                <c:pt idx="0">
                  <c:v>52.7</c:v>
                </c:pt>
                <c:pt idx="1">
                  <c:v>51.4</c:v>
                </c:pt>
                <c:pt idx="2">
                  <c:v>49.2</c:v>
                </c:pt>
                <c:pt idx="3">
                  <c:v>44.2</c:v>
                </c:pt>
                <c:pt idx="4">
                  <c:v>44.9</c:v>
                </c:pt>
                <c:pt idx="5">
                  <c:v>46.4</c:v>
                </c:pt>
                <c:pt idx="6">
                  <c:v>46.7</c:v>
                </c:pt>
                <c:pt idx="7">
                  <c:v>46.4</c:v>
                </c:pt>
              </c:numCache>
            </c:numRef>
          </c:val>
        </c:ser>
        <c:ser>
          <c:idx val="2"/>
          <c:order val="2"/>
          <c:tx>
            <c:strRef>
              <c:f>거세우!$O$1</c:f>
              <c:strCache>
                <c:ptCount val="1"/>
                <c:pt idx="0">
                  <c:v>C등급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7.8039509867635177E-3"/>
                  <c:y val="8.71233914186432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16869217087973E-2"/>
                  <c:y val="8.71233914186432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364741184116225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3647411841162251E-3"/>
                  <c:y val="1.4520565236440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92553138146893E-2"/>
                  <c:y val="5.80822609457621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092553138146893E-2"/>
                  <c:y val="5.80822609457616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2486321578821626E-2"/>
                  <c:y val="8.71233914186437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2486321578821626E-2"/>
                  <c:y val="2.90411304728816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거세우!$L$2:$L$9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거세우!$O$2:$O$9</c:f>
              <c:numCache>
                <c:formatCode>0.0_ </c:formatCode>
                <c:ptCount val="8"/>
                <c:pt idx="0">
                  <c:v>19.600000000000001</c:v>
                </c:pt>
                <c:pt idx="1">
                  <c:v>22.2</c:v>
                </c:pt>
                <c:pt idx="2">
                  <c:v>24</c:v>
                </c:pt>
                <c:pt idx="3">
                  <c:v>26.4</c:v>
                </c:pt>
                <c:pt idx="4">
                  <c:v>28.2</c:v>
                </c:pt>
                <c:pt idx="5">
                  <c:v>30.8</c:v>
                </c:pt>
                <c:pt idx="6">
                  <c:v>33.5</c:v>
                </c:pt>
                <c:pt idx="7">
                  <c:v>34.4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426840"/>
        <c:axId val="193427232"/>
      </c:barChart>
      <c:catAx>
        <c:axId val="193426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ko-KR"/>
          </a:p>
        </c:txPr>
        <c:crossAx val="193427232"/>
        <c:crosses val="autoZero"/>
        <c:auto val="1"/>
        <c:lblAlgn val="ctr"/>
        <c:lblOffset val="100"/>
        <c:noMultiLvlLbl val="0"/>
      </c:catAx>
      <c:valAx>
        <c:axId val="193427232"/>
        <c:scaling>
          <c:orientation val="minMax"/>
        </c:scaling>
        <c:delete val="0"/>
        <c:axPos val="l"/>
        <c:numFmt formatCode="0.0_ 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ko-KR"/>
          </a:p>
        </c:txPr>
        <c:crossAx val="193426840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600" b="1"/>
          </a:pPr>
          <a:endParaRPr lang="ko-K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ko-KR" altLang="en-US" dirty="0" err="1" smtClean="0"/>
              <a:t>도체중</a:t>
            </a:r>
            <a:r>
              <a:rPr lang="ko-KR" altLang="en-US" dirty="0" smtClean="0"/>
              <a:t> 평균</a:t>
            </a:r>
            <a:endParaRPr lang="ko-KR" alt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Sheet1!$X$1</c:f>
              <c:strCache>
                <c:ptCount val="1"/>
                <c:pt idx="0">
                  <c:v>도체중평균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</c:spPr>
          </c:dPt>
          <c:dPt>
            <c:idx val="8"/>
            <c:invertIfNegative val="0"/>
            <c:bubble3D val="0"/>
            <c:spPr>
              <a:solidFill>
                <a:srgbClr val="FF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Sheet1!$W$3:$W$11</c:f>
              <c:numCache>
                <c:formatCode>General</c:formatCode>
                <c:ptCount val="9"/>
                <c:pt idx="0">
                  <c:v>2005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Sheet1!$X$3:$X$11</c:f>
              <c:numCache>
                <c:formatCode>General</c:formatCode>
                <c:ptCount val="9"/>
                <c:pt idx="0">
                  <c:v>351.42999999999955</c:v>
                </c:pt>
                <c:pt idx="1">
                  <c:v>375.09</c:v>
                </c:pt>
                <c:pt idx="2">
                  <c:v>382.26</c:v>
                </c:pt>
                <c:pt idx="3">
                  <c:v>364.7</c:v>
                </c:pt>
                <c:pt idx="4">
                  <c:v>366.42999999999955</c:v>
                </c:pt>
                <c:pt idx="5">
                  <c:v>378.61</c:v>
                </c:pt>
                <c:pt idx="6">
                  <c:v>387.62</c:v>
                </c:pt>
                <c:pt idx="7">
                  <c:v>393.13</c:v>
                </c:pt>
                <c:pt idx="8">
                  <c:v>399.9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428016"/>
        <c:axId val="193428408"/>
      </c:barChart>
      <c:catAx>
        <c:axId val="193428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ko-KR"/>
          </a:p>
        </c:txPr>
        <c:crossAx val="193428408"/>
        <c:crosses val="autoZero"/>
        <c:auto val="1"/>
        <c:lblAlgn val="ctr"/>
        <c:lblOffset val="100"/>
        <c:noMultiLvlLbl val="0"/>
      </c:catAx>
      <c:valAx>
        <c:axId val="1934284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ko-KR"/>
          </a:p>
        </c:txPr>
        <c:crossAx val="193428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b="1"/>
      </a:pPr>
      <a:endParaRPr lang="ko-K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5969341700128582E-2"/>
          <c:y val="8.5652846084394871E-2"/>
          <c:w val="0.94198449676226448"/>
          <c:h val="0.86238500886442981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406608"/>
        <c:axId val="193407000"/>
      </c:barChart>
      <c:catAx>
        <c:axId val="193406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3407000"/>
        <c:crosses val="autoZero"/>
        <c:auto val="1"/>
        <c:lblAlgn val="ctr"/>
        <c:lblOffset val="100"/>
        <c:noMultiLvlLbl val="0"/>
      </c:catAx>
      <c:valAx>
        <c:axId val="1934070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934066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ko-KR" altLang="en-US" dirty="0" smtClean="0"/>
              <a:t>등심단면적 평균</a:t>
            </a:r>
            <a:endParaRPr lang="ko-KR" alt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Sheet1!$Y$1</c:f>
              <c:strCache>
                <c:ptCount val="1"/>
                <c:pt idx="0">
                  <c:v>등심단면적평균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</c:spPr>
          </c:dPt>
          <c:dPt>
            <c:idx val="8"/>
            <c:invertIfNegative val="0"/>
            <c:bubble3D val="0"/>
            <c:spPr>
              <a:solidFill>
                <a:srgbClr val="FF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Sheet1!$W$3:$W$11</c:f>
              <c:numCache>
                <c:formatCode>General</c:formatCode>
                <c:ptCount val="9"/>
                <c:pt idx="0">
                  <c:v>2005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Sheet1!$Y$3:$Y$11</c:f>
              <c:numCache>
                <c:formatCode>General</c:formatCode>
                <c:ptCount val="9"/>
                <c:pt idx="0">
                  <c:v>79.86</c:v>
                </c:pt>
                <c:pt idx="1">
                  <c:v>83.77</c:v>
                </c:pt>
                <c:pt idx="2">
                  <c:v>85.11</c:v>
                </c:pt>
                <c:pt idx="3">
                  <c:v>83.149999999999991</c:v>
                </c:pt>
                <c:pt idx="4">
                  <c:v>83.28</c:v>
                </c:pt>
                <c:pt idx="5">
                  <c:v>84.79</c:v>
                </c:pt>
                <c:pt idx="6">
                  <c:v>86.57</c:v>
                </c:pt>
                <c:pt idx="7">
                  <c:v>87.149999999999991</c:v>
                </c:pt>
                <c:pt idx="8">
                  <c:v>87.86999999999999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407784"/>
        <c:axId val="193408176"/>
      </c:barChart>
      <c:catAx>
        <c:axId val="193407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ko-KR"/>
          </a:p>
        </c:txPr>
        <c:crossAx val="193408176"/>
        <c:crosses val="autoZero"/>
        <c:auto val="1"/>
        <c:lblAlgn val="ctr"/>
        <c:lblOffset val="100"/>
        <c:noMultiLvlLbl val="0"/>
      </c:catAx>
      <c:valAx>
        <c:axId val="1934081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ko-KR"/>
          </a:p>
        </c:txPr>
        <c:crossAx val="1934077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Sheet1!$R$2</c:f>
              <c:strCache>
                <c:ptCount val="1"/>
                <c:pt idx="0">
                  <c:v>가임암소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 i="1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Sheet1!$Q$3:$Q$9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Sheet1!$R$3:$R$9</c:f>
              <c:numCache>
                <c:formatCode>_(* #,##0_);_(* \(#,##0\);_(* "-"_);_(@_)</c:formatCode>
                <c:ptCount val="7"/>
                <c:pt idx="0">
                  <c:v>1249</c:v>
                </c:pt>
                <c:pt idx="1">
                  <c:v>1232</c:v>
                </c:pt>
                <c:pt idx="2">
                  <c:v>1166</c:v>
                </c:pt>
                <c:pt idx="3">
                  <c:v>1123</c:v>
                </c:pt>
                <c:pt idx="4">
                  <c:v>1099</c:v>
                </c:pt>
                <c:pt idx="5">
                  <c:v>1101</c:v>
                </c:pt>
                <c:pt idx="6">
                  <c:v>1218</c:v>
                </c:pt>
              </c:numCache>
            </c:numRef>
          </c:val>
        </c:ser>
        <c:ser>
          <c:idx val="1"/>
          <c:order val="1"/>
          <c:tx>
            <c:strRef>
              <c:f>Sheet1!$S$2</c:f>
              <c:strCache>
                <c:ptCount val="1"/>
                <c:pt idx="0">
                  <c:v>송아지생산두수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 i="1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Sheet1!$Q$3:$Q$9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Sheet1!$S$3:$S$9</c:f>
              <c:numCache>
                <c:formatCode>_(* #,##0_);_(* \(#,##0\);_(* "-"_);_(@_)</c:formatCode>
                <c:ptCount val="7"/>
                <c:pt idx="0">
                  <c:v>986</c:v>
                </c:pt>
                <c:pt idx="1">
                  <c:v>994</c:v>
                </c:pt>
                <c:pt idx="2">
                  <c:v>855</c:v>
                </c:pt>
                <c:pt idx="3">
                  <c:v>827</c:v>
                </c:pt>
                <c:pt idx="4">
                  <c:v>855</c:v>
                </c:pt>
                <c:pt idx="5">
                  <c:v>855</c:v>
                </c:pt>
                <c:pt idx="6">
                  <c:v>876</c:v>
                </c:pt>
              </c:numCache>
            </c:numRef>
          </c:val>
        </c:ser>
        <c:ser>
          <c:idx val="2"/>
          <c:order val="2"/>
          <c:tx>
            <c:strRef>
              <c:f>Sheet1!$T$2</c:f>
              <c:strCache>
                <c:ptCount val="1"/>
                <c:pt idx="0">
                  <c:v>등록두수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 i="1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Sheet1!$Q$3:$Q$9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Sheet1!$T$3:$T$9</c:f>
              <c:numCache>
                <c:formatCode>_(* #,##0_);_(* \(#,##0\);_(* "-"_);_(@_)</c:formatCode>
                <c:ptCount val="7"/>
                <c:pt idx="0">
                  <c:v>592</c:v>
                </c:pt>
                <c:pt idx="1">
                  <c:v>600</c:v>
                </c:pt>
                <c:pt idx="2">
                  <c:v>580</c:v>
                </c:pt>
                <c:pt idx="3">
                  <c:v>551</c:v>
                </c:pt>
                <c:pt idx="4">
                  <c:v>584</c:v>
                </c:pt>
                <c:pt idx="5">
                  <c:v>616</c:v>
                </c:pt>
                <c:pt idx="6">
                  <c:v>655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0746568"/>
        <c:axId val="190746960"/>
      </c:barChart>
      <c:catAx>
        <c:axId val="190746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1"/>
            </a:pPr>
            <a:endParaRPr lang="ko-KR"/>
          </a:p>
        </c:txPr>
        <c:crossAx val="190746960"/>
        <c:crosses val="autoZero"/>
        <c:auto val="1"/>
        <c:lblAlgn val="ctr"/>
        <c:lblOffset val="100"/>
        <c:noMultiLvlLbl val="0"/>
      </c:catAx>
      <c:valAx>
        <c:axId val="190746960"/>
        <c:scaling>
          <c:orientation val="minMax"/>
        </c:scaling>
        <c:delete val="0"/>
        <c:axPos val="l"/>
        <c:numFmt formatCode="_(* #,##0_);_(* \(#,##0\);_(* &quot;-&quot;_);_(@_)" sourceLinked="1"/>
        <c:majorTickMark val="out"/>
        <c:minorTickMark val="none"/>
        <c:tickLblPos val="nextTo"/>
        <c:txPr>
          <a:bodyPr/>
          <a:lstStyle/>
          <a:p>
            <a:pPr>
              <a:defRPr sz="1050" b="1" i="1"/>
            </a:pPr>
            <a:endParaRPr lang="ko-KR"/>
          </a:p>
        </c:txPr>
        <c:crossAx val="190746568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 b="1"/>
          </a:pPr>
          <a:endParaRPr lang="ko-K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Sheet2!$A$2</c:f>
              <c:strCache>
                <c:ptCount val="1"/>
                <c:pt idx="0">
                  <c:v> 2014년 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00B0F0"/>
              </a:solidFill>
            </c:spPr>
          </c:marker>
          <c:cat>
            <c:strRef>
              <c:f>Sheet2!$B$1:$M$1</c:f>
              <c:strCache>
                <c:ptCount val="12"/>
                <c:pt idx="0">
                  <c:v>1월</c:v>
                </c:pt>
                <c:pt idx="1">
                  <c:v>2월</c:v>
                </c:pt>
                <c:pt idx="2">
                  <c:v>3월</c:v>
                </c:pt>
                <c:pt idx="3">
                  <c:v>4월</c:v>
                </c:pt>
                <c:pt idx="4">
                  <c:v>5월</c:v>
                </c:pt>
                <c:pt idx="5">
                  <c:v>6월</c:v>
                </c:pt>
                <c:pt idx="6">
                  <c:v>7월</c:v>
                </c:pt>
                <c:pt idx="7">
                  <c:v>8월</c:v>
                </c:pt>
                <c:pt idx="8">
                  <c:v>9월</c:v>
                </c:pt>
                <c:pt idx="9">
                  <c:v>10월</c:v>
                </c:pt>
                <c:pt idx="10">
                  <c:v>11월</c:v>
                </c:pt>
                <c:pt idx="11">
                  <c:v>12월</c:v>
                </c:pt>
              </c:strCache>
            </c:strRef>
          </c:cat>
          <c:val>
            <c:numRef>
              <c:f>Sheet2!$B$2:$M$2</c:f>
              <c:numCache>
                <c:formatCode>#,##0</c:formatCode>
                <c:ptCount val="12"/>
                <c:pt idx="0">
                  <c:v>111699</c:v>
                </c:pt>
                <c:pt idx="1">
                  <c:v>124390</c:v>
                </c:pt>
                <c:pt idx="2">
                  <c:v>134950</c:v>
                </c:pt>
                <c:pt idx="3">
                  <c:v>141310</c:v>
                </c:pt>
                <c:pt idx="4">
                  <c:v>151310</c:v>
                </c:pt>
                <c:pt idx="5">
                  <c:v>140757</c:v>
                </c:pt>
                <c:pt idx="6">
                  <c:v>178291</c:v>
                </c:pt>
                <c:pt idx="7">
                  <c:v>223030</c:v>
                </c:pt>
                <c:pt idx="8">
                  <c:v>205020</c:v>
                </c:pt>
                <c:pt idx="9">
                  <c:v>176950</c:v>
                </c:pt>
                <c:pt idx="10">
                  <c:v>175451</c:v>
                </c:pt>
                <c:pt idx="11">
                  <c:v>148900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Sheet2!$A$3</c:f>
              <c:strCache>
                <c:ptCount val="1"/>
                <c:pt idx="0">
                  <c:v> 2015년 </c:v>
                </c:pt>
              </c:strCache>
            </c:strRef>
          </c:tx>
          <c:cat>
            <c:strRef>
              <c:f>Sheet2!$B$1:$M$1</c:f>
              <c:strCache>
                <c:ptCount val="12"/>
                <c:pt idx="0">
                  <c:v>1월</c:v>
                </c:pt>
                <c:pt idx="1">
                  <c:v>2월</c:v>
                </c:pt>
                <c:pt idx="2">
                  <c:v>3월</c:v>
                </c:pt>
                <c:pt idx="3">
                  <c:v>4월</c:v>
                </c:pt>
                <c:pt idx="4">
                  <c:v>5월</c:v>
                </c:pt>
                <c:pt idx="5">
                  <c:v>6월</c:v>
                </c:pt>
                <c:pt idx="6">
                  <c:v>7월</c:v>
                </c:pt>
                <c:pt idx="7">
                  <c:v>8월</c:v>
                </c:pt>
                <c:pt idx="8">
                  <c:v>9월</c:v>
                </c:pt>
                <c:pt idx="9">
                  <c:v>10월</c:v>
                </c:pt>
                <c:pt idx="10">
                  <c:v>11월</c:v>
                </c:pt>
                <c:pt idx="11">
                  <c:v>12월</c:v>
                </c:pt>
              </c:strCache>
            </c:strRef>
          </c:cat>
          <c:val>
            <c:numRef>
              <c:f>Sheet2!$B$3:$M$3</c:f>
              <c:numCache>
                <c:formatCode>#,##0</c:formatCode>
                <c:ptCount val="12"/>
                <c:pt idx="0">
                  <c:v>112150</c:v>
                </c:pt>
                <c:pt idx="1">
                  <c:v>119005</c:v>
                </c:pt>
                <c:pt idx="2">
                  <c:v>135580</c:v>
                </c:pt>
                <c:pt idx="3">
                  <c:v>136340</c:v>
                </c:pt>
                <c:pt idx="4">
                  <c:v>138740</c:v>
                </c:pt>
                <c:pt idx="5">
                  <c:v>180518</c:v>
                </c:pt>
                <c:pt idx="6">
                  <c:v>231178</c:v>
                </c:pt>
                <c:pt idx="7">
                  <c:v>194781</c:v>
                </c:pt>
                <c:pt idx="8">
                  <c:v>196624</c:v>
                </c:pt>
                <c:pt idx="9">
                  <c:v>179966</c:v>
                </c:pt>
                <c:pt idx="10">
                  <c:v>166459</c:v>
                </c:pt>
                <c:pt idx="11">
                  <c:v>145687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Sheet2!$A$4</c:f>
              <c:strCache>
                <c:ptCount val="1"/>
                <c:pt idx="0">
                  <c:v> 2016년 </c:v>
                </c:pt>
              </c:strCache>
            </c:strRef>
          </c:tx>
          <c:spPr>
            <a:ln>
              <a:solidFill>
                <a:srgbClr val="0066FF"/>
              </a:solidFill>
            </a:ln>
          </c:spPr>
          <c:marker>
            <c:spPr>
              <a:solidFill>
                <a:srgbClr val="4B9C02"/>
              </a:solidFill>
            </c:spPr>
          </c:marker>
          <c:cat>
            <c:strRef>
              <c:f>Sheet2!$B$1:$M$1</c:f>
              <c:strCache>
                <c:ptCount val="12"/>
                <c:pt idx="0">
                  <c:v>1월</c:v>
                </c:pt>
                <c:pt idx="1">
                  <c:v>2월</c:v>
                </c:pt>
                <c:pt idx="2">
                  <c:v>3월</c:v>
                </c:pt>
                <c:pt idx="3">
                  <c:v>4월</c:v>
                </c:pt>
                <c:pt idx="4">
                  <c:v>5월</c:v>
                </c:pt>
                <c:pt idx="5">
                  <c:v>6월</c:v>
                </c:pt>
                <c:pt idx="6">
                  <c:v>7월</c:v>
                </c:pt>
                <c:pt idx="7">
                  <c:v>8월</c:v>
                </c:pt>
                <c:pt idx="8">
                  <c:v>9월</c:v>
                </c:pt>
                <c:pt idx="9">
                  <c:v>10월</c:v>
                </c:pt>
                <c:pt idx="10">
                  <c:v>11월</c:v>
                </c:pt>
                <c:pt idx="11">
                  <c:v>12월</c:v>
                </c:pt>
              </c:strCache>
            </c:strRef>
          </c:cat>
          <c:val>
            <c:numRef>
              <c:f>Sheet2!$B$4:$M$4</c:f>
              <c:numCache>
                <c:formatCode>#,##0</c:formatCode>
                <c:ptCount val="12"/>
                <c:pt idx="0">
                  <c:v>113057</c:v>
                </c:pt>
                <c:pt idx="1">
                  <c:v>97540</c:v>
                </c:pt>
                <c:pt idx="2">
                  <c:v>146950</c:v>
                </c:pt>
                <c:pt idx="3">
                  <c:v>136874</c:v>
                </c:pt>
                <c:pt idx="4">
                  <c:v>144220</c:v>
                </c:pt>
                <c:pt idx="5">
                  <c:v>155557</c:v>
                </c:pt>
                <c:pt idx="6">
                  <c:v>214775</c:v>
                </c:pt>
                <c:pt idx="7">
                  <c:v>198939</c:v>
                </c:pt>
                <c:pt idx="8">
                  <c:v>189280</c:v>
                </c:pt>
                <c:pt idx="9">
                  <c:v>154330</c:v>
                </c:pt>
                <c:pt idx="10">
                  <c:v>157150</c:v>
                </c:pt>
                <c:pt idx="11">
                  <c:v>150240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Sheet2!$A$5</c:f>
              <c:strCache>
                <c:ptCount val="1"/>
                <c:pt idx="0">
                  <c:v>2017년 </c:v>
                </c:pt>
              </c:strCache>
            </c:strRef>
          </c:tx>
          <c:cat>
            <c:strRef>
              <c:f>Sheet2!$B$1:$M$1</c:f>
              <c:strCache>
                <c:ptCount val="12"/>
                <c:pt idx="0">
                  <c:v>1월</c:v>
                </c:pt>
                <c:pt idx="1">
                  <c:v>2월</c:v>
                </c:pt>
                <c:pt idx="2">
                  <c:v>3월</c:v>
                </c:pt>
                <c:pt idx="3">
                  <c:v>4월</c:v>
                </c:pt>
                <c:pt idx="4">
                  <c:v>5월</c:v>
                </c:pt>
                <c:pt idx="5">
                  <c:v>6월</c:v>
                </c:pt>
                <c:pt idx="6">
                  <c:v>7월</c:v>
                </c:pt>
                <c:pt idx="7">
                  <c:v>8월</c:v>
                </c:pt>
                <c:pt idx="8">
                  <c:v>9월</c:v>
                </c:pt>
                <c:pt idx="9">
                  <c:v>10월</c:v>
                </c:pt>
                <c:pt idx="10">
                  <c:v>11월</c:v>
                </c:pt>
                <c:pt idx="11">
                  <c:v>12월</c:v>
                </c:pt>
              </c:strCache>
            </c:strRef>
          </c:cat>
          <c:val>
            <c:numRef>
              <c:f>Sheet2!$B$5:$M$5</c:f>
              <c:numCache>
                <c:formatCode>#,##0</c:formatCode>
                <c:ptCount val="12"/>
                <c:pt idx="0">
                  <c:v>122440</c:v>
                </c:pt>
                <c:pt idx="1">
                  <c:v>130031</c:v>
                </c:pt>
                <c:pt idx="2">
                  <c:v>99811</c:v>
                </c:pt>
                <c:pt idx="3">
                  <c:v>151070</c:v>
                </c:pt>
                <c:pt idx="4">
                  <c:v>154750</c:v>
                </c:pt>
                <c:pt idx="5">
                  <c:v>178636</c:v>
                </c:pt>
                <c:pt idx="6">
                  <c:v>222541</c:v>
                </c:pt>
                <c:pt idx="7">
                  <c:v>168000</c:v>
                </c:pt>
                <c:pt idx="8">
                  <c:v>215970</c:v>
                </c:pt>
                <c:pt idx="9">
                  <c:v>195774</c:v>
                </c:pt>
                <c:pt idx="10">
                  <c:v>178848</c:v>
                </c:pt>
                <c:pt idx="11">
                  <c:v>135643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0747744"/>
        <c:axId val="192400264"/>
      </c:lineChart>
      <c:catAx>
        <c:axId val="190747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1" i="1"/>
            </a:pPr>
            <a:endParaRPr lang="ko-KR"/>
          </a:p>
        </c:txPr>
        <c:crossAx val="192400264"/>
        <c:crosses val="autoZero"/>
        <c:auto val="1"/>
        <c:lblAlgn val="ctr"/>
        <c:lblOffset val="100"/>
        <c:noMultiLvlLbl val="0"/>
      </c:catAx>
      <c:valAx>
        <c:axId val="192400264"/>
        <c:scaling>
          <c:orientation val="minMax"/>
          <c:max val="300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050" b="1" i="1"/>
            </a:pPr>
            <a:endParaRPr lang="ko-KR"/>
          </a:p>
        </c:txPr>
        <c:crossAx val="190747744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overlay val="0"/>
      <c:txPr>
        <a:bodyPr/>
        <a:lstStyle/>
        <a:p>
          <a:pPr>
            <a:defRPr sz="1050" b="1"/>
          </a:pPr>
          <a:endParaRPr lang="ko-K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670081001374663E-2"/>
          <c:y val="6.5882587795014783E-2"/>
          <c:w val="0.90860591235815003"/>
          <c:h val="0.79633303298176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등록우!$O$2</c:f>
              <c:strCache>
                <c:ptCount val="1"/>
                <c:pt idx="0">
                  <c:v>등록우경매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sz="1100"/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등록우!$N$3:$N$9</c:f>
              <c:strCache>
                <c:ptCount val="7"/>
                <c:pt idx="0">
                  <c:v>2011년</c:v>
                </c:pt>
                <c:pt idx="1">
                  <c:v>2012년</c:v>
                </c:pt>
                <c:pt idx="2">
                  <c:v>2013년</c:v>
                </c:pt>
                <c:pt idx="3">
                  <c:v>2014년</c:v>
                </c:pt>
                <c:pt idx="4">
                  <c:v>2015년</c:v>
                </c:pt>
                <c:pt idx="5">
                  <c:v>2016년</c:v>
                </c:pt>
                <c:pt idx="6">
                  <c:v>2017년</c:v>
                </c:pt>
              </c:strCache>
            </c:strRef>
          </c:cat>
          <c:val>
            <c:numRef>
              <c:f>등록우!$O$3:$O$9</c:f>
              <c:numCache>
                <c:formatCode>#,##0</c:formatCode>
                <c:ptCount val="7"/>
                <c:pt idx="0">
                  <c:v>2066</c:v>
                </c:pt>
                <c:pt idx="1">
                  <c:v>1461</c:v>
                </c:pt>
                <c:pt idx="2">
                  <c:v>1592</c:v>
                </c:pt>
                <c:pt idx="3">
                  <c:v>2199</c:v>
                </c:pt>
                <c:pt idx="4">
                  <c:v>2827</c:v>
                </c:pt>
                <c:pt idx="5">
                  <c:v>3336</c:v>
                </c:pt>
                <c:pt idx="6">
                  <c:v>3289</c:v>
                </c:pt>
              </c:numCache>
            </c:numRef>
          </c:val>
        </c:ser>
        <c:ser>
          <c:idx val="1"/>
          <c:order val="1"/>
          <c:tx>
            <c:strRef>
              <c:f>등록우!$P$2</c:f>
              <c:strCache>
                <c:ptCount val="1"/>
                <c:pt idx="0">
                  <c:v>일반우시장</c:v>
                </c:pt>
              </c:strCache>
            </c:strRef>
          </c:tx>
          <c:spPr>
            <a:solidFill>
              <a:srgbClr val="FF99FF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FF99FF"/>
              </a:solidFill>
              <a:ln w="47625"/>
            </c:spPr>
          </c:dPt>
          <c:dLbls>
            <c:dLbl>
              <c:idx val="0"/>
              <c:layout>
                <c:manualLayout>
                  <c:x val="1.898967681045814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16444174047338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90917473490089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065006915629319E-2"/>
                  <c:y val="6.75105485232068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3363090014936833E-2"/>
                  <c:y val="1.0126598137046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336309001493683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533970983688400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등록우!$N$3:$N$9</c:f>
              <c:strCache>
                <c:ptCount val="7"/>
                <c:pt idx="0">
                  <c:v>2011년</c:v>
                </c:pt>
                <c:pt idx="1">
                  <c:v>2012년</c:v>
                </c:pt>
                <c:pt idx="2">
                  <c:v>2013년</c:v>
                </c:pt>
                <c:pt idx="3">
                  <c:v>2014년</c:v>
                </c:pt>
                <c:pt idx="4">
                  <c:v>2015년</c:v>
                </c:pt>
                <c:pt idx="5">
                  <c:v>2016년</c:v>
                </c:pt>
                <c:pt idx="6">
                  <c:v>2017년</c:v>
                </c:pt>
              </c:strCache>
            </c:strRef>
          </c:cat>
          <c:val>
            <c:numRef>
              <c:f>등록우!$P$3:$P$9</c:f>
              <c:numCache>
                <c:formatCode>#,##0</c:formatCode>
                <c:ptCount val="7"/>
                <c:pt idx="0">
                  <c:v>1709</c:v>
                </c:pt>
                <c:pt idx="1">
                  <c:v>1437</c:v>
                </c:pt>
                <c:pt idx="2">
                  <c:v>1466</c:v>
                </c:pt>
                <c:pt idx="3">
                  <c:v>2122</c:v>
                </c:pt>
                <c:pt idx="4">
                  <c:v>2649</c:v>
                </c:pt>
                <c:pt idx="5">
                  <c:v>3242</c:v>
                </c:pt>
                <c:pt idx="6">
                  <c:v>3219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9"/>
        <c:overlap val="-8"/>
        <c:axId val="192401048"/>
        <c:axId val="192401440"/>
      </c:barChart>
      <c:catAx>
        <c:axId val="192401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i="0"/>
            </a:pPr>
            <a:endParaRPr lang="ko-KR"/>
          </a:p>
        </c:txPr>
        <c:crossAx val="192401440"/>
        <c:crosses val="autoZero"/>
        <c:auto val="1"/>
        <c:lblAlgn val="ctr"/>
        <c:lblOffset val="100"/>
        <c:noMultiLvlLbl val="0"/>
      </c:catAx>
      <c:valAx>
        <c:axId val="192401440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ko-KR"/>
          </a:p>
        </c:txPr>
        <c:crossAx val="192401048"/>
        <c:crosses val="autoZero"/>
        <c:crossBetween val="between"/>
      </c:valAx>
      <c:spPr>
        <a:ln>
          <a:solidFill>
            <a:schemeClr val="accent1"/>
          </a:solidFill>
        </a:ln>
      </c:spPr>
    </c:plotArea>
    <c:legend>
      <c:legendPos val="t"/>
      <c:layout>
        <c:manualLayout>
          <c:xMode val="edge"/>
          <c:yMode val="edge"/>
          <c:x val="0.38459771958750111"/>
          <c:y val="0.11170811816476582"/>
          <c:w val="0.22661505604166884"/>
          <c:h val="0.1749608763693272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 b="1">
          <a:latin typeface="굴림" pitchFamily="50" charset="-127"/>
          <a:ea typeface="굴림" pitchFamily="50" charset="-127"/>
        </a:defRPr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104794091151353E-2"/>
          <c:y val="2.4020787947801207E-2"/>
          <c:w val="0.81105520129330599"/>
          <c:h val="0.85638868005820878"/>
        </c:manualLayout>
      </c:layout>
      <c:barChart>
        <c:barDir val="col"/>
        <c:grouping val="clustered"/>
        <c:varyColors val="0"/>
        <c:ser>
          <c:idx val="0"/>
          <c:order val="1"/>
          <c:tx>
            <c:v>출하가격</c:v>
          </c:tx>
          <c:invertIfNegative val="0"/>
          <c:dLbls>
            <c:dLbl>
              <c:idx val="0"/>
              <c:layout>
                <c:manualLayout>
                  <c:x val="-3.3133047971696697E-3"/>
                  <c:y val="1.2318352793744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3133047971696697E-3"/>
                  <c:y val="2.46367055874884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74321957058893E-17"/>
                  <c:y val="-1.2318352793744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656652398584834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'Sheet3 (2)'!$A$1:$A$5</c:f>
              <c:strCache>
                <c:ptCount val="5"/>
                <c:pt idx="0">
                  <c:v>당대</c:v>
                </c:pt>
                <c:pt idx="1">
                  <c:v>1계대</c:v>
                </c:pt>
                <c:pt idx="2">
                  <c:v>2~3계대</c:v>
                </c:pt>
                <c:pt idx="3">
                  <c:v>4~5계대</c:v>
                </c:pt>
                <c:pt idx="4">
                  <c:v>6계대 이상</c:v>
                </c:pt>
              </c:strCache>
            </c:strRef>
          </c:cat>
          <c:val>
            <c:numRef>
              <c:f>'Sheet3 (2)'!$B$1:$B$5</c:f>
              <c:numCache>
                <c:formatCode>_(* #,##0_);_(* \(#,##0\);_(* "-"_);_(@_)</c:formatCode>
                <c:ptCount val="5"/>
                <c:pt idx="0">
                  <c:v>4734</c:v>
                </c:pt>
                <c:pt idx="1">
                  <c:v>4923</c:v>
                </c:pt>
                <c:pt idx="2">
                  <c:v>5142</c:v>
                </c:pt>
                <c:pt idx="3">
                  <c:v>5268</c:v>
                </c:pt>
                <c:pt idx="4">
                  <c:v>5286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2768920"/>
        <c:axId val="192769312"/>
      </c:barChart>
      <c:lineChart>
        <c:grouping val="standard"/>
        <c:varyColors val="0"/>
        <c:ser>
          <c:idx val="1"/>
          <c:order val="0"/>
          <c:tx>
            <c:v>두수</c:v>
          </c:tx>
          <c:marker>
            <c:symbol val="none"/>
          </c:marker>
          <c:dLbls>
            <c:dLbl>
              <c:idx val="0"/>
              <c:layout>
                <c:manualLayout>
                  <c:x val="-5.1356224356130027E-2"/>
                  <c:y val="-4.0034646579668702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FFC000"/>
                      </a:solidFill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4669529153299333E-2"/>
                  <c:y val="-5.8512175770285016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FFC000"/>
                      </a:solidFill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6326181551884152E-2"/>
                  <c:y val="9.2387645953081646E-2"/>
                </c:manualLayout>
              </c:layout>
              <c:spPr/>
              <c:txPr>
                <a:bodyPr/>
                <a:lstStyle/>
                <a:p>
                  <a:pPr>
                    <a:defRPr sz="1200" b="1" spc="0">
                      <a:solidFill>
                        <a:srgbClr val="FFC000"/>
                      </a:solidFill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1356224356130027E-2"/>
                  <c:y val="-6.1591763968721364E-3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FFC000"/>
                      </a:solidFill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9699571957545208E-2"/>
                  <c:y val="-6.7750940365593204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FFC000"/>
                      </a:solidFill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C00000"/>
                    </a:solidFill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'Sheet3 (2)'!$A$1:$A$5</c:f>
              <c:strCache>
                <c:ptCount val="5"/>
                <c:pt idx="0">
                  <c:v>당대</c:v>
                </c:pt>
                <c:pt idx="1">
                  <c:v>1계대</c:v>
                </c:pt>
                <c:pt idx="2">
                  <c:v>2~3계대</c:v>
                </c:pt>
                <c:pt idx="3">
                  <c:v>4~5계대</c:v>
                </c:pt>
                <c:pt idx="4">
                  <c:v>6계대 이상</c:v>
                </c:pt>
              </c:strCache>
            </c:strRef>
          </c:cat>
          <c:val>
            <c:numRef>
              <c:f>'Sheet3 (2)'!$C$1:$C$5</c:f>
              <c:numCache>
                <c:formatCode>_(* #,##0_);_(* \(#,##0\);_(* "-"_);_(@_)</c:formatCode>
                <c:ptCount val="5"/>
                <c:pt idx="0">
                  <c:v>128263</c:v>
                </c:pt>
                <c:pt idx="1">
                  <c:v>115674</c:v>
                </c:pt>
                <c:pt idx="2">
                  <c:v>155510</c:v>
                </c:pt>
                <c:pt idx="3">
                  <c:v>50124</c:v>
                </c:pt>
                <c:pt idx="4">
                  <c:v>15632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770096"/>
        <c:axId val="192769704"/>
      </c:lineChart>
      <c:catAx>
        <c:axId val="192768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ko-KR"/>
          </a:p>
        </c:txPr>
        <c:crossAx val="192769312"/>
        <c:crosses val="autoZero"/>
        <c:auto val="1"/>
        <c:lblAlgn val="ctr"/>
        <c:lblOffset val="100"/>
        <c:noMultiLvlLbl val="0"/>
      </c:catAx>
      <c:valAx>
        <c:axId val="192769312"/>
        <c:scaling>
          <c:orientation val="minMax"/>
        </c:scaling>
        <c:delete val="0"/>
        <c:axPos val="l"/>
        <c:majorGridlines/>
        <c:numFmt formatCode="_(* #,##0_);_(* \(#,##0\);_(* &quot;-&quot;_);_(@_)" sourceLinked="1"/>
        <c:majorTickMark val="out"/>
        <c:minorTickMark val="none"/>
        <c:tickLblPos val="nextTo"/>
        <c:txPr>
          <a:bodyPr/>
          <a:lstStyle/>
          <a:p>
            <a:pPr>
              <a:defRPr sz="1200" b="0"/>
            </a:pPr>
            <a:endParaRPr lang="ko-KR"/>
          </a:p>
        </c:txPr>
        <c:crossAx val="192768920"/>
        <c:crosses val="autoZero"/>
        <c:crossBetween val="between"/>
        <c:majorUnit val="200"/>
      </c:valAx>
      <c:valAx>
        <c:axId val="192769704"/>
        <c:scaling>
          <c:orientation val="minMax"/>
          <c:min val="0"/>
        </c:scaling>
        <c:delete val="0"/>
        <c:axPos val="r"/>
        <c:numFmt formatCode="_(* #,##0_);_(* \(#,##0\);_(* &quot;-&quot;_);_(@_)" sourceLinked="1"/>
        <c:majorTickMark val="out"/>
        <c:minorTickMark val="none"/>
        <c:tickLblPos val="nextTo"/>
        <c:txPr>
          <a:bodyPr/>
          <a:lstStyle/>
          <a:p>
            <a:pPr>
              <a:defRPr sz="1200" b="0"/>
            </a:pPr>
            <a:endParaRPr lang="ko-KR"/>
          </a:p>
        </c:txPr>
        <c:crossAx val="192770096"/>
        <c:crosses val="max"/>
        <c:crossBetween val="between"/>
        <c:majorUnit val="40000"/>
      </c:valAx>
      <c:catAx>
        <c:axId val="192770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92769704"/>
        <c:crosses val="autoZero"/>
        <c:auto val="1"/>
        <c:lblAlgn val="ctr"/>
        <c:lblOffset val="100"/>
        <c:noMultiLvlLbl val="0"/>
      </c:catAx>
    </c:plotArea>
    <c:legend>
      <c:legendPos val="r"/>
      <c:legendEntry>
        <c:idx val="0"/>
        <c:txPr>
          <a:bodyPr/>
          <a:lstStyle/>
          <a:p>
            <a:pPr>
              <a:defRPr sz="1200" b="1"/>
            </a:pPr>
            <a:endParaRPr lang="ko-KR"/>
          </a:p>
        </c:txPr>
      </c:legendEntry>
      <c:legendEntry>
        <c:idx val="1"/>
        <c:txPr>
          <a:bodyPr/>
          <a:lstStyle/>
          <a:p>
            <a:pPr>
              <a:defRPr sz="1100" b="1"/>
            </a:pPr>
            <a:endParaRPr lang="ko-KR"/>
          </a:p>
        </c:txPr>
      </c:legendEntry>
      <c:layout>
        <c:manualLayout>
          <c:xMode val="edge"/>
          <c:yMode val="edge"/>
          <c:x val="0.30395641811372148"/>
          <c:y val="4.3910851349766904E-2"/>
          <c:w val="0.29291113381001038"/>
          <c:h val="8.2854127770111224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5174215961527045E-2"/>
          <c:y val="2.5435325738921998E-2"/>
          <c:w val="0.81105520159078148"/>
          <c:h val="0.85638868005820878"/>
        </c:manualLayout>
      </c:layout>
      <c:barChart>
        <c:barDir val="col"/>
        <c:grouping val="clustered"/>
        <c:varyColors val="0"/>
        <c:ser>
          <c:idx val="0"/>
          <c:order val="1"/>
          <c:tx>
            <c:v>출하가격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Sheet3!$A$1:$A$4</c:f>
              <c:strCache>
                <c:ptCount val="4"/>
                <c:pt idx="0">
                  <c:v>1～2계대</c:v>
                </c:pt>
                <c:pt idx="1">
                  <c:v>3～4계대</c:v>
                </c:pt>
                <c:pt idx="2">
                  <c:v>5～6계대</c:v>
                </c:pt>
                <c:pt idx="3">
                  <c:v>7계대 이상</c:v>
                </c:pt>
              </c:strCache>
            </c:strRef>
          </c:cat>
          <c:val>
            <c:numRef>
              <c:f>Sheet3!$B$1:$B$4</c:f>
              <c:numCache>
                <c:formatCode>_(* #,##0_);_(* \(#,##0\);_(* "-"_);_(@_)</c:formatCode>
                <c:ptCount val="4"/>
                <c:pt idx="0">
                  <c:v>7027</c:v>
                </c:pt>
                <c:pt idx="1">
                  <c:v>7292</c:v>
                </c:pt>
                <c:pt idx="2">
                  <c:v>7347</c:v>
                </c:pt>
                <c:pt idx="3">
                  <c:v>7402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2770880"/>
        <c:axId val="192771272"/>
      </c:barChart>
      <c:lineChart>
        <c:grouping val="standard"/>
        <c:varyColors val="0"/>
        <c:ser>
          <c:idx val="1"/>
          <c:order val="0"/>
          <c:tx>
            <c:v>두수</c:v>
          </c:tx>
          <c:marker>
            <c:symbol val="none"/>
          </c:marker>
          <c:dLbls>
            <c:dLbl>
              <c:idx val="0"/>
              <c:layout>
                <c:manualLayout>
                  <c:x val="-4.0522879987945112E-2"/>
                  <c:y val="-2.5641025641025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7271883010650065E-2"/>
                  <c:y val="-7.2469170168467725E-2"/>
                </c:manualLayout>
              </c:layout>
              <c:spPr/>
              <c:txPr>
                <a:bodyPr/>
                <a:lstStyle/>
                <a:p>
                  <a:pPr>
                    <a:defRPr sz="1200" b="1" spc="0">
                      <a:solidFill>
                        <a:srgbClr val="FFC000"/>
                      </a:solidFill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9795326997869434E-2"/>
                  <c:y val="-5.7868852146457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2347297701052472E-2"/>
                  <c:y val="-4.4514978302814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FFC000"/>
                    </a:solidFill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Sheet3!$A$1:$A$4</c:f>
              <c:strCache>
                <c:ptCount val="4"/>
                <c:pt idx="0">
                  <c:v>1～2계대</c:v>
                </c:pt>
                <c:pt idx="1">
                  <c:v>3～4계대</c:v>
                </c:pt>
                <c:pt idx="2">
                  <c:v>5～6계대</c:v>
                </c:pt>
                <c:pt idx="3">
                  <c:v>7계대 이상</c:v>
                </c:pt>
              </c:strCache>
            </c:strRef>
          </c:cat>
          <c:val>
            <c:numRef>
              <c:f>Sheet3!$C$1:$C$4</c:f>
              <c:numCache>
                <c:formatCode>#,##0</c:formatCode>
                <c:ptCount val="4"/>
                <c:pt idx="0">
                  <c:v>193568</c:v>
                </c:pt>
                <c:pt idx="1">
                  <c:v>103845</c:v>
                </c:pt>
                <c:pt idx="2">
                  <c:v>30341</c:v>
                </c:pt>
                <c:pt idx="3">
                  <c:v>9191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772056"/>
        <c:axId val="192771664"/>
      </c:lineChart>
      <c:catAx>
        <c:axId val="19277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ko-KR"/>
          </a:p>
        </c:txPr>
        <c:crossAx val="192771272"/>
        <c:crosses val="autoZero"/>
        <c:auto val="1"/>
        <c:lblAlgn val="ctr"/>
        <c:lblOffset val="100"/>
        <c:noMultiLvlLbl val="0"/>
      </c:catAx>
      <c:valAx>
        <c:axId val="192771272"/>
        <c:scaling>
          <c:orientation val="minMax"/>
        </c:scaling>
        <c:delete val="0"/>
        <c:axPos val="l"/>
        <c:majorGridlines/>
        <c:numFmt formatCode="_(* #,##0_);_(* \(#,##0\);_(* &quot;-&quot;_);_(@_)" sourceLinked="1"/>
        <c:majorTickMark val="out"/>
        <c:minorTickMark val="none"/>
        <c:tickLblPos val="nextTo"/>
        <c:txPr>
          <a:bodyPr/>
          <a:lstStyle/>
          <a:p>
            <a:pPr>
              <a:defRPr sz="1200" b="0"/>
            </a:pPr>
            <a:endParaRPr lang="ko-KR"/>
          </a:p>
        </c:txPr>
        <c:crossAx val="192770880"/>
        <c:crosses val="autoZero"/>
        <c:crossBetween val="between"/>
      </c:valAx>
      <c:valAx>
        <c:axId val="19277166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 b="0"/>
            </a:pPr>
            <a:endParaRPr lang="ko-KR"/>
          </a:p>
        </c:txPr>
        <c:crossAx val="192772056"/>
        <c:crosses val="max"/>
        <c:crossBetween val="between"/>
      </c:valAx>
      <c:catAx>
        <c:axId val="192772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92771664"/>
        <c:crosses val="autoZero"/>
        <c:auto val="1"/>
        <c:lblAlgn val="ctr"/>
        <c:lblOffset val="100"/>
        <c:noMultiLvlLbl val="0"/>
      </c:catAx>
    </c:plotArea>
    <c:legend>
      <c:legendPos val="r"/>
      <c:legendEntry>
        <c:idx val="0"/>
        <c:txPr>
          <a:bodyPr/>
          <a:lstStyle/>
          <a:p>
            <a:pPr>
              <a:defRPr sz="1200" b="1"/>
            </a:pPr>
            <a:endParaRPr lang="ko-KR"/>
          </a:p>
        </c:txPr>
      </c:legendEntry>
      <c:legendEntry>
        <c:idx val="1"/>
        <c:txPr>
          <a:bodyPr/>
          <a:lstStyle/>
          <a:p>
            <a:pPr>
              <a:defRPr sz="1100" b="1"/>
            </a:pPr>
            <a:endParaRPr lang="ko-KR"/>
          </a:p>
        </c:txPr>
      </c:legendEntry>
      <c:layout>
        <c:manualLayout>
          <c:xMode val="edge"/>
          <c:yMode val="edge"/>
          <c:x val="0.30395641811372148"/>
          <c:y val="4.3910851349766883E-2"/>
          <c:w val="0.29291113381001038"/>
          <c:h val="8.2854127770111224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59713317842045E-2"/>
          <c:y val="6.8783558687061569E-2"/>
          <c:w val="0.80805733643159383"/>
          <c:h val="0.82444115541507901"/>
        </c:manualLayout>
      </c:layout>
      <c:barChart>
        <c:barDir val="col"/>
        <c:grouping val="clustered"/>
        <c:varyColors val="0"/>
        <c:ser>
          <c:idx val="0"/>
          <c:order val="0"/>
          <c:tx>
            <c:v>경매가격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75점이하</c:v>
                </c:pt>
                <c:pt idx="1">
                  <c:v>76~79점</c:v>
                </c:pt>
                <c:pt idx="2">
                  <c:v>80점이상</c:v>
                </c:pt>
              </c:strCache>
            </c:strRef>
          </c:cat>
          <c:val>
            <c:numRef>
              <c:f>Sheet1!$B$2:$D$2</c:f>
              <c:numCache>
                <c:formatCode>_(* #,##0_);_(* \(#,##0\);_(* "-"_);_(@_)</c:formatCode>
                <c:ptCount val="3"/>
                <c:pt idx="0">
                  <c:v>3128</c:v>
                </c:pt>
                <c:pt idx="1">
                  <c:v>3277</c:v>
                </c:pt>
                <c:pt idx="2">
                  <c:v>3398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007552"/>
        <c:axId val="193007944"/>
      </c:barChart>
      <c:lineChart>
        <c:grouping val="standard"/>
        <c:varyColors val="0"/>
        <c:ser>
          <c:idx val="1"/>
          <c:order val="1"/>
          <c:tx>
            <c:v>두수</c:v>
          </c:tx>
          <c:marker>
            <c:symbol val="none"/>
          </c:marker>
          <c:dLbls>
            <c:dLbl>
              <c:idx val="0"/>
              <c:layout>
                <c:manualLayout>
                  <c:x val="-3.8787878787878961E-2"/>
                  <c:y val="-6.5693622238826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3636363636363654E-2"/>
                  <c:y val="5.8394160583941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3636363636363654E-2"/>
                  <c:y val="6.5693430656934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Sheet1!$B$3:$D$3</c:f>
              <c:numCache>
                <c:formatCode>_(* #,##0_);_(* \(#,##0\);_(* "-"_);_(@_)</c:formatCode>
                <c:ptCount val="3"/>
                <c:pt idx="0">
                  <c:v>195</c:v>
                </c:pt>
                <c:pt idx="1">
                  <c:v>2633</c:v>
                </c:pt>
                <c:pt idx="2">
                  <c:v>4107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3008728"/>
        <c:axId val="193008336"/>
      </c:lineChart>
      <c:catAx>
        <c:axId val="193007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ko-KR"/>
          </a:p>
        </c:txPr>
        <c:crossAx val="193007944"/>
        <c:crosses val="autoZero"/>
        <c:auto val="1"/>
        <c:lblAlgn val="ctr"/>
        <c:lblOffset val="100"/>
        <c:noMultiLvlLbl val="0"/>
      </c:catAx>
      <c:valAx>
        <c:axId val="193007944"/>
        <c:scaling>
          <c:orientation val="minMax"/>
          <c:max val="3450"/>
          <c:min val="2950"/>
        </c:scaling>
        <c:delete val="0"/>
        <c:axPos val="l"/>
        <c:majorGridlines/>
        <c:numFmt formatCode="_(* #,##0_);_(* \(#,##0\);_(* &quot;-&quot;_);_(@_)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ko-KR"/>
          </a:p>
        </c:txPr>
        <c:crossAx val="193007552"/>
        <c:crosses val="autoZero"/>
        <c:crossBetween val="between"/>
        <c:majorUnit val="150"/>
      </c:valAx>
      <c:valAx>
        <c:axId val="193008336"/>
        <c:scaling>
          <c:orientation val="minMax"/>
          <c:max val="5000"/>
          <c:min val="0"/>
        </c:scaling>
        <c:delete val="0"/>
        <c:axPos val="r"/>
        <c:numFmt formatCode="_(* #,##0_);_(* \(#,##0\);_(* &quot;-&quot;_);_(@_)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ko-KR"/>
          </a:p>
        </c:txPr>
        <c:crossAx val="193008728"/>
        <c:crosses val="max"/>
        <c:crossBetween val="between"/>
        <c:majorUnit val="1500"/>
      </c:valAx>
      <c:catAx>
        <c:axId val="193008728"/>
        <c:scaling>
          <c:orientation val="minMax"/>
        </c:scaling>
        <c:delete val="1"/>
        <c:axPos val="b"/>
        <c:majorTickMark val="out"/>
        <c:minorTickMark val="none"/>
        <c:tickLblPos val="none"/>
        <c:crossAx val="193008336"/>
        <c:crosses val="autoZero"/>
        <c:auto val="1"/>
        <c:lblAlgn val="ctr"/>
        <c:lblOffset val="100"/>
        <c:noMultiLvlLbl val="0"/>
      </c:catAx>
    </c:plotArea>
    <c:legend>
      <c:legendPos val="t"/>
      <c:overlay val="0"/>
      <c:txPr>
        <a:bodyPr/>
        <a:lstStyle/>
        <a:p>
          <a:pPr>
            <a:defRPr sz="1100" b="1"/>
          </a:pPr>
          <a:endParaRPr lang="ko-KR"/>
        </a:p>
      </c:txPr>
    </c:legend>
    <c:plotVisOnly val="1"/>
    <c:dispBlanksAs val="gap"/>
    <c:showDLblsOverMax val="0"/>
  </c:chart>
  <c:spPr>
    <a:ln>
      <a:solidFill>
        <a:prstClr val="black"/>
      </a:solidFill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06341951788244"/>
          <c:y val="3.0597399952193894E-2"/>
          <c:w val="0.85163701478890663"/>
          <c:h val="0.83431975571737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열1</c:v>
                </c:pt>
              </c:strCache>
            </c:strRef>
          </c:tx>
          <c:spPr>
            <a:solidFill>
              <a:srgbClr val="379707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>
                    <a:latin typeface="HY견고딕" pitchFamily="18" charset="-127"/>
                    <a:ea typeface="HY견고딕" pitchFamily="18" charset="-127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1++A </c:v>
                </c:pt>
                <c:pt idx="1">
                  <c:v>1++B </c:v>
                </c:pt>
                <c:pt idx="2">
                  <c:v>1++C </c:v>
                </c:pt>
                <c:pt idx="3">
                  <c:v>1+B </c:v>
                </c:pt>
                <c:pt idx="4">
                  <c:v>1+C </c:v>
                </c:pt>
                <c:pt idx="5">
                  <c:v>1B </c:v>
                </c:pt>
                <c:pt idx="6">
                  <c:v>1C </c:v>
                </c:pt>
              </c:strCache>
            </c:strRef>
          </c:cat>
          <c:val>
            <c:numRef>
              <c:f>Sheet1!$B$2:$B$8</c:f>
              <c:numCache>
                <c:formatCode>#,##0</c:formatCode>
                <c:ptCount val="7"/>
                <c:pt idx="0">
                  <c:v>19619</c:v>
                </c:pt>
                <c:pt idx="1">
                  <c:v>17051</c:v>
                </c:pt>
                <c:pt idx="2">
                  <c:v>15611</c:v>
                </c:pt>
                <c:pt idx="3">
                  <c:v>15361</c:v>
                </c:pt>
                <c:pt idx="4">
                  <c:v>14218</c:v>
                </c:pt>
                <c:pt idx="5">
                  <c:v>15200</c:v>
                </c:pt>
                <c:pt idx="6">
                  <c:v>13311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3592032"/>
        <c:axId val="613592424"/>
      </c:barChart>
      <c:catAx>
        <c:axId val="613592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ko-KR"/>
          </a:p>
        </c:txPr>
        <c:crossAx val="613592424"/>
        <c:crosses val="autoZero"/>
        <c:auto val="1"/>
        <c:lblAlgn val="ctr"/>
        <c:lblOffset val="100"/>
        <c:noMultiLvlLbl val="0"/>
      </c:catAx>
      <c:valAx>
        <c:axId val="613592424"/>
        <c:scaling>
          <c:orientation val="minMax"/>
          <c:max val="30000"/>
        </c:scaling>
        <c:delete val="0"/>
        <c:axPos val="l"/>
        <c:numFmt formatCode="#,##0_);\(#,##0\)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ko-KR"/>
          </a:p>
        </c:txPr>
        <c:crossAx val="6135920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accent2">
        <a:lumMod val="20000"/>
        <a:lumOff val="80000"/>
      </a:schemeClr>
    </a:solidFill>
    <a:ln>
      <a:solidFill>
        <a:srgbClr val="4F81BD"/>
      </a:solidFill>
    </a:ln>
  </c:spPr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5200131233596"/>
          <c:y val="3.0140722340967083E-2"/>
          <c:w val="0.84753133202099762"/>
          <c:h val="0.836792595184283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경락 </c:v>
                </c:pt>
              </c:strCache>
            </c:strRef>
          </c:tx>
          <c:spPr>
            <a:solidFill>
              <a:srgbClr val="FF99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>
                    <a:latin typeface="HY견고딕" pitchFamily="18" charset="-127"/>
                    <a:ea typeface="HY견고딕" pitchFamily="18" charset="-127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1++A</c:v>
                </c:pt>
                <c:pt idx="1">
                  <c:v>1++B</c:v>
                </c:pt>
                <c:pt idx="2">
                  <c:v>1+A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22503</c:v>
                </c:pt>
                <c:pt idx="1">
                  <c:v>17364</c:v>
                </c:pt>
                <c:pt idx="2">
                  <c:v>16136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3593208"/>
        <c:axId val="613593600"/>
      </c:barChart>
      <c:catAx>
        <c:axId val="613593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ko-KR"/>
          </a:p>
        </c:txPr>
        <c:crossAx val="613593600"/>
        <c:crosses val="autoZero"/>
        <c:auto val="1"/>
        <c:lblAlgn val="ctr"/>
        <c:lblOffset val="100"/>
        <c:noMultiLvlLbl val="0"/>
      </c:catAx>
      <c:valAx>
        <c:axId val="613593600"/>
        <c:scaling>
          <c:orientation val="minMax"/>
          <c:max val="23000"/>
          <c:min val="13000"/>
        </c:scaling>
        <c:delete val="0"/>
        <c:axPos val="l"/>
        <c:numFmt formatCode="#,##0_);\(#,##0\)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ko-KR"/>
          </a:p>
        </c:txPr>
        <c:crossAx val="613593208"/>
        <c:crosses val="autoZero"/>
        <c:crossBetween val="between"/>
      </c:valAx>
      <c:spPr>
        <a:solidFill>
          <a:srgbClr val="98FC3E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79646">
        <a:lumMod val="20000"/>
        <a:lumOff val="80000"/>
      </a:srgbClr>
    </a:solidFill>
    <a:ln>
      <a:solidFill>
        <a:srgbClr val="4F81BD"/>
      </a:solidFill>
    </a:ln>
  </c:spPr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0.38261</cdr:x>
      <cdr:y>0.12727</cdr:y>
    </cdr:from>
    <cdr:to>
      <cdr:x>0.4</cdr:x>
      <cdr:y>0.38182</cdr:y>
    </cdr:to>
    <cdr:sp macro="" textlink="">
      <cdr:nvSpPr>
        <cdr:cNvPr id="2" name="아래쪽 화살표 1"/>
        <cdr:cNvSpPr/>
      </cdr:nvSpPr>
      <cdr:spPr bwMode="auto">
        <a:xfrm xmlns:a="http://schemas.openxmlformats.org/drawingml/2006/main">
          <a:off x="3143272" y="500067"/>
          <a:ext cx="142876" cy="100013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ko-KR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맑은 고딕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맑은 고딕" pitchFamily="50" charset="-127"/>
              </a:defRPr>
            </a:lvl1pPr>
          </a:lstStyle>
          <a:p>
            <a:pPr>
              <a:defRPr/>
            </a:pPr>
            <a:fld id="{D63120EA-7D70-4DEF-B469-3E862C351799}" type="datetimeFigureOut">
              <a:rPr lang="ko-KR" altLang="en-US"/>
              <a:pPr>
                <a:defRPr/>
              </a:pPr>
              <a:t>2018-03-06</a:t>
            </a:fld>
            <a:endParaRPr lang="en-US" altLang="ko-KR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18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맑은 고딕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218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맑은 고딕" pitchFamily="50" charset="-127"/>
              </a:defRPr>
            </a:lvl1pPr>
          </a:lstStyle>
          <a:p>
            <a:pPr>
              <a:defRPr/>
            </a:pPr>
            <a:fld id="{53224E99-929B-4F5F-868E-85FCDB45C8D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87818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맑은 고딕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맑은 고딕" pitchFamily="50" charset="-127"/>
              </a:defRPr>
            </a:lvl1pPr>
          </a:lstStyle>
          <a:p>
            <a:pPr>
              <a:defRPr/>
            </a:pPr>
            <a:fld id="{012E41D6-B23E-4DDB-AB40-74975488EC8B}" type="datetimeFigureOut">
              <a:rPr lang="ko-KR" altLang="en-US"/>
              <a:pPr>
                <a:defRPr/>
              </a:pPr>
              <a:t>2018-03-06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11700"/>
            <a:ext cx="5435600" cy="4462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18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맑은 고딕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8100" y="94218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맑은 고딕" pitchFamily="50" charset="-127"/>
              </a:defRPr>
            </a:lvl1pPr>
          </a:lstStyle>
          <a:p>
            <a:pPr>
              <a:defRPr/>
            </a:pPr>
            <a:fld id="{2389E358-B788-4A08-A894-3D67A53B8D7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91080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4538"/>
            <a:ext cx="4959350" cy="37195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77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94" tIns="45746" rIns="91494" bIns="4574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9741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221781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433950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294116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78493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814915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993256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4102583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789812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903013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59350" cy="3719512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795" tIns="45897" rIns="91795" bIns="45897"/>
          <a:lstStyle/>
          <a:p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2209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70BB7C-832D-43A5-8C7D-7D427E5CD345}" type="slidenum">
              <a:rPr lang="en-US" altLang="ko-KR" smtClean="0"/>
              <a:pPr/>
              <a:t>13</a:t>
            </a:fld>
            <a:endParaRPr lang="en-US" altLang="ko-KR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7763" cy="3719513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3728850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243D2-3B60-4FB1-8216-3D51E8B500A6}" type="slidenum">
              <a:rPr lang="ko-KR" altLang="en-US" smtClean="0"/>
              <a:pPr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4224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243D2-3B60-4FB1-8216-3D51E8B500A6}" type="slidenum">
              <a:rPr lang="ko-KR" altLang="en-US" smtClean="0"/>
              <a:pPr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5353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9E358-B788-4A08-A894-3D67A53B8D78}" type="slidenum">
              <a:rPr lang="ko-KR" altLang="en-US" smtClean="0"/>
              <a:pPr>
                <a:defRPr/>
              </a:pPr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2681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243D2-3B60-4FB1-8216-3D51E8B500A6}" type="slidenum">
              <a:rPr lang="ko-KR" altLang="en-US" smtClean="0"/>
              <a:pPr/>
              <a:t>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82477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243D2-3B60-4FB1-8216-3D51E8B500A6}" type="slidenum">
              <a:rPr lang="ko-KR" altLang="en-US" smtClean="0"/>
              <a:pPr/>
              <a:t>108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8766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70BB7C-832D-43A5-8C7D-7D427E5CD345}" type="slidenum">
              <a:rPr lang="en-US" altLang="ko-KR" smtClean="0"/>
              <a:pPr/>
              <a:t>14</a:t>
            </a:fld>
            <a:endParaRPr lang="en-US" altLang="ko-KR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7763" cy="3719513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3604163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70BB7C-832D-43A5-8C7D-7D427E5CD345}" type="slidenum">
              <a:rPr lang="en-US" altLang="ko-KR" smtClean="0"/>
              <a:pPr/>
              <a:t>15</a:t>
            </a:fld>
            <a:endParaRPr lang="en-US" altLang="ko-KR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7763" cy="3719513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4185729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59350" cy="3719512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860" tIns="45930" rIns="91860" bIns="45930"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778899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59350" cy="3719512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805" tIns="45902" rIns="91805" bIns="45902"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4272915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59350" cy="3719512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805" tIns="45902" rIns="91805" bIns="45902"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443246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392669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785226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6" descr="008_a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131763"/>
            <a:ext cx="8229600" cy="599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6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4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4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9F37D-C18D-4A67-B9C2-67E506C97A0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2" name="Picture 18" descr="ptline_83a"/>
          <p:cNvPicPr>
            <a:picLocks noChangeAspect="1" noChangeArrowheads="1"/>
          </p:cNvPicPr>
          <p:nvPr/>
        </p:nvPicPr>
        <p:blipFill>
          <a:blip r:embed="rId2" cstate="print">
            <a:lum bright="15000" contrast="3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565400"/>
            <a:ext cx="9070975" cy="1470025"/>
          </a:xfrm>
          <a:prstGeom prst="rect">
            <a:avLst/>
          </a:prstGeom>
        </p:spPr>
        <p:txBody>
          <a:bodyPr lIns="91440"/>
          <a:lstStyle>
            <a:lvl1pPr algn="ctr">
              <a:defRPr sz="5800" b="1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altLang="ko-K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127875" y="38100"/>
          <a:ext cx="1943100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Image" r:id="rId3" imgW="3187302" imgH="533145" progId="">
                  <p:embed/>
                </p:oleObj>
              </mc:Choice>
              <mc:Fallback>
                <p:oleObj name="Image" r:id="rId3" imgW="3187302" imgH="53314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75" y="38100"/>
                        <a:ext cx="1943100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5693" y="273050"/>
            <a:ext cx="8234204" cy="1144588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5613" y="6216650"/>
            <a:ext cx="2135187" cy="503238"/>
          </a:xfrm>
          <a:prstGeom prst="rect">
            <a:avLst/>
          </a:prstGeom>
        </p:spPr>
        <p:txBody>
          <a:bodyPr/>
          <a:lstStyle>
            <a:lvl1pPr>
              <a:defRPr>
                <a:ea typeface="맑은 고딕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216650"/>
            <a:ext cx="2898775" cy="503238"/>
          </a:xfrm>
          <a:prstGeom prst="rect">
            <a:avLst/>
          </a:prstGeom>
        </p:spPr>
        <p:txBody>
          <a:bodyPr/>
          <a:lstStyle>
            <a:lvl1pPr>
              <a:defRPr>
                <a:ea typeface="맑은 고딕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4788" y="6216650"/>
            <a:ext cx="2135187" cy="503238"/>
          </a:xfrm>
          <a:prstGeom prst="rect">
            <a:avLst/>
          </a:prstGeom>
        </p:spPr>
        <p:txBody>
          <a:bodyPr/>
          <a:lstStyle>
            <a:lvl1pPr>
              <a:defRPr>
                <a:ea typeface="맑은 고딕" pitchFamily="50" charset="-127"/>
              </a:defRPr>
            </a:lvl1pPr>
          </a:lstStyle>
          <a:p>
            <a:pPr>
              <a:defRPr/>
            </a:pPr>
            <a:fld id="{C2209DD9-A3A7-4AA0-9399-6DB31D4A022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7127875" y="38100"/>
          <a:ext cx="1943100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Image" r:id="rId19" imgW="3187302" imgH="533145" progId="">
                  <p:embed/>
                </p:oleObj>
              </mc:Choice>
              <mc:Fallback>
                <p:oleObj name="Image" r:id="rId19" imgW="3187302" imgH="533145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75" y="38100"/>
                        <a:ext cx="1943100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64" r:id="rId12"/>
    <p:sldLayoutId id="2147483665" r:id="rId13"/>
    <p:sldLayoutId id="2147483666" r:id="rId14"/>
    <p:sldLayoutId id="2147483667" r:id="rId15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eaLnBrk="1" fontAlgn="base" latinLnBrk="1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eaLnBrk="1" fontAlgn="base" latinLnBrk="1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eaLnBrk="1" fontAlgn="base" latinLnBrk="1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eaLnBrk="1" fontAlgn="base" latinLnBrk="1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7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1" descr="C:\Users\jknoh\Desktop\KakaoTalk_20161109_185329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708920"/>
            <a:ext cx="3024336" cy="3600400"/>
          </a:xfrm>
          <a:prstGeom prst="rect">
            <a:avLst/>
          </a:prstGeom>
          <a:noFill/>
        </p:spPr>
      </p:pic>
      <p:graphicFrame>
        <p:nvGraphicFramePr>
          <p:cNvPr id="5" name="Group 7"/>
          <p:cNvGraphicFramePr>
            <a:graphicFrameLocks noGrp="1"/>
          </p:cNvGraphicFramePr>
          <p:nvPr/>
        </p:nvGraphicFramePr>
        <p:xfrm>
          <a:off x="4499992" y="3284984"/>
          <a:ext cx="4104456" cy="652677"/>
        </p:xfrm>
        <a:graphic>
          <a:graphicData uri="http://schemas.openxmlformats.org/drawingml/2006/table">
            <a:tbl>
              <a:tblPr/>
              <a:tblGrid>
                <a:gridCol w="5911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05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205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993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2218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611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지육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번호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도체중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등지방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두   </a:t>
                      </a:r>
                      <a:r>
                        <a:rPr kumimoji="0" lang="ko-KR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께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배최장근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단 면 적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근  내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지방도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69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010</a:t>
                      </a:r>
                      <a:endParaRPr kumimoji="0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442kg</a:t>
                      </a:r>
                      <a:endParaRPr kumimoji="0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6㎜</a:t>
                      </a:r>
                      <a:endParaRPr kumimoji="0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130㎠</a:t>
                      </a:r>
                      <a:endParaRPr kumimoji="0" lang="en-US" altLang="ko-K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9++</a:t>
                      </a:r>
                      <a:endParaRPr kumimoji="0" lang="ko-KR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4499992" y="4005064"/>
          <a:ext cx="4104456" cy="648072"/>
        </p:xfrm>
        <a:graphic>
          <a:graphicData uri="http://schemas.openxmlformats.org/drawingml/2006/table">
            <a:tbl>
              <a:tblPr/>
              <a:tblGrid>
                <a:gridCol w="7254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05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20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263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56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육량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지수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최종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등급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경락단가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경락가격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3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73.95</a:t>
                      </a: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1++A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120,000</a:t>
                      </a: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원</a:t>
                      </a:r>
                      <a:r>
                        <a:rPr kumimoji="0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/㎏</a:t>
                      </a: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53,040</a:t>
                      </a: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천원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모서리가 둥근 직사각형 33"/>
          <p:cNvSpPr>
            <a:spLocks noChangeArrowheads="1"/>
          </p:cNvSpPr>
          <p:nvPr/>
        </p:nvSpPr>
        <p:spPr bwMode="auto">
          <a:xfrm>
            <a:off x="1187624" y="2879388"/>
            <a:ext cx="576262" cy="206178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2300" b="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곡성박희애</a:t>
            </a:r>
            <a:endParaRPr lang="ko-KR" altLang="en-US" sz="2300" b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83568" y="260648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solidFill>
                  <a:srgbClr val="0000FF"/>
                </a:solidFill>
              </a:rPr>
              <a:t>2018</a:t>
            </a:r>
            <a:r>
              <a:rPr lang="ko-KR" altLang="en-US" dirty="0" smtClean="0">
                <a:solidFill>
                  <a:srgbClr val="0000FF"/>
                </a:solidFill>
              </a:rPr>
              <a:t>년도</a:t>
            </a:r>
            <a:endParaRPr lang="ko-KR" altLang="en-US" dirty="0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004048" y="6043935"/>
            <a:ext cx="3744813" cy="61555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 tIns="0" rIns="0" bIns="0">
            <a:spAutoFit/>
          </a:bodyPr>
          <a:lstStyle/>
          <a:p>
            <a:pPr algn="dist" defTabSz="762000">
              <a:lnSpc>
                <a:spcPct val="50000"/>
              </a:lnSpc>
            </a:pPr>
            <a:endParaRPr lang="en-US" altLang="ko-KR" sz="20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pPr algn="dist" defTabSz="762000">
              <a:lnSpc>
                <a:spcPct val="50000"/>
              </a:lnSpc>
            </a:pPr>
            <a:r>
              <a:rPr lang="ko-KR" altLang="en-US" sz="2000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한국종축개량협회 </a:t>
            </a:r>
            <a:r>
              <a:rPr lang="ko-KR" altLang="en-US" sz="2000" dirty="0" err="1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한우개량부</a:t>
            </a:r>
            <a:endParaRPr lang="en-US" altLang="ko-KR" sz="2000" dirty="0">
              <a:solidFill>
                <a:srgbClr val="7030A0"/>
              </a:solidFill>
              <a:latin typeface="HY견고딕" pitchFamily="18" charset="-127"/>
              <a:ea typeface="HY견고딕" pitchFamily="18" charset="-127"/>
            </a:endParaRPr>
          </a:p>
          <a:p>
            <a:pPr algn="dist" defTabSz="762000">
              <a:lnSpc>
                <a:spcPct val="50000"/>
              </a:lnSpc>
            </a:pPr>
            <a:endParaRPr lang="en-US" altLang="ko-KR" sz="2000" dirty="0">
              <a:solidFill>
                <a:srgbClr val="7030A0"/>
              </a:solidFill>
              <a:latin typeface="HY견고딕" pitchFamily="18" charset="-127"/>
              <a:ea typeface="HY견고딕" pitchFamily="18" charset="-127"/>
            </a:endParaRPr>
          </a:p>
          <a:p>
            <a:pPr algn="dist" defTabSz="762000">
              <a:lnSpc>
                <a:spcPct val="50000"/>
              </a:lnSpc>
            </a:pPr>
            <a:r>
              <a:rPr lang="ko-KR" altLang="en-US" sz="2000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농학박사</a:t>
            </a:r>
            <a:r>
              <a:rPr lang="en-US" altLang="ko-KR" sz="2000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sz="2000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부장 정 용 호</a:t>
            </a:r>
            <a:endParaRPr lang="ko-KR" altLang="en-US" sz="2000" dirty="0">
              <a:solidFill>
                <a:srgbClr val="7030A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모서리가 둥근 직사각형 33"/>
          <p:cNvSpPr>
            <a:spLocks noChangeArrowheads="1"/>
          </p:cNvSpPr>
          <p:nvPr/>
        </p:nvSpPr>
        <p:spPr bwMode="auto">
          <a:xfrm>
            <a:off x="5292080" y="5589240"/>
            <a:ext cx="3168352" cy="28803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ctr" latinLnBrk="0">
              <a:spcBef>
                <a:spcPct val="50000"/>
              </a:spcBef>
            </a:pPr>
            <a:r>
              <a:rPr lang="en-US" altLang="ko-KR" dirty="0" smtClean="0">
                <a:ln w="18415" cmpd="sng">
                  <a:solidFill>
                    <a:srgbClr val="FFFFFF"/>
                  </a:solidFill>
                  <a:prstDash val="solid"/>
                </a:ln>
                <a:latin typeface="HY헤드라인M" pitchFamily="18" charset="-127"/>
                <a:ea typeface="HY헤드라인M" pitchFamily="18" charset="-127"/>
              </a:rPr>
              <a:t>2018.   2.   21</a:t>
            </a:r>
            <a:endParaRPr lang="ko-KR" altLang="en-US" dirty="0">
              <a:ln w="18415" cmpd="sng">
                <a:solidFill>
                  <a:srgbClr val="FFFFFF"/>
                </a:solidFill>
                <a:prstDash val="solid"/>
              </a:ln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2051720" y="2708920"/>
            <a:ext cx="1296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dirty="0">
                <a:solidFill>
                  <a:srgbClr val="0528BB"/>
                </a:solidFill>
                <a:latin typeface="HY견고딕" pitchFamily="18" charset="-127"/>
                <a:ea typeface="HY견고딕" pitchFamily="18" charset="-127"/>
              </a:rPr>
              <a:t>대통령상</a:t>
            </a:r>
          </a:p>
        </p:txBody>
      </p:sp>
      <p:sp>
        <p:nvSpPr>
          <p:cNvPr id="14" name="직사각형 9"/>
          <p:cNvSpPr>
            <a:spLocks noChangeArrowheads="1"/>
          </p:cNvSpPr>
          <p:nvPr/>
        </p:nvSpPr>
        <p:spPr bwMode="auto">
          <a:xfrm>
            <a:off x="611188" y="776898"/>
            <a:ext cx="83534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4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등록을 통한 </a:t>
            </a:r>
            <a:r>
              <a:rPr lang="ko-KR" altLang="en-US" sz="4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개량성과</a:t>
            </a:r>
            <a:r>
              <a:rPr lang="ko-KR" altLang="en-US" sz="4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및</a:t>
            </a:r>
            <a:endParaRPr lang="en-US" altLang="ko-KR" sz="40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ko-KR" altLang="en-US" sz="4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                        </a:t>
            </a:r>
            <a:r>
              <a:rPr lang="ko-KR" altLang="en-US" sz="40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혈통신뢰도</a:t>
            </a:r>
            <a:r>
              <a:rPr lang="ko-KR" altLang="en-US" sz="4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제고</a:t>
            </a:r>
            <a:endParaRPr lang="ko-KR" altLang="en-US" sz="4000" dirty="0">
              <a:solidFill>
                <a:srgbClr val="0000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857224" y="1131967"/>
          <a:ext cx="7636188" cy="5588458"/>
        </p:xfrm>
        <a:graphic>
          <a:graphicData uri="http://schemas.openxmlformats.org/drawingml/2006/table">
            <a:tbl>
              <a:tblPr/>
              <a:tblGrid>
                <a:gridCol w="8487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87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87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87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874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4874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4874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4874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4623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23058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굴림"/>
                        </a:rPr>
                        <a:t>년도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BE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굴림"/>
                        </a:rPr>
                        <a:t>전체소비량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굴림"/>
                        </a:rPr>
                        <a:t>(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굴림"/>
                        </a:rPr>
                        <a:t>톤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굴림"/>
                        </a:rPr>
                        <a:t>)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BE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</a:t>
                      </a:r>
                      <a:r>
                        <a:rPr lang="ko-KR" alt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인당소비량</a:t>
                      </a:r>
                      <a:r>
                        <a:rPr lang="en-US" altLang="ko-KR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(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Kg)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BE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312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굴림"/>
                        </a:rPr>
                        <a:t>우육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굴림"/>
                        </a:rPr>
                        <a:t>돈육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 err="1">
                          <a:solidFill>
                            <a:srgbClr val="000000"/>
                          </a:solidFill>
                          <a:latin typeface="굴림"/>
                        </a:rPr>
                        <a:t>계육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굴림"/>
                        </a:rPr>
                        <a:t>계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굴림"/>
                        </a:rPr>
                        <a:t>우육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굴림"/>
                        </a:rPr>
                        <a:t>돈육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 err="1">
                          <a:solidFill>
                            <a:srgbClr val="000000"/>
                          </a:solidFill>
                          <a:latin typeface="굴림"/>
                        </a:rPr>
                        <a:t>계육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>
                          <a:solidFill>
                            <a:srgbClr val="000000"/>
                          </a:solidFill>
                          <a:latin typeface="굴림"/>
                        </a:rPr>
                        <a:t>계</a:t>
                      </a:r>
                      <a:endParaRPr lang="ko-KR" alt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B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1995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301,217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661,710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268,076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1,231,003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6.72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14.75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5.98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27.45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1996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322,870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696,931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283,323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1,303,124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7.14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15.40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6.26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28.80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1997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361,953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698,261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279,036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1,339,250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7.93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15.30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6.07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29.30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1998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345,486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700,763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260,375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1,306,624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7.44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15.10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5.61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28.15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1999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392,714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755,356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282,975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1,431,045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8.38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16.12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6.04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30.54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2000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402,381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779,908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327,298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1,509,587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8.51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16.50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6.92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31.93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2001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384,054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807,421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350,300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1,541,775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8.12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16.80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7.30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32.22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2002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402,683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810,447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383,136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1,596,266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8.45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17.00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8.00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33.45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2003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390,247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834,059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375,319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1,599,625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8.14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17.40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7.90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33.44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2004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327,776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856,682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318,849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1,503,307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6.80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17.90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6.60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31.30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2005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316,853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838,479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356,743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1,512,075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6.74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17.82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7.58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32.14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2006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330,554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874,704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416,849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1,622,107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6.84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18.11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8.63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33.58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2007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368,749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931,339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433,787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1,733,875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7.60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19.20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9.00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35.80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2008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365,116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926,764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435,991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1,727,871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7.50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19.10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9.00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35.60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2009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395,536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915,534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469,128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1,780,198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8.11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19.10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9.62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36.83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2010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431,299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940,620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522,310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1,894,229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8.82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19.24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10.68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38.74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2011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505,847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937,643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566,185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2,009,675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10.16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18.84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11.37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40.37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2012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486,021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960,000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579,371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2,025,392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9.72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19.19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11.59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40.50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2013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519,002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1,049,300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579,944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2,148,246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10.33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20.89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11.55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42.77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2014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542,312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1,118,965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647,077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2,308,354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10.75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21.80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12.83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45.38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242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2015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553,767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1,166,407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675,755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2,395,929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10.90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22.80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13.40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47.10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29680" marR="29680" marT="8204" marB="820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0593" name="Rectangle 1"/>
          <p:cNvSpPr>
            <a:spLocks noChangeArrowheads="1"/>
          </p:cNvSpPr>
          <p:nvPr/>
        </p:nvSpPr>
        <p:spPr bwMode="auto">
          <a:xfrm>
            <a:off x="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23783" name="직사각형 5"/>
          <p:cNvSpPr>
            <a:spLocks noChangeArrowheads="1"/>
          </p:cNvSpPr>
          <p:nvPr/>
        </p:nvSpPr>
        <p:spPr bwMode="auto">
          <a:xfrm>
            <a:off x="822823" y="763760"/>
            <a:ext cx="3177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000" b="1" dirty="0"/>
              <a:t>□ </a:t>
            </a:r>
            <a:r>
              <a:rPr lang="ko-KR" altLang="en-US" sz="2000" b="1" dirty="0"/>
              <a:t>연도별 축산물 소비량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94593" y="142852"/>
            <a:ext cx="38916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ko-KR" altLang="en-US" sz="3600" b="1" dirty="0" smtClean="0">
                <a:solidFill>
                  <a:srgbClr val="0000CC"/>
                </a:solidFill>
                <a:latin typeface="+mj-ea"/>
                <a:ea typeface="+mj-ea"/>
              </a:rPr>
              <a:t>한우산업의  </a:t>
            </a:r>
            <a:r>
              <a:rPr lang="ko-KR" altLang="en-US" sz="3600" b="1" dirty="0">
                <a:solidFill>
                  <a:srgbClr val="0000CC"/>
                </a:solidFill>
                <a:latin typeface="+mj-ea"/>
                <a:ea typeface="+mj-ea"/>
              </a:rPr>
              <a:t>현황</a:t>
            </a:r>
            <a:r>
              <a:rPr lang="ko-KR" sz="3600" b="1" dirty="0">
                <a:solidFill>
                  <a:srgbClr val="0000CC"/>
                </a:solidFill>
                <a:latin typeface="+mj-ea"/>
                <a:ea typeface="+mj-ea"/>
              </a:rPr>
              <a:t> </a:t>
            </a:r>
            <a:endParaRPr lang="ko-KR" altLang="en-US" sz="3600" b="1" dirty="0">
              <a:solidFill>
                <a:srgbClr val="0000CC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43786" y="1043444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2. </a:t>
            </a:r>
            <a:r>
              <a:rPr lang="ko-KR" altLang="en-US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회원농가 개체내역</a:t>
            </a:r>
            <a:endParaRPr lang="en-US" altLang="ko-KR" dirty="0" smtClean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93889" name="Picture 1" descr="C:\Users\jeoungyh\Desktop\컨설팅자료\컨설팅(개체내역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55409"/>
            <a:ext cx="7848872" cy="5357967"/>
          </a:xfrm>
          <a:prstGeom prst="rect">
            <a:avLst/>
          </a:prstGeom>
          <a:noFill/>
        </p:spPr>
      </p:pic>
      <p:sp>
        <p:nvSpPr>
          <p:cNvPr id="6" name="모서리가 둥근 직사각형 33"/>
          <p:cNvSpPr>
            <a:spLocks noChangeArrowheads="1"/>
          </p:cNvSpPr>
          <p:nvPr/>
        </p:nvSpPr>
        <p:spPr bwMode="auto">
          <a:xfrm>
            <a:off x="323528" y="116434"/>
            <a:ext cx="5544616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ko-KR" altLang="en-US" sz="26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한우 선형심사 및 현장컨설팅 </a:t>
            </a:r>
            <a:r>
              <a:rPr lang="ko-KR" altLang="en-US" sz="26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프로램</a:t>
            </a:r>
            <a:r>
              <a:rPr lang="ko-KR" altLang="en-US" sz="26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endParaRPr lang="en-US" altLang="ko-KR" sz="2600" b="1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1043444"/>
            <a:ext cx="2367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3. </a:t>
            </a:r>
            <a:r>
              <a:rPr lang="ko-KR" altLang="en-US" dirty="0" err="1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생년별</a:t>
            </a:r>
            <a:r>
              <a:rPr lang="ko-KR" altLang="en-US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개량 추이</a:t>
            </a:r>
            <a:r>
              <a:rPr lang="en-US" altLang="ko-KR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]</a:t>
            </a:r>
          </a:p>
        </p:txBody>
      </p:sp>
      <p:pic>
        <p:nvPicPr>
          <p:cNvPr id="292865" name="Picture 1" descr="C:\Users\jeoungyh\Desktop\컨설팅자료\컨설팅(생년별개량추이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8166427" cy="5256584"/>
          </a:xfrm>
          <a:prstGeom prst="rect">
            <a:avLst/>
          </a:prstGeom>
          <a:noFill/>
        </p:spPr>
      </p:pic>
      <p:sp>
        <p:nvSpPr>
          <p:cNvPr id="6" name="모서리가 둥근 직사각형 33"/>
          <p:cNvSpPr>
            <a:spLocks noChangeArrowheads="1"/>
          </p:cNvSpPr>
          <p:nvPr/>
        </p:nvSpPr>
        <p:spPr bwMode="auto">
          <a:xfrm>
            <a:off x="323528" y="116434"/>
            <a:ext cx="5544616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ko-KR" altLang="en-US" sz="26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한우 선형심사 및 현장컨설팅 </a:t>
            </a:r>
            <a:r>
              <a:rPr lang="ko-KR" altLang="en-US" sz="26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프로램</a:t>
            </a:r>
            <a:r>
              <a:rPr lang="ko-KR" altLang="en-US" sz="26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endParaRPr lang="en-US" altLang="ko-KR" sz="2600" b="1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984081" y="980728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4. </a:t>
            </a:r>
            <a:r>
              <a:rPr lang="ko-KR" altLang="en-US" dirty="0" err="1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후대축</a:t>
            </a:r>
            <a:r>
              <a:rPr lang="ko-KR" altLang="en-US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도체성적 자료</a:t>
            </a:r>
            <a:endParaRPr lang="en-US" altLang="ko-KR" dirty="0" smtClean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Picture 1" descr="C:\Users\jeoungyh\Desktop\컨설팅자료\컨설팅(후대및형매)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5" y="1412776"/>
            <a:ext cx="6768752" cy="5400600"/>
          </a:xfrm>
          <a:prstGeom prst="rect">
            <a:avLst/>
          </a:prstGeom>
          <a:noFill/>
        </p:spPr>
      </p:pic>
      <p:sp>
        <p:nvSpPr>
          <p:cNvPr id="7" name="모서리가 둥근 직사각형 33"/>
          <p:cNvSpPr>
            <a:spLocks noChangeArrowheads="1"/>
          </p:cNvSpPr>
          <p:nvPr/>
        </p:nvSpPr>
        <p:spPr bwMode="auto">
          <a:xfrm>
            <a:off x="323528" y="116434"/>
            <a:ext cx="5544616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ko-KR" altLang="en-US" sz="26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한우 선형심사 및 현장컨설팅 </a:t>
            </a:r>
            <a:r>
              <a:rPr lang="ko-KR" altLang="en-US" sz="26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프로램</a:t>
            </a:r>
            <a:r>
              <a:rPr lang="ko-KR" altLang="en-US" sz="26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endParaRPr lang="en-US" altLang="ko-KR" sz="2600" b="1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24451" y="104344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5. KPN </a:t>
            </a:r>
            <a:r>
              <a:rPr lang="ko-KR" altLang="en-US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사용패턴</a:t>
            </a:r>
            <a:endParaRPr lang="en-US" altLang="ko-KR" dirty="0" smtClean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89793" name="Picture 1" descr="C:\Users\jeoungyh\Desktop\컨설팅자료\컨설팅(KPN사용패턴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8316416" cy="5256584"/>
          </a:xfrm>
          <a:prstGeom prst="rect">
            <a:avLst/>
          </a:prstGeom>
          <a:noFill/>
        </p:spPr>
      </p:pic>
      <p:sp>
        <p:nvSpPr>
          <p:cNvPr id="6" name="모서리가 둥근 직사각형 33"/>
          <p:cNvSpPr>
            <a:spLocks noChangeArrowheads="1"/>
          </p:cNvSpPr>
          <p:nvPr/>
        </p:nvSpPr>
        <p:spPr bwMode="auto">
          <a:xfrm>
            <a:off x="323528" y="116434"/>
            <a:ext cx="5544616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ko-KR" altLang="en-US" sz="26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한우 선형심사 및 현장컨설팅 </a:t>
            </a:r>
            <a:r>
              <a:rPr lang="ko-KR" altLang="en-US" sz="26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프로램</a:t>
            </a:r>
            <a:r>
              <a:rPr lang="ko-KR" altLang="en-US" sz="26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endParaRPr lang="en-US" altLang="ko-KR" sz="2600" b="1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7744" y="1054477"/>
            <a:ext cx="673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7. </a:t>
            </a:r>
            <a:r>
              <a:rPr lang="ko-KR" altLang="en-US" dirty="0" err="1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번식우</a:t>
            </a:r>
            <a:r>
              <a:rPr lang="en-US" altLang="ko-KR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유전능력 분포도</a:t>
            </a:r>
            <a:endParaRPr lang="en-US" altLang="ko-KR" dirty="0" smtClean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    </a:t>
            </a:r>
            <a:r>
              <a:rPr lang="en-US" altLang="ko-KR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err="1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도체중</a:t>
            </a:r>
            <a:r>
              <a:rPr lang="en-US" altLang="ko-KR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등심단면적</a:t>
            </a:r>
            <a:r>
              <a:rPr lang="en-US" altLang="ko-KR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err="1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등지방두께</a:t>
            </a:r>
            <a:r>
              <a:rPr lang="en-US" altLang="ko-KR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err="1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근내지방도</a:t>
            </a:r>
            <a:r>
              <a:rPr lang="en-US" altLang="ko-KR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그래프 제공</a:t>
            </a:r>
            <a:endParaRPr lang="en-US" altLang="ko-KR" dirty="0" smtClean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8256"/>
            <a:ext cx="7805439" cy="478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모서리가 둥근 직사각형 33"/>
          <p:cNvSpPr>
            <a:spLocks noChangeArrowheads="1"/>
          </p:cNvSpPr>
          <p:nvPr/>
        </p:nvSpPr>
        <p:spPr bwMode="auto">
          <a:xfrm>
            <a:off x="323528" y="116434"/>
            <a:ext cx="5544616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ko-KR" altLang="en-US" sz="26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한우 선형심사 및 현장컨설팅 </a:t>
            </a:r>
            <a:r>
              <a:rPr lang="ko-KR" altLang="en-US" sz="26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프로램</a:t>
            </a:r>
            <a:r>
              <a:rPr lang="ko-KR" altLang="en-US" sz="26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endParaRPr lang="en-US" altLang="ko-KR" sz="2600" b="1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69" name="Picture 1" descr="C:\Users\jeoungyh\Desktop\컨설팅자료\컨설팅(유전능력순위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8568952" cy="5256584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395536" y="1043444"/>
            <a:ext cx="3368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8. </a:t>
            </a:r>
            <a:r>
              <a:rPr lang="ko-KR" altLang="en-US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유전능력 순위 및 개량방향</a:t>
            </a:r>
            <a:r>
              <a:rPr lang="en-US" altLang="ko-KR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]</a:t>
            </a:r>
          </a:p>
        </p:txBody>
      </p:sp>
      <p:sp>
        <p:nvSpPr>
          <p:cNvPr id="7" name="모서리가 둥근 직사각형 33"/>
          <p:cNvSpPr>
            <a:spLocks noChangeArrowheads="1"/>
          </p:cNvSpPr>
          <p:nvPr/>
        </p:nvSpPr>
        <p:spPr bwMode="auto">
          <a:xfrm>
            <a:off x="323528" y="116434"/>
            <a:ext cx="5544616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ko-KR" altLang="en-US" sz="26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한우 선형심사 및 현장컨설팅 </a:t>
            </a:r>
            <a:r>
              <a:rPr lang="ko-KR" altLang="en-US" sz="26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프로램</a:t>
            </a:r>
            <a:r>
              <a:rPr lang="ko-KR" altLang="en-US" sz="26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endParaRPr lang="en-US" altLang="ko-KR" sz="2600" b="1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95536" y="980728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9. </a:t>
            </a:r>
            <a:r>
              <a:rPr lang="ko-KR" altLang="en-US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계획교배 </a:t>
            </a:r>
            <a:endParaRPr lang="en-US" altLang="ko-KR" dirty="0" smtClean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97346" name="Picture 2"/>
          <p:cNvPicPr>
            <a:picLocks noChangeAspect="1" noChangeArrowheads="1"/>
          </p:cNvPicPr>
          <p:nvPr/>
        </p:nvPicPr>
        <p:blipFill>
          <a:blip r:embed="rId2" cstate="print"/>
          <a:srcRect l="280" t="17280" r="70436" b="54194"/>
          <a:stretch>
            <a:fillRect/>
          </a:stretch>
        </p:blipFill>
        <p:spPr bwMode="auto">
          <a:xfrm>
            <a:off x="455003" y="1412776"/>
            <a:ext cx="6853301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805169"/>
            <a:ext cx="7692554" cy="3008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모서리가 둥근 직사각형 33"/>
          <p:cNvSpPr>
            <a:spLocks noChangeArrowheads="1"/>
          </p:cNvSpPr>
          <p:nvPr/>
        </p:nvSpPr>
        <p:spPr bwMode="auto">
          <a:xfrm>
            <a:off x="323528" y="116434"/>
            <a:ext cx="5544616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ko-KR" altLang="en-US" sz="26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한우 선형심사 및 현장컨설팅 </a:t>
            </a:r>
            <a:r>
              <a:rPr lang="ko-KR" altLang="en-US" sz="26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프로램</a:t>
            </a:r>
            <a:r>
              <a:rPr lang="ko-KR" altLang="en-US" sz="26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endParaRPr lang="en-US" altLang="ko-KR" sz="2600" b="1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469403" y="1052736"/>
            <a:ext cx="647886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742950" indent="-742950">
              <a:lnSpc>
                <a:spcPct val="120000"/>
              </a:lnSpc>
              <a:defRPr/>
            </a:pPr>
            <a:r>
              <a:rPr lang="ko-KR" altLang="en-US" sz="28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□ 한우농가의 소득창출을 위해서</a:t>
            </a:r>
            <a:r>
              <a:rPr lang="en-US" altLang="ko-K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?</a:t>
            </a:r>
            <a:endParaRPr lang="ko-KR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67544" y="260648"/>
            <a:ext cx="2747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>
              <a:defRPr/>
            </a:pPr>
            <a:r>
              <a:rPr lang="en-US" altLang="ko-KR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그래픽M" pitchFamily="18" charset="-127"/>
                <a:ea typeface="HY그래픽M" pitchFamily="18" charset="-127"/>
              </a:rPr>
              <a:t>□</a:t>
            </a:r>
            <a:r>
              <a:rPr lang="ko-KR" altLang="en-US" sz="32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그래픽M" pitchFamily="18" charset="-127"/>
                <a:ea typeface="HY그래픽M" pitchFamily="18" charset="-127"/>
              </a:rPr>
              <a:t>맺</a:t>
            </a:r>
            <a:r>
              <a:rPr lang="ko-KR" alt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그래픽M" pitchFamily="18" charset="-127"/>
                <a:ea typeface="HY그래픽M" pitchFamily="18" charset="-127"/>
              </a:rPr>
              <a:t> 음 말</a:t>
            </a:r>
            <a:endParaRPr lang="ko-KR" altLang="en-US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그래픽M" pitchFamily="18" charset="-127"/>
              <a:ea typeface="HY그래픽M" pitchFamily="18" charset="-127"/>
            </a:endParaRPr>
          </a:p>
        </p:txBody>
      </p:sp>
      <p:grpSp>
        <p:nvGrpSpPr>
          <p:cNvPr id="2" name="그룹 11"/>
          <p:cNvGrpSpPr/>
          <p:nvPr/>
        </p:nvGrpSpPr>
        <p:grpSpPr>
          <a:xfrm>
            <a:off x="971600" y="1988840"/>
            <a:ext cx="7128792" cy="3853011"/>
            <a:chOff x="971600" y="1988840"/>
            <a:chExt cx="7128792" cy="3853011"/>
          </a:xfrm>
        </p:grpSpPr>
        <p:sp>
          <p:nvSpPr>
            <p:cNvPr id="4" name="직사각형 3"/>
            <p:cNvSpPr/>
            <p:nvPr/>
          </p:nvSpPr>
          <p:spPr>
            <a:xfrm>
              <a:off x="971600" y="1988840"/>
              <a:ext cx="3816424" cy="1692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4000" dirty="0" smtClean="0">
                  <a:solidFill>
                    <a:srgbClr val="9AF729"/>
                  </a:solidFill>
                  <a:latin typeface="HY견고딕" pitchFamily="18" charset="-127"/>
                  <a:ea typeface="HY견고딕" pitchFamily="18" charset="-127"/>
                </a:rPr>
                <a:t>개량마인드</a:t>
              </a:r>
              <a:endParaRPr lang="en-US" altLang="ko-KR" sz="4000" dirty="0" smtClean="0">
                <a:solidFill>
                  <a:srgbClr val="9AF729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pPr>
                <a:defRPr/>
              </a:pPr>
              <a:r>
                <a:rPr lang="ko-KR" altLang="en-US" sz="1600" dirty="0" smtClean="0">
                  <a:solidFill>
                    <a:srgbClr val="9AF72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  </a:t>
              </a:r>
              <a:endParaRPr lang="en-US" altLang="ko-KR" sz="1600" dirty="0" smtClean="0">
                <a:solidFill>
                  <a:srgbClr val="9AF7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>
                <a:defRPr/>
              </a:pPr>
              <a:r>
                <a:rPr lang="en-US" altLang="ko-KR" sz="1600" dirty="0" smtClean="0">
                  <a:solidFill>
                    <a:srgbClr val="9AF72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    </a:t>
              </a:r>
              <a:r>
                <a:rPr lang="en-US" altLang="ko-KR" sz="1600" b="0" dirty="0" smtClean="0"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sz="1600" b="0" dirty="0" smtClean="0">
                  <a:latin typeface="HY견고딕" pitchFamily="18" charset="-127"/>
                  <a:ea typeface="HY견고딕" pitchFamily="18" charset="-127"/>
                </a:rPr>
                <a:t>개량은 돈이다</a:t>
              </a:r>
              <a:endParaRPr lang="en-US" altLang="ko-KR" sz="1600" b="0" dirty="0" smtClean="0">
                <a:latin typeface="HY견고딕" pitchFamily="18" charset="-127"/>
                <a:ea typeface="HY견고딕" pitchFamily="18" charset="-127"/>
              </a:endParaRPr>
            </a:p>
            <a:p>
              <a:pPr>
                <a:defRPr/>
              </a:pPr>
              <a:r>
                <a:rPr lang="en-US" altLang="ko-KR" sz="1600" b="0" dirty="0" smtClean="0">
                  <a:latin typeface="HY견고딕" pitchFamily="18" charset="-127"/>
                  <a:ea typeface="HY견고딕" pitchFamily="18" charset="-127"/>
                </a:rPr>
                <a:t>    - </a:t>
              </a:r>
              <a:r>
                <a:rPr lang="ko-KR" altLang="en-US" sz="1600" b="0" dirty="0" smtClean="0">
                  <a:latin typeface="HY견고딕" pitchFamily="18" charset="-127"/>
                  <a:ea typeface="HY견고딕" pitchFamily="18" charset="-127"/>
                </a:rPr>
                <a:t>직업의식의 투철함</a:t>
              </a:r>
              <a:endParaRPr lang="en-US" altLang="ko-KR" sz="1600" b="0" dirty="0" smtClean="0">
                <a:latin typeface="HY견고딕" pitchFamily="18" charset="-127"/>
                <a:ea typeface="HY견고딕" pitchFamily="18" charset="-127"/>
              </a:endParaRPr>
            </a:p>
            <a:p>
              <a:pPr>
                <a:defRPr/>
              </a:pPr>
              <a:r>
                <a:rPr lang="en-US" altLang="ko-KR" sz="1600" dirty="0" smtClean="0">
                  <a:latin typeface="HY견고딕" pitchFamily="18" charset="-127"/>
                  <a:ea typeface="HY견고딕" pitchFamily="18" charset="-127"/>
                </a:rPr>
                <a:t>    - </a:t>
              </a:r>
              <a:r>
                <a:rPr lang="ko-KR" altLang="en-US" sz="1600" dirty="0" smtClean="0">
                  <a:latin typeface="HY견고딕" pitchFamily="18" charset="-127"/>
                  <a:ea typeface="HY견고딕" pitchFamily="18" charset="-127"/>
                </a:rPr>
                <a:t>사람위주가 아닌 한우 위주의 사양</a:t>
              </a:r>
              <a:endParaRPr lang="ko-KR" altLang="en-US" sz="5400" b="0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7308304" y="2492896"/>
              <a:ext cx="792088" cy="28007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ko-KR" altLang="en-US" sz="4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소</a:t>
              </a:r>
              <a:endParaRPr lang="en-US" altLang="ko-KR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>
                <a:defRPr/>
              </a:pPr>
              <a:r>
                <a:rPr lang="ko-KR" altLang="en-US" sz="4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득</a:t>
              </a:r>
              <a:endParaRPr lang="en-US" altLang="ko-KR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>
                <a:defRPr/>
              </a:pPr>
              <a:r>
                <a:rPr lang="ko-KR" altLang="en-US" sz="4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창</a:t>
              </a:r>
              <a:endParaRPr lang="en-US" altLang="ko-KR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>
                <a:defRPr/>
              </a:pPr>
              <a:r>
                <a:rPr lang="ko-KR" altLang="en-US" sz="4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출</a:t>
              </a:r>
              <a:endParaRPr lang="ko-KR" altLang="en-US" sz="4400" dirty="0">
                <a:solidFill>
                  <a:srgbClr val="FF0000"/>
                </a:solidFill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971600" y="4149080"/>
              <a:ext cx="3816424" cy="1692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4000" dirty="0" smtClean="0">
                  <a:solidFill>
                    <a:srgbClr val="9AF729"/>
                  </a:solidFill>
                  <a:latin typeface="HY견고딕" pitchFamily="18" charset="-127"/>
                  <a:ea typeface="HY견고딕" pitchFamily="18" charset="-127"/>
                </a:rPr>
                <a:t>기     </a:t>
              </a:r>
              <a:r>
                <a:rPr lang="ko-KR" altLang="en-US" sz="4000" dirty="0" err="1" smtClean="0">
                  <a:solidFill>
                    <a:srgbClr val="9AF729"/>
                  </a:solidFill>
                  <a:latin typeface="HY견고딕" pitchFamily="18" charset="-127"/>
                  <a:ea typeface="HY견고딕" pitchFamily="18" charset="-127"/>
                </a:rPr>
                <a:t>록</a:t>
              </a:r>
              <a:endParaRPr lang="en-US" altLang="ko-KR" sz="4000" dirty="0" smtClean="0">
                <a:solidFill>
                  <a:srgbClr val="9AF729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pPr>
                <a:defRPr/>
              </a:pPr>
              <a:r>
                <a:rPr lang="ko-KR" altLang="en-US" sz="1600" dirty="0" smtClean="0">
                  <a:solidFill>
                    <a:srgbClr val="9AF72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  </a:t>
              </a:r>
              <a:endParaRPr lang="en-US" altLang="ko-KR" sz="1600" dirty="0" smtClean="0">
                <a:solidFill>
                  <a:srgbClr val="9AF7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>
                <a:defRPr/>
              </a:pPr>
              <a:r>
                <a:rPr lang="en-US" altLang="ko-KR" sz="1600" dirty="0" smtClean="0">
                  <a:solidFill>
                    <a:srgbClr val="9AF72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    </a:t>
              </a:r>
              <a:r>
                <a:rPr lang="en-US" altLang="ko-KR" sz="1600" b="0" dirty="0" smtClean="0"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sz="1600" b="0" dirty="0" smtClean="0">
                  <a:latin typeface="HY견고딕" pitchFamily="18" charset="-127"/>
                  <a:ea typeface="HY견고딕" pitchFamily="18" charset="-127"/>
                </a:rPr>
                <a:t>수정 및 분만일</a:t>
              </a:r>
              <a:r>
                <a:rPr lang="en-US" altLang="ko-KR" sz="1600" b="0" dirty="0" smtClean="0">
                  <a:latin typeface="HY견고딕" pitchFamily="18" charset="-127"/>
                  <a:ea typeface="HY견고딕" pitchFamily="18" charset="-127"/>
                </a:rPr>
                <a:t>,</a:t>
              </a:r>
              <a:r>
                <a:rPr lang="ko-KR" altLang="en-US" sz="1600" dirty="0" smtClean="0"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ko-KR" altLang="en-US" sz="1600" dirty="0" err="1" smtClean="0">
                  <a:latin typeface="HY견고딕" pitchFamily="18" charset="-127"/>
                  <a:ea typeface="HY견고딕" pitchFamily="18" charset="-127"/>
                </a:rPr>
                <a:t>초산일령</a:t>
              </a:r>
              <a:endParaRPr lang="en-US" altLang="ko-KR" sz="1600" b="0" dirty="0" smtClean="0">
                <a:latin typeface="HY견고딕" pitchFamily="18" charset="-127"/>
                <a:ea typeface="HY견고딕" pitchFamily="18" charset="-127"/>
              </a:endParaRPr>
            </a:p>
            <a:p>
              <a:pPr>
                <a:defRPr/>
              </a:pPr>
              <a:r>
                <a:rPr lang="en-US" altLang="ko-KR" sz="1600" b="0" dirty="0" smtClean="0">
                  <a:latin typeface="HY견고딕" pitchFamily="18" charset="-127"/>
                  <a:ea typeface="HY견고딕" pitchFamily="18" charset="-127"/>
                </a:rPr>
                <a:t>    - </a:t>
              </a:r>
              <a:r>
                <a:rPr lang="ko-KR" altLang="en-US" sz="1600" b="0" dirty="0" err="1" smtClean="0">
                  <a:latin typeface="HY견고딕" pitchFamily="18" charset="-127"/>
                  <a:ea typeface="HY견고딕" pitchFamily="18" charset="-127"/>
                </a:rPr>
                <a:t>이유시체중</a:t>
              </a:r>
              <a:r>
                <a:rPr lang="en-US" altLang="ko-KR" sz="1600" b="0" dirty="0" smtClean="0">
                  <a:latin typeface="HY견고딕" pitchFamily="18" charset="-127"/>
                  <a:ea typeface="HY견고딕" pitchFamily="18" charset="-127"/>
                </a:rPr>
                <a:t>,</a:t>
              </a:r>
              <a:r>
                <a:rPr lang="en-US" altLang="ko-KR" sz="1600" dirty="0" smtClean="0"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ko-KR" altLang="en-US" sz="1600" dirty="0" smtClean="0">
                  <a:latin typeface="HY견고딕" pitchFamily="18" charset="-127"/>
                  <a:ea typeface="HY견고딕" pitchFamily="18" charset="-127"/>
                </a:rPr>
                <a:t>질병기록</a:t>
              </a:r>
              <a:endParaRPr lang="en-US" altLang="ko-KR" sz="1600" b="0" dirty="0" smtClean="0">
                <a:latin typeface="HY견고딕" pitchFamily="18" charset="-127"/>
                <a:ea typeface="HY견고딕" pitchFamily="18" charset="-127"/>
              </a:endParaRPr>
            </a:p>
            <a:p>
              <a:pPr>
                <a:defRPr/>
              </a:pPr>
              <a:r>
                <a:rPr lang="en-US" altLang="ko-KR" sz="1600" b="0" dirty="0" smtClean="0">
                  <a:latin typeface="HY견고딕" pitchFamily="18" charset="-127"/>
                  <a:ea typeface="HY견고딕" pitchFamily="18" charset="-127"/>
                </a:rPr>
                <a:t>    - BCS, </a:t>
              </a:r>
              <a:r>
                <a:rPr lang="ko-KR" altLang="en-US" sz="1600" b="0" dirty="0" err="1" smtClean="0">
                  <a:latin typeface="HY견고딕" pitchFamily="18" charset="-127"/>
                  <a:ea typeface="HY견고딕" pitchFamily="18" charset="-127"/>
                </a:rPr>
                <a:t>도체성적등</a:t>
              </a:r>
              <a:r>
                <a:rPr lang="ko-KR" altLang="en-US" sz="1600" b="0" dirty="0" smtClean="0">
                  <a:latin typeface="HY견고딕" pitchFamily="18" charset="-127"/>
                  <a:ea typeface="HY견고딕" pitchFamily="18" charset="-127"/>
                </a:rPr>
                <a:t> </a:t>
              </a:r>
              <a:endParaRPr lang="ko-KR" altLang="en-US" sz="5400" b="0" dirty="0"/>
            </a:p>
          </p:txBody>
        </p:sp>
        <p:sp>
          <p:nvSpPr>
            <p:cNvPr id="18" name="오른쪽 화살표 4"/>
            <p:cNvSpPr>
              <a:spLocks noChangeArrowheads="1"/>
            </p:cNvSpPr>
            <p:nvPr/>
          </p:nvSpPr>
          <p:spPr bwMode="auto">
            <a:xfrm>
              <a:off x="6156176" y="3645024"/>
              <a:ext cx="1080120" cy="648072"/>
            </a:xfrm>
            <a:prstGeom prst="rightArrow">
              <a:avLst>
                <a:gd name="adj1" fmla="val 50000"/>
                <a:gd name="adj2" fmla="val 49959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cxnSp>
          <p:nvCxnSpPr>
            <p:cNvPr id="21" name="직선 연결선 20"/>
            <p:cNvCxnSpPr/>
            <p:nvPr/>
          </p:nvCxnSpPr>
          <p:spPr bwMode="auto">
            <a:xfrm>
              <a:off x="4787295" y="2935335"/>
              <a:ext cx="115212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직선 연결선 9"/>
            <p:cNvCxnSpPr/>
            <p:nvPr/>
          </p:nvCxnSpPr>
          <p:spPr bwMode="auto">
            <a:xfrm>
              <a:off x="4797686" y="5012447"/>
              <a:ext cx="1142466" cy="72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직선 연결선 10"/>
            <p:cNvCxnSpPr/>
            <p:nvPr/>
          </p:nvCxnSpPr>
          <p:spPr bwMode="auto">
            <a:xfrm flipV="1">
              <a:off x="5949085" y="2924944"/>
              <a:ext cx="0" cy="20882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직사각형 27"/>
            <p:cNvSpPr/>
            <p:nvPr/>
          </p:nvSpPr>
          <p:spPr>
            <a:xfrm>
              <a:off x="5446487" y="3483005"/>
              <a:ext cx="504056" cy="9541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ko-KR" altLang="en-US" sz="28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융합</a:t>
              </a:r>
              <a:endParaRPr lang="ko-KR" altLang="en-US" sz="2800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D:\2010년\부서간부\권순성\종축개량-한우사진\한우방목1-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8187" y="3429000"/>
            <a:ext cx="4381529" cy="3286147"/>
          </a:xfrm>
          <a:prstGeom prst="rect">
            <a:avLst/>
          </a:prstGeom>
          <a:noFill/>
        </p:spPr>
      </p:pic>
      <p:pic>
        <p:nvPicPr>
          <p:cNvPr id="195588" name="Picture 4" descr="D:\2010년\부서간부\권순성\종축개량-한우사진\한우송아지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312467"/>
            <a:ext cx="1000132" cy="1398661"/>
          </a:xfrm>
          <a:prstGeom prst="rect">
            <a:avLst/>
          </a:prstGeom>
          <a:noFill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57158" y="90438"/>
            <a:ext cx="7358114" cy="83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3400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0" i="0" u="none" strike="noStrike" kern="0" cap="none" spc="50" normalizeH="0" baseline="0" noProof="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종축개량</a:t>
            </a:r>
            <a:r>
              <a:rPr kumimoji="1" lang="ko-KR" altLang="en-US" sz="3200" b="0" i="0" u="none" strike="noStrike" kern="0" cap="none" spc="50" normalizeH="0" baseline="0" noProof="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은  </a:t>
            </a:r>
            <a:r>
              <a:rPr kumimoji="1" lang="ko-KR" altLang="en-US" sz="3200" b="0" i="0" u="none" strike="noStrike" kern="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한국종축개량협회</a:t>
            </a:r>
            <a:r>
              <a:rPr kumimoji="1" lang="ko-KR" altLang="en-US" sz="3200" b="0" i="0" u="none" strike="noStrike" kern="0" cap="none" spc="50" normalizeH="0" baseline="0" noProof="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에서</a:t>
            </a:r>
            <a:r>
              <a:rPr kumimoji="1" lang="en-US" altLang="ko-KR" sz="3200" b="0" i="0" u="none" strike="noStrike" kern="0" cap="none" spc="50" normalizeH="0" baseline="0" noProof="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/>
                <a:ea typeface="HY헤드라인M" pitchFamily="18" charset="-127"/>
                <a:cs typeface="+mj-cs"/>
              </a:rPr>
              <a:t>…</a:t>
            </a:r>
            <a:endParaRPr kumimoji="1" lang="en-US" altLang="ko-KR" sz="3200" b="0" i="0" u="none" strike="noStrike" kern="0" cap="none" spc="50" normalizeH="0" baseline="0" noProof="0" dirty="0" smtClean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pic>
        <p:nvPicPr>
          <p:cNvPr id="195589" name="Picture 5" descr="D:\2010년\부서간부\권순성\종축개량-한우사진\P10100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00108"/>
            <a:ext cx="4476781" cy="3357586"/>
          </a:xfrm>
          <a:prstGeom prst="rect">
            <a:avLst/>
          </a:prstGeom>
          <a:noFill/>
        </p:spPr>
      </p:pic>
      <p:pic>
        <p:nvPicPr>
          <p:cNvPr id="195590" name="Picture 6" descr="D:\2010년\부서간부\권순성\종축개량-한우사진\혈통595741(제천02-01-0143)20020508부kpn2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1428736"/>
            <a:ext cx="3076645" cy="1643074"/>
          </a:xfrm>
          <a:prstGeom prst="rect">
            <a:avLst/>
          </a:prstGeom>
          <a:noFill/>
        </p:spPr>
      </p:pic>
      <p:pic>
        <p:nvPicPr>
          <p:cNvPr id="10" name="Picture 3" descr="b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4411086"/>
            <a:ext cx="1955598" cy="223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모서리가 둥근 직사각형 33"/>
          <p:cNvSpPr>
            <a:spLocks noChangeArrowheads="1"/>
          </p:cNvSpPr>
          <p:nvPr/>
        </p:nvSpPr>
        <p:spPr bwMode="auto">
          <a:xfrm>
            <a:off x="1785918" y="5572140"/>
            <a:ext cx="2441581" cy="990616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ctr"/>
            <a:r>
              <a:rPr lang="ko-KR" altLang="en-US" sz="3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감사합니다</a:t>
            </a:r>
            <a:r>
              <a:rPr lang="en-US" altLang="ko-KR" sz="32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214282" y="2500306"/>
            <a:ext cx="8786874" cy="157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742950" indent="-742950">
              <a:lnSpc>
                <a:spcPct val="120000"/>
              </a:lnSpc>
              <a:defRPr/>
            </a:pPr>
            <a:r>
              <a:rPr lang="ko-KR" altLang="en-US" sz="40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            한우를 </a:t>
            </a:r>
            <a:r>
              <a:rPr lang="ko-KR" altLang="en-US" sz="4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등록</a:t>
            </a:r>
            <a:r>
              <a:rPr lang="ko-KR" altLang="en-US" sz="40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하니까</a:t>
            </a:r>
            <a:r>
              <a:rPr lang="en-US" altLang="ko-KR" sz="40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?</a:t>
            </a:r>
            <a:endParaRPr lang="ko-KR" altLang="en-US" sz="40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71604" y="5475289"/>
            <a:ext cx="6192688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ko-KR" altLang="en-US" sz="2800" b="1" dirty="0" smtClean="0"/>
              <a:t>☞ </a:t>
            </a:r>
            <a:r>
              <a:rPr lang="ko-KR" altLang="en-US" sz="2800" b="1" dirty="0" smtClean="0">
                <a:solidFill>
                  <a:srgbClr val="0000FF"/>
                </a:solidFill>
              </a:rPr>
              <a:t>우량종자확보</a:t>
            </a:r>
            <a:r>
              <a:rPr lang="ko-KR" altLang="en-US" sz="2800" b="1" dirty="0" smtClean="0"/>
              <a:t>는 곧 </a:t>
            </a:r>
            <a:r>
              <a:rPr lang="ko-KR" altLang="en-US" sz="2800" b="1" dirty="0" smtClean="0">
                <a:solidFill>
                  <a:srgbClr val="FF0000"/>
                </a:solidFill>
              </a:rPr>
              <a:t>경쟁력</a:t>
            </a:r>
            <a:r>
              <a:rPr lang="ko-KR" altLang="en-US" sz="2800" b="1" dirty="0" smtClean="0"/>
              <a:t>이다</a:t>
            </a:r>
            <a:r>
              <a:rPr lang="en-US" altLang="ko-KR" sz="2800" b="1" dirty="0" smtClean="0"/>
              <a:t>.</a:t>
            </a:r>
          </a:p>
          <a:p>
            <a:r>
              <a:rPr lang="ko-KR" altLang="en-US" sz="2800" b="1" dirty="0" smtClean="0"/>
              <a:t>☞ </a:t>
            </a:r>
            <a:r>
              <a:rPr lang="ko-KR" altLang="en-US" sz="2800" b="1" dirty="0" smtClean="0">
                <a:solidFill>
                  <a:srgbClr val="0000FF"/>
                </a:solidFill>
              </a:rPr>
              <a:t>가축개량</a:t>
            </a:r>
            <a:r>
              <a:rPr lang="ko-KR" altLang="en-US" sz="2800" b="1" dirty="0" smtClean="0"/>
              <a:t>의 주체는 </a:t>
            </a:r>
            <a:r>
              <a:rPr lang="ko-KR" altLang="en-US" sz="2800" b="1" dirty="0" smtClean="0">
                <a:solidFill>
                  <a:srgbClr val="FF0000"/>
                </a:solidFill>
              </a:rPr>
              <a:t>농가자신</a:t>
            </a:r>
            <a:r>
              <a:rPr lang="ko-KR" altLang="en-US" sz="2800" b="1" dirty="0" smtClean="0"/>
              <a:t>이다</a:t>
            </a:r>
            <a:r>
              <a:rPr lang="en-US" altLang="ko-KR" sz="2800" dirty="0" smtClean="0"/>
              <a:t>.</a:t>
            </a:r>
            <a:endParaRPr lang="ko-KR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2120" y="903956"/>
            <a:ext cx="9286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000" b="1" dirty="0" smtClean="0">
                <a:latin typeface="굴림" pitchFamily="50" charset="-127"/>
                <a:ea typeface="굴림" pitchFamily="50" charset="-127"/>
              </a:rPr>
              <a:t>단위 </a:t>
            </a:r>
            <a:r>
              <a:rPr lang="en-US" altLang="ko-KR" sz="1000" b="1" dirty="0" smtClean="0"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000" b="1" dirty="0" smtClean="0">
                <a:latin typeface="굴림" pitchFamily="50" charset="-127"/>
                <a:ea typeface="굴림" pitchFamily="50" charset="-127"/>
              </a:rPr>
              <a:t>천원</a:t>
            </a:r>
            <a:r>
              <a:rPr lang="en-US" altLang="ko-KR" sz="1000" b="1" dirty="0" smtClean="0">
                <a:latin typeface="굴림" pitchFamily="50" charset="-127"/>
                <a:ea typeface="굴림" pitchFamily="50" charset="-127"/>
              </a:rPr>
              <a:t>)</a:t>
            </a:r>
            <a:endParaRPr lang="ko-KR" altLang="en-US" sz="1000" b="1" dirty="0"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785786" y="4429132"/>
          <a:ext cx="7500989" cy="219456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125149"/>
                <a:gridCol w="2125280"/>
                <a:gridCol w="2125280"/>
                <a:gridCol w="2125280"/>
              </a:tblGrid>
              <a:tr h="26880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u="none" strike="noStrike" dirty="0"/>
                        <a:t>연도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u="none" strike="noStrike" dirty="0"/>
                        <a:t>등록우경매시장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u="none" strike="noStrike" dirty="0"/>
                        <a:t>일반우경매시장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u="none" strike="noStrike" dirty="0"/>
                        <a:t>가격차이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</a:tr>
              <a:tr h="26880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/>
                        <a:t>2011</a:t>
                      </a:r>
                      <a:r>
                        <a:rPr lang="ko-KR" altLang="en-US" sz="1800" b="1" u="none" strike="noStrike" dirty="0"/>
                        <a:t>년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/>
                        <a:t>2,066</a:t>
                      </a:r>
                      <a:r>
                        <a:rPr lang="ko-KR" altLang="en-US" sz="1800" b="1" u="none" strike="noStrike" dirty="0"/>
                        <a:t>천원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/>
                        <a:t>1,709</a:t>
                      </a:r>
                      <a:r>
                        <a:rPr lang="ko-KR" altLang="en-US" sz="1800" b="1" u="none" strike="noStrike" dirty="0"/>
                        <a:t>천원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>
                          <a:solidFill>
                            <a:srgbClr val="FF0000"/>
                          </a:solidFill>
                        </a:rPr>
                        <a:t>358</a:t>
                      </a:r>
                      <a:r>
                        <a:rPr lang="ko-KR" altLang="en-US" sz="1800" b="1" u="none" strike="noStrike" dirty="0">
                          <a:solidFill>
                            <a:srgbClr val="FF0000"/>
                          </a:solidFill>
                        </a:rPr>
                        <a:t>천원</a:t>
                      </a:r>
                      <a:endParaRPr lang="ko-KR" altLang="en-US" sz="1800" b="1" i="0" u="none" strike="noStrike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</a:tr>
              <a:tr h="26880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/>
                        <a:t>2012</a:t>
                      </a:r>
                      <a:r>
                        <a:rPr lang="ko-KR" altLang="en-US" sz="1800" b="1" u="none" strike="noStrike" dirty="0"/>
                        <a:t>년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/>
                        <a:t>1,461</a:t>
                      </a:r>
                      <a:r>
                        <a:rPr lang="ko-KR" altLang="en-US" sz="1800" b="1" u="none" strike="noStrike" dirty="0"/>
                        <a:t>천원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/>
                        <a:t>1,437</a:t>
                      </a:r>
                      <a:r>
                        <a:rPr lang="ko-KR" altLang="en-US" sz="1800" b="1" u="none" strike="noStrike" dirty="0"/>
                        <a:t>천원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>
                          <a:solidFill>
                            <a:srgbClr val="FF0000"/>
                          </a:solidFill>
                        </a:rPr>
                        <a:t>24</a:t>
                      </a:r>
                      <a:r>
                        <a:rPr lang="ko-KR" altLang="en-US" sz="1800" b="1" u="none" strike="noStrike" dirty="0">
                          <a:solidFill>
                            <a:srgbClr val="FF0000"/>
                          </a:solidFill>
                        </a:rPr>
                        <a:t>천원</a:t>
                      </a:r>
                      <a:endParaRPr lang="ko-KR" altLang="en-US" sz="1800" b="1" i="0" u="none" strike="noStrike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</a:tr>
              <a:tr h="26880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/>
                        <a:t>2013</a:t>
                      </a:r>
                      <a:r>
                        <a:rPr lang="ko-KR" altLang="en-US" sz="1800" b="1" u="none" strike="noStrike"/>
                        <a:t>년</a:t>
                      </a:r>
                      <a:endParaRPr lang="ko-KR" altLang="en-US" sz="1800" b="1" i="0" u="none" strike="noStrike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/>
                        <a:t>1,592</a:t>
                      </a:r>
                      <a:r>
                        <a:rPr lang="ko-KR" altLang="en-US" sz="1800" b="1" u="none" strike="noStrike" dirty="0"/>
                        <a:t>천원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/>
                        <a:t>1,466</a:t>
                      </a:r>
                      <a:r>
                        <a:rPr lang="ko-KR" altLang="en-US" sz="1800" b="1" u="none" strike="noStrike" dirty="0"/>
                        <a:t>천원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>
                          <a:solidFill>
                            <a:srgbClr val="FF0000"/>
                          </a:solidFill>
                        </a:rPr>
                        <a:t>125</a:t>
                      </a:r>
                      <a:r>
                        <a:rPr lang="ko-KR" altLang="en-US" sz="1800" b="1" u="none" strike="noStrike" dirty="0">
                          <a:solidFill>
                            <a:srgbClr val="FF0000"/>
                          </a:solidFill>
                        </a:rPr>
                        <a:t>천원</a:t>
                      </a:r>
                      <a:endParaRPr lang="ko-KR" altLang="en-US" sz="1800" b="1" i="0" u="none" strike="noStrike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</a:tr>
              <a:tr h="26880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/>
                        <a:t>2014</a:t>
                      </a:r>
                      <a:r>
                        <a:rPr lang="ko-KR" altLang="en-US" sz="1800" b="1" u="none" strike="noStrike"/>
                        <a:t>년</a:t>
                      </a:r>
                      <a:endParaRPr lang="ko-KR" altLang="en-US" sz="1800" b="1" i="0" u="none" strike="noStrike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/>
                        <a:t>2,199</a:t>
                      </a:r>
                      <a:r>
                        <a:rPr lang="ko-KR" altLang="en-US" sz="1800" b="1" u="none" strike="noStrike" dirty="0"/>
                        <a:t>천원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/>
                        <a:t>2,122</a:t>
                      </a:r>
                      <a:r>
                        <a:rPr lang="ko-KR" altLang="en-US" sz="1800" b="1" u="none" strike="noStrike" dirty="0"/>
                        <a:t>천원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>
                          <a:solidFill>
                            <a:srgbClr val="FF0000"/>
                          </a:solidFill>
                        </a:rPr>
                        <a:t>77</a:t>
                      </a:r>
                      <a:r>
                        <a:rPr lang="ko-KR" altLang="en-US" sz="1800" b="1" u="none" strike="noStrike" dirty="0">
                          <a:solidFill>
                            <a:srgbClr val="FF0000"/>
                          </a:solidFill>
                        </a:rPr>
                        <a:t>천원</a:t>
                      </a:r>
                      <a:endParaRPr lang="ko-KR" altLang="en-US" sz="1800" b="1" i="0" u="none" strike="noStrike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</a:tr>
              <a:tr h="26880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/>
                        <a:t>2015</a:t>
                      </a:r>
                      <a:r>
                        <a:rPr lang="ko-KR" altLang="en-US" sz="1800" b="1" u="none" strike="noStrike"/>
                        <a:t>년</a:t>
                      </a:r>
                      <a:endParaRPr lang="ko-KR" altLang="en-US" sz="1800" b="1" i="0" u="none" strike="noStrike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/>
                        <a:t>2,827</a:t>
                      </a:r>
                      <a:r>
                        <a:rPr lang="ko-KR" altLang="en-US" sz="1800" b="1" u="none" strike="noStrike"/>
                        <a:t>천원</a:t>
                      </a:r>
                      <a:endParaRPr lang="ko-KR" altLang="en-US" sz="1800" b="1" i="0" u="none" strike="noStrike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/>
                        <a:t>2,649</a:t>
                      </a:r>
                      <a:r>
                        <a:rPr lang="ko-KR" altLang="en-US" sz="1800" b="1" u="none" strike="noStrike" dirty="0"/>
                        <a:t>천원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>
                          <a:solidFill>
                            <a:srgbClr val="FF0000"/>
                          </a:solidFill>
                        </a:rPr>
                        <a:t>178</a:t>
                      </a:r>
                      <a:r>
                        <a:rPr lang="ko-KR" altLang="en-US" sz="1800" b="1" u="none" strike="noStrike" dirty="0">
                          <a:solidFill>
                            <a:srgbClr val="FF0000"/>
                          </a:solidFill>
                        </a:rPr>
                        <a:t>천원</a:t>
                      </a:r>
                      <a:endParaRPr lang="ko-KR" altLang="en-US" sz="1800" b="1" i="0" u="none" strike="noStrike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/>
                        <a:t>2016</a:t>
                      </a:r>
                      <a:r>
                        <a:rPr lang="ko-KR" altLang="en-US" sz="1800" b="1" u="none" strike="noStrike" dirty="0"/>
                        <a:t>년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/>
                        <a:t>3,336</a:t>
                      </a:r>
                      <a:r>
                        <a:rPr lang="ko-KR" altLang="en-US" sz="1800" b="1" u="none" strike="noStrike" dirty="0"/>
                        <a:t>천원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/>
                        <a:t>3,242</a:t>
                      </a:r>
                      <a:r>
                        <a:rPr lang="ko-KR" altLang="en-US" sz="1800" b="1" u="none" strike="noStrike" dirty="0"/>
                        <a:t>천원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u="none" strike="noStrike" dirty="0">
                          <a:solidFill>
                            <a:srgbClr val="FF0000"/>
                          </a:solidFill>
                        </a:rPr>
                        <a:t>94</a:t>
                      </a:r>
                      <a:r>
                        <a:rPr lang="ko-KR" altLang="en-US" sz="1800" b="1" u="none" strike="noStrike" dirty="0">
                          <a:solidFill>
                            <a:srgbClr val="FF0000"/>
                          </a:solidFill>
                        </a:rPr>
                        <a:t>천원</a:t>
                      </a:r>
                      <a:endParaRPr lang="ko-KR" altLang="en-US" sz="1800" b="1" i="0" u="none" strike="noStrike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</a:tr>
              <a:tr h="1371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2017</a:t>
                      </a:r>
                      <a:r>
                        <a:rPr lang="ko-KR" altLang="en-US" sz="18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3,289</a:t>
                      </a:r>
                      <a:r>
                        <a:rPr lang="ko-KR" altLang="en-US" sz="18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천원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3,219</a:t>
                      </a:r>
                      <a:r>
                        <a:rPr lang="ko-KR" altLang="en-US" sz="18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천원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i="0" u="none" strike="noStrike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70</a:t>
                      </a:r>
                      <a:r>
                        <a:rPr lang="ko-KR" altLang="en-US" sz="1800" b="1" i="0" u="none" strike="noStrike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천원</a:t>
                      </a:r>
                      <a:endParaRPr lang="ko-KR" altLang="en-US" sz="1800" b="1" i="0" u="none" strike="noStrike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90086" y="559338"/>
            <a:ext cx="445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dirty="0" smtClean="0">
                <a:latin typeface="+mn-ea"/>
                <a:ea typeface="+mn-ea"/>
              </a:rPr>
              <a:t>1. </a:t>
            </a:r>
            <a:r>
              <a:rPr lang="ko-KR" altLang="en-US" dirty="0" err="1" smtClean="0">
                <a:latin typeface="+mn-ea"/>
                <a:ea typeface="+mn-ea"/>
              </a:rPr>
              <a:t>등록우와</a:t>
            </a:r>
            <a:r>
              <a:rPr lang="ko-KR" altLang="en-US" dirty="0" smtClean="0">
                <a:latin typeface="+mn-ea"/>
                <a:ea typeface="+mn-ea"/>
              </a:rPr>
              <a:t> 일반송아지 가격차이가 난다</a:t>
            </a:r>
            <a:r>
              <a:rPr lang="en-US" altLang="ko-KR" dirty="0" smtClean="0">
                <a:latin typeface="+mn-ea"/>
                <a:ea typeface="+mn-ea"/>
              </a:rPr>
              <a:t>.</a:t>
            </a:r>
            <a:r>
              <a:rPr lang="ko-KR" altLang="en-US" dirty="0" smtClean="0">
                <a:latin typeface="+mn-ea"/>
                <a:ea typeface="+mn-ea"/>
              </a:rPr>
              <a:t> 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79512" y="-24"/>
            <a:ext cx="4463926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742950" indent="-742950" algn="ctr">
              <a:lnSpc>
                <a:spcPct val="120000"/>
              </a:lnSpc>
              <a:defRPr/>
            </a:pPr>
            <a:r>
              <a:rPr lang="ko-KR" altLang="en-US" sz="3600" dirty="0" smtClean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한우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등록</a:t>
            </a:r>
            <a:r>
              <a:rPr lang="ko-KR" altLang="en-US" sz="3600" dirty="0" smtClean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을 하면</a:t>
            </a:r>
            <a:r>
              <a:rPr lang="en-US" altLang="ko-KR" sz="3600" dirty="0" smtClean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…</a:t>
            </a:r>
            <a:r>
              <a:rPr lang="ko-KR" altLang="en-US" sz="3600" dirty="0" smtClean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3600" dirty="0">
              <a:solidFill>
                <a:srgbClr val="0000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10" name="차트 9"/>
          <p:cNvGraphicFramePr/>
          <p:nvPr/>
        </p:nvGraphicFramePr>
        <p:xfrm>
          <a:off x="500034" y="1000108"/>
          <a:ext cx="8001056" cy="3429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861246" y="5715016"/>
            <a:ext cx="6925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 smtClean="0">
                <a:latin typeface="+mn-ea"/>
                <a:ea typeface="+mn-ea"/>
              </a:rPr>
              <a:t>※ </a:t>
            </a:r>
            <a:r>
              <a:rPr lang="ko-KR" altLang="en-US" sz="1200" dirty="0" smtClean="0">
                <a:latin typeface="+mn-ea"/>
                <a:ea typeface="+mn-ea"/>
              </a:rPr>
              <a:t>자료출처 </a:t>
            </a:r>
            <a:r>
              <a:rPr lang="en-US" altLang="ko-KR" sz="1200" dirty="0" smtClean="0">
                <a:latin typeface="+mn-ea"/>
                <a:ea typeface="+mn-ea"/>
              </a:rPr>
              <a:t>: </a:t>
            </a:r>
            <a:r>
              <a:rPr lang="ko-KR" altLang="en-US" sz="1200" dirty="0" smtClean="0">
                <a:latin typeface="+mn-ea"/>
                <a:ea typeface="+mn-ea"/>
              </a:rPr>
              <a:t>축산물품질평가원</a:t>
            </a:r>
            <a:r>
              <a:rPr lang="en-US" altLang="ko-KR" sz="1200" dirty="0" smtClean="0">
                <a:latin typeface="+mn-ea"/>
              </a:rPr>
              <a:t>  </a:t>
            </a:r>
            <a:r>
              <a:rPr lang="en-US" altLang="ko-KR" sz="1200" dirty="0" smtClean="0">
                <a:latin typeface="+mn-ea"/>
                <a:ea typeface="+mn-ea"/>
              </a:rPr>
              <a:t>(’14~’16</a:t>
            </a:r>
            <a:r>
              <a:rPr lang="ko-KR" altLang="en-US" sz="1200" dirty="0" smtClean="0">
                <a:latin typeface="+mn-ea"/>
                <a:ea typeface="+mn-ea"/>
              </a:rPr>
              <a:t>년 기준</a:t>
            </a:r>
            <a:r>
              <a:rPr lang="en-US" altLang="ko-KR" sz="1200" dirty="0" smtClean="0">
                <a:latin typeface="+mn-ea"/>
                <a:ea typeface="+mn-ea"/>
              </a:rPr>
              <a:t>,</a:t>
            </a:r>
            <a:r>
              <a:rPr lang="ko-KR" altLang="en-US" sz="1200" dirty="0" smtClean="0">
                <a:latin typeface="+mn-ea"/>
                <a:ea typeface="+mn-ea"/>
              </a:rPr>
              <a:t> 경매가격이 있는 암소 등록우 </a:t>
            </a:r>
            <a:r>
              <a:rPr lang="en-US" altLang="ko-KR" sz="1200" dirty="0" smtClean="0">
                <a:latin typeface="+mn-ea"/>
                <a:ea typeface="+mn-ea"/>
              </a:rPr>
              <a:t>465,203</a:t>
            </a:r>
            <a:r>
              <a:rPr lang="ko-KR" altLang="en-US" sz="1200" dirty="0" smtClean="0">
                <a:latin typeface="+mn-ea"/>
                <a:ea typeface="+mn-ea"/>
              </a:rPr>
              <a:t>두</a:t>
            </a:r>
            <a:r>
              <a:rPr lang="en-US" altLang="ko-KR" sz="1200" dirty="0" smtClean="0">
                <a:latin typeface="+mn-ea"/>
                <a:ea typeface="+mn-ea"/>
              </a:rPr>
              <a:t>)</a:t>
            </a:r>
            <a:endParaRPr lang="ko-KR" altLang="en-US" sz="1200" dirty="0">
              <a:latin typeface="+mn-ea"/>
              <a:ea typeface="+mn-ea"/>
            </a:endParaRPr>
          </a:p>
        </p:txBody>
      </p:sp>
      <p:graphicFrame>
        <p:nvGraphicFramePr>
          <p:cNvPr id="19" name="차트 18"/>
          <p:cNvGraphicFramePr/>
          <p:nvPr/>
        </p:nvGraphicFramePr>
        <p:xfrm>
          <a:off x="357158" y="1357298"/>
          <a:ext cx="8351942" cy="4469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389929" y="324129"/>
            <a:ext cx="57839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400" b="1" dirty="0" smtClean="0">
                <a:latin typeface="+mn-ea"/>
                <a:ea typeface="+mn-ea"/>
              </a:rPr>
              <a:t>2. </a:t>
            </a:r>
            <a:r>
              <a:rPr lang="ko-KR" altLang="en-US" sz="2400" b="1" dirty="0" err="1" smtClean="0">
                <a:latin typeface="+mn-ea"/>
                <a:ea typeface="+mn-ea"/>
              </a:rPr>
              <a:t>한우계대에</a:t>
            </a:r>
            <a:r>
              <a:rPr lang="ko-KR" altLang="en-US" sz="2400" b="1" dirty="0" smtClean="0">
                <a:latin typeface="+mn-ea"/>
                <a:ea typeface="+mn-ea"/>
              </a:rPr>
              <a:t> 따른 출하가격 비교</a:t>
            </a:r>
            <a:r>
              <a:rPr lang="en-US" altLang="ko-KR" sz="2400" b="1" dirty="0" smtClean="0">
                <a:latin typeface="+mn-ea"/>
                <a:ea typeface="+mn-ea"/>
              </a:rPr>
              <a:t>(</a:t>
            </a:r>
            <a:r>
              <a:rPr lang="ko-KR" altLang="en-US" sz="2400" b="1" dirty="0" smtClean="0">
                <a:latin typeface="+mn-ea"/>
                <a:ea typeface="+mn-ea"/>
              </a:rPr>
              <a:t>암소</a:t>
            </a:r>
            <a:r>
              <a:rPr lang="en-US" altLang="ko-KR" sz="2400" b="1" dirty="0" smtClean="0">
                <a:latin typeface="+mn-ea"/>
                <a:ea typeface="+mn-ea"/>
              </a:rPr>
              <a:t>)</a:t>
            </a:r>
            <a:endParaRPr lang="ko-KR" altLang="en-US" sz="2400" b="1" dirty="0">
              <a:latin typeface="+mn-ea"/>
              <a:ea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57158" y="1071546"/>
            <a:ext cx="9492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latin typeface="+mn-ea"/>
              </a:rPr>
              <a:t>(</a:t>
            </a:r>
            <a:r>
              <a:rPr lang="ko-KR" altLang="en-US" sz="1200" b="1" dirty="0" smtClean="0">
                <a:latin typeface="+mn-ea"/>
              </a:rPr>
              <a:t>단위</a:t>
            </a:r>
            <a:r>
              <a:rPr lang="en-US" altLang="ko-KR" sz="1200" b="1" dirty="0" smtClean="0">
                <a:latin typeface="+mn-ea"/>
              </a:rPr>
              <a:t>:</a:t>
            </a:r>
            <a:r>
              <a:rPr lang="ko-KR" altLang="en-US" sz="1200" b="1" dirty="0" smtClean="0">
                <a:latin typeface="+mn-ea"/>
              </a:rPr>
              <a:t>천원</a:t>
            </a:r>
            <a:r>
              <a:rPr lang="en-US" altLang="ko-KR" sz="1200" b="1" dirty="0" smtClean="0">
                <a:latin typeface="+mn-ea"/>
              </a:rPr>
              <a:t>)</a:t>
            </a:r>
            <a:endParaRPr lang="ko-KR" altLang="en-US" sz="1200" b="1" dirty="0">
              <a:latin typeface="+mn-ea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7643834" y="1071546"/>
            <a:ext cx="9492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latin typeface="+mn-ea"/>
              </a:rPr>
              <a:t>(</a:t>
            </a:r>
            <a:r>
              <a:rPr lang="ko-KR" altLang="en-US" sz="1200" b="1" dirty="0" smtClean="0">
                <a:latin typeface="+mn-ea"/>
              </a:rPr>
              <a:t>단위</a:t>
            </a:r>
            <a:r>
              <a:rPr lang="en-US" altLang="ko-KR" sz="1200" b="1" dirty="0" smtClean="0">
                <a:latin typeface="+mn-ea"/>
              </a:rPr>
              <a:t>:</a:t>
            </a:r>
            <a:r>
              <a:rPr lang="ko-KR" altLang="en-US" sz="1200" b="1" dirty="0" smtClean="0">
                <a:latin typeface="+mn-ea"/>
              </a:rPr>
              <a:t>두수</a:t>
            </a:r>
            <a:r>
              <a:rPr lang="en-US" altLang="ko-KR" sz="1200" b="1" dirty="0" smtClean="0">
                <a:latin typeface="+mn-ea"/>
              </a:rPr>
              <a:t>)</a:t>
            </a:r>
            <a:endParaRPr lang="ko-KR" altLang="en-US" sz="1200" b="1" dirty="0"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857224" y="6182045"/>
            <a:ext cx="65008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 smtClean="0">
                <a:solidFill>
                  <a:srgbClr val="0066FF"/>
                </a:solidFill>
                <a:latin typeface="+mn-ea"/>
                <a:ea typeface="+mn-ea"/>
              </a:rPr>
              <a:t>□ </a:t>
            </a:r>
            <a:r>
              <a:rPr lang="ko-KR" altLang="en-US" sz="2000" dirty="0" err="1" smtClean="0">
                <a:solidFill>
                  <a:srgbClr val="0066FF"/>
                </a:solidFill>
                <a:latin typeface="+mn-ea"/>
                <a:ea typeface="+mn-ea"/>
              </a:rPr>
              <a:t>계대가</a:t>
            </a:r>
            <a:r>
              <a:rPr lang="ko-KR" altLang="en-US" sz="2000" dirty="0" smtClean="0">
                <a:solidFill>
                  <a:srgbClr val="0066FF"/>
                </a:solidFill>
                <a:latin typeface="+mn-ea"/>
                <a:ea typeface="+mn-ea"/>
              </a:rPr>
              <a:t> 올라갈수록 출하 수취가격은 높게 받고 있음</a:t>
            </a:r>
            <a:r>
              <a:rPr lang="en-US" altLang="ko-KR" sz="2000" dirty="0" smtClean="0">
                <a:latin typeface="+mn-ea"/>
                <a:ea typeface="+mn-ea"/>
              </a:rPr>
              <a:t>.</a:t>
            </a:r>
            <a:endParaRPr lang="ko-KR" altLang="en-US" sz="2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9113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차트 9"/>
          <p:cNvGraphicFramePr/>
          <p:nvPr/>
        </p:nvGraphicFramePr>
        <p:xfrm>
          <a:off x="571472" y="1357298"/>
          <a:ext cx="8286808" cy="4468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직사각형 10"/>
          <p:cNvSpPr/>
          <p:nvPr/>
        </p:nvSpPr>
        <p:spPr>
          <a:xfrm>
            <a:off x="571472" y="1142984"/>
            <a:ext cx="9492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latin typeface="+mn-ea"/>
              </a:rPr>
              <a:t>(</a:t>
            </a:r>
            <a:r>
              <a:rPr lang="ko-KR" altLang="en-US" sz="1200" b="1" dirty="0" smtClean="0">
                <a:latin typeface="+mn-ea"/>
              </a:rPr>
              <a:t>단위</a:t>
            </a:r>
            <a:r>
              <a:rPr lang="en-US" altLang="ko-KR" sz="1200" b="1" dirty="0" smtClean="0">
                <a:latin typeface="+mn-ea"/>
              </a:rPr>
              <a:t>:</a:t>
            </a:r>
            <a:r>
              <a:rPr lang="ko-KR" altLang="en-US" sz="1200" b="1" dirty="0" smtClean="0">
                <a:latin typeface="+mn-ea"/>
              </a:rPr>
              <a:t>천원</a:t>
            </a:r>
            <a:r>
              <a:rPr lang="en-US" altLang="ko-KR" sz="1200" b="1" dirty="0" smtClean="0">
                <a:latin typeface="+mn-ea"/>
              </a:rPr>
              <a:t>)</a:t>
            </a:r>
            <a:endParaRPr lang="ko-KR" altLang="en-US" sz="1200" b="1" dirty="0"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715272" y="1151737"/>
            <a:ext cx="9492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latin typeface="+mn-ea"/>
              </a:rPr>
              <a:t>(</a:t>
            </a:r>
            <a:r>
              <a:rPr lang="ko-KR" altLang="en-US" sz="1200" b="1" dirty="0" smtClean="0">
                <a:latin typeface="+mn-ea"/>
              </a:rPr>
              <a:t>단위</a:t>
            </a:r>
            <a:r>
              <a:rPr lang="en-US" altLang="ko-KR" sz="1200" b="1" dirty="0" smtClean="0">
                <a:latin typeface="+mn-ea"/>
              </a:rPr>
              <a:t>:</a:t>
            </a:r>
            <a:r>
              <a:rPr lang="ko-KR" altLang="en-US" sz="1200" b="1" dirty="0" smtClean="0">
                <a:latin typeface="+mn-ea"/>
              </a:rPr>
              <a:t>두수</a:t>
            </a:r>
            <a:r>
              <a:rPr lang="en-US" altLang="ko-KR" sz="1200" b="1" dirty="0" smtClean="0">
                <a:latin typeface="+mn-ea"/>
              </a:rPr>
              <a:t>)</a:t>
            </a:r>
            <a:endParaRPr lang="ko-KR" altLang="en-US" sz="1200" b="1" dirty="0">
              <a:latin typeface="+mn-ea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89929" y="324129"/>
            <a:ext cx="6085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400" b="1" dirty="0" smtClean="0">
                <a:latin typeface="+mn-ea"/>
                <a:ea typeface="+mn-ea"/>
              </a:rPr>
              <a:t>3. </a:t>
            </a:r>
            <a:r>
              <a:rPr lang="ko-KR" altLang="en-US" sz="2400" b="1" dirty="0" err="1" smtClean="0">
                <a:latin typeface="+mn-ea"/>
                <a:ea typeface="+mn-ea"/>
              </a:rPr>
              <a:t>한우계대에</a:t>
            </a:r>
            <a:r>
              <a:rPr lang="ko-KR" altLang="en-US" sz="2400" b="1" dirty="0" smtClean="0">
                <a:latin typeface="+mn-ea"/>
                <a:ea typeface="+mn-ea"/>
              </a:rPr>
              <a:t> 따른 출하가격 비교</a:t>
            </a:r>
            <a:r>
              <a:rPr lang="en-US" altLang="ko-KR" sz="2400" b="1" dirty="0" smtClean="0">
                <a:latin typeface="+mn-ea"/>
                <a:ea typeface="+mn-ea"/>
              </a:rPr>
              <a:t>(</a:t>
            </a:r>
            <a:r>
              <a:rPr lang="ko-KR" altLang="en-US" sz="2400" b="1" dirty="0" err="1" smtClean="0">
                <a:latin typeface="+mn-ea"/>
                <a:ea typeface="+mn-ea"/>
              </a:rPr>
              <a:t>거세우</a:t>
            </a:r>
            <a:r>
              <a:rPr lang="en-US" altLang="ko-KR" sz="2400" b="1" dirty="0" smtClean="0">
                <a:latin typeface="+mn-ea"/>
                <a:ea typeface="+mn-ea"/>
              </a:rPr>
              <a:t>)</a:t>
            </a:r>
            <a:endParaRPr lang="ko-KR" altLang="en-US" sz="2400" b="1" dirty="0">
              <a:latin typeface="+mn-ea"/>
              <a:ea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932684" y="5715016"/>
            <a:ext cx="6925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 smtClean="0">
                <a:latin typeface="+mn-ea"/>
                <a:ea typeface="+mn-ea"/>
              </a:rPr>
              <a:t>※ </a:t>
            </a:r>
            <a:r>
              <a:rPr lang="ko-KR" altLang="en-US" sz="1200" dirty="0" smtClean="0">
                <a:latin typeface="+mn-ea"/>
                <a:ea typeface="+mn-ea"/>
              </a:rPr>
              <a:t>자료출처 </a:t>
            </a:r>
            <a:r>
              <a:rPr lang="en-US" altLang="ko-KR" sz="1200" dirty="0" smtClean="0">
                <a:latin typeface="+mn-ea"/>
                <a:ea typeface="+mn-ea"/>
              </a:rPr>
              <a:t>: </a:t>
            </a:r>
            <a:r>
              <a:rPr lang="ko-KR" altLang="en-US" sz="1200" dirty="0" smtClean="0">
                <a:latin typeface="+mn-ea"/>
                <a:ea typeface="+mn-ea"/>
              </a:rPr>
              <a:t>축산물품질평가원</a:t>
            </a:r>
            <a:r>
              <a:rPr lang="en-US" altLang="ko-KR" sz="1200" dirty="0" smtClean="0">
                <a:latin typeface="+mn-ea"/>
              </a:rPr>
              <a:t>  </a:t>
            </a:r>
            <a:r>
              <a:rPr lang="en-US" altLang="ko-KR" sz="1200" dirty="0" smtClean="0">
                <a:latin typeface="+mn-ea"/>
                <a:ea typeface="+mn-ea"/>
              </a:rPr>
              <a:t>(’14~’16</a:t>
            </a:r>
            <a:r>
              <a:rPr lang="ko-KR" altLang="en-US" sz="1200" dirty="0" smtClean="0">
                <a:latin typeface="+mn-ea"/>
                <a:ea typeface="+mn-ea"/>
              </a:rPr>
              <a:t>년 기준</a:t>
            </a:r>
            <a:r>
              <a:rPr lang="en-US" altLang="ko-KR" sz="1200" dirty="0" smtClean="0">
                <a:latin typeface="+mn-ea"/>
                <a:ea typeface="+mn-ea"/>
              </a:rPr>
              <a:t>,</a:t>
            </a:r>
            <a:r>
              <a:rPr lang="ko-KR" altLang="en-US" sz="1200" dirty="0" smtClean="0">
                <a:latin typeface="+mn-ea"/>
                <a:ea typeface="+mn-ea"/>
              </a:rPr>
              <a:t> 경매가격이 있는 </a:t>
            </a:r>
            <a:r>
              <a:rPr lang="ko-KR" altLang="en-US" sz="1200" dirty="0" err="1" smtClean="0">
                <a:latin typeface="+mn-ea"/>
                <a:ea typeface="+mn-ea"/>
              </a:rPr>
              <a:t>거세우</a:t>
            </a:r>
            <a:r>
              <a:rPr lang="ko-KR" altLang="en-US" sz="1200" dirty="0" smtClean="0">
                <a:latin typeface="+mn-ea"/>
                <a:ea typeface="+mn-ea"/>
              </a:rPr>
              <a:t> </a:t>
            </a:r>
            <a:r>
              <a:rPr lang="en-US" altLang="ko-KR" sz="1200" dirty="0" smtClean="0">
                <a:latin typeface="+mn-ea"/>
                <a:ea typeface="+mn-ea"/>
              </a:rPr>
              <a:t>336,645)</a:t>
            </a:r>
            <a:endParaRPr lang="ko-KR" altLang="en-US" sz="1200" dirty="0">
              <a:latin typeface="+mn-ea"/>
              <a:ea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857224" y="6182045"/>
            <a:ext cx="65008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 smtClean="0">
                <a:solidFill>
                  <a:srgbClr val="0066FF"/>
                </a:solidFill>
                <a:latin typeface="+mn-ea"/>
                <a:ea typeface="+mn-ea"/>
              </a:rPr>
              <a:t>□ </a:t>
            </a:r>
            <a:r>
              <a:rPr lang="ko-KR" altLang="en-US" sz="2000" dirty="0" err="1" smtClean="0">
                <a:solidFill>
                  <a:srgbClr val="0066FF"/>
                </a:solidFill>
                <a:latin typeface="+mn-ea"/>
                <a:ea typeface="+mn-ea"/>
              </a:rPr>
              <a:t>계대가</a:t>
            </a:r>
            <a:r>
              <a:rPr lang="ko-KR" altLang="en-US" sz="2000" dirty="0" smtClean="0">
                <a:solidFill>
                  <a:srgbClr val="0066FF"/>
                </a:solidFill>
                <a:latin typeface="+mn-ea"/>
                <a:ea typeface="+mn-ea"/>
              </a:rPr>
              <a:t> 올라갈수록 출하 수취가격은 높게 받고 있음</a:t>
            </a:r>
            <a:r>
              <a:rPr lang="en-US" altLang="ko-KR" sz="2000" dirty="0" smtClean="0">
                <a:latin typeface="+mn-ea"/>
                <a:ea typeface="+mn-ea"/>
              </a:rPr>
              <a:t>.</a:t>
            </a:r>
            <a:endParaRPr lang="ko-KR" altLang="en-US" sz="2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9113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928121"/>
              </p:ext>
            </p:extLst>
          </p:nvPr>
        </p:nvGraphicFramePr>
        <p:xfrm>
          <a:off x="428596" y="1500174"/>
          <a:ext cx="1071570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1570"/>
              </a:tblGrid>
              <a:tr h="209550">
                <a:tc>
                  <a:txBody>
                    <a:bodyPr/>
                    <a:lstStyle/>
                    <a:p>
                      <a:pPr marL="285750" indent="-285750" algn="ctr" rtl="0" fontAlgn="ctr">
                        <a:buFont typeface="Wingdings" pitchFamily="2" charset="2"/>
                        <a:buNone/>
                      </a:pP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단위 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천원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928121"/>
              </p:ext>
            </p:extLst>
          </p:nvPr>
        </p:nvGraphicFramePr>
        <p:xfrm>
          <a:off x="500034" y="5643578"/>
          <a:ext cx="5317514" cy="2160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17514"/>
              </a:tblGrid>
              <a:tr h="216024">
                <a:tc>
                  <a:txBody>
                    <a:bodyPr/>
                    <a:lstStyle/>
                    <a:p>
                      <a:r>
                        <a:rPr lang="en-US" altLang="ko-KR" sz="1200" u="none" kern="120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※ </a:t>
                      </a:r>
                      <a:r>
                        <a:rPr lang="ko-KR" altLang="en-US" sz="1200" u="none" kern="120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자료출처 </a:t>
                      </a:r>
                      <a:r>
                        <a:rPr lang="en-US" altLang="ko-KR" sz="1200" u="none" kern="120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1200" u="none" kern="120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한국종축개량협회</a:t>
                      </a:r>
                      <a:r>
                        <a:rPr lang="en-US" altLang="ko-KR" sz="1200" u="none" kern="120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. 2016</a:t>
                      </a:r>
                      <a:r>
                        <a:rPr lang="ko-KR" altLang="en-US" sz="1200" u="none" kern="1200" dirty="0" smtClean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년 전국 한우 등록우 경매시장</a:t>
                      </a:r>
                      <a:endParaRPr lang="ko-KR" altLang="en-US" sz="1200" u="none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792" marR="8792" marT="9525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차트 19"/>
          <p:cNvGraphicFramePr/>
          <p:nvPr/>
        </p:nvGraphicFramePr>
        <p:xfrm>
          <a:off x="500034" y="1428736"/>
          <a:ext cx="8001056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928121"/>
              </p:ext>
            </p:extLst>
          </p:nvPr>
        </p:nvGraphicFramePr>
        <p:xfrm>
          <a:off x="7286644" y="1500174"/>
          <a:ext cx="1129972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972"/>
              </a:tblGrid>
              <a:tr h="209550">
                <a:tc>
                  <a:txBody>
                    <a:bodyPr/>
                    <a:lstStyle/>
                    <a:p>
                      <a:pPr marL="285750" indent="-285750" algn="ctr" rtl="0" fontAlgn="ctr">
                        <a:buFont typeface="Wingdings" pitchFamily="2" charset="2"/>
                        <a:buNone/>
                      </a:pP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단위 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두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noFill/>
                  </a:tcPr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89929" y="324129"/>
            <a:ext cx="6761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400" b="1" dirty="0" smtClean="0">
                <a:latin typeface="+mn-ea"/>
                <a:ea typeface="+mn-ea"/>
              </a:rPr>
              <a:t>4. </a:t>
            </a:r>
            <a:r>
              <a:rPr lang="ko-KR" altLang="en-US" sz="2400" b="1" dirty="0" err="1" smtClean="0">
                <a:latin typeface="+mn-ea"/>
                <a:ea typeface="+mn-ea"/>
              </a:rPr>
              <a:t>한우선형심사필</a:t>
            </a:r>
            <a:r>
              <a:rPr lang="ko-KR" altLang="en-US" sz="2400" b="1" dirty="0" smtClean="0">
                <a:latin typeface="+mn-ea"/>
                <a:ea typeface="+mn-ea"/>
              </a:rPr>
              <a:t> </a:t>
            </a:r>
            <a:r>
              <a:rPr lang="ko-KR" altLang="en-US" sz="2400" b="1" dirty="0" err="1" smtClean="0">
                <a:latin typeface="+mn-ea"/>
                <a:ea typeface="+mn-ea"/>
              </a:rPr>
              <a:t>후대축</a:t>
            </a:r>
            <a:r>
              <a:rPr lang="ko-KR" altLang="en-US" sz="2400" b="1" dirty="0" smtClean="0">
                <a:latin typeface="+mn-ea"/>
                <a:ea typeface="+mn-ea"/>
              </a:rPr>
              <a:t> 경매우시장 가격비교</a:t>
            </a:r>
            <a:endParaRPr lang="ko-KR" altLang="en-US" sz="2400" b="1" dirty="0">
              <a:latin typeface="+mn-ea"/>
              <a:ea typeface="+mn-ea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00034" y="1028626"/>
            <a:ext cx="40783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dirty="0" smtClean="0">
                <a:solidFill>
                  <a:srgbClr val="0066FF"/>
                </a:solidFill>
                <a:latin typeface="+mn-ea"/>
                <a:ea typeface="+mn-ea"/>
              </a:rPr>
              <a:t>□ </a:t>
            </a:r>
            <a:r>
              <a:rPr lang="ko-KR" altLang="en-US" dirty="0" smtClean="0">
                <a:solidFill>
                  <a:srgbClr val="0066FF"/>
                </a:solidFill>
                <a:latin typeface="+mn-ea"/>
                <a:ea typeface="+mn-ea"/>
              </a:rPr>
              <a:t>선형심사 </a:t>
            </a:r>
            <a:r>
              <a:rPr lang="ko-KR" altLang="en-US" dirty="0" err="1" smtClean="0">
                <a:solidFill>
                  <a:srgbClr val="0066FF"/>
                </a:solidFill>
                <a:latin typeface="+mn-ea"/>
                <a:ea typeface="+mn-ea"/>
              </a:rPr>
              <a:t>점수별</a:t>
            </a:r>
            <a:r>
              <a:rPr lang="ko-KR" altLang="en-US" dirty="0" smtClean="0">
                <a:solidFill>
                  <a:srgbClr val="0066FF"/>
                </a:solidFill>
                <a:latin typeface="+mn-ea"/>
                <a:ea typeface="+mn-ea"/>
              </a:rPr>
              <a:t> 경매가격비교분석 </a:t>
            </a:r>
            <a:endParaRPr lang="ko-KR" altLang="en-US" dirty="0">
              <a:solidFill>
                <a:srgbClr val="0066FF"/>
              </a:solidFill>
              <a:latin typeface="+mn-ea"/>
              <a:ea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28596" y="6000768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 smtClean="0">
                <a:solidFill>
                  <a:srgbClr val="0066FF"/>
                </a:solidFill>
                <a:latin typeface="+mn-ea"/>
                <a:ea typeface="+mn-ea"/>
              </a:rPr>
              <a:t>□ </a:t>
            </a:r>
            <a:r>
              <a:rPr lang="ko-KR" altLang="en-US" sz="2000" dirty="0" smtClean="0">
                <a:solidFill>
                  <a:srgbClr val="0066FF"/>
                </a:solidFill>
                <a:latin typeface="+mn-ea"/>
                <a:ea typeface="+mn-ea"/>
              </a:rPr>
              <a:t>한우선형심사 </a:t>
            </a:r>
            <a:r>
              <a:rPr lang="ko-KR" altLang="en-US" sz="2000" dirty="0" err="1" smtClean="0">
                <a:solidFill>
                  <a:srgbClr val="0066FF"/>
                </a:solidFill>
                <a:latin typeface="+mn-ea"/>
                <a:ea typeface="+mn-ea"/>
              </a:rPr>
              <a:t>필한</a:t>
            </a:r>
            <a:r>
              <a:rPr lang="ko-KR" altLang="en-US" sz="2000" dirty="0" smtClean="0">
                <a:solidFill>
                  <a:srgbClr val="0066FF"/>
                </a:solidFill>
                <a:latin typeface="+mn-ea"/>
                <a:ea typeface="+mn-ea"/>
              </a:rPr>
              <a:t> 어미소의 점수가 높은 </a:t>
            </a:r>
            <a:r>
              <a:rPr lang="ko-KR" altLang="en-US" sz="2000" dirty="0" err="1" smtClean="0">
                <a:solidFill>
                  <a:srgbClr val="0066FF"/>
                </a:solidFill>
                <a:latin typeface="+mn-ea"/>
                <a:ea typeface="+mn-ea"/>
              </a:rPr>
              <a:t>후대축</a:t>
            </a:r>
            <a:r>
              <a:rPr lang="ko-KR" altLang="en-US" sz="2000" dirty="0" smtClean="0">
                <a:solidFill>
                  <a:srgbClr val="0066FF"/>
                </a:solidFill>
                <a:latin typeface="+mn-ea"/>
                <a:ea typeface="+mn-ea"/>
              </a:rPr>
              <a:t> 송아지가 점수가  </a:t>
            </a:r>
            <a:r>
              <a:rPr lang="en-US" altLang="ko-KR" sz="2000" dirty="0" smtClean="0">
                <a:solidFill>
                  <a:srgbClr val="0066FF"/>
                </a:solidFill>
                <a:latin typeface="+mn-ea"/>
                <a:ea typeface="+mn-ea"/>
              </a:rPr>
              <a:t>     </a:t>
            </a:r>
          </a:p>
          <a:p>
            <a:r>
              <a:rPr lang="en-US" altLang="ko-KR" sz="2000" dirty="0" smtClean="0">
                <a:solidFill>
                  <a:srgbClr val="0066FF"/>
                </a:solidFill>
                <a:latin typeface="+mn-ea"/>
                <a:ea typeface="+mn-ea"/>
              </a:rPr>
              <a:t>    </a:t>
            </a:r>
            <a:r>
              <a:rPr lang="ko-KR" altLang="en-US" sz="2000" dirty="0" smtClean="0">
                <a:solidFill>
                  <a:srgbClr val="0066FF"/>
                </a:solidFill>
                <a:latin typeface="+mn-ea"/>
                <a:ea typeface="+mn-ea"/>
              </a:rPr>
              <a:t>낮은 송아지에 비해 높은 가격을 받고 있음</a:t>
            </a:r>
            <a:r>
              <a:rPr lang="en-US" altLang="ko-KR" sz="2000" dirty="0" smtClean="0">
                <a:solidFill>
                  <a:srgbClr val="0066FF"/>
                </a:solidFill>
                <a:latin typeface="+mn-ea"/>
                <a:ea typeface="+mn-ea"/>
              </a:rPr>
              <a:t>.</a:t>
            </a:r>
            <a:endParaRPr lang="ko-KR" altLang="en-US" sz="2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9113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67544" y="260648"/>
            <a:ext cx="5544616" cy="57606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prstShdw prst="shdw17" dist="17961" dir="2700000">
              <a:srgbClr val="993D00"/>
            </a:prstShdw>
          </a:effectLst>
        </p:spPr>
        <p:txBody>
          <a:bodyPr wrap="none" anchor="ctr"/>
          <a:lstStyle/>
          <a:p>
            <a:r>
              <a:rPr lang="en-US" altLang="ko-KR" sz="2800" b="1" dirty="0" smtClean="0">
                <a:latin typeface="HY그래픽M" pitchFamily="18" charset="-127"/>
                <a:ea typeface="HY그래픽M" pitchFamily="18" charset="-127"/>
              </a:rPr>
              <a:t>5. </a:t>
            </a:r>
            <a:r>
              <a:rPr lang="ko-KR" altLang="en-US" sz="2400" b="1" dirty="0" smtClean="0">
                <a:latin typeface="HY그래픽M" pitchFamily="18" charset="-127"/>
                <a:ea typeface="HY그래픽M" pitchFamily="18" charset="-127"/>
              </a:rPr>
              <a:t>우량암소</a:t>
            </a:r>
            <a:r>
              <a:rPr lang="ko-KR" altLang="en-US" sz="2800" b="1" dirty="0" smtClean="0">
                <a:latin typeface="HY그래픽M" pitchFamily="18" charset="-127"/>
                <a:ea typeface="HY그래픽M" pitchFamily="18" charset="-127"/>
              </a:rPr>
              <a:t> 보유현황을 확인가능</a:t>
            </a:r>
            <a:endParaRPr lang="en-US" altLang="ko-KR" sz="2800" b="1" dirty="0">
              <a:latin typeface="HY그래픽M" pitchFamily="18" charset="-127"/>
              <a:ea typeface="HY그래픽M" pitchFamily="18" charset="-127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752" y="1071546"/>
            <a:ext cx="7652139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428596" y="193200"/>
            <a:ext cx="5367540" cy="571504"/>
          </a:xfrm>
          <a:prstGeom prst="round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chemeClr val="tx1"/>
                </a:solidFill>
              </a:rPr>
              <a:t>□</a:t>
            </a:r>
            <a:r>
              <a:rPr lang="en-US" altLang="ko-KR" sz="2400" dirty="0" smtClean="0"/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도별 우량암소 보유현황 파악 가능 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11051" y="6220763"/>
            <a:ext cx="7429552" cy="549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1100" b="1" dirty="0" smtClean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◎ </a:t>
            </a:r>
            <a:r>
              <a:rPr lang="ko-KR" altLang="en-US" sz="1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기존 </a:t>
            </a:r>
            <a:r>
              <a:rPr lang="en-US" altLang="ko-KR" sz="1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2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후대축</a:t>
            </a:r>
            <a:r>
              <a:rPr lang="ko-KR" altLang="en-US" sz="1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도체성적 육질등급 </a:t>
            </a:r>
            <a:r>
              <a:rPr lang="en-US" altLang="ko-KR" sz="1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1++, </a:t>
            </a:r>
            <a:r>
              <a:rPr lang="ko-KR" altLang="en-US" sz="1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등심단면적 </a:t>
            </a:r>
            <a:r>
              <a:rPr lang="en-US" altLang="ko-KR" sz="1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110㎠ </a:t>
            </a:r>
            <a:r>
              <a:rPr lang="ko-KR" altLang="en-US" sz="1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이상</a:t>
            </a:r>
            <a:endParaRPr lang="en-US" altLang="ko-KR" sz="12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◎</a:t>
            </a:r>
            <a:r>
              <a:rPr lang="ko-KR" altLang="en-US" sz="1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현재 </a:t>
            </a:r>
            <a:r>
              <a:rPr lang="en-US" altLang="ko-KR" sz="1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2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후대축</a:t>
            </a:r>
            <a:r>
              <a:rPr lang="ko-KR" altLang="en-US" sz="1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도체등급 </a:t>
            </a:r>
            <a:r>
              <a:rPr lang="en-US" altLang="ko-KR" sz="1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1++B, </a:t>
            </a:r>
            <a:r>
              <a:rPr lang="ko-KR" altLang="en-US" sz="12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도체중</a:t>
            </a:r>
            <a:r>
              <a:rPr lang="ko-KR" altLang="en-US" sz="1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450kg, </a:t>
            </a:r>
            <a:r>
              <a:rPr lang="ko-KR" altLang="en-US" sz="1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등심단면적 </a:t>
            </a:r>
            <a:r>
              <a:rPr lang="en-US" altLang="ko-KR" sz="1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110㎠ </a:t>
            </a:r>
            <a:r>
              <a:rPr lang="ko-KR" altLang="en-US" sz="1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이상</a:t>
            </a:r>
          </a:p>
          <a:p>
            <a:endParaRPr lang="ko-KR" altLang="en-US" sz="12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571474" y="1142984"/>
          <a:ext cx="7715301" cy="5397966"/>
        </p:xfrm>
        <a:graphic>
          <a:graphicData uri="http://schemas.openxmlformats.org/drawingml/2006/table">
            <a:tbl>
              <a:tblPr/>
              <a:tblGrid>
                <a:gridCol w="2236133"/>
                <a:gridCol w="1369792"/>
                <a:gridCol w="1369792"/>
                <a:gridCol w="1369792"/>
                <a:gridCol w="1369792"/>
              </a:tblGrid>
              <a:tr h="25172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solidFill>
                            <a:srgbClr val="000000"/>
                          </a:solidFill>
                          <a:latin typeface="휴먼명조"/>
                        </a:rPr>
                        <a:t>지 역</a:t>
                      </a:r>
                    </a:p>
                  </a:txBody>
                  <a:tcPr marL="15076" marR="15076" marT="15076" marB="15076" anchor="ctr">
                    <a:lnL>
                      <a:noFill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2017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년 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월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15076" marR="15076" marT="15076" marB="1507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751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휴먼명조"/>
                        </a:rPr>
                        <a:t>기존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휴먼명조"/>
                        </a:rPr>
                        <a:t>기준</a:t>
                      </a:r>
                    </a:p>
                  </a:txBody>
                  <a:tcPr marL="15076" marR="15076" marT="15076" marB="1507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휴먼명조"/>
                        </a:rPr>
                        <a:t>현재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휴먼명조"/>
                        </a:rPr>
                        <a:t>기준</a:t>
                      </a:r>
                    </a:p>
                  </a:txBody>
                  <a:tcPr marL="15076" marR="15076" marT="15076" marB="150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휴먼명조"/>
                        </a:rPr>
                        <a:t>계</a:t>
                      </a:r>
                    </a:p>
                  </a:txBody>
                  <a:tcPr marL="15076" marR="15076" marT="15076" marB="150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휴먼명조"/>
                        </a:rPr>
                        <a:t>농가</a:t>
                      </a:r>
                    </a:p>
                  </a:txBody>
                  <a:tcPr marL="15076" marR="15076" marT="15076" marB="150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</a:tr>
              <a:tr h="4389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경기</a:t>
                      </a: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인천</a:t>
                      </a: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</a:p>
                  </a:txBody>
                  <a:tcPr marL="15076" marR="15076" marT="15076" marB="15076" anchor="ctr">
                    <a:lnL>
                      <a:noFill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195 </a:t>
                      </a:r>
                      <a:endParaRPr lang="en-US" sz="16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297 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492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335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강 원</a:t>
                      </a:r>
                    </a:p>
                  </a:txBody>
                  <a:tcPr marL="15076" marR="15076" marT="15076" marB="15076" anchor="ctr">
                    <a:lnL>
                      <a:noFill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161 </a:t>
                      </a:r>
                      <a:endParaRPr lang="en-US" sz="16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358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519 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410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충 북</a:t>
                      </a:r>
                    </a:p>
                  </a:txBody>
                  <a:tcPr marL="15076" marR="15076" marT="15076" marB="15076" anchor="ctr">
                    <a:lnL>
                      <a:noFill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117 </a:t>
                      </a:r>
                      <a:endParaRPr lang="en-US" sz="16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197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314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230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충남</a:t>
                      </a: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대전</a:t>
                      </a: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,</a:t>
                      </a: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세종</a:t>
                      </a: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</a:p>
                  </a:txBody>
                  <a:tcPr marL="15076" marR="15076" marT="15076" marB="15076" anchor="ctr">
                    <a:lnL>
                      <a:noFill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95 </a:t>
                      </a:r>
                      <a:endParaRPr lang="en-US" sz="16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209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304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219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전 북</a:t>
                      </a:r>
                    </a:p>
                  </a:txBody>
                  <a:tcPr marL="15076" marR="15076" marT="15076" marB="15076" anchor="ctr">
                    <a:lnL>
                      <a:noFill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341 </a:t>
                      </a:r>
                      <a:endParaRPr lang="en-US" sz="16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600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941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553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전남</a:t>
                      </a: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광주</a:t>
                      </a: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</a:p>
                  </a:txBody>
                  <a:tcPr marL="15076" marR="15076" marT="15076" marB="15076" anchor="ctr">
                    <a:lnL>
                      <a:noFill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455 </a:t>
                      </a:r>
                      <a:endParaRPr lang="en-US" sz="16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579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1,034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718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경북</a:t>
                      </a: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대구</a:t>
                      </a: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</a:p>
                  </a:txBody>
                  <a:tcPr marL="15076" marR="15076" marT="15076" marB="15076" anchor="ctr">
                    <a:lnL>
                      <a:noFill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497 </a:t>
                      </a:r>
                      <a:endParaRPr lang="en-US" sz="16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878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1,375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1,031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경남</a:t>
                      </a: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부산</a:t>
                      </a: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,</a:t>
                      </a: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울산</a:t>
                      </a:r>
                      <a:r>
                        <a:rPr lang="en-US" altLang="ko-KR" sz="160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</a:p>
                  </a:txBody>
                  <a:tcPr marL="15076" marR="15076" marT="15076" marB="15076" anchor="ctr">
                    <a:lnL>
                      <a:noFill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627 </a:t>
                      </a:r>
                      <a:endParaRPr lang="en-US" sz="16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1,048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1,675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1,262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휴먼명조"/>
                        </a:rPr>
                        <a:t>제 주</a:t>
                      </a:r>
                    </a:p>
                  </a:txBody>
                  <a:tcPr marL="15076" marR="15076" marT="15076" marB="15076" anchor="ctr">
                    <a:lnL>
                      <a:noFill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23 </a:t>
                      </a:r>
                      <a:endParaRPr lang="en-US" sz="16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47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70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53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76982" marR="76982" marT="38491" marB="38491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9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solidFill>
                            <a:srgbClr val="000000"/>
                          </a:solidFill>
                          <a:latin typeface="휴먼명조"/>
                        </a:rPr>
                        <a:t>계</a:t>
                      </a:r>
                    </a:p>
                  </a:txBody>
                  <a:tcPr marL="15076" marR="15076" marT="15076" marB="15076" anchor="ctr">
                    <a:lnL>
                      <a:noFill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2,511 </a:t>
                      </a:r>
                      <a:endParaRPr lang="en-US" sz="16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4529" marR="54529" marT="15076" marB="1507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4,213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4529" marR="54529" marT="15076" marB="150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6,724 </a:t>
                      </a:r>
                      <a:endParaRPr lang="en-US" sz="16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4529" marR="54529" marT="15076" marB="15076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4,811 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4529" marR="54529" marT="15076" marB="1507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543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928662" y="1495572"/>
          <a:ext cx="7143800" cy="5223153"/>
        </p:xfrm>
        <a:graphic>
          <a:graphicData uri="http://schemas.openxmlformats.org/drawingml/2006/table">
            <a:tbl>
              <a:tblPr/>
              <a:tblGrid>
                <a:gridCol w="3571900"/>
                <a:gridCol w="3571900"/>
              </a:tblGrid>
              <a:tr h="406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solidFill>
                            <a:srgbClr val="000000"/>
                          </a:solidFill>
                          <a:latin typeface="한양견고딕"/>
                        </a:rPr>
                        <a:t>한우개량정보서비스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solidFill>
                            <a:srgbClr val="000000"/>
                          </a:solidFill>
                          <a:latin typeface="한양견고딕"/>
                        </a:rPr>
                        <a:t>한우계획교배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46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63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협회 </a:t>
                      </a: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홈페이지에서 가장 많이 이용되는 </a:t>
                      </a:r>
                      <a:endParaRPr lang="en-US" altLang="ko-KR" sz="1400" b="1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조회서비스 </a:t>
                      </a: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탑재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현장 </a:t>
                      </a:r>
                      <a:r>
                        <a:rPr lang="ko-KR" altLang="en-US" sz="1400" b="1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이용가능한</a:t>
                      </a: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맞춤형 계획교배 기능 탑재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71746" name="_x150486064" descr="EMB000002bc5bb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168" y="1983887"/>
            <a:ext cx="3285938" cy="4199202"/>
          </a:xfrm>
          <a:prstGeom prst="rect">
            <a:avLst/>
          </a:prstGeom>
          <a:noFill/>
        </p:spPr>
      </p:pic>
      <p:pic>
        <p:nvPicPr>
          <p:cNvPr id="671745" name="_x150485024" descr="EMB000002bc5bb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387" y="1982061"/>
            <a:ext cx="3357586" cy="4199203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9929" y="324129"/>
            <a:ext cx="59680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400" b="1" dirty="0" smtClean="0">
                <a:latin typeface="+mn-ea"/>
                <a:ea typeface="+mn-ea"/>
              </a:rPr>
              <a:t>6. </a:t>
            </a:r>
            <a:r>
              <a:rPr lang="ko-KR" altLang="en-US" sz="2400" b="1" dirty="0" smtClean="0">
                <a:latin typeface="+mn-ea"/>
                <a:ea typeface="+mn-ea"/>
              </a:rPr>
              <a:t>한우개량정보를 쉽게 얻을 수 있다</a:t>
            </a:r>
            <a:r>
              <a:rPr lang="en-US" altLang="ko-KR" sz="2400" b="1" dirty="0" smtClean="0">
                <a:latin typeface="+mn-ea"/>
                <a:ea typeface="+mn-ea"/>
              </a:rPr>
              <a:t>.</a:t>
            </a:r>
            <a:endParaRPr lang="ko-KR" altLang="en-US" sz="2400" b="1" dirty="0">
              <a:latin typeface="+mn-ea"/>
              <a:ea typeface="+mn-ea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50829" y="1059404"/>
            <a:ext cx="6221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dirty="0" smtClean="0">
                <a:solidFill>
                  <a:srgbClr val="0066FF"/>
                </a:solidFill>
                <a:latin typeface="+mn-ea"/>
                <a:ea typeface="+mn-ea"/>
              </a:rPr>
              <a:t>□ </a:t>
            </a:r>
            <a:r>
              <a:rPr lang="ko-KR" altLang="en-US" dirty="0" smtClean="0">
                <a:solidFill>
                  <a:srgbClr val="0066FF"/>
                </a:solidFill>
                <a:latin typeface="+mn-ea"/>
                <a:ea typeface="+mn-ea"/>
              </a:rPr>
              <a:t>어디서나 개체의 혈통능력 파악과 계획교배를 할 수 있다</a:t>
            </a:r>
            <a:r>
              <a:rPr lang="en-US" altLang="ko-KR" dirty="0" smtClean="0">
                <a:solidFill>
                  <a:srgbClr val="0066FF"/>
                </a:solidFill>
                <a:latin typeface="+mn-ea"/>
                <a:ea typeface="+mn-ea"/>
              </a:rPr>
              <a:t>.</a:t>
            </a:r>
            <a:endParaRPr lang="ko-KR" altLang="en-US" dirty="0">
              <a:solidFill>
                <a:srgbClr val="0066FF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928662" y="1440141"/>
          <a:ext cx="7143800" cy="5223153"/>
        </p:xfrm>
        <a:graphic>
          <a:graphicData uri="http://schemas.openxmlformats.org/drawingml/2006/table">
            <a:tbl>
              <a:tblPr/>
              <a:tblGrid>
                <a:gridCol w="3571900"/>
                <a:gridCol w="3571900"/>
              </a:tblGrid>
              <a:tr h="4063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 smtClean="0">
                          <a:solidFill>
                            <a:srgbClr val="000000"/>
                          </a:solidFill>
                          <a:latin typeface="한양견고딕"/>
                        </a:rPr>
                        <a:t>수정란이식증명서 발급 프로그램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한양견고딕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 smtClean="0">
                          <a:solidFill>
                            <a:srgbClr val="000000"/>
                          </a:solidFill>
                          <a:latin typeface="한양견고딕"/>
                        </a:rPr>
                        <a:t>소온라인등록</a:t>
                      </a:r>
                      <a:r>
                        <a:rPr lang="ko-KR" altLang="en-US" sz="1600" b="1" dirty="0" smtClean="0">
                          <a:solidFill>
                            <a:srgbClr val="000000"/>
                          </a:solidFill>
                          <a:latin typeface="한양견고딕"/>
                        </a:rPr>
                        <a:t> 및 계획교배시스템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한양견고딕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46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 smtClean="0">
                        <a:solidFill>
                          <a:srgbClr val="000000"/>
                        </a:solidFill>
                        <a:latin typeface="한컴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10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b="1" dirty="0" smtClean="0">
                          <a:solidFill>
                            <a:srgbClr val="000000"/>
                          </a:solidFill>
                          <a:latin typeface="+mn-ea"/>
                        </a:rPr>
                        <a:t>수정란생산정보 및 </a:t>
                      </a:r>
                      <a:r>
                        <a:rPr lang="ko-KR" altLang="en-US" sz="1400" b="1" dirty="0" err="1" smtClean="0">
                          <a:solidFill>
                            <a:srgbClr val="000000"/>
                          </a:solidFill>
                          <a:latin typeface="+mn-ea"/>
                        </a:rPr>
                        <a:t>공란우정보수집</a:t>
                      </a:r>
                      <a:endParaRPr lang="en-US" altLang="ko-KR" sz="1400" b="1" dirty="0" smtClean="0">
                        <a:solidFill>
                          <a:srgbClr val="000000"/>
                        </a:solidFill>
                        <a:latin typeface="+mn-ea"/>
                      </a:endParaRPr>
                    </a:p>
                    <a:p>
                      <a:pPr algn="ctr"/>
                      <a:r>
                        <a:rPr lang="ko-KR" altLang="en-US" sz="1400" b="1" dirty="0" smtClean="0">
                          <a:solidFill>
                            <a:srgbClr val="000000"/>
                          </a:solidFill>
                          <a:latin typeface="+mn-ea"/>
                        </a:rPr>
                        <a:t>자동화 기능 구축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1" dirty="0" smtClean="0">
                          <a:solidFill>
                            <a:srgbClr val="000000"/>
                          </a:solidFill>
                          <a:latin typeface="+mn-ea"/>
                        </a:rPr>
                        <a:t>한우자가등록 및 농가맞춤형</a:t>
                      </a:r>
                      <a:endParaRPr lang="en-US" altLang="ko-KR" sz="1400" b="1" dirty="0" smtClean="0">
                        <a:solidFill>
                          <a:srgbClr val="000000"/>
                        </a:solidFill>
                        <a:latin typeface="+mn-ea"/>
                      </a:endParaRPr>
                    </a:p>
                    <a:p>
                      <a:pPr algn="ctr"/>
                      <a:r>
                        <a:rPr lang="ko-KR" altLang="en-US" sz="1400" b="1" dirty="0" smtClean="0">
                          <a:solidFill>
                            <a:srgbClr val="000000"/>
                          </a:solidFill>
                          <a:latin typeface="+mn-ea"/>
                        </a:rPr>
                        <a:t>계획교배 프로그램 구축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50829" y="1059404"/>
            <a:ext cx="6221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dirty="0" smtClean="0">
                <a:solidFill>
                  <a:srgbClr val="0066FF"/>
                </a:solidFill>
                <a:latin typeface="+mn-ea"/>
                <a:ea typeface="+mn-ea"/>
              </a:rPr>
              <a:t>□ </a:t>
            </a:r>
            <a:r>
              <a:rPr lang="ko-KR" altLang="en-US" dirty="0" smtClean="0">
                <a:solidFill>
                  <a:srgbClr val="0066FF"/>
                </a:solidFill>
                <a:latin typeface="+mn-ea"/>
                <a:ea typeface="+mn-ea"/>
              </a:rPr>
              <a:t>실시간 수정란이식증명서발급  및 계획교배 서비스 가능</a:t>
            </a:r>
            <a:r>
              <a:rPr lang="en-US" altLang="ko-KR" dirty="0" smtClean="0">
                <a:solidFill>
                  <a:srgbClr val="0066FF"/>
                </a:solidFill>
                <a:latin typeface="+mn-ea"/>
                <a:ea typeface="+mn-ea"/>
              </a:rPr>
              <a:t>.</a:t>
            </a:r>
            <a:endParaRPr lang="ko-KR" altLang="en-US" dirty="0">
              <a:solidFill>
                <a:srgbClr val="0066FF"/>
              </a:solidFill>
              <a:latin typeface="+mn-ea"/>
              <a:ea typeface="+mn-ea"/>
            </a:endParaRPr>
          </a:p>
        </p:txBody>
      </p:sp>
      <p:sp>
        <p:nvSpPr>
          <p:cNvPr id="6748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748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" name="_x150575016" descr="EMB000028f009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5647" y="1928802"/>
            <a:ext cx="3429024" cy="42148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89929" y="324129"/>
            <a:ext cx="59680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400" b="1" dirty="0" smtClean="0">
                <a:latin typeface="+mn-ea"/>
                <a:ea typeface="+mn-ea"/>
              </a:rPr>
              <a:t>6. </a:t>
            </a:r>
            <a:r>
              <a:rPr lang="ko-KR" altLang="en-US" sz="2400" b="1" dirty="0" smtClean="0">
                <a:latin typeface="+mn-ea"/>
                <a:ea typeface="+mn-ea"/>
              </a:rPr>
              <a:t>한우개량정보를 쉽게 얻을 수 있다</a:t>
            </a:r>
            <a:r>
              <a:rPr lang="en-US" altLang="ko-KR" sz="2400" b="1" dirty="0" smtClean="0">
                <a:latin typeface="+mn-ea"/>
                <a:ea typeface="+mn-ea"/>
              </a:rPr>
              <a:t>.</a:t>
            </a:r>
            <a:endParaRPr lang="ko-KR" altLang="en-US" sz="2400" b="1" dirty="0">
              <a:latin typeface="+mn-ea"/>
              <a:ea typeface="+mn-ea"/>
            </a:endParaRPr>
          </a:p>
        </p:txBody>
      </p:sp>
      <p:pic>
        <p:nvPicPr>
          <p:cNvPr id="10" name="_x150576856" descr="EMB000028f009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928802"/>
            <a:ext cx="3357586" cy="41434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6705" name="AutoShape 5"/>
          <p:cNvCxnSpPr>
            <a:cxnSpLocks noChangeShapeType="1"/>
          </p:cNvCxnSpPr>
          <p:nvPr/>
        </p:nvCxnSpPr>
        <p:spPr bwMode="auto">
          <a:xfrm>
            <a:off x="-1214478" y="4833247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0" name="모서리가 둥근 직사각형 9"/>
          <p:cNvSpPr/>
          <p:nvPr/>
        </p:nvSpPr>
        <p:spPr>
          <a:xfrm>
            <a:off x="2071671" y="2096107"/>
            <a:ext cx="5286412" cy="719138"/>
          </a:xfrm>
          <a:prstGeom prst="roundRect">
            <a:avLst/>
          </a:prstGeom>
          <a:solidFill>
            <a:srgbClr val="92D050"/>
          </a:solidFill>
          <a:ln w="127000" cap="rnd" cmpd="dbl">
            <a:solidFill>
              <a:schemeClr val="bg1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kumimoji="0" lang="ko-KR" altLang="en-US" sz="2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      친자확인 및 혈통신뢰도 제고 </a:t>
            </a:r>
            <a:endParaRPr lang="ko-KR" altLang="en-US" sz="22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2205020" y="2199295"/>
            <a:ext cx="534988" cy="5032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28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Ⅱ</a:t>
            </a:r>
            <a:endParaRPr lang="ko-KR" altLang="en-US" sz="25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1547664" y="44624"/>
            <a:ext cx="3888432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ko-KR" alt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목      차</a:t>
            </a: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071670" y="2953363"/>
            <a:ext cx="5857916" cy="720725"/>
          </a:xfrm>
          <a:prstGeom prst="roundRect">
            <a:avLst/>
          </a:prstGeom>
          <a:solidFill>
            <a:srgbClr val="92D050"/>
          </a:solidFill>
          <a:ln w="127000" cap="rnd" cmpd="dbl">
            <a:solidFill>
              <a:schemeClr val="bg1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kumimoji="0" lang="ko-KR" altLang="en-US" sz="2200" dirty="0">
                <a:solidFill>
                  <a:srgbClr val="0033CC"/>
                </a:solidFill>
                <a:latin typeface="HY헤드라인M" pitchFamily="18" charset="-127"/>
                <a:ea typeface="HY헤드라인M" pitchFamily="18" charset="-127"/>
              </a:rPr>
              <a:t>      </a:t>
            </a:r>
            <a:r>
              <a:rPr kumimoji="0" lang="en-US" altLang="ko-KR" sz="2200" dirty="0" smtClean="0">
                <a:solidFill>
                  <a:srgbClr val="0033CC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sz="2200" dirty="0" smtClean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개량성과분석</a:t>
            </a:r>
            <a:r>
              <a:rPr kumimoji="0" lang="en-US" altLang="ko-KR" sz="2200" dirty="0" smtClean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sz="2200" dirty="0" smtClean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및 암소개량의 필요성 </a:t>
            </a:r>
            <a:endParaRPr lang="ko-KR" altLang="en-US" sz="2200" dirty="0">
              <a:solidFill>
                <a:srgbClr val="0066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2197100" y="3082966"/>
            <a:ext cx="574675" cy="5032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28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Ⅲ</a:t>
            </a:r>
            <a:endParaRPr lang="ko-KR" altLang="en-US" sz="25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106491" y="1269249"/>
            <a:ext cx="4608165" cy="719137"/>
          </a:xfrm>
          <a:prstGeom prst="roundRect">
            <a:avLst/>
          </a:prstGeom>
          <a:solidFill>
            <a:srgbClr val="92D050"/>
          </a:solidFill>
          <a:ln w="127000" cap="rnd" cmpd="dbl">
            <a:solidFill>
              <a:schemeClr val="bg1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ko-KR" altLang="en-US" sz="2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      </a:t>
            </a:r>
            <a:r>
              <a:rPr kumimoji="0" lang="ko-KR" altLang="en-US" sz="2200" dirty="0" smtClean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한우 산업과 등록을 하니까</a:t>
            </a:r>
            <a:r>
              <a:rPr kumimoji="0" lang="en-US" altLang="ko-KR" sz="2200" dirty="0" smtClean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?</a:t>
            </a:r>
            <a:endParaRPr lang="ko-KR" altLang="en-US" sz="2200" dirty="0">
              <a:solidFill>
                <a:srgbClr val="0066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2200154" y="1374024"/>
            <a:ext cx="554037" cy="5048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28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Ⅰ</a:t>
            </a:r>
            <a:endParaRPr lang="ko-KR" altLang="en-US" sz="25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2081981" y="3873265"/>
            <a:ext cx="5847605" cy="735013"/>
          </a:xfrm>
          <a:prstGeom prst="roundRect">
            <a:avLst/>
          </a:prstGeom>
          <a:solidFill>
            <a:srgbClr val="92D050"/>
          </a:solidFill>
          <a:ln w="127000" cap="rnd" cmpd="dbl">
            <a:solidFill>
              <a:schemeClr val="bg1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kumimoji="0" lang="ko-KR" altLang="en-US" sz="2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      역대 </a:t>
            </a:r>
            <a:r>
              <a:rPr kumimoji="0" lang="ko-KR" altLang="en-US" sz="2200" dirty="0" err="1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보증씨수소후대축도체성적</a:t>
            </a:r>
            <a:endParaRPr lang="ko-KR" altLang="en-US" sz="22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2193107" y="3995503"/>
            <a:ext cx="524920" cy="5095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500" b="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Ⅳ</a:t>
            </a:r>
            <a:endParaRPr lang="ko-KR" altLang="en-US" sz="2500" b="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2061776" y="5694383"/>
            <a:ext cx="4608165" cy="735013"/>
          </a:xfrm>
          <a:prstGeom prst="roundRect">
            <a:avLst/>
          </a:prstGeom>
          <a:solidFill>
            <a:srgbClr val="92D050"/>
          </a:solidFill>
          <a:ln w="127000" cap="rnd" cmpd="dbl">
            <a:solidFill>
              <a:schemeClr val="bg1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kumimoji="0" lang="ko-KR" altLang="en-US" sz="2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     </a:t>
            </a:r>
            <a:r>
              <a:rPr kumimoji="0" lang="ko-KR" altLang="en-US" sz="2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sz="2200" dirty="0" err="1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맺</a:t>
            </a:r>
            <a:r>
              <a:rPr kumimoji="0" lang="ko-KR" altLang="en-US" sz="2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 음  말</a:t>
            </a:r>
            <a:endParaRPr lang="ko-KR" altLang="en-US" sz="22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172902" y="5816621"/>
            <a:ext cx="524920" cy="5095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5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Ⅳ</a:t>
            </a:r>
            <a:endParaRPr lang="ko-KR" altLang="en-US" sz="25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070569" y="4790118"/>
            <a:ext cx="5322682" cy="735013"/>
          </a:xfrm>
          <a:prstGeom prst="roundRect">
            <a:avLst/>
          </a:prstGeom>
          <a:solidFill>
            <a:srgbClr val="92D050"/>
          </a:solidFill>
          <a:ln w="127000" cap="rnd" cmpd="dbl">
            <a:solidFill>
              <a:schemeClr val="bg1"/>
            </a:solidFill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kumimoji="0" lang="ko-KR" altLang="en-US" sz="2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      </a:t>
            </a:r>
            <a:r>
              <a:rPr kumimoji="0" lang="ko-KR" altLang="en-US" sz="2200" dirty="0" smtClean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계통을 통한 맞춤형 계획교배 실현</a:t>
            </a:r>
            <a:endParaRPr lang="ko-KR" altLang="en-US" sz="2200" dirty="0">
              <a:solidFill>
                <a:srgbClr val="0066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181694" y="4912356"/>
            <a:ext cx="524920" cy="5095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500" b="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Ⅳ</a:t>
            </a:r>
            <a:endParaRPr lang="ko-KR" altLang="en-US" sz="2500" b="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928662" y="1440141"/>
          <a:ext cx="7143800" cy="5223153"/>
        </p:xfrm>
        <a:graphic>
          <a:graphicData uri="http://schemas.openxmlformats.org/drawingml/2006/table">
            <a:tbl>
              <a:tblPr/>
              <a:tblGrid>
                <a:gridCol w="3571900"/>
                <a:gridCol w="3571900"/>
              </a:tblGrid>
              <a:tr h="406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smtClean="0">
                          <a:solidFill>
                            <a:srgbClr val="000000"/>
                          </a:solidFill>
                          <a:latin typeface="한양견고딕"/>
                        </a:rPr>
                        <a:t>친자확인관리시스템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한양견고딕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 err="1" smtClean="0">
                          <a:solidFill>
                            <a:srgbClr val="000000"/>
                          </a:solidFill>
                          <a:latin typeface="한양견고딕"/>
                        </a:rPr>
                        <a:t>고능력</a:t>
                      </a:r>
                      <a:r>
                        <a:rPr lang="ko-KR" altLang="en-US" sz="1600" b="1" dirty="0" smtClean="0">
                          <a:solidFill>
                            <a:srgbClr val="000000"/>
                          </a:solidFill>
                          <a:latin typeface="한양견고딕"/>
                        </a:rPr>
                        <a:t> 암소 및 친자확인정보시스템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한양견고딕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46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 smtClean="0">
                        <a:solidFill>
                          <a:srgbClr val="000000"/>
                        </a:solidFill>
                        <a:latin typeface="한컴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10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협회 </a:t>
                      </a: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홈페이지에서 </a:t>
                      </a:r>
                      <a:r>
                        <a:rPr lang="ko-KR" alt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친자확인관리시스템을 통하여 친자확인여부 서비스실시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전라북도 </a:t>
                      </a:r>
                      <a:r>
                        <a:rPr lang="ko-KR" altLang="en-US" sz="1400" b="1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고능력</a:t>
                      </a:r>
                      <a:r>
                        <a:rPr lang="ko-KR" altLang="en-US" sz="1400" b="1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암소축군 실시간 정보제공</a:t>
                      </a:r>
                      <a:endParaRPr lang="ko-KR" altLang="en-US" sz="1400" b="1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50829" y="1059404"/>
            <a:ext cx="6864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dirty="0" smtClean="0">
                <a:solidFill>
                  <a:srgbClr val="0066FF"/>
                </a:solidFill>
                <a:latin typeface="+mn-ea"/>
                <a:ea typeface="+mn-ea"/>
              </a:rPr>
              <a:t>□ </a:t>
            </a:r>
            <a:r>
              <a:rPr lang="ko-KR" altLang="en-US" dirty="0" smtClean="0">
                <a:solidFill>
                  <a:srgbClr val="0066FF"/>
                </a:solidFill>
                <a:latin typeface="+mn-ea"/>
                <a:ea typeface="+mn-ea"/>
              </a:rPr>
              <a:t>개체의 친자확인 및 전북지역 우량암소정보조회 서비스 가능</a:t>
            </a:r>
            <a:r>
              <a:rPr lang="en-US" altLang="ko-KR" dirty="0" smtClean="0">
                <a:solidFill>
                  <a:srgbClr val="0066FF"/>
                </a:solidFill>
                <a:latin typeface="+mn-ea"/>
                <a:ea typeface="+mn-ea"/>
              </a:rPr>
              <a:t>.</a:t>
            </a:r>
            <a:endParaRPr lang="ko-KR" altLang="en-US" dirty="0">
              <a:solidFill>
                <a:srgbClr val="0066FF"/>
              </a:solidFill>
              <a:latin typeface="+mn-ea"/>
              <a:ea typeface="+mn-ea"/>
            </a:endParaRPr>
          </a:p>
        </p:txBody>
      </p:sp>
      <p:sp>
        <p:nvSpPr>
          <p:cNvPr id="6748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74817" name="_x148328160" descr="EMB000002bc5b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000240"/>
            <a:ext cx="3357586" cy="4180658"/>
          </a:xfrm>
          <a:prstGeom prst="rect">
            <a:avLst/>
          </a:prstGeom>
          <a:noFill/>
        </p:spPr>
      </p:pic>
      <p:sp>
        <p:nvSpPr>
          <p:cNvPr id="6748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5051" y="1989223"/>
            <a:ext cx="335758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89929" y="324129"/>
            <a:ext cx="59680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2400" b="1" dirty="0" smtClean="0">
                <a:latin typeface="+mn-ea"/>
                <a:ea typeface="+mn-ea"/>
              </a:rPr>
              <a:t>6. </a:t>
            </a:r>
            <a:r>
              <a:rPr lang="ko-KR" altLang="en-US" sz="2400" b="1" dirty="0" smtClean="0">
                <a:latin typeface="+mn-ea"/>
                <a:ea typeface="+mn-ea"/>
              </a:rPr>
              <a:t>한우개량정보를 쉽게 얻을 수 있다</a:t>
            </a:r>
            <a:r>
              <a:rPr lang="en-US" altLang="ko-KR" sz="2400" b="1" dirty="0" smtClean="0">
                <a:latin typeface="+mn-ea"/>
                <a:ea typeface="+mn-ea"/>
              </a:rPr>
              <a:t>.</a:t>
            </a:r>
            <a:endParaRPr lang="ko-KR" altLang="en-US" sz="2400" b="1" dirty="0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1"/>
          <p:cNvGrpSpPr>
            <a:grpSpLocks/>
          </p:cNvGrpSpPr>
          <p:nvPr/>
        </p:nvGrpSpPr>
        <p:grpSpPr bwMode="auto">
          <a:xfrm rot="8413401" flipH="1" flipV="1">
            <a:off x="660400" y="1444625"/>
            <a:ext cx="2101850" cy="5686425"/>
            <a:chOff x="2201863" y="3133725"/>
            <a:chExt cx="1723769" cy="1762414"/>
          </a:xfrm>
        </p:grpSpPr>
        <p:sp>
          <p:nvSpPr>
            <p:cNvPr id="113" name="Freeform 6"/>
            <p:cNvSpPr>
              <a:spLocks/>
            </p:cNvSpPr>
            <p:nvPr/>
          </p:nvSpPr>
          <p:spPr bwMode="gray">
            <a:xfrm>
              <a:off x="2252140" y="3202165"/>
              <a:ext cx="1659974" cy="1689595"/>
            </a:xfrm>
            <a:custGeom>
              <a:avLst/>
              <a:gdLst>
                <a:gd name="T0" fmla="*/ 0 w 1018"/>
                <a:gd name="T1" fmla="*/ 1220 h 1289"/>
                <a:gd name="T2" fmla="*/ 774 w 1018"/>
                <a:gd name="T3" fmla="*/ 1289 h 1289"/>
                <a:gd name="T4" fmla="*/ 966 w 1018"/>
                <a:gd name="T5" fmla="*/ 866 h 1289"/>
                <a:gd name="T6" fmla="*/ 733 w 1018"/>
                <a:gd name="T7" fmla="*/ 935 h 1289"/>
                <a:gd name="T8" fmla="*/ 602 w 1018"/>
                <a:gd name="T9" fmla="*/ 629 h 1289"/>
                <a:gd name="T10" fmla="*/ 1018 w 1018"/>
                <a:gd name="T11" fmla="*/ 346 h 1289"/>
                <a:gd name="T12" fmla="*/ 777 w 1018"/>
                <a:gd name="T13" fmla="*/ 156 h 1289"/>
                <a:gd name="T14" fmla="*/ 976 w 1018"/>
                <a:gd name="T15" fmla="*/ 0 h 1289"/>
                <a:gd name="T16" fmla="*/ 346 w 1018"/>
                <a:gd name="T17" fmla="*/ 233 h 1289"/>
                <a:gd name="T18" fmla="*/ 21 w 1018"/>
                <a:gd name="T19" fmla="*/ 669 h 1289"/>
                <a:gd name="T20" fmla="*/ 209 w 1018"/>
                <a:gd name="T21" fmla="*/ 1139 h 1289"/>
                <a:gd name="T22" fmla="*/ 0 w 1018"/>
                <a:gd name="T23" fmla="*/ 1220 h 1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8" h="1289">
                  <a:moveTo>
                    <a:pt x="0" y="1220"/>
                  </a:moveTo>
                  <a:lnTo>
                    <a:pt x="774" y="1289"/>
                  </a:lnTo>
                  <a:lnTo>
                    <a:pt x="966" y="866"/>
                  </a:lnTo>
                  <a:lnTo>
                    <a:pt x="733" y="935"/>
                  </a:lnTo>
                  <a:cubicBezTo>
                    <a:pt x="672" y="896"/>
                    <a:pt x="552" y="799"/>
                    <a:pt x="602" y="629"/>
                  </a:cubicBezTo>
                  <a:cubicBezTo>
                    <a:pt x="653" y="458"/>
                    <a:pt x="984" y="345"/>
                    <a:pt x="1018" y="346"/>
                  </a:cubicBezTo>
                  <a:lnTo>
                    <a:pt x="777" y="156"/>
                  </a:lnTo>
                  <a:lnTo>
                    <a:pt x="976" y="0"/>
                  </a:lnTo>
                  <a:cubicBezTo>
                    <a:pt x="727" y="41"/>
                    <a:pt x="502" y="123"/>
                    <a:pt x="346" y="233"/>
                  </a:cubicBezTo>
                  <a:cubicBezTo>
                    <a:pt x="189" y="343"/>
                    <a:pt x="44" y="517"/>
                    <a:pt x="21" y="669"/>
                  </a:cubicBezTo>
                  <a:cubicBezTo>
                    <a:pt x="7" y="814"/>
                    <a:pt x="62" y="1010"/>
                    <a:pt x="209" y="1139"/>
                  </a:cubicBezTo>
                  <a:lnTo>
                    <a:pt x="0" y="1220"/>
                  </a:lnTo>
                  <a:close/>
                </a:path>
              </a:pathLst>
            </a:custGeom>
            <a:solidFill>
              <a:srgbClr val="C0C0C0">
                <a:alpha val="58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114" name="Freeform 10"/>
            <p:cNvSpPr>
              <a:spLocks/>
            </p:cNvSpPr>
            <p:nvPr/>
          </p:nvSpPr>
          <p:spPr bwMode="gray">
            <a:xfrm>
              <a:off x="2204549" y="3124803"/>
              <a:ext cx="1684711" cy="1644821"/>
            </a:xfrm>
            <a:custGeom>
              <a:avLst/>
              <a:gdLst>
                <a:gd name="T0" fmla="*/ 0 w 1018"/>
                <a:gd name="T1" fmla="*/ 1220 h 1289"/>
                <a:gd name="T2" fmla="*/ 774 w 1018"/>
                <a:gd name="T3" fmla="*/ 1289 h 1289"/>
                <a:gd name="T4" fmla="*/ 966 w 1018"/>
                <a:gd name="T5" fmla="*/ 866 h 1289"/>
                <a:gd name="T6" fmla="*/ 733 w 1018"/>
                <a:gd name="T7" fmla="*/ 935 h 1289"/>
                <a:gd name="T8" fmla="*/ 602 w 1018"/>
                <a:gd name="T9" fmla="*/ 629 h 1289"/>
                <a:gd name="T10" fmla="*/ 1018 w 1018"/>
                <a:gd name="T11" fmla="*/ 346 h 1289"/>
                <a:gd name="T12" fmla="*/ 777 w 1018"/>
                <a:gd name="T13" fmla="*/ 156 h 1289"/>
                <a:gd name="T14" fmla="*/ 976 w 1018"/>
                <a:gd name="T15" fmla="*/ 0 h 1289"/>
                <a:gd name="T16" fmla="*/ 346 w 1018"/>
                <a:gd name="T17" fmla="*/ 233 h 1289"/>
                <a:gd name="T18" fmla="*/ 21 w 1018"/>
                <a:gd name="T19" fmla="*/ 669 h 1289"/>
                <a:gd name="T20" fmla="*/ 209 w 1018"/>
                <a:gd name="T21" fmla="*/ 1139 h 1289"/>
                <a:gd name="T22" fmla="*/ 0 w 1018"/>
                <a:gd name="T23" fmla="*/ 1220 h 1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8" h="1289">
                  <a:moveTo>
                    <a:pt x="0" y="1220"/>
                  </a:moveTo>
                  <a:lnTo>
                    <a:pt x="774" y="1289"/>
                  </a:lnTo>
                  <a:lnTo>
                    <a:pt x="966" y="866"/>
                  </a:lnTo>
                  <a:lnTo>
                    <a:pt x="733" y="935"/>
                  </a:lnTo>
                  <a:cubicBezTo>
                    <a:pt x="672" y="896"/>
                    <a:pt x="552" y="799"/>
                    <a:pt x="602" y="629"/>
                  </a:cubicBezTo>
                  <a:cubicBezTo>
                    <a:pt x="653" y="458"/>
                    <a:pt x="984" y="345"/>
                    <a:pt x="1018" y="346"/>
                  </a:cubicBezTo>
                  <a:lnTo>
                    <a:pt x="777" y="156"/>
                  </a:lnTo>
                  <a:lnTo>
                    <a:pt x="976" y="0"/>
                  </a:lnTo>
                  <a:cubicBezTo>
                    <a:pt x="727" y="41"/>
                    <a:pt x="502" y="123"/>
                    <a:pt x="346" y="233"/>
                  </a:cubicBezTo>
                  <a:cubicBezTo>
                    <a:pt x="189" y="343"/>
                    <a:pt x="44" y="517"/>
                    <a:pt x="21" y="669"/>
                  </a:cubicBezTo>
                  <a:cubicBezTo>
                    <a:pt x="7" y="814"/>
                    <a:pt x="62" y="1010"/>
                    <a:pt x="209" y="1139"/>
                  </a:cubicBezTo>
                  <a:lnTo>
                    <a:pt x="0" y="1220"/>
                  </a:lnTo>
                  <a:close/>
                </a:path>
              </a:pathLst>
            </a:custGeom>
            <a:gradFill rotWithShape="1">
              <a:gsLst>
                <a:gs pos="0">
                  <a:srgbClr val="50AFDE"/>
                </a:gs>
                <a:gs pos="100000">
                  <a:srgbClr val="50AFDE">
                    <a:gamma/>
                    <a:tint val="72549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rgbClr val="000000"/>
                </a:solidFill>
              </a:endParaRPr>
            </a:p>
          </p:txBody>
        </p:sp>
      </p:grpSp>
      <p:sp>
        <p:nvSpPr>
          <p:cNvPr id="31747" name="슬라이드 번호 개체 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37300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altLang="ko-KR" smtClean="0"/>
              <a:t>13</a:t>
            </a:r>
            <a:endParaRPr lang="ko-KR" altLang="en-US" smtClean="0"/>
          </a:p>
        </p:txBody>
      </p:sp>
      <p:sp>
        <p:nvSpPr>
          <p:cNvPr id="83" name="AutoShape 3"/>
          <p:cNvSpPr>
            <a:spLocks noChangeArrowheads="1"/>
          </p:cNvSpPr>
          <p:nvPr/>
        </p:nvSpPr>
        <p:spPr bwMode="gray">
          <a:xfrm>
            <a:off x="1557338" y="1246188"/>
            <a:ext cx="5056187" cy="1196975"/>
          </a:xfrm>
          <a:prstGeom prst="roundRect">
            <a:avLst>
              <a:gd name="adj" fmla="val 16667"/>
            </a:avLst>
          </a:prstGeom>
          <a:solidFill>
            <a:srgbClr val="FFFFFF">
              <a:alpha val="89999"/>
            </a:srgbClr>
          </a:solidFill>
          <a:ln w="25400">
            <a:solidFill>
              <a:srgbClr val="FF800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39750" y="1233488"/>
            <a:ext cx="1327150" cy="1317625"/>
            <a:chOff x="1603" y="1286"/>
            <a:chExt cx="986" cy="979"/>
          </a:xfrm>
        </p:grpSpPr>
        <p:sp>
          <p:nvSpPr>
            <p:cNvPr id="85" name="Oval 15"/>
            <p:cNvSpPr>
              <a:spLocks noChangeArrowheads="1"/>
            </p:cNvSpPr>
            <p:nvPr/>
          </p:nvSpPr>
          <p:spPr bwMode="gray">
            <a:xfrm rot="2729018">
              <a:off x="1650" y="1335"/>
              <a:ext cx="883" cy="885"/>
            </a:xfrm>
            <a:prstGeom prst="ellipse">
              <a:avLst/>
            </a:prstGeom>
            <a:gradFill rotWithShape="1">
              <a:gsLst>
                <a:gs pos="0">
                  <a:srgbClr val="FF8001"/>
                </a:gs>
                <a:gs pos="100000">
                  <a:srgbClr val="FF8001">
                    <a:gamma/>
                    <a:shade val="79216"/>
                    <a:invGamma/>
                  </a:srgbClr>
                </a:gs>
              </a:gsLst>
              <a:lin ang="5400000" scaled="1"/>
            </a:gradFill>
            <a:ln w="15875" algn="ctr">
              <a:solidFill>
                <a:srgbClr val="FF800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pic>
          <p:nvPicPr>
            <p:cNvPr id="31772" name="Picture 16" descr="aaaa"/>
            <p:cNvPicPr>
              <a:picLocks noChangeAspect="1" noChangeArrowheads="1"/>
            </p:cNvPicPr>
            <p:nvPr/>
          </p:nvPicPr>
          <p:blipFill>
            <a:blip r:embed="rId2"/>
            <a:srcRect l="18903" b="20172"/>
            <a:stretch>
              <a:fillRect/>
            </a:stretch>
          </p:blipFill>
          <p:spPr bwMode="gray">
            <a:xfrm>
              <a:off x="2044" y="1286"/>
              <a:ext cx="545" cy="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73" name="Picture 17" descr="aaaa"/>
            <p:cNvPicPr>
              <a:picLocks noChangeAspect="1" noChangeArrowheads="1"/>
            </p:cNvPicPr>
            <p:nvPr/>
          </p:nvPicPr>
          <p:blipFill>
            <a:blip r:embed="rId3"/>
            <a:srcRect l="18903" b="20172"/>
            <a:stretch>
              <a:fillRect/>
            </a:stretch>
          </p:blipFill>
          <p:spPr bwMode="gray">
            <a:xfrm rot="10800000">
              <a:off x="1603" y="1750"/>
              <a:ext cx="506" cy="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8" name="Text Box 23"/>
          <p:cNvSpPr txBox="1">
            <a:spLocks noChangeArrowheads="1"/>
          </p:cNvSpPr>
          <p:nvPr/>
        </p:nvSpPr>
        <p:spPr bwMode="gray">
          <a:xfrm>
            <a:off x="828675" y="1666875"/>
            <a:ext cx="800100" cy="460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latinLnBrk="0">
              <a:defRPr/>
            </a:pPr>
            <a:r>
              <a:rPr kumimoji="0" lang="ko-KR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등록</a:t>
            </a:r>
            <a:endParaRPr kumimoji="0" lang="en-US" altLang="ko-KR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31751" name="Text Box 26"/>
          <p:cNvSpPr txBox="1">
            <a:spLocks noChangeArrowheads="1"/>
          </p:cNvSpPr>
          <p:nvPr/>
        </p:nvSpPr>
        <p:spPr bwMode="gray">
          <a:xfrm>
            <a:off x="1978025" y="1298575"/>
            <a:ext cx="38417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  <a:buFontTx/>
              <a:buChar char="•"/>
            </a:pP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개체유전능력평가</a:t>
            </a:r>
            <a:endParaRPr kumimoji="0" lang="en-US" altLang="ko-KR" sz="16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  <a:p>
            <a:pPr latinLnBrk="0">
              <a:spcBef>
                <a:spcPct val="50000"/>
              </a:spcBef>
              <a:buFontTx/>
              <a:buChar char="•"/>
            </a:pP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계획교배처방</a:t>
            </a:r>
            <a:endParaRPr kumimoji="0" lang="en-US" altLang="ko-KR" sz="16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  <a:p>
            <a:pPr latinLnBrk="0">
              <a:spcBef>
                <a:spcPct val="50000"/>
              </a:spcBef>
              <a:buFontTx/>
              <a:buChar char="•"/>
            </a:pP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우수송아지 생산 및 혈통관리</a:t>
            </a:r>
            <a:endParaRPr kumimoji="0" lang="en-US" altLang="ko-KR" sz="16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1" name="AutoShape 3"/>
          <p:cNvSpPr>
            <a:spLocks noChangeArrowheads="1"/>
          </p:cNvSpPr>
          <p:nvPr/>
        </p:nvSpPr>
        <p:spPr bwMode="gray">
          <a:xfrm>
            <a:off x="2324100" y="2543175"/>
            <a:ext cx="5605486" cy="1196975"/>
          </a:xfrm>
          <a:prstGeom prst="roundRect">
            <a:avLst>
              <a:gd name="adj" fmla="val 16667"/>
            </a:avLst>
          </a:prstGeom>
          <a:solidFill>
            <a:srgbClr val="FFFFFF">
              <a:alpha val="89999"/>
            </a:srgbClr>
          </a:solidFill>
          <a:ln w="25400">
            <a:solidFill>
              <a:srgbClr val="FF800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306513" y="2528888"/>
            <a:ext cx="1327150" cy="1317625"/>
            <a:chOff x="1603" y="1286"/>
            <a:chExt cx="986" cy="979"/>
          </a:xfrm>
        </p:grpSpPr>
        <p:sp>
          <p:nvSpPr>
            <p:cNvPr id="93" name="Oval 15"/>
            <p:cNvSpPr>
              <a:spLocks noChangeArrowheads="1"/>
            </p:cNvSpPr>
            <p:nvPr/>
          </p:nvSpPr>
          <p:spPr bwMode="gray">
            <a:xfrm rot="2729018">
              <a:off x="1650" y="1335"/>
              <a:ext cx="883" cy="885"/>
            </a:xfrm>
            <a:prstGeom prst="ellipse">
              <a:avLst/>
            </a:prstGeom>
            <a:gradFill rotWithShape="1">
              <a:gsLst>
                <a:gs pos="0">
                  <a:srgbClr val="FF8001"/>
                </a:gs>
                <a:gs pos="100000">
                  <a:srgbClr val="FF8001">
                    <a:gamma/>
                    <a:shade val="79216"/>
                    <a:invGamma/>
                  </a:srgbClr>
                </a:gs>
              </a:gsLst>
              <a:lin ang="5400000" scaled="1"/>
            </a:gradFill>
            <a:ln w="15875" algn="ctr">
              <a:solidFill>
                <a:srgbClr val="FF800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pic>
          <p:nvPicPr>
            <p:cNvPr id="31769" name="Picture 16" descr="aaaa"/>
            <p:cNvPicPr>
              <a:picLocks noChangeAspect="1" noChangeArrowheads="1"/>
            </p:cNvPicPr>
            <p:nvPr/>
          </p:nvPicPr>
          <p:blipFill>
            <a:blip r:embed="rId2"/>
            <a:srcRect l="18903" b="20172"/>
            <a:stretch>
              <a:fillRect/>
            </a:stretch>
          </p:blipFill>
          <p:spPr bwMode="gray">
            <a:xfrm>
              <a:off x="2044" y="1286"/>
              <a:ext cx="545" cy="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70" name="Picture 17" descr="aaaa"/>
            <p:cNvPicPr>
              <a:picLocks noChangeAspect="1" noChangeArrowheads="1"/>
            </p:cNvPicPr>
            <p:nvPr/>
          </p:nvPicPr>
          <p:blipFill>
            <a:blip r:embed="rId3"/>
            <a:srcRect l="18903" b="20172"/>
            <a:stretch>
              <a:fillRect/>
            </a:stretch>
          </p:blipFill>
          <p:spPr bwMode="gray">
            <a:xfrm rot="10800000">
              <a:off x="1603" y="1750"/>
              <a:ext cx="506" cy="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6" name="Text Box 23"/>
          <p:cNvSpPr txBox="1">
            <a:spLocks noChangeArrowheads="1"/>
          </p:cNvSpPr>
          <p:nvPr/>
        </p:nvSpPr>
        <p:spPr bwMode="gray">
          <a:xfrm>
            <a:off x="1547813" y="2778125"/>
            <a:ext cx="800100" cy="830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latinLnBrk="0">
              <a:defRPr/>
            </a:pPr>
            <a:r>
              <a:rPr kumimoji="0" lang="ko-KR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선형</a:t>
            </a:r>
            <a:endParaRPr kumimoji="0" lang="en-US" altLang="ko-KR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  <a:p>
            <a:pPr latinLnBrk="0">
              <a:defRPr/>
            </a:pPr>
            <a:r>
              <a:rPr kumimoji="0" lang="ko-KR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심사</a:t>
            </a:r>
            <a:endParaRPr kumimoji="0" lang="en-US" altLang="ko-KR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31756" name="Text Box 26"/>
          <p:cNvSpPr txBox="1">
            <a:spLocks noChangeArrowheads="1"/>
          </p:cNvSpPr>
          <p:nvPr/>
        </p:nvSpPr>
        <p:spPr bwMode="gray">
          <a:xfrm>
            <a:off x="2744788" y="2593975"/>
            <a:ext cx="61134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0">
              <a:spcBef>
                <a:spcPct val="50000"/>
              </a:spcBef>
              <a:buFontTx/>
              <a:buChar char="•"/>
            </a:pP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선대 우수 유전자 발현 </a:t>
            </a:r>
            <a:r>
              <a:rPr kumimoji="0" lang="ko-KR" altLang="en-US" sz="16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체형심사</a:t>
            </a:r>
            <a:r>
              <a:rPr kumimoji="0" lang="en-US" altLang="ko-KR" sz="16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(</a:t>
            </a:r>
            <a:r>
              <a:rPr kumimoji="0" lang="ko-KR" altLang="en-US" sz="16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개체의 장단점 파악</a:t>
            </a:r>
            <a:r>
              <a:rPr kumimoji="0" lang="en-US" altLang="ko-KR" sz="16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)</a:t>
            </a:r>
            <a:endParaRPr kumimoji="0" lang="en-US" altLang="ko-KR" sz="16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  <a:p>
            <a:pPr latinLnBrk="0">
              <a:spcBef>
                <a:spcPct val="50000"/>
              </a:spcBef>
              <a:buFontTx/>
              <a:buChar char="•"/>
            </a:pP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번식</a:t>
            </a: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(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선발</a:t>
            </a: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) 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또는 비육</a:t>
            </a: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(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도태</a:t>
            </a: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) 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결정</a:t>
            </a:r>
            <a:endParaRPr kumimoji="0" lang="en-US" altLang="ko-KR" sz="16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  <a:p>
            <a:pPr latinLnBrk="0">
              <a:spcBef>
                <a:spcPct val="50000"/>
              </a:spcBef>
              <a:buFontTx/>
              <a:buChar char="•"/>
            </a:pP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혈통 </a:t>
            </a: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→ 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고등등록 선발</a:t>
            </a:r>
            <a:endParaRPr kumimoji="0" lang="en-US" altLang="ko-KR" sz="16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8" name="AutoShape 3"/>
          <p:cNvSpPr>
            <a:spLocks noChangeArrowheads="1"/>
          </p:cNvSpPr>
          <p:nvPr/>
        </p:nvSpPr>
        <p:spPr bwMode="gray">
          <a:xfrm>
            <a:off x="2971800" y="3838575"/>
            <a:ext cx="5815042" cy="1196975"/>
          </a:xfrm>
          <a:prstGeom prst="roundRect">
            <a:avLst>
              <a:gd name="adj" fmla="val 16667"/>
            </a:avLst>
          </a:prstGeom>
          <a:solidFill>
            <a:srgbClr val="FFFFFF">
              <a:alpha val="89999"/>
            </a:srgbClr>
          </a:solidFill>
          <a:ln w="25400">
            <a:solidFill>
              <a:srgbClr val="FF800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954213" y="3824288"/>
            <a:ext cx="1327150" cy="1317625"/>
            <a:chOff x="1603" y="1286"/>
            <a:chExt cx="986" cy="979"/>
          </a:xfrm>
        </p:grpSpPr>
        <p:sp>
          <p:nvSpPr>
            <p:cNvPr id="100" name="Oval 15"/>
            <p:cNvSpPr>
              <a:spLocks noChangeArrowheads="1"/>
            </p:cNvSpPr>
            <p:nvPr/>
          </p:nvSpPr>
          <p:spPr bwMode="gray">
            <a:xfrm rot="2729018">
              <a:off x="1650" y="1335"/>
              <a:ext cx="883" cy="885"/>
            </a:xfrm>
            <a:prstGeom prst="ellipse">
              <a:avLst/>
            </a:prstGeom>
            <a:gradFill rotWithShape="1">
              <a:gsLst>
                <a:gs pos="0">
                  <a:srgbClr val="FF8001"/>
                </a:gs>
                <a:gs pos="100000">
                  <a:srgbClr val="FF8001">
                    <a:gamma/>
                    <a:shade val="79216"/>
                    <a:invGamma/>
                  </a:srgbClr>
                </a:gs>
              </a:gsLst>
              <a:lin ang="5400000" scaled="1"/>
            </a:gradFill>
            <a:ln w="15875" algn="ctr">
              <a:solidFill>
                <a:srgbClr val="FF800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pic>
          <p:nvPicPr>
            <p:cNvPr id="31766" name="Picture 16" descr="aaaa"/>
            <p:cNvPicPr>
              <a:picLocks noChangeAspect="1" noChangeArrowheads="1"/>
            </p:cNvPicPr>
            <p:nvPr/>
          </p:nvPicPr>
          <p:blipFill>
            <a:blip r:embed="rId2"/>
            <a:srcRect l="18903" b="20172"/>
            <a:stretch>
              <a:fillRect/>
            </a:stretch>
          </p:blipFill>
          <p:spPr bwMode="gray">
            <a:xfrm>
              <a:off x="2044" y="1286"/>
              <a:ext cx="545" cy="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7" name="Picture 17" descr="aaaa"/>
            <p:cNvPicPr>
              <a:picLocks noChangeAspect="1" noChangeArrowheads="1"/>
            </p:cNvPicPr>
            <p:nvPr/>
          </p:nvPicPr>
          <p:blipFill>
            <a:blip r:embed="rId3"/>
            <a:srcRect l="18903" b="20172"/>
            <a:stretch>
              <a:fillRect/>
            </a:stretch>
          </p:blipFill>
          <p:spPr bwMode="gray">
            <a:xfrm rot="10800000">
              <a:off x="1603" y="1750"/>
              <a:ext cx="506" cy="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" name="Text Box 23"/>
          <p:cNvSpPr txBox="1">
            <a:spLocks noChangeArrowheads="1"/>
          </p:cNvSpPr>
          <p:nvPr/>
        </p:nvSpPr>
        <p:spPr bwMode="gray">
          <a:xfrm>
            <a:off x="2230438" y="4073525"/>
            <a:ext cx="800100" cy="831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latinLnBrk="0">
              <a:defRPr/>
            </a:pPr>
            <a:r>
              <a:rPr kumimoji="0" lang="ko-KR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후대</a:t>
            </a:r>
            <a:endParaRPr kumimoji="0" lang="en-US" altLang="ko-KR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  <a:p>
            <a:pPr latinLnBrk="0">
              <a:defRPr/>
            </a:pPr>
            <a:r>
              <a:rPr kumimoji="0" lang="ko-KR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검정</a:t>
            </a:r>
            <a:endParaRPr kumimoji="0" lang="en-US" altLang="ko-KR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31760" name="Text Box 26"/>
          <p:cNvSpPr txBox="1">
            <a:spLocks noChangeArrowheads="1"/>
          </p:cNvSpPr>
          <p:nvPr/>
        </p:nvSpPr>
        <p:spPr bwMode="gray">
          <a:xfrm>
            <a:off x="3392488" y="3890963"/>
            <a:ext cx="53848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  <a:buFontTx/>
              <a:buChar char="•"/>
            </a:pP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ko-KR" altLang="en-US" sz="16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우수어미소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선발</a:t>
            </a:r>
            <a:r>
              <a:rPr kumimoji="0" lang="en-US" altLang="ko-KR" sz="16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(</a:t>
            </a:r>
            <a:r>
              <a:rPr kumimoji="0" lang="ko-KR" altLang="en-US" sz="16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수송아지 등록</a:t>
            </a:r>
            <a:r>
              <a:rPr kumimoji="0" lang="en-US" altLang="ko-KR" sz="16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)</a:t>
            </a:r>
            <a:endParaRPr kumimoji="0" lang="en-US" altLang="ko-KR" sz="1600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  <a:p>
            <a:pPr latinLnBrk="0">
              <a:spcBef>
                <a:spcPct val="50000"/>
              </a:spcBef>
            </a:pP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① </a:t>
            </a:r>
            <a:r>
              <a:rPr kumimoji="0" lang="ko-KR" altLang="en-US" sz="16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도체중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②</a:t>
            </a:r>
            <a:r>
              <a:rPr kumimoji="0" lang="ko-KR" altLang="en-US" sz="16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근내지방도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③등심단면적  ④ </a:t>
            </a:r>
            <a:r>
              <a:rPr kumimoji="0" lang="ko-KR" altLang="en-US" sz="16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등지방두께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</a:t>
            </a:r>
            <a:endParaRPr kumimoji="0" lang="en-US" altLang="ko-KR" sz="16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  <a:p>
            <a:pPr latinLnBrk="0">
              <a:spcBef>
                <a:spcPct val="50000"/>
              </a:spcBef>
            </a:pP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⑤ 조기출하 우수등급 선발</a:t>
            </a: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, 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맛</a:t>
            </a: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, </a:t>
            </a:r>
            <a:r>
              <a:rPr kumimoji="0" lang="ko-KR" altLang="en-US" sz="16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육색</a:t>
            </a: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, </a:t>
            </a:r>
            <a:r>
              <a:rPr kumimoji="0" lang="ko-KR" altLang="en-US" sz="16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조직감</a:t>
            </a: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, 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성숙도 등</a:t>
            </a:r>
            <a:endParaRPr kumimoji="0" lang="en-US" altLang="ko-KR" sz="16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5" name="AutoShape 3"/>
          <p:cNvSpPr>
            <a:spLocks noChangeArrowheads="1"/>
          </p:cNvSpPr>
          <p:nvPr/>
        </p:nvSpPr>
        <p:spPr bwMode="gray">
          <a:xfrm>
            <a:off x="3908424" y="5135563"/>
            <a:ext cx="5164169" cy="1196975"/>
          </a:xfrm>
          <a:prstGeom prst="roundRect">
            <a:avLst>
              <a:gd name="adj" fmla="val 16667"/>
            </a:avLst>
          </a:prstGeom>
          <a:solidFill>
            <a:srgbClr val="FFFFFF">
              <a:alpha val="89999"/>
            </a:srgbClr>
          </a:solidFill>
          <a:ln w="25400">
            <a:solidFill>
              <a:srgbClr val="FF800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106" name="Oval 15"/>
          <p:cNvSpPr>
            <a:spLocks noChangeArrowheads="1"/>
          </p:cNvSpPr>
          <p:nvPr/>
        </p:nvSpPr>
        <p:spPr bwMode="gray">
          <a:xfrm rot="5403330">
            <a:off x="2969419" y="4979194"/>
            <a:ext cx="1046163" cy="1584325"/>
          </a:xfrm>
          <a:prstGeom prst="ellipse">
            <a:avLst/>
          </a:prstGeom>
          <a:gradFill rotWithShape="1">
            <a:gsLst>
              <a:gs pos="0">
                <a:srgbClr val="FF8001"/>
              </a:gs>
              <a:gs pos="100000">
                <a:srgbClr val="FF8001">
                  <a:gamma/>
                  <a:shade val="79216"/>
                  <a:invGamma/>
                </a:srgbClr>
              </a:gs>
            </a:gsLst>
            <a:lin ang="5400000" scaled="1"/>
          </a:gradFill>
          <a:ln w="15875" algn="ctr">
            <a:solidFill>
              <a:srgbClr val="FF800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107" name="Text Box 23"/>
          <p:cNvSpPr txBox="1">
            <a:spLocks noChangeArrowheads="1"/>
          </p:cNvSpPr>
          <p:nvPr/>
        </p:nvSpPr>
        <p:spPr bwMode="gray">
          <a:xfrm>
            <a:off x="2795588" y="5356225"/>
            <a:ext cx="1416050" cy="830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latinLnBrk="0">
              <a:defRPr/>
            </a:pPr>
            <a:r>
              <a:rPr kumimoji="0" lang="ko-KR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우량암소</a:t>
            </a:r>
            <a:endParaRPr kumimoji="0" lang="en-US" altLang="ko-KR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  <a:p>
            <a:pPr algn="ctr" latinLnBrk="0">
              <a:defRPr/>
            </a:pPr>
            <a:r>
              <a:rPr kumimoji="0" lang="ko-KR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선발</a:t>
            </a:r>
            <a:endParaRPr kumimoji="0" lang="en-US" altLang="ko-KR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31764" name="Text Box 26"/>
          <p:cNvSpPr txBox="1">
            <a:spLocks noChangeArrowheads="1"/>
          </p:cNvSpPr>
          <p:nvPr/>
        </p:nvSpPr>
        <p:spPr bwMode="gray">
          <a:xfrm>
            <a:off x="4227513" y="5186363"/>
            <a:ext cx="38417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  <a:buFontTx/>
              <a:buChar char="•"/>
            </a:pP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Elite cow 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선발</a:t>
            </a:r>
            <a:endParaRPr kumimoji="0" lang="en-US" altLang="ko-KR" sz="16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  <a:p>
            <a:pPr latinLnBrk="0">
              <a:spcBef>
                <a:spcPct val="50000"/>
              </a:spcBef>
              <a:buFontTx/>
              <a:buChar char="•"/>
            </a:pP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우량송아지 </a:t>
            </a:r>
            <a:r>
              <a:rPr kumimoji="0" lang="ko-KR" altLang="en-US" sz="16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생산기반</a:t>
            </a:r>
            <a:r>
              <a:rPr kumimoji="0" lang="en-US" altLang="ko-KR" sz="16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(</a:t>
            </a:r>
            <a:r>
              <a:rPr kumimoji="0" lang="ko-KR" altLang="en-US" sz="16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다산장려금 지원</a:t>
            </a:r>
            <a:r>
              <a:rPr kumimoji="0" lang="en-US" altLang="ko-KR" sz="16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)</a:t>
            </a:r>
            <a:endParaRPr kumimoji="0" lang="en-US" altLang="ko-KR" sz="16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  <a:p>
            <a:pPr latinLnBrk="0">
              <a:spcBef>
                <a:spcPct val="50000"/>
              </a:spcBef>
              <a:buFontTx/>
              <a:buChar char="•"/>
            </a:pP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한우 품질 균일화 </a:t>
            </a: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(</a:t>
            </a:r>
            <a:r>
              <a:rPr kumimoji="0" lang="ko-KR" altLang="en-US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브랜드</a:t>
            </a:r>
            <a:r>
              <a:rPr kumimoji="0"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)</a:t>
            </a: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285721" y="210901"/>
            <a:ext cx="6286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ko-KR" altLang="en-US" sz="3600" dirty="0" smtClean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한우</a:t>
            </a:r>
            <a:r>
              <a:rPr lang="ko-KR" altLang="en-US" sz="36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개량</a:t>
            </a:r>
            <a:r>
              <a:rPr lang="ko-KR" altLang="en-US" sz="3600" dirty="0" smtClean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은</a:t>
            </a:r>
            <a:r>
              <a:rPr lang="en-US" altLang="ko-KR" sz="3600" dirty="0" smtClean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?</a:t>
            </a:r>
            <a:endParaRPr lang="ko-KR" altLang="en-US" sz="3600" dirty="0" smtClean="0">
              <a:solidFill>
                <a:srgbClr val="0000FF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7158" y="285728"/>
            <a:ext cx="43963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ko-KR" altLang="en-US" sz="2800" dirty="0" smtClean="0">
                <a:latin typeface="+mn-ea"/>
                <a:ea typeface="+mn-ea"/>
              </a:rPr>
              <a:t>수송아지를 </a:t>
            </a:r>
            <a:r>
              <a:rPr lang="ko-KR" altLang="en-US" sz="2800" dirty="0" smtClean="0">
                <a:solidFill>
                  <a:srgbClr val="FF0000"/>
                </a:solidFill>
                <a:latin typeface="+mn-ea"/>
                <a:ea typeface="+mn-ea"/>
              </a:rPr>
              <a:t>등록</a:t>
            </a:r>
            <a:r>
              <a:rPr lang="ko-KR" altLang="en-US" sz="2800" dirty="0" smtClean="0">
                <a:latin typeface="+mn-ea"/>
                <a:ea typeface="+mn-ea"/>
              </a:rPr>
              <a:t>하는 이유</a:t>
            </a:r>
            <a:r>
              <a:rPr lang="en-US" altLang="ko-KR" sz="2800" dirty="0" smtClean="0">
                <a:latin typeface="+mn-ea"/>
                <a:ea typeface="+mn-ea"/>
              </a:rPr>
              <a:t>?</a:t>
            </a:r>
            <a:endParaRPr lang="ko-KR" altLang="en-US" sz="2800" dirty="0">
              <a:latin typeface="+mn-ea"/>
              <a:ea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28596" y="1071546"/>
            <a:ext cx="822086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ko-KR" altLang="en-US" sz="2400" b="1" dirty="0" smtClean="0">
                <a:latin typeface="+mn-ea"/>
                <a:ea typeface="+mn-ea"/>
              </a:rPr>
              <a:t>□ </a:t>
            </a:r>
            <a:r>
              <a:rPr lang="ko-KR" altLang="en-US" sz="2400" b="1" dirty="0" err="1" smtClean="0">
                <a:latin typeface="+mn-ea"/>
                <a:ea typeface="+mn-ea"/>
              </a:rPr>
              <a:t>번식우</a:t>
            </a:r>
            <a:r>
              <a:rPr lang="en-US" altLang="ko-KR" sz="2400" b="1" dirty="0" smtClean="0">
                <a:latin typeface="+mn-ea"/>
                <a:ea typeface="+mn-ea"/>
              </a:rPr>
              <a:t>(</a:t>
            </a:r>
            <a:r>
              <a:rPr lang="ko-KR" altLang="en-US" sz="2400" b="1" dirty="0" smtClean="0">
                <a:latin typeface="+mn-ea"/>
                <a:ea typeface="+mn-ea"/>
              </a:rPr>
              <a:t>암소</a:t>
            </a:r>
            <a:r>
              <a:rPr lang="en-US" altLang="ko-KR" sz="2400" b="1" dirty="0" smtClean="0">
                <a:latin typeface="+mn-ea"/>
                <a:ea typeface="+mn-ea"/>
              </a:rPr>
              <a:t>)</a:t>
            </a:r>
            <a:r>
              <a:rPr lang="ko-KR" altLang="en-US" sz="2400" b="1" dirty="0" smtClean="0">
                <a:latin typeface="+mn-ea"/>
                <a:ea typeface="+mn-ea"/>
              </a:rPr>
              <a:t> 유전능력평가를 위해서는 </a:t>
            </a:r>
            <a:r>
              <a:rPr lang="ko-KR" altLang="en-US" sz="2400" b="1" dirty="0" smtClean="0">
                <a:solidFill>
                  <a:srgbClr val="0066FF"/>
                </a:solidFill>
                <a:latin typeface="+mn-ea"/>
                <a:ea typeface="+mn-ea"/>
              </a:rPr>
              <a:t>직계</a:t>
            </a:r>
            <a:r>
              <a:rPr lang="ko-KR" altLang="en-US" sz="2400" b="1" dirty="0" smtClean="0">
                <a:latin typeface="+mn-ea"/>
                <a:ea typeface="+mn-ea"/>
              </a:rPr>
              <a:t> 또는 </a:t>
            </a:r>
            <a:r>
              <a:rPr lang="ko-KR" altLang="en-US" sz="2400" b="1" dirty="0" smtClean="0">
                <a:solidFill>
                  <a:srgbClr val="0066FF"/>
                </a:solidFill>
                <a:latin typeface="+mn-ea"/>
                <a:ea typeface="+mn-ea"/>
              </a:rPr>
              <a:t>방계</a:t>
            </a:r>
            <a:r>
              <a:rPr lang="ko-KR" altLang="en-US" sz="2400" b="1" dirty="0" smtClean="0">
                <a:latin typeface="+mn-ea"/>
                <a:ea typeface="+mn-ea"/>
              </a:rPr>
              <a:t>의 </a:t>
            </a:r>
            <a:endParaRPr lang="en-US" altLang="ko-KR" sz="2400" b="1" dirty="0" smtClean="0">
              <a:latin typeface="+mn-ea"/>
              <a:ea typeface="+mn-ea"/>
            </a:endParaRPr>
          </a:p>
          <a:p>
            <a:pPr>
              <a:lnSpc>
                <a:spcPct val="250000"/>
              </a:lnSpc>
            </a:pPr>
            <a:r>
              <a:rPr lang="en-US" altLang="ko-KR" sz="2400" dirty="0" smtClean="0">
                <a:latin typeface="+mn-ea"/>
                <a:ea typeface="+mn-ea"/>
              </a:rPr>
              <a:t>  </a:t>
            </a:r>
            <a:r>
              <a:rPr lang="en-US" altLang="ko-KR" sz="2400" dirty="0" smtClean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+mn-ea"/>
                <a:ea typeface="+mn-ea"/>
              </a:rPr>
              <a:t>도체성적자료 </a:t>
            </a:r>
            <a:r>
              <a:rPr lang="ko-KR" altLang="en-US" sz="2400" b="1" dirty="0" smtClean="0">
                <a:latin typeface="+mn-ea"/>
                <a:ea typeface="+mn-ea"/>
              </a:rPr>
              <a:t>필요</a:t>
            </a:r>
            <a:r>
              <a:rPr lang="en-US" altLang="ko-KR" sz="2400" b="1" dirty="0" smtClean="0">
                <a:latin typeface="+mn-ea"/>
                <a:ea typeface="+mn-ea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ko-KR" altLang="en-US" sz="2400" dirty="0" smtClean="0">
                <a:latin typeface="+mn-ea"/>
                <a:ea typeface="+mn-ea"/>
              </a:rPr>
              <a:t>□ 번식우의 </a:t>
            </a:r>
            <a:r>
              <a:rPr lang="ko-KR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후대검정</a:t>
            </a:r>
            <a:r>
              <a:rPr lang="ko-KR" altLang="en-US" sz="2400" dirty="0" smtClean="0">
                <a:latin typeface="+mn-ea"/>
                <a:ea typeface="+mn-ea"/>
              </a:rPr>
              <a:t>을 통한 </a:t>
            </a:r>
            <a:r>
              <a:rPr lang="ko-KR" altLang="en-US" sz="2400" dirty="0" err="1" smtClean="0">
                <a:latin typeface="+mn-ea"/>
                <a:ea typeface="+mn-ea"/>
              </a:rPr>
              <a:t>고능력우량암소</a:t>
            </a:r>
            <a:r>
              <a:rPr lang="en-US" altLang="ko-KR" sz="2400" dirty="0" smtClean="0">
                <a:latin typeface="+mn-ea"/>
                <a:ea typeface="+mn-ea"/>
              </a:rPr>
              <a:t>(</a:t>
            </a:r>
            <a:r>
              <a:rPr lang="ko-KR" altLang="en-US" sz="2400" dirty="0" err="1" smtClean="0">
                <a:latin typeface="+mn-ea"/>
                <a:ea typeface="+mn-ea"/>
              </a:rPr>
              <a:t>번식우</a:t>
            </a:r>
            <a:r>
              <a:rPr lang="en-US" altLang="ko-KR" sz="2400" dirty="0" smtClean="0">
                <a:latin typeface="+mn-ea"/>
                <a:ea typeface="+mn-ea"/>
              </a:rPr>
              <a:t>)</a:t>
            </a:r>
            <a:r>
              <a:rPr lang="ko-KR" altLang="en-US" sz="2400" dirty="0" smtClean="0">
                <a:latin typeface="+mn-ea"/>
                <a:ea typeface="+mn-ea"/>
              </a:rPr>
              <a:t> 선발</a:t>
            </a:r>
            <a:r>
              <a:rPr lang="en-US" altLang="ko-KR" sz="2400" dirty="0" smtClean="0">
                <a:latin typeface="+mn-ea"/>
                <a:ea typeface="+mn-ea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ko-KR" altLang="en-US" sz="2400" dirty="0" smtClean="0">
                <a:latin typeface="+mn-ea"/>
                <a:ea typeface="+mn-ea"/>
              </a:rPr>
              <a:t>□ </a:t>
            </a:r>
            <a:r>
              <a:rPr lang="ko-KR" altLang="en-US" sz="2400" dirty="0" err="1" smtClean="0">
                <a:latin typeface="+mn-ea"/>
                <a:ea typeface="+mn-ea"/>
              </a:rPr>
              <a:t>한우씨수소의</a:t>
            </a:r>
            <a:r>
              <a:rPr lang="ko-KR" altLang="en-US" sz="2400" dirty="0" smtClean="0">
                <a:latin typeface="+mn-ea"/>
                <a:ea typeface="+mn-ea"/>
              </a:rPr>
              <a:t> 유전능력평가 시 </a:t>
            </a:r>
            <a:r>
              <a:rPr lang="ko-KR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혈통의 연계성</a:t>
            </a:r>
            <a:r>
              <a:rPr lang="ko-KR" altLang="en-US" sz="2400" dirty="0" smtClean="0">
                <a:latin typeface="+mn-ea"/>
                <a:ea typeface="+mn-ea"/>
              </a:rPr>
              <a:t>을 추적</a:t>
            </a:r>
            <a:r>
              <a:rPr lang="en-US" altLang="ko-KR" sz="2400" dirty="0" smtClean="0">
                <a:latin typeface="+mn-ea"/>
                <a:ea typeface="+mn-ea"/>
              </a:rPr>
              <a:t>.</a:t>
            </a:r>
            <a:r>
              <a:rPr lang="ko-KR" altLang="en-US" sz="2400" dirty="0" smtClean="0">
                <a:latin typeface="+mn-ea"/>
                <a:ea typeface="+mn-ea"/>
              </a:rPr>
              <a:t> </a:t>
            </a:r>
            <a:endParaRPr lang="en-US" altLang="ko-KR" sz="2400" dirty="0" smtClean="0">
              <a:latin typeface="+mn-ea"/>
              <a:ea typeface="+mn-ea"/>
            </a:endParaRPr>
          </a:p>
          <a:p>
            <a:pPr>
              <a:lnSpc>
                <a:spcPct val="250000"/>
              </a:lnSpc>
            </a:pPr>
            <a:r>
              <a:rPr lang="ko-KR" altLang="en-US" sz="2400" dirty="0" smtClean="0">
                <a:latin typeface="+mn-ea"/>
                <a:ea typeface="+mn-ea"/>
              </a:rPr>
              <a:t>□ 암송아지보다 </a:t>
            </a:r>
            <a:r>
              <a:rPr lang="ko-KR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후대 검정기간</a:t>
            </a:r>
            <a:r>
              <a:rPr lang="ko-KR" altLang="en-US" sz="2400" dirty="0" smtClean="0">
                <a:latin typeface="+mn-ea"/>
                <a:ea typeface="+mn-ea"/>
              </a:rPr>
              <a:t>이 짧아 개량을 효율적 추진</a:t>
            </a:r>
            <a:r>
              <a:rPr lang="en-US" altLang="ko-KR" sz="2400" dirty="0" smtClean="0">
                <a:latin typeface="+mn-ea"/>
                <a:ea typeface="+mn-ea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ko-KR" altLang="en-US" sz="2400" dirty="0" smtClean="0">
                <a:latin typeface="+mn-ea"/>
                <a:ea typeface="+mn-ea"/>
              </a:rPr>
              <a:t>□ 일반 송아지보다 </a:t>
            </a:r>
            <a:r>
              <a:rPr lang="ko-KR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고수익</a:t>
            </a:r>
            <a:r>
              <a:rPr lang="ko-KR" altLang="en-US" sz="2400" dirty="0" smtClean="0">
                <a:latin typeface="+mn-ea"/>
                <a:ea typeface="+mn-ea"/>
              </a:rPr>
              <a:t> 창출</a:t>
            </a:r>
            <a:endParaRPr lang="en-US" altLang="ko-KR" sz="2400" b="1" dirty="0" smtClean="0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683568" y="1155467"/>
            <a:ext cx="792088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742950" indent="-742950" algn="ctr">
              <a:lnSpc>
                <a:spcPct val="120000"/>
              </a:lnSpc>
              <a:defRPr/>
            </a:pPr>
            <a:r>
              <a:rPr lang="ko-KR" altLang="en-US" sz="3200" dirty="0" smtClean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친자확인을 통한 </a:t>
            </a:r>
            <a:r>
              <a:rPr lang="ko-KR" altLang="en-US" sz="3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혈통신뢰도 </a:t>
            </a:r>
            <a:r>
              <a:rPr lang="ko-KR" altLang="en-US" sz="3200" dirty="0" smtClean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제고</a:t>
            </a:r>
            <a:endParaRPr lang="en-US" altLang="ko-KR" sz="3200" dirty="0" smtClean="0">
              <a:solidFill>
                <a:srgbClr val="0000CC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" name="그림 2" descr="모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2164794"/>
            <a:ext cx="6048672" cy="3015179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131840" y="5333146"/>
            <a:ext cx="31683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solidFill>
                  <a:srgbClr val="0066FF"/>
                </a:solidFill>
                <a:latin typeface="HY그래픽M" pitchFamily="18" charset="-127"/>
                <a:ea typeface="HY그래픽M" pitchFamily="18" charset="-127"/>
              </a:rPr>
              <a:t>이 분이 우리 </a:t>
            </a:r>
            <a:r>
              <a:rPr lang="ko-KR" altLang="en-US" sz="2000" dirty="0" smtClean="0">
                <a:solidFill>
                  <a:srgbClr val="FF0000"/>
                </a:solidFill>
                <a:latin typeface="HY그래픽M" pitchFamily="18" charset="-127"/>
                <a:ea typeface="HY그래픽M" pitchFamily="18" charset="-127"/>
              </a:rPr>
              <a:t>엄마</a:t>
            </a:r>
            <a:r>
              <a:rPr lang="ko-KR" altLang="en-US" sz="2000" dirty="0" smtClean="0">
                <a:solidFill>
                  <a:srgbClr val="0066FF"/>
                </a:solidFill>
                <a:latin typeface="HY그래픽M" pitchFamily="18" charset="-127"/>
                <a:ea typeface="HY그래픽M" pitchFamily="18" charset="-127"/>
              </a:rPr>
              <a:t>인가 </a:t>
            </a:r>
            <a:r>
              <a:rPr lang="en-US" altLang="ko-KR" sz="2000" dirty="0" smtClean="0">
                <a:solidFill>
                  <a:srgbClr val="0066FF"/>
                </a:solidFill>
                <a:latin typeface="HY그래픽M" pitchFamily="18" charset="-127"/>
                <a:ea typeface="HY그래픽M" pitchFamily="18" charset="-127"/>
              </a:rPr>
              <a:t>?</a:t>
            </a:r>
            <a:endParaRPr lang="ja-JP" altLang="en-US" sz="2000" dirty="0">
              <a:solidFill>
                <a:srgbClr val="0066FF"/>
              </a:solidFill>
              <a:latin typeface="HY그래픽M" pitchFamily="18" charset="-127"/>
              <a:ea typeface="MS Gothic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865912" y="1365522"/>
            <a:ext cx="6748463" cy="5265738"/>
            <a:chOff x="571" y="784"/>
            <a:chExt cx="4251" cy="3317"/>
          </a:xfrm>
        </p:grpSpPr>
        <p:pic>
          <p:nvPicPr>
            <p:cNvPr id="87046" name="Picture 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1" y="787"/>
              <a:ext cx="1995" cy="190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87047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66" y="784"/>
              <a:ext cx="2256" cy="33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51520" y="1312193"/>
            <a:ext cx="8569325" cy="5287029"/>
            <a:chOff x="204" y="572"/>
            <a:chExt cx="5398" cy="3484"/>
          </a:xfrm>
          <a:solidFill>
            <a:schemeClr val="accent2">
              <a:lumMod val="75000"/>
            </a:schemeClr>
          </a:solidFill>
        </p:grpSpPr>
        <p:sp>
          <p:nvSpPr>
            <p:cNvPr id="53254" name="AutoShape 10"/>
            <p:cNvSpPr>
              <a:spLocks noChangeArrowheads="1"/>
            </p:cNvSpPr>
            <p:nvPr/>
          </p:nvSpPr>
          <p:spPr bwMode="auto">
            <a:xfrm>
              <a:off x="204" y="572"/>
              <a:ext cx="5398" cy="3484"/>
            </a:xfrm>
            <a:prstGeom prst="roundRect">
              <a:avLst>
                <a:gd name="adj" fmla="val 16667"/>
              </a:avLst>
            </a:prstGeom>
            <a:solidFill>
              <a:srgbClr val="A7D971"/>
            </a:solidFill>
            <a:ln w="952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latinLnBrk="1">
                <a:lnSpc>
                  <a:spcPct val="120000"/>
                </a:lnSpc>
                <a:defRPr/>
              </a:pPr>
              <a:endParaRPr lang="ko-KR" altLang="en-US" sz="24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  <p:pic>
          <p:nvPicPr>
            <p:cNvPr id="53255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l="30417" t="19939" r="30899" b="49055"/>
            <a:stretch>
              <a:fillRect/>
            </a:stretch>
          </p:blipFill>
          <p:spPr bwMode="auto">
            <a:xfrm>
              <a:off x="340" y="839"/>
              <a:ext cx="2768" cy="1775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3256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l="23033" t="18457" r="25586" b="37988"/>
            <a:stretch>
              <a:fillRect/>
            </a:stretch>
          </p:blipFill>
          <p:spPr bwMode="auto">
            <a:xfrm>
              <a:off x="2563" y="1897"/>
              <a:ext cx="2903" cy="1969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139267" name="Rectangle 4"/>
          <p:cNvSpPr>
            <a:spLocks noChangeArrowheads="1"/>
          </p:cNvSpPr>
          <p:nvPr/>
        </p:nvSpPr>
        <p:spPr bwMode="auto">
          <a:xfrm>
            <a:off x="4283968" y="3356992"/>
            <a:ext cx="1728192" cy="432048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latinLnBrk="1">
              <a:defRPr/>
            </a:pPr>
            <a:r>
              <a:rPr lang="ko-KR" altLang="en-US" sz="32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ko-KR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족    </a:t>
            </a:r>
            <a:r>
              <a:rPr lang="ko-KR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보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67544" y="241484"/>
            <a:ext cx="5760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chemeClr val="bg1"/>
                </a:solidFill>
                <a:latin typeface="HY그래픽M" pitchFamily="18" charset="-127"/>
                <a:ea typeface="HY그래픽M" pitchFamily="18" charset="-127"/>
              </a:rPr>
              <a:t>우리 족보는 잘 만들어지는 걸까</a:t>
            </a:r>
            <a:r>
              <a:rPr lang="en-US" altLang="ko-KR" sz="2800" b="1" dirty="0" smtClean="0">
                <a:solidFill>
                  <a:schemeClr val="bg1"/>
                </a:solidFill>
                <a:latin typeface="HY그래픽M" pitchFamily="18" charset="-127"/>
                <a:ea typeface="HY그래픽M" pitchFamily="18" charset="-127"/>
              </a:rPr>
              <a:t>?</a:t>
            </a:r>
            <a:endParaRPr lang="ja-JP" altLang="en-US" sz="2800" b="1" dirty="0">
              <a:solidFill>
                <a:schemeClr val="bg1"/>
              </a:solidFill>
              <a:latin typeface="HY그래픽M" pitchFamily="18" charset="-127"/>
              <a:ea typeface="MS Gothic" pitchFamily="49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2 0.0831 L -0.39375 -0.372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0" y="-22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4010" y="2997547"/>
            <a:ext cx="10795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2" name="그룹 16"/>
          <p:cNvGrpSpPr/>
          <p:nvPr/>
        </p:nvGrpSpPr>
        <p:grpSpPr>
          <a:xfrm>
            <a:off x="611560" y="1340768"/>
            <a:ext cx="1879600" cy="4384104"/>
            <a:chOff x="611560" y="1340768"/>
            <a:chExt cx="1879600" cy="4384104"/>
          </a:xfrm>
        </p:grpSpPr>
        <p:pic>
          <p:nvPicPr>
            <p:cNvPr id="43010" name="Picture 6"/>
            <p:cNvPicPr>
              <a:picLocks noChangeAspect="1" noChangeArrowheads="1"/>
            </p:cNvPicPr>
            <p:nvPr/>
          </p:nvPicPr>
          <p:blipFill>
            <a:blip r:embed="rId4" cstate="print">
              <a:lum bright="-18000" contrast="30000"/>
            </a:blip>
            <a:srcRect/>
            <a:stretch>
              <a:fillRect/>
            </a:stretch>
          </p:blipFill>
          <p:spPr bwMode="auto">
            <a:xfrm>
              <a:off x="611560" y="1844824"/>
              <a:ext cx="1879600" cy="30450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43011" name="Text Box 7"/>
            <p:cNvSpPr txBox="1">
              <a:spLocks noChangeArrowheads="1"/>
            </p:cNvSpPr>
            <p:nvPr/>
          </p:nvSpPr>
          <p:spPr bwMode="auto">
            <a:xfrm>
              <a:off x="611560" y="4902547"/>
              <a:ext cx="1871663" cy="8223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742950" indent="-742950">
                <a:lnSpc>
                  <a:spcPct val="100000"/>
                </a:lnSpc>
              </a:pPr>
              <a:r>
                <a:rPr lang="ko-KR" altLang="en-US" b="0">
                  <a:solidFill>
                    <a:schemeClr val="tx1"/>
                  </a:solidFill>
                </a:rPr>
                <a:t>인공수정</a:t>
              </a:r>
            </a:p>
            <a:p>
              <a:pPr marL="742950" indent="-742950">
                <a:lnSpc>
                  <a:spcPct val="100000"/>
                </a:lnSpc>
              </a:pPr>
              <a:r>
                <a:rPr lang="en-US" altLang="ko-KR" b="0">
                  <a:solidFill>
                    <a:schemeClr val="tx1"/>
                  </a:solidFill>
                </a:rPr>
                <a:t>(</a:t>
              </a:r>
              <a:r>
                <a:rPr lang="ko-KR" altLang="en-US" b="0">
                  <a:solidFill>
                    <a:schemeClr val="tx1"/>
                  </a:solidFill>
                </a:rPr>
                <a:t>아비증명</a:t>
              </a:r>
              <a:r>
                <a:rPr lang="en-US" altLang="ko-KR" b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43018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176710" y="1340768"/>
              <a:ext cx="792163" cy="4095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ko-KR" altLang="en-US" sz="3600" kern="10" dirty="0">
                  <a:ln w="19050">
                    <a:solidFill>
                      <a:srgbClr val="5F5F5F"/>
                    </a:solidFill>
                    <a:round/>
                    <a:headEnd/>
                    <a:tailEnd/>
                  </a:ln>
                  <a:solidFill>
                    <a:srgbClr val="3366FF"/>
                  </a:solidFill>
                  <a:latin typeface="HY헤드라인M"/>
                  <a:ea typeface="HY헤드라인M"/>
                </a:rPr>
                <a:t>농가</a:t>
              </a:r>
            </a:p>
          </p:txBody>
        </p:sp>
      </p:grpSp>
      <p:grpSp>
        <p:nvGrpSpPr>
          <p:cNvPr id="3" name="그룹 18"/>
          <p:cNvGrpSpPr/>
          <p:nvPr/>
        </p:nvGrpSpPr>
        <p:grpSpPr>
          <a:xfrm>
            <a:off x="6517060" y="1268760"/>
            <a:ext cx="1931988" cy="3949700"/>
            <a:chOff x="6517060" y="1268760"/>
            <a:chExt cx="1931988" cy="3949700"/>
          </a:xfrm>
        </p:grpSpPr>
        <p:sp>
          <p:nvSpPr>
            <p:cNvPr id="43015" name="Text Box 13"/>
            <p:cNvSpPr txBox="1">
              <a:spLocks noChangeArrowheads="1"/>
            </p:cNvSpPr>
            <p:nvPr/>
          </p:nvSpPr>
          <p:spPr bwMode="auto">
            <a:xfrm>
              <a:off x="6517060" y="4396135"/>
              <a:ext cx="1871663" cy="8223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742950" indent="-742950">
                <a:lnSpc>
                  <a:spcPct val="100000"/>
                </a:lnSpc>
              </a:pPr>
              <a:r>
                <a:rPr lang="ko-KR" altLang="en-US" b="0">
                  <a:solidFill>
                    <a:schemeClr val="tx1"/>
                  </a:solidFill>
                </a:rPr>
                <a:t>혈통확인</a:t>
              </a:r>
            </a:p>
            <a:p>
              <a:pPr marL="742950" indent="-742950">
                <a:lnSpc>
                  <a:spcPct val="100000"/>
                </a:lnSpc>
              </a:pPr>
              <a:r>
                <a:rPr lang="en-US" altLang="ko-KR" b="0">
                  <a:solidFill>
                    <a:schemeClr val="tx1"/>
                  </a:solidFill>
                </a:rPr>
                <a:t>(</a:t>
              </a:r>
              <a:r>
                <a:rPr lang="ko-KR" altLang="en-US" b="0">
                  <a:solidFill>
                    <a:schemeClr val="tx1"/>
                  </a:solidFill>
                </a:rPr>
                <a:t>족보제작</a:t>
              </a:r>
              <a:r>
                <a:rPr lang="en-US" altLang="ko-KR" b="0">
                  <a:solidFill>
                    <a:schemeClr val="tx1"/>
                  </a:solidFill>
                </a:rPr>
                <a:t>)</a:t>
              </a:r>
            </a:p>
          </p:txBody>
        </p:sp>
        <p:pic>
          <p:nvPicPr>
            <p:cNvPr id="43016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17060" y="1732310"/>
              <a:ext cx="1931988" cy="25923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43019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6793285" y="1268760"/>
              <a:ext cx="1368425" cy="41116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ko-KR" altLang="en-US" sz="3600" kern="10">
                  <a:ln w="19050">
                    <a:solidFill>
                      <a:srgbClr val="5F5F5F"/>
                    </a:solidFill>
                    <a:round/>
                    <a:headEnd/>
                    <a:tailEnd/>
                  </a:ln>
                  <a:solidFill>
                    <a:srgbClr val="3366FF"/>
                  </a:solidFill>
                  <a:latin typeface="HY헤드라인M"/>
                  <a:ea typeface="HY헤드라인M"/>
                </a:rPr>
                <a:t>등록기관</a:t>
              </a:r>
            </a:p>
          </p:txBody>
        </p:sp>
      </p:grpSp>
      <p:grpSp>
        <p:nvGrpSpPr>
          <p:cNvPr id="4" name="그룹 17"/>
          <p:cNvGrpSpPr/>
          <p:nvPr/>
        </p:nvGrpSpPr>
        <p:grpSpPr>
          <a:xfrm>
            <a:off x="3635748" y="1413222"/>
            <a:ext cx="2349500" cy="4092575"/>
            <a:chOff x="3635748" y="1413222"/>
            <a:chExt cx="2349500" cy="4092575"/>
          </a:xfrm>
        </p:grpSpPr>
        <p:pic>
          <p:nvPicPr>
            <p:cNvPr id="43013" name="Picture 1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80210" y="1875185"/>
              <a:ext cx="2205038" cy="29813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43017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3840535" y="1413222"/>
              <a:ext cx="1368425" cy="411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ko-KR" altLang="en-US" sz="3600" kern="10" dirty="0">
                  <a:ln w="19050">
                    <a:solidFill>
                      <a:srgbClr val="5F5F5F"/>
                    </a:solidFill>
                    <a:round/>
                    <a:headEnd/>
                    <a:tailEnd/>
                  </a:ln>
                  <a:solidFill>
                    <a:srgbClr val="3366FF"/>
                  </a:solidFill>
                  <a:latin typeface="HY헤드라인M"/>
                  <a:ea typeface="HY헤드라인M"/>
                </a:rPr>
                <a:t>등록위원</a:t>
              </a:r>
            </a:p>
          </p:txBody>
        </p:sp>
        <p:sp>
          <p:nvSpPr>
            <p:cNvPr id="43020" name="Text Box 8"/>
            <p:cNvSpPr txBox="1">
              <a:spLocks noChangeArrowheads="1"/>
            </p:cNvSpPr>
            <p:nvPr/>
          </p:nvSpPr>
          <p:spPr bwMode="auto">
            <a:xfrm>
              <a:off x="3635748" y="4683472"/>
              <a:ext cx="1871662" cy="8223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742950" indent="-742950">
                <a:lnSpc>
                  <a:spcPct val="100000"/>
                </a:lnSpc>
              </a:pPr>
              <a:r>
                <a:rPr lang="ko-KR" altLang="en-US" b="0" dirty="0">
                  <a:solidFill>
                    <a:schemeClr val="tx1"/>
                  </a:solidFill>
                </a:rPr>
                <a:t>전산입력</a:t>
              </a:r>
            </a:p>
            <a:p>
              <a:pPr marL="742950" indent="-742950">
                <a:lnSpc>
                  <a:spcPct val="100000"/>
                </a:lnSpc>
              </a:pPr>
              <a:r>
                <a:rPr lang="en-US" altLang="ko-KR" b="0" dirty="0">
                  <a:solidFill>
                    <a:schemeClr val="tx1"/>
                  </a:solidFill>
                </a:rPr>
                <a:t>(</a:t>
              </a:r>
              <a:r>
                <a:rPr lang="ko-KR" altLang="en-US" b="0" dirty="0">
                  <a:solidFill>
                    <a:schemeClr val="tx1"/>
                  </a:solidFill>
                </a:rPr>
                <a:t>어미증명</a:t>
              </a:r>
              <a:r>
                <a:rPr lang="en-US" altLang="ko-KR" b="0" dirty="0">
                  <a:solidFill>
                    <a:schemeClr val="tx1"/>
                  </a:solidFill>
                </a:rPr>
                <a:t>)</a:t>
              </a:r>
            </a:p>
          </p:txBody>
        </p:sp>
      </p:grpSp>
      <p:pic>
        <p:nvPicPr>
          <p:cNvPr id="43021" name="Picture 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5733256"/>
            <a:ext cx="7416800" cy="784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0072" name="Text Box 24"/>
          <p:cNvSpPr txBox="1">
            <a:spLocks noChangeArrowheads="1"/>
          </p:cNvSpPr>
          <p:nvPr/>
        </p:nvSpPr>
        <p:spPr bwMode="auto">
          <a:xfrm>
            <a:off x="1105273" y="5856635"/>
            <a:ext cx="691197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742950" indent="-742950" algn="ctr">
              <a:spcBef>
                <a:spcPct val="50000"/>
              </a:spcBef>
              <a:defRPr/>
            </a:pPr>
            <a:r>
              <a:rPr lang="ko-KR" altLang="en-US" sz="2800" b="1" dirty="0">
                <a:solidFill>
                  <a:schemeClr val="bg1"/>
                </a:solidFill>
              </a:rPr>
              <a:t>행정적 예산 지원</a:t>
            </a:r>
            <a:r>
              <a:rPr lang="en-US" altLang="ko-KR" sz="2800" b="1" dirty="0">
                <a:solidFill>
                  <a:schemeClr val="bg1"/>
                </a:solidFill>
              </a:rPr>
              <a:t>(</a:t>
            </a:r>
            <a:r>
              <a:rPr lang="ko-KR" altLang="en-US" sz="2800" b="1" dirty="0" err="1">
                <a:solidFill>
                  <a:schemeClr val="bg1"/>
                </a:solidFill>
              </a:rPr>
              <a:t>지자체</a:t>
            </a:r>
            <a:r>
              <a:rPr lang="en-US" altLang="ko-KR" sz="2800" b="1" dirty="0">
                <a:solidFill>
                  <a:schemeClr val="bg1"/>
                </a:solidFill>
              </a:rPr>
              <a:t>, </a:t>
            </a:r>
            <a:r>
              <a:rPr lang="ko-KR" altLang="en-US" sz="2800" b="1" dirty="0">
                <a:solidFill>
                  <a:schemeClr val="bg1"/>
                </a:solidFill>
              </a:rPr>
              <a:t>지역축협 등</a:t>
            </a:r>
            <a:r>
              <a:rPr lang="en-US" altLang="ko-KR" sz="28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6" name="모서리가 둥근 직사각형 33"/>
          <p:cNvSpPr>
            <a:spLocks noChangeArrowheads="1"/>
          </p:cNvSpPr>
          <p:nvPr/>
        </p:nvSpPr>
        <p:spPr bwMode="auto">
          <a:xfrm>
            <a:off x="467543" y="265212"/>
            <a:ext cx="3096345" cy="57150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ko-KR" altLang="en-US" sz="2800" dirty="0" smtClean="0">
                <a:solidFill>
                  <a:schemeClr val="bg1"/>
                </a:solidFill>
                <a:latin typeface="HY그래픽M" pitchFamily="18" charset="-127"/>
                <a:ea typeface="HY그래픽M" pitchFamily="18" charset="-127"/>
                <a:cs typeface="한양신명조"/>
              </a:rPr>
              <a:t>한우족보 만들기</a:t>
            </a:r>
            <a:endParaRPr lang="en-US" altLang="ko-KR" sz="2800" dirty="0">
              <a:solidFill>
                <a:schemeClr val="bg1"/>
              </a:solidFill>
              <a:latin typeface="HY그래픽M" pitchFamily="18" charset="-127"/>
              <a:ea typeface="HY그래픽M" pitchFamily="18" charset="-127"/>
              <a:cs typeface="한양신명조"/>
            </a:endParaRPr>
          </a:p>
        </p:txBody>
      </p:sp>
      <p:pic>
        <p:nvPicPr>
          <p:cNvPr id="43014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3098" y="2811810"/>
            <a:ext cx="10795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0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0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7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9"/>
          <p:cNvSpPr>
            <a:spLocks noChangeArrowheads="1"/>
          </p:cNvSpPr>
          <p:nvPr/>
        </p:nvSpPr>
        <p:spPr bwMode="auto">
          <a:xfrm>
            <a:off x="467544" y="835819"/>
            <a:ext cx="8424863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00" tIns="46800" rIns="93600" bIns="46800"/>
          <a:lstStyle/>
          <a:p>
            <a:pPr marL="342900" indent="-342900">
              <a:lnSpc>
                <a:spcPct val="200000"/>
              </a:lnSpc>
            </a:pPr>
            <a:r>
              <a:rPr lang="en-US" altLang="ko-KR" sz="2600" b="1" dirty="0" smtClean="0">
                <a:latin typeface="HY그래픽M" pitchFamily="18" charset="-127"/>
                <a:ea typeface="HY그래픽M" pitchFamily="18" charset="-127"/>
              </a:rPr>
              <a:t>1.</a:t>
            </a:r>
            <a:r>
              <a:rPr lang="ko-KR" altLang="en-US" sz="2600" b="1" dirty="0" smtClean="0">
                <a:latin typeface="HY그래픽M" pitchFamily="18" charset="-127"/>
                <a:ea typeface="HY그래픽M" pitchFamily="18" charset="-127"/>
              </a:rPr>
              <a:t> 목적</a:t>
            </a:r>
            <a:endParaRPr lang="en-US" altLang="ko-KR" sz="2600" b="1" dirty="0" smtClean="0">
              <a:latin typeface="HY그래픽M" pitchFamily="18" charset="-127"/>
              <a:ea typeface="HY그래픽M" pitchFamily="18" charset="-127"/>
            </a:endParaRPr>
          </a:p>
          <a:p>
            <a:pPr marL="342900" lvl="0" indent="-342900">
              <a:lnSpc>
                <a:spcPct val="200000"/>
              </a:lnSpc>
            </a:pPr>
            <a:r>
              <a:rPr lang="ko-KR" altLang="en-US" sz="2800" dirty="0" smtClean="0">
                <a:solidFill>
                  <a:schemeClr val="accent2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2600" dirty="0" smtClean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□</a:t>
            </a:r>
            <a:r>
              <a:rPr lang="ko-KR" altLang="en-US" sz="2600" b="0" dirty="0" smtClean="0">
                <a:solidFill>
                  <a:schemeClr val="accent2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2400" dirty="0" smtClean="0"/>
              <a:t>혈통신뢰도를 확보하고 </a:t>
            </a:r>
            <a:r>
              <a:rPr lang="ko-KR" altLang="en-US" sz="2400" dirty="0" smtClean="0">
                <a:solidFill>
                  <a:srgbClr val="FF0000"/>
                </a:solidFill>
              </a:rPr>
              <a:t>유전능력평가</a:t>
            </a:r>
            <a:r>
              <a:rPr lang="ko-KR" altLang="en-US" sz="2400" dirty="0" smtClean="0"/>
              <a:t>의 통한 개량 </a:t>
            </a:r>
            <a:endParaRPr lang="en-US" altLang="ko-KR" sz="2400" dirty="0" smtClean="0"/>
          </a:p>
          <a:p>
            <a:pPr marL="342900" lvl="0" indent="-342900">
              <a:lnSpc>
                <a:spcPct val="200000"/>
              </a:lnSpc>
            </a:pPr>
            <a:r>
              <a:rPr lang="en-US" altLang="ko-KR" sz="2400" dirty="0" smtClean="0"/>
              <a:t>     </a:t>
            </a:r>
            <a:r>
              <a:rPr lang="ko-KR" altLang="en-US" sz="2400" dirty="0" smtClean="0"/>
              <a:t>활성화를 도모</a:t>
            </a:r>
            <a:endParaRPr lang="en-US" altLang="ko-KR" sz="2400" dirty="0" smtClean="0"/>
          </a:p>
          <a:p>
            <a:pPr marL="342900" indent="-342900" algn="l">
              <a:lnSpc>
                <a:spcPct val="200000"/>
              </a:lnSpc>
            </a:pPr>
            <a:r>
              <a:rPr kumimoji="0" lang="ko-KR" altLang="en-US" sz="2600" dirty="0">
                <a:solidFill>
                  <a:schemeClr val="accent2"/>
                </a:solidFill>
                <a:latin typeface="Arial" pitchFamily="34" charset="0"/>
                <a:ea typeface="굴림" pitchFamily="50" charset="-127"/>
              </a:rPr>
              <a:t> </a:t>
            </a:r>
            <a:r>
              <a:rPr lang="en-US" altLang="ko-KR" sz="26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□</a:t>
            </a:r>
            <a:r>
              <a:rPr kumimoji="0" lang="ko-KR" altLang="en-US" sz="2600" b="0" dirty="0">
                <a:solidFill>
                  <a:schemeClr val="accent2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ko-KR" altLang="en-US" sz="2600" dirty="0">
                <a:solidFill>
                  <a:srgbClr val="FF3300"/>
                </a:solidFill>
                <a:latin typeface="굴림" pitchFamily="50" charset="-127"/>
                <a:ea typeface="굴림" pitchFamily="50" charset="-127"/>
              </a:rPr>
              <a:t>유전능력평가의 신뢰도</a:t>
            </a:r>
            <a:r>
              <a:rPr kumimoji="0" lang="ko-KR" altLang="en-US" sz="2600" dirty="0">
                <a:solidFill>
                  <a:schemeClr val="accent2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ko-KR" altLang="en-US" sz="26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제고로 개량촉진</a:t>
            </a:r>
          </a:p>
          <a:p>
            <a:pPr marL="342900" indent="-342900" algn="l">
              <a:lnSpc>
                <a:spcPct val="200000"/>
              </a:lnSpc>
            </a:pPr>
            <a:r>
              <a:rPr kumimoji="0" lang="ko-KR" altLang="en-US" sz="2600" dirty="0">
                <a:solidFill>
                  <a:schemeClr val="accent2"/>
                </a:solidFill>
                <a:latin typeface="Arial" pitchFamily="34" charset="0"/>
                <a:ea typeface="굴림" pitchFamily="50" charset="-127"/>
              </a:rPr>
              <a:t> </a:t>
            </a:r>
            <a:r>
              <a:rPr lang="en-US" altLang="ko-KR" sz="26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□</a:t>
            </a:r>
            <a:r>
              <a:rPr kumimoji="0" lang="ko-KR" altLang="en-US" sz="2600" b="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ko-KR" altLang="en-US" sz="26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개량사업의 효과를 극대화하여 </a:t>
            </a:r>
            <a:r>
              <a:rPr kumimoji="0" lang="ko-KR" altLang="en-US" sz="2600" dirty="0">
                <a:solidFill>
                  <a:srgbClr val="FF3300"/>
                </a:solidFill>
                <a:latin typeface="굴림" pitchFamily="50" charset="-127"/>
                <a:ea typeface="굴림" pitchFamily="50" charset="-127"/>
              </a:rPr>
              <a:t>한우의 경쟁력 제고</a:t>
            </a:r>
            <a:r>
              <a:rPr kumimoji="0" lang="ko-KR" altLang="en-US" sz="2600" b="0" dirty="0">
                <a:solidFill>
                  <a:schemeClr val="accent2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ko-KR" altLang="en-US" sz="2600" dirty="0">
                <a:solidFill>
                  <a:schemeClr val="accent2"/>
                </a:solidFill>
                <a:latin typeface="굴림" pitchFamily="50" charset="-127"/>
                <a:ea typeface="굴림" pitchFamily="50" charset="-127"/>
              </a:rPr>
              <a:t> </a:t>
            </a:r>
          </a:p>
          <a:p>
            <a:pPr marL="342900" indent="-342900" algn="l">
              <a:lnSpc>
                <a:spcPct val="200000"/>
              </a:lnSpc>
            </a:pPr>
            <a:r>
              <a:rPr kumimoji="0" lang="ko-KR" altLang="en-US" sz="2600" dirty="0">
                <a:solidFill>
                  <a:schemeClr val="accent2"/>
                </a:solidFill>
                <a:latin typeface="Arial" pitchFamily="34" charset="0"/>
                <a:ea typeface="굴림" pitchFamily="50" charset="-127"/>
              </a:rPr>
              <a:t> </a:t>
            </a:r>
            <a:r>
              <a:rPr lang="en-US" altLang="ko-KR" sz="26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□</a:t>
            </a:r>
            <a:r>
              <a:rPr kumimoji="0" lang="ko-KR" altLang="en-US" sz="2600" b="0" dirty="0">
                <a:solidFill>
                  <a:schemeClr val="accent2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ko-KR" altLang="en-US" sz="2600" dirty="0" smtClean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한우농가의 생산의욕제고 및  </a:t>
            </a:r>
            <a:r>
              <a:rPr kumimoji="0" lang="ko-KR" altLang="en-US" sz="26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우량화를 통한 농가의 </a:t>
            </a:r>
            <a:r>
              <a:rPr kumimoji="0" lang="ko-KR" altLang="en-US" sz="2600" dirty="0">
                <a:solidFill>
                  <a:srgbClr val="FF3300"/>
                </a:solidFill>
                <a:latin typeface="굴림" pitchFamily="50" charset="-127"/>
                <a:ea typeface="굴림" pitchFamily="50" charset="-127"/>
              </a:rPr>
              <a:t>소득증대 </a:t>
            </a:r>
            <a:r>
              <a:rPr kumimoji="0" lang="ko-KR" altLang="en-US" sz="2600" dirty="0" smtClean="0">
                <a:solidFill>
                  <a:srgbClr val="FF3300"/>
                </a:solidFill>
                <a:latin typeface="굴림" pitchFamily="50" charset="-127"/>
                <a:ea typeface="굴림" pitchFamily="50" charset="-127"/>
              </a:rPr>
              <a:t>창출</a:t>
            </a:r>
            <a:endParaRPr kumimoji="0" lang="en-US" altLang="ko-KR" sz="2600" dirty="0" smtClean="0">
              <a:solidFill>
                <a:srgbClr val="FF33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모서리가 둥근 직사각형 33"/>
          <p:cNvSpPr>
            <a:spLocks noChangeArrowheads="1"/>
          </p:cNvSpPr>
          <p:nvPr/>
        </p:nvSpPr>
        <p:spPr bwMode="auto">
          <a:xfrm>
            <a:off x="395536" y="193204"/>
            <a:ext cx="2880320" cy="57150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/>
            <a:r>
              <a:rPr lang="ko-KR" altLang="en-US" sz="2800" b="1" dirty="0" smtClean="0">
                <a:solidFill>
                  <a:schemeClr val="bg1"/>
                </a:solidFill>
                <a:latin typeface="HY그래픽M" pitchFamily="18" charset="-127"/>
                <a:ea typeface="HY그래픽M" pitchFamily="18" charset="-127"/>
              </a:rPr>
              <a:t>근친자확인사업</a:t>
            </a:r>
            <a:endParaRPr lang="en-US" altLang="ko-KR" sz="2800" b="1" dirty="0">
              <a:solidFill>
                <a:schemeClr val="bg1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9"/>
          <p:cNvSpPr>
            <a:spLocks noChangeArrowheads="1"/>
          </p:cNvSpPr>
          <p:nvPr/>
        </p:nvSpPr>
        <p:spPr bwMode="auto">
          <a:xfrm>
            <a:off x="539552" y="720080"/>
            <a:ext cx="813683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00" tIns="46800" rIns="93600" bIns="46800"/>
          <a:lstStyle/>
          <a:p>
            <a:pPr marL="342900" indent="-342900">
              <a:lnSpc>
                <a:spcPct val="220000"/>
              </a:lnSpc>
            </a:pPr>
            <a:r>
              <a:rPr lang="en-US" altLang="ko-KR" sz="2600" b="1" dirty="0" smtClean="0"/>
              <a:t>2. </a:t>
            </a:r>
            <a:r>
              <a:rPr lang="ko-KR" altLang="en-US" sz="2600" b="1" dirty="0" smtClean="0"/>
              <a:t>기대효과</a:t>
            </a:r>
            <a:r>
              <a:rPr lang="ko-KR" altLang="en-US" sz="2600" dirty="0" smtClean="0">
                <a:solidFill>
                  <a:schemeClr val="accent2"/>
                </a:solidFill>
                <a:latin typeface="굴림" pitchFamily="50" charset="-127"/>
                <a:ea typeface="굴림" pitchFamily="50" charset="-127"/>
              </a:rPr>
              <a:t> </a:t>
            </a:r>
            <a:endParaRPr lang="en-US" altLang="ko-KR" sz="2600" dirty="0" smtClean="0">
              <a:solidFill>
                <a:schemeClr val="accent2"/>
              </a:solidFill>
              <a:latin typeface="굴림" pitchFamily="50" charset="-127"/>
              <a:ea typeface="굴림" pitchFamily="50" charset="-127"/>
            </a:endParaRPr>
          </a:p>
          <a:p>
            <a:pPr marL="342900" indent="-342900" algn="l">
              <a:lnSpc>
                <a:spcPct val="220000"/>
              </a:lnSpc>
            </a:pPr>
            <a:r>
              <a:rPr lang="en-US" altLang="ko-KR" sz="2400" dirty="0" smtClean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□</a:t>
            </a:r>
            <a:r>
              <a:rPr lang="ko-KR" altLang="en-US" sz="2400" dirty="0" smtClean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개량의 중요성 인식제고</a:t>
            </a:r>
            <a:endParaRPr kumimoji="0" lang="ko-KR" altLang="en-US" sz="2400" dirty="0">
              <a:solidFill>
                <a:srgbClr val="000099"/>
              </a:solidFill>
              <a:latin typeface="굴림" pitchFamily="50" charset="-127"/>
              <a:ea typeface="굴림" pitchFamily="50" charset="-127"/>
            </a:endParaRPr>
          </a:p>
          <a:p>
            <a:pPr marL="342900" indent="-342900" algn="l">
              <a:lnSpc>
                <a:spcPct val="220000"/>
              </a:lnSpc>
            </a:pP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 </a:t>
            </a:r>
            <a:r>
              <a:rPr lang="en-US" altLang="ko-KR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□</a:t>
            </a: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개체기록의 정확성 확보로 </a:t>
            </a:r>
            <a:r>
              <a:rPr kumimoji="0" lang="ko-KR" altLang="en-US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유전능력평가</a:t>
            </a: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실시로 개량의</a:t>
            </a:r>
            <a:endParaRPr kumimoji="0" lang="en-US" altLang="ko-KR" sz="2400" dirty="0">
              <a:solidFill>
                <a:srgbClr val="000099"/>
              </a:solidFill>
              <a:latin typeface="굴림" pitchFamily="50" charset="-127"/>
              <a:ea typeface="굴림" pitchFamily="50" charset="-127"/>
            </a:endParaRPr>
          </a:p>
          <a:p>
            <a:pPr marL="342900" indent="-342900" algn="l">
              <a:lnSpc>
                <a:spcPct val="220000"/>
              </a:lnSpc>
            </a:pPr>
            <a:r>
              <a:rPr kumimoji="0" lang="en-US" altLang="ko-KR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    </a:t>
            </a: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가속화 실현</a:t>
            </a:r>
          </a:p>
          <a:p>
            <a:pPr marL="342900" indent="-342900" algn="l">
              <a:lnSpc>
                <a:spcPct val="220000"/>
              </a:lnSpc>
            </a:pP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 </a:t>
            </a:r>
            <a:r>
              <a:rPr lang="en-US" altLang="ko-KR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□</a:t>
            </a: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등록우의 </a:t>
            </a:r>
            <a:r>
              <a:rPr kumimoji="0" lang="ko-KR" altLang="en-US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부가가치 창출 </a:t>
            </a: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극대화 도모</a:t>
            </a:r>
          </a:p>
          <a:p>
            <a:pPr marL="342900" indent="-342900" algn="l">
              <a:lnSpc>
                <a:spcPct val="220000"/>
              </a:lnSpc>
            </a:pP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 </a:t>
            </a:r>
            <a:r>
              <a:rPr lang="en-US" altLang="ko-KR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□</a:t>
            </a: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개체의 선발과 도태 그리고 계획교배 극대화</a:t>
            </a:r>
          </a:p>
          <a:p>
            <a:pPr marL="342900" indent="-342900" algn="l">
              <a:lnSpc>
                <a:spcPct val="220000"/>
              </a:lnSpc>
            </a:pP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 </a:t>
            </a:r>
            <a:r>
              <a:rPr lang="en-US" altLang="ko-KR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□</a:t>
            </a: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정확한 혈통자료의 수집으로 </a:t>
            </a:r>
            <a:r>
              <a:rPr kumimoji="0" lang="ko-KR" altLang="en-US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농장경영의 합리화 </a:t>
            </a: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도모</a:t>
            </a:r>
          </a:p>
        </p:txBody>
      </p:sp>
      <p:sp>
        <p:nvSpPr>
          <p:cNvPr id="4" name="모서리가 둥근 직사각형 33"/>
          <p:cNvSpPr>
            <a:spLocks noChangeArrowheads="1"/>
          </p:cNvSpPr>
          <p:nvPr/>
        </p:nvSpPr>
        <p:spPr bwMode="auto">
          <a:xfrm>
            <a:off x="467544" y="193204"/>
            <a:ext cx="2880320" cy="57150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/>
            <a:r>
              <a:rPr lang="ko-KR" altLang="en-US" sz="28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근친자확인사업</a:t>
            </a:r>
            <a:endParaRPr lang="en-US" altLang="ko-KR" sz="28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51520" y="857232"/>
            <a:ext cx="8280920" cy="1657894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altLang="ko-KR" sz="1100" dirty="0" smtClean="0"/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ko-KR" sz="2600" b="1" dirty="0" smtClean="0"/>
              <a:t> 3.</a:t>
            </a:r>
            <a:r>
              <a:rPr lang="ko-KR" altLang="en-US" sz="2600" b="1" dirty="0" smtClean="0"/>
              <a:t> 추진내용</a:t>
            </a:r>
            <a:endParaRPr lang="en-US" altLang="ko-KR" sz="2600" b="1" dirty="0" smtClean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en-US" altLang="ko-KR" sz="200" b="1" dirty="0" smtClean="0"/>
          </a:p>
          <a:p>
            <a:pPr marL="342900" lvl="0" indent="-342900">
              <a:spcBef>
                <a:spcPct val="20000"/>
              </a:spcBef>
              <a:defRPr/>
            </a:pPr>
            <a:r>
              <a:rPr lang="ko-KR" altLang="en-US" sz="2000" dirty="0" smtClean="0"/>
              <a:t>   </a:t>
            </a:r>
            <a:r>
              <a:rPr lang="ko-KR" altLang="en-US" sz="2400" dirty="0" smtClean="0"/>
              <a:t>□ 사업기간 </a:t>
            </a:r>
            <a:r>
              <a:rPr lang="en-US" altLang="ko-KR" sz="2400" dirty="0" smtClean="0"/>
              <a:t>: 2012</a:t>
            </a:r>
            <a:r>
              <a:rPr lang="ko-KR" altLang="en-US" sz="2400" dirty="0" smtClean="0"/>
              <a:t>년 </a:t>
            </a:r>
            <a:r>
              <a:rPr lang="en-US" altLang="ko-KR" sz="2400" dirty="0" smtClean="0"/>
              <a:t>~ </a:t>
            </a:r>
            <a:r>
              <a:rPr lang="ko-KR" altLang="en-US" sz="2400" dirty="0" smtClean="0"/>
              <a:t>현재</a:t>
            </a:r>
            <a:endParaRPr lang="en-US" altLang="ko-KR" sz="2400" dirty="0" smtClean="0"/>
          </a:p>
          <a:p>
            <a:pPr marL="342900" lvl="0" indent="-342900">
              <a:spcBef>
                <a:spcPct val="20000"/>
              </a:spcBef>
              <a:defRPr/>
            </a:pPr>
            <a:r>
              <a:rPr lang="ko-KR" altLang="en-US" sz="2400" dirty="0" smtClean="0"/>
              <a:t>  □ </a:t>
            </a:r>
            <a:r>
              <a:rPr lang="ko-KR" altLang="en-US" sz="2400" dirty="0" err="1" smtClean="0"/>
              <a:t>권역별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DNA(</a:t>
            </a:r>
            <a:r>
              <a:rPr lang="ko-KR" altLang="en-US" sz="2400" dirty="0" smtClean="0"/>
              <a:t>친자확인</a:t>
            </a:r>
            <a:r>
              <a:rPr lang="en-US" altLang="ko-KR" sz="2400" dirty="0" smtClean="0"/>
              <a:t>) </a:t>
            </a:r>
            <a:r>
              <a:rPr lang="ko-KR" altLang="en-US" sz="2400" dirty="0" smtClean="0"/>
              <a:t>검사기관</a:t>
            </a:r>
            <a:endParaRPr lang="en-US" altLang="ko-KR" sz="2400" dirty="0" smtClean="0"/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altLang="ko-KR" sz="2000" dirty="0" smtClean="0"/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altLang="ko-KR" sz="2000" dirty="0" smtClean="0"/>
          </a:p>
          <a:p>
            <a:pPr marL="342900" lvl="0" indent="-342900">
              <a:spcBef>
                <a:spcPct val="20000"/>
              </a:spcBef>
              <a:defRPr/>
            </a:pPr>
            <a:endParaRPr lang="ko-KR" altLang="en-US" sz="2000" dirty="0" smtClean="0"/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1" lang="en-US" altLang="ko-K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571472" y="2714620"/>
          <a:ext cx="7821034" cy="3539351"/>
        </p:xfrm>
        <a:graphic>
          <a:graphicData uri="http://schemas.openxmlformats.org/drawingml/2006/table">
            <a:tbl>
              <a:tblPr/>
              <a:tblGrid>
                <a:gridCol w="1516250"/>
                <a:gridCol w="4454567"/>
                <a:gridCol w="1850217"/>
              </a:tblGrid>
              <a:tr h="4777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검사기관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주 소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지역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한경대학교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kern="1200" dirty="0" smtClean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경기도 안성시 </a:t>
                      </a:r>
                      <a:r>
                        <a:rPr lang="ko-KR" altLang="en-US" sz="1800" b="0" kern="1200" dirty="0" err="1" smtClean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중앙로</a:t>
                      </a:r>
                      <a:r>
                        <a:rPr lang="ko-KR" altLang="en-US" sz="1800" b="0" kern="1200" dirty="0" smtClean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800" b="0" kern="1200" dirty="0" smtClean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327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kern="1200" dirty="0" smtClean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축산기술지원센터 </a:t>
                      </a:r>
                      <a:r>
                        <a:rPr lang="en-US" altLang="ko-KR" sz="1800" b="0" kern="1200" dirty="0" smtClean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302</a:t>
                      </a:r>
                      <a:r>
                        <a:rPr lang="ko-KR" altLang="en-US" sz="1800" b="0" kern="1200" dirty="0" smtClean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호</a:t>
                      </a:r>
                      <a:endParaRPr lang="ko-KR" altLang="en-US" sz="1800" b="0" kern="1200" dirty="0">
                        <a:solidFill>
                          <a:srgbClr val="000000"/>
                        </a:solidFill>
                        <a:latin typeface="한양중고딕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경기</a:t>
                      </a:r>
                      <a:r>
                        <a:rPr lang="en-US" altLang="ko-KR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강원지역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5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GTNR</a:t>
                      </a:r>
                      <a:r>
                        <a:rPr lang="ko-KR" altLang="en-US" sz="1800" b="1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유전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자원연구소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충남 당진군 </a:t>
                      </a:r>
                      <a:r>
                        <a:rPr lang="ko-KR" altLang="en-US" sz="1800" b="0" kern="1200" dirty="0" err="1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송악면</a:t>
                      </a:r>
                      <a:r>
                        <a:rPr lang="ko-KR" altLang="en-US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800" b="0" kern="1200" dirty="0" err="1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중흥리</a:t>
                      </a:r>
                      <a:r>
                        <a:rPr lang="ko-KR" altLang="en-US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224-6 301</a:t>
                      </a:r>
                      <a:r>
                        <a:rPr lang="ko-KR" altLang="en-US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충청지역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2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순천대학교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전남 순천시 </a:t>
                      </a:r>
                      <a:r>
                        <a:rPr lang="ko-KR" altLang="en-US" sz="1800" b="0" kern="1200" dirty="0" err="1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중앙로</a:t>
                      </a:r>
                      <a:r>
                        <a:rPr lang="ko-KR" altLang="en-US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800" b="0" kern="1200" dirty="0" smtClean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255 </a:t>
                      </a:r>
                      <a:r>
                        <a:rPr lang="ko-KR" altLang="en-US" sz="1800" b="0" kern="1200" dirty="0" smtClean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동물자원과학과</a:t>
                      </a:r>
                      <a:endParaRPr lang="ko-KR" altLang="en-US" sz="1800" b="0" kern="1200" dirty="0">
                        <a:solidFill>
                          <a:srgbClr val="000000"/>
                        </a:solidFill>
                        <a:latin typeface="한양중고딕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호남</a:t>
                      </a:r>
                      <a:r>
                        <a:rPr lang="en-US" altLang="ko-KR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제주지역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2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1200" dirty="0" err="1" smtClean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참품한우</a:t>
                      </a:r>
                      <a:endParaRPr lang="ko-KR" altLang="en-US" sz="1800" b="1" kern="1200" dirty="0">
                        <a:solidFill>
                          <a:srgbClr val="000000"/>
                        </a:solidFill>
                        <a:latin typeface="한양중고딕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kern="1200" dirty="0" smtClean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경북 칠곡군 가사면 경북대로 </a:t>
                      </a:r>
                      <a:r>
                        <a:rPr lang="en-US" altLang="ko-KR" sz="1800" b="0" kern="1200" dirty="0" smtClean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1701-3</a:t>
                      </a:r>
                      <a:endParaRPr lang="ko-KR" altLang="en-US" sz="1800" b="0" kern="1200" dirty="0">
                        <a:solidFill>
                          <a:srgbClr val="000000"/>
                        </a:solidFill>
                        <a:latin typeface="한양중고딕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kern="1200" dirty="0" smtClean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경북지역</a:t>
                      </a:r>
                      <a:endParaRPr lang="ko-KR" altLang="en-US" sz="1800" b="0" kern="1200" dirty="0">
                        <a:solidFill>
                          <a:srgbClr val="000000"/>
                        </a:solidFill>
                        <a:latin typeface="한양중고딕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2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경상대학교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en-US" sz="1800" b="1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GAST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경남 진주시 진주대로 </a:t>
                      </a:r>
                      <a:r>
                        <a:rPr lang="en-US" altLang="ko-KR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501</a:t>
                      </a:r>
                      <a:endParaRPr lang="ko-KR" altLang="en-US" sz="1800" b="0" kern="1200" dirty="0">
                        <a:solidFill>
                          <a:srgbClr val="000000"/>
                        </a:solidFill>
                        <a:latin typeface="한양중고딕"/>
                        <a:ea typeface="+mn-ea"/>
                        <a:cs typeface="+mn-cs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농업과학대학 축산학과 </a:t>
                      </a:r>
                      <a:r>
                        <a:rPr lang="en-US" altLang="ko-KR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451</a:t>
                      </a:r>
                      <a:r>
                        <a:rPr lang="ko-KR" altLang="en-US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동 </a:t>
                      </a:r>
                      <a:r>
                        <a:rPr lang="en-US" altLang="ko-KR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240</a:t>
                      </a:r>
                      <a:r>
                        <a:rPr lang="ko-KR" altLang="en-US" sz="1800" b="0" kern="1200" dirty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kern="1200" dirty="0" smtClean="0">
                          <a:solidFill>
                            <a:srgbClr val="000000"/>
                          </a:solidFill>
                          <a:latin typeface="한양중고딕"/>
                          <a:ea typeface="+mn-ea"/>
                          <a:cs typeface="+mn-cs"/>
                        </a:rPr>
                        <a:t>경남지역</a:t>
                      </a:r>
                      <a:endParaRPr lang="ko-KR" altLang="en-US" sz="1800" b="0" kern="1200" dirty="0">
                        <a:solidFill>
                          <a:srgbClr val="000000"/>
                        </a:solidFill>
                        <a:latin typeface="한양중고딕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모서리가 둥근 직사각형 33"/>
          <p:cNvSpPr>
            <a:spLocks noChangeArrowheads="1"/>
          </p:cNvSpPr>
          <p:nvPr/>
        </p:nvSpPr>
        <p:spPr bwMode="auto">
          <a:xfrm>
            <a:off x="467544" y="193204"/>
            <a:ext cx="2880320" cy="57150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/>
            <a:r>
              <a:rPr lang="ko-KR" altLang="en-US" sz="28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근친자확인사업</a:t>
            </a:r>
            <a:endParaRPr lang="en-US" altLang="ko-KR" sz="28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79512" y="980729"/>
            <a:ext cx="8280920" cy="432048"/>
          </a:xfrm>
          <a:prstGeom prst="rect">
            <a:avLst/>
          </a:prstGeom>
        </p:spPr>
        <p:txBody>
          <a:bodyPr/>
          <a:lstStyle/>
          <a:p>
            <a:pPr marL="342900" indent="-342900" algn="l" latinLnBrk="1">
              <a:spcBef>
                <a:spcPct val="20000"/>
              </a:spcBef>
              <a:defRPr/>
            </a:pPr>
            <a:r>
              <a:rPr lang="en-US" altLang="ko-KR" sz="2600" b="1" dirty="0" smtClean="0"/>
              <a:t>4. </a:t>
            </a:r>
            <a:r>
              <a:rPr lang="ko-KR" altLang="en-US" sz="2600" b="1" dirty="0" smtClean="0"/>
              <a:t>연도별 친자확인 결과</a:t>
            </a:r>
            <a:endParaRPr kumimoji="1" lang="en-US" altLang="ko-KR" sz="2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285720" y="1500174"/>
          <a:ext cx="8424934" cy="2918592"/>
        </p:xfrm>
        <a:graphic>
          <a:graphicData uri="http://schemas.openxmlformats.org/drawingml/2006/table">
            <a:tbl>
              <a:tblPr/>
              <a:tblGrid>
                <a:gridCol w="727669"/>
                <a:gridCol w="856505"/>
                <a:gridCol w="720761"/>
                <a:gridCol w="794805"/>
                <a:gridCol w="715325"/>
                <a:gridCol w="715325"/>
                <a:gridCol w="794805"/>
                <a:gridCol w="794805"/>
                <a:gridCol w="794805"/>
                <a:gridCol w="794805"/>
                <a:gridCol w="715324"/>
              </a:tblGrid>
              <a:tr h="22248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한양중고딕"/>
                        </a:rPr>
                        <a:t>연도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한양중고딕"/>
                        </a:rPr>
                        <a:t>분석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한양중고딕"/>
                        </a:rPr>
                        <a:t>물량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한양중고딕"/>
                        </a:rPr>
                        <a:t>불일치내역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err="1">
                          <a:solidFill>
                            <a:srgbClr val="000000"/>
                          </a:solidFill>
                          <a:latin typeface="한양중고딕"/>
                        </a:rPr>
                        <a:t>수정전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한양중고딕"/>
                        </a:rPr>
                        <a:t>수정후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한양중고딕"/>
                        </a:rPr>
                        <a:t>혈통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한양중고딕"/>
                        </a:rPr>
                        <a:t>수정두수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한양중고딕"/>
                        </a:rPr>
                        <a:t>소계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한양중고딕"/>
                        </a:rPr>
                        <a:t>부 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한양중고딕"/>
                        </a:rPr>
                        <a:t>불일치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한양중고딕"/>
                        </a:rPr>
                        <a:t>모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한양중고딕"/>
                        </a:rPr>
                        <a:t>불일치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한양중고딕"/>
                        </a:rPr>
                        <a:t>부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한양중고딕"/>
                        </a:rPr>
                        <a:t>․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한양중고딕"/>
                        </a:rPr>
                        <a:t>모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한양중고딕"/>
                        </a:rPr>
                        <a:t>불일치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한양중고딕"/>
                        </a:rPr>
                        <a:t>친자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한양중고딕"/>
                        </a:rPr>
                        <a:t>일치두수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한양중고딕"/>
                        </a:rPr>
                        <a:t>친자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err="1">
                          <a:solidFill>
                            <a:srgbClr val="000000"/>
                          </a:solidFill>
                          <a:latin typeface="한양중고딕"/>
                        </a:rPr>
                        <a:t>일치율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한양중고딕"/>
                        </a:rPr>
                        <a:t>친자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한양중고딕"/>
                        </a:rPr>
                        <a:t>일치두수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한양중고딕"/>
                        </a:rPr>
                        <a:t>친자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한양중고딕"/>
                        </a:rPr>
                        <a:t>일치율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587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‘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12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년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3,520</a:t>
                      </a:r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873</a:t>
                      </a:r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451</a:t>
                      </a:r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292</a:t>
                      </a:r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130</a:t>
                      </a:r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2,647</a:t>
                      </a:r>
                      <a:endParaRPr lang="en-US" sz="11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75.2%</a:t>
                      </a:r>
                      <a:endParaRPr lang="en-US" sz="11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2,844</a:t>
                      </a:r>
                      <a:endParaRPr lang="en-US" sz="11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80.8%</a:t>
                      </a:r>
                      <a:endParaRPr lang="en-US" sz="11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62681" marR="62681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197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2681" marR="62681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7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‘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13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년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8,320</a:t>
                      </a:r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1,804</a:t>
                      </a:r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1,316</a:t>
                      </a:r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191</a:t>
                      </a:r>
                      <a:endParaRPr lang="en-US" sz="11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297</a:t>
                      </a:r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6,516</a:t>
                      </a:r>
                      <a:endParaRPr lang="en-US" sz="11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78.3%</a:t>
                      </a:r>
                      <a:endParaRPr lang="en-US" sz="11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7,558</a:t>
                      </a:r>
                      <a:endParaRPr lang="en-US" sz="11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90.8%</a:t>
                      </a:r>
                      <a:endParaRPr lang="en-US" sz="11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62681" marR="62681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1,042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2681" marR="62681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7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‘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14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년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8,589 </a:t>
                      </a:r>
                      <a:endParaRPr lang="en-US" sz="11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1,771</a:t>
                      </a:r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1,175 </a:t>
                      </a:r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272 </a:t>
                      </a:r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324 </a:t>
                      </a:r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6,818</a:t>
                      </a:r>
                      <a:endParaRPr lang="en-US" sz="11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79.4%</a:t>
                      </a:r>
                      <a:endParaRPr lang="en-US" sz="11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7,694</a:t>
                      </a:r>
                      <a:endParaRPr lang="en-US" sz="11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89.6%</a:t>
                      </a:r>
                      <a:endParaRPr lang="en-US" sz="110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62681" marR="62681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876</a:t>
                      </a:r>
                      <a:endParaRPr 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2681" marR="62681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7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‘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15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년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9,584</a:t>
                      </a:r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1,702</a:t>
                      </a:r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971</a:t>
                      </a:r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216</a:t>
                      </a:r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517</a:t>
                      </a:r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7,882</a:t>
                      </a:r>
                      <a:endParaRPr lang="en-US" sz="11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82.2%</a:t>
                      </a:r>
                      <a:endParaRPr lang="en-US" sz="1100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8,923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93.1%</a:t>
                      </a:r>
                      <a:endParaRPr 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2681" marR="62681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1,043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2681" marR="62681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8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‘</a:t>
                      </a:r>
                      <a:r>
                        <a:rPr lang="en-US" altLang="ko-KR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16</a:t>
                      </a:r>
                      <a:r>
                        <a:rPr lang="ko-KR" alt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년</a:t>
                      </a:r>
                    </a:p>
                  </a:txBody>
                  <a:tcPr marL="17329" marR="17329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10,745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latin typeface="한양중고딕"/>
                        <a:ea typeface="한양중고딕"/>
                        <a:cs typeface="+mn-cs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1,284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latin typeface="한양중고딕"/>
                        <a:ea typeface="한양중고딕"/>
                        <a:cs typeface="+mn-cs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799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latin typeface="한양중고딕"/>
                        <a:ea typeface="한양중고딕"/>
                        <a:cs typeface="+mn-cs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221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latin typeface="한양중고딕"/>
                        <a:ea typeface="한양중고딕"/>
                        <a:cs typeface="+mn-cs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264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latin typeface="한양중고딕"/>
                        <a:ea typeface="한양중고딕"/>
                        <a:cs typeface="+mn-cs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9,461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latin typeface="한양중고딕"/>
                        <a:ea typeface="한양중고딕"/>
                        <a:cs typeface="+mn-cs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88.1%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latin typeface="한양중고딕"/>
                        <a:ea typeface="한양중고딕"/>
                        <a:cs typeface="+mn-cs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10,111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latin typeface="한양중고딕"/>
                        <a:ea typeface="한양중고딕"/>
                        <a:cs typeface="+mn-cs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94.1%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latin typeface="한양중고딕"/>
                        <a:ea typeface="한양중고딕"/>
                        <a:cs typeface="+mn-cs"/>
                      </a:endParaRPr>
                    </a:p>
                  </a:txBody>
                  <a:tcPr marL="62681" marR="62681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650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latin typeface="한양중고딕"/>
                        <a:ea typeface="한양중고딕"/>
                        <a:cs typeface="+mn-cs"/>
                      </a:endParaRPr>
                    </a:p>
                  </a:txBody>
                  <a:tcPr marL="62681" marR="62681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’17</a:t>
                      </a:r>
                      <a:r>
                        <a:rPr lang="ko-KR" alt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년</a:t>
                      </a:r>
                    </a:p>
                  </a:txBody>
                  <a:tcPr marL="17329" marR="17329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14,673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latin typeface="한양중고딕"/>
                        <a:ea typeface="한양중고딕"/>
                        <a:cs typeface="+mn-cs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1,962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latin typeface="한양중고딕"/>
                        <a:ea typeface="한양중고딕"/>
                        <a:cs typeface="+mn-cs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1,612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latin typeface="한양중고딕"/>
                        <a:ea typeface="한양중고딕"/>
                        <a:cs typeface="+mn-cs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136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latin typeface="한양중고딕"/>
                        <a:ea typeface="한양중고딕"/>
                        <a:cs typeface="+mn-cs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214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latin typeface="한양중고딕"/>
                        <a:ea typeface="한양중고딕"/>
                        <a:cs typeface="+mn-cs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12,711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latin typeface="한양중고딕"/>
                        <a:ea typeface="한양중고딕"/>
                        <a:cs typeface="+mn-cs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86.6%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latin typeface="한양중고딕"/>
                        <a:ea typeface="한양중고딕"/>
                        <a:cs typeface="+mn-cs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13,543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latin typeface="한양중고딕"/>
                        <a:ea typeface="한양중고딕"/>
                        <a:cs typeface="+mn-cs"/>
                      </a:endParaRPr>
                    </a:p>
                  </a:txBody>
                  <a:tcPr marL="88490" marR="88490" marT="44245" marB="442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92.3%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latin typeface="한양중고딕"/>
                        <a:ea typeface="한양중고딕"/>
                        <a:cs typeface="+mn-cs"/>
                      </a:endParaRPr>
                    </a:p>
                  </a:txBody>
                  <a:tcPr marL="62681" marR="62681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  <a:cs typeface="+mn-cs"/>
                        </a:rPr>
                        <a:t>832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latin typeface="한양중고딕"/>
                        <a:ea typeface="한양중고딕"/>
                        <a:cs typeface="+mn-cs"/>
                      </a:endParaRPr>
                    </a:p>
                  </a:txBody>
                  <a:tcPr marL="62681" marR="62681" marT="17329" marB="173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292178" y="5053248"/>
          <a:ext cx="8423222" cy="14468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8879"/>
                <a:gridCol w="886655"/>
                <a:gridCol w="857100"/>
                <a:gridCol w="857100"/>
                <a:gridCol w="857100"/>
                <a:gridCol w="857100"/>
                <a:gridCol w="842322"/>
                <a:gridCol w="842322"/>
                <a:gridCol w="842322"/>
                <a:gridCol w="842322"/>
              </a:tblGrid>
              <a:tr h="39271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smtClean="0">
                          <a:latin typeface="HY그래픽M" pitchFamily="18" charset="-127"/>
                          <a:ea typeface="HY그래픽M" pitchFamily="18" charset="-127"/>
                        </a:rPr>
                        <a:t>연도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smtClean="0">
                          <a:latin typeface="HY그래픽M" pitchFamily="18" charset="-127"/>
                          <a:ea typeface="HY그래픽M" pitchFamily="18" charset="-127"/>
                        </a:rPr>
                        <a:t>분석물량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smtClean="0">
                          <a:latin typeface="HY그래픽M" pitchFamily="18" charset="-127"/>
                          <a:ea typeface="HY그래픽M" pitchFamily="18" charset="-127"/>
                        </a:rPr>
                        <a:t>불일치내역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친자</a:t>
                      </a:r>
                      <a:endParaRPr lang="en-US" altLang="ko-KR" sz="1300" b="1" dirty="0" smtClean="0">
                        <a:solidFill>
                          <a:schemeClr val="tx1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  <a:p>
                      <a:pPr algn="ctr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일치</a:t>
                      </a:r>
                      <a:endParaRPr lang="en-US" altLang="ko-KR" sz="1300" b="1" dirty="0" smtClean="0">
                        <a:solidFill>
                          <a:schemeClr val="tx1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err="1" smtClean="0">
                          <a:solidFill>
                            <a:schemeClr val="tx1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친자율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아비</a:t>
                      </a:r>
                      <a:endParaRPr lang="en-US" altLang="ko-KR" sz="1300" b="1" dirty="0" smtClean="0">
                        <a:solidFill>
                          <a:schemeClr val="tx1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  <a:p>
                      <a:pPr algn="ctr" latinLnBrk="1"/>
                      <a:r>
                        <a:rPr lang="ko-KR" altLang="en-US" sz="1300" b="1" dirty="0" err="1" smtClean="0">
                          <a:solidFill>
                            <a:schemeClr val="tx1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수정후</a:t>
                      </a:r>
                      <a:endParaRPr lang="en-US" altLang="ko-KR" sz="1300" b="1" dirty="0" smtClean="0">
                        <a:solidFill>
                          <a:schemeClr val="tx1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  <a:p>
                      <a:pPr algn="ctr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일치</a:t>
                      </a:r>
                      <a:endParaRPr lang="en-US" altLang="ko-KR" sz="1300" b="1" dirty="0" smtClean="0">
                        <a:solidFill>
                          <a:schemeClr val="tx1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err="1" smtClean="0">
                          <a:solidFill>
                            <a:schemeClr val="tx1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수정후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 </a:t>
                      </a:r>
                      <a:endParaRPr lang="en-US" altLang="ko-KR" sz="1300" b="1" dirty="0" smtClean="0">
                        <a:solidFill>
                          <a:schemeClr val="tx1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  <a:p>
                      <a:pPr algn="ctr" latinLnBrk="1"/>
                      <a:r>
                        <a:rPr lang="ko-KR" altLang="en-US" sz="1300" b="1" dirty="0" err="1" smtClean="0">
                          <a:solidFill>
                            <a:schemeClr val="tx1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친자율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anchor="ctr"/>
                </a:tc>
              </a:tr>
              <a:tr h="661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아비</a:t>
                      </a:r>
                      <a:endParaRPr lang="en-US" altLang="ko-KR" sz="1300" b="1" dirty="0" smtClean="0">
                        <a:solidFill>
                          <a:schemeClr val="tx1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  <a:p>
                      <a:pPr algn="ctr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부정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어미</a:t>
                      </a:r>
                      <a:endParaRPr lang="en-US" altLang="ko-KR" sz="1300" b="1" dirty="0" smtClean="0">
                        <a:solidFill>
                          <a:schemeClr val="tx1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  <a:p>
                      <a:pPr algn="ctr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부정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양친</a:t>
                      </a:r>
                      <a:endParaRPr lang="en-US" altLang="ko-KR" sz="1300" b="1" dirty="0" smtClean="0">
                        <a:solidFill>
                          <a:schemeClr val="tx1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  <a:p>
                      <a:pPr algn="ctr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부정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부정</a:t>
                      </a:r>
                      <a:endParaRPr lang="en-US" altLang="ko-KR" sz="1300" b="1" dirty="0" smtClean="0">
                        <a:solidFill>
                          <a:schemeClr val="tx1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  <a:p>
                      <a:pPr algn="ctr" latinLnBrk="1"/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(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합계</a:t>
                      </a:r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)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9271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합계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55,431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6,324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1,328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1,746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9,396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46,035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83.05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50,673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91.42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142844" y="4325035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□ </a:t>
            </a:r>
            <a:r>
              <a:rPr lang="en-US" altLang="ko-KR" sz="2000" b="1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2012~17(5</a:t>
            </a:r>
            <a:r>
              <a:rPr lang="ko-KR" altLang="en-US" sz="2000" b="1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년간</a:t>
            </a:r>
            <a:r>
              <a:rPr lang="en-US" altLang="ko-KR" sz="2000" b="1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)</a:t>
            </a:r>
            <a:r>
              <a:rPr lang="ko-KR" altLang="en-US" sz="2000" b="1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친자확인분석 결과내역</a:t>
            </a:r>
            <a:endParaRPr lang="ko-KR" altLang="en-US" sz="160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4104" y="4705400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latin typeface="+mn-ea"/>
                <a:ea typeface="+mn-ea"/>
              </a:rPr>
              <a:t>(</a:t>
            </a:r>
            <a:r>
              <a:rPr lang="ko-KR" altLang="en-US" sz="1400" b="1" dirty="0" smtClean="0">
                <a:latin typeface="+mn-ea"/>
                <a:ea typeface="+mn-ea"/>
              </a:rPr>
              <a:t>단위 </a:t>
            </a:r>
            <a:r>
              <a:rPr lang="en-US" altLang="ko-KR" sz="1400" b="1" dirty="0" smtClean="0">
                <a:latin typeface="+mn-ea"/>
                <a:ea typeface="+mn-ea"/>
              </a:rPr>
              <a:t>: </a:t>
            </a:r>
            <a:r>
              <a:rPr lang="ko-KR" altLang="en-US" sz="1400" b="1" dirty="0" smtClean="0">
                <a:latin typeface="+mn-ea"/>
                <a:ea typeface="+mn-ea"/>
              </a:rPr>
              <a:t>조</a:t>
            </a:r>
            <a:r>
              <a:rPr lang="en-US" altLang="ko-KR" sz="1400" b="1" dirty="0" smtClean="0">
                <a:latin typeface="+mn-ea"/>
                <a:ea typeface="+mn-ea"/>
              </a:rPr>
              <a:t>,</a:t>
            </a:r>
            <a:r>
              <a:rPr lang="ko-KR" altLang="en-US" sz="1400" b="1" dirty="0" smtClean="0">
                <a:latin typeface="+mn-ea"/>
                <a:ea typeface="+mn-ea"/>
              </a:rPr>
              <a:t>두</a:t>
            </a:r>
            <a:r>
              <a:rPr lang="en-US" altLang="ko-KR" sz="1400" b="1" dirty="0" smtClean="0">
                <a:latin typeface="+mn-ea"/>
                <a:ea typeface="+mn-ea"/>
              </a:rPr>
              <a:t>, %)</a:t>
            </a:r>
            <a:endParaRPr lang="ko-KR" altLang="en-US" sz="1400" b="1" dirty="0">
              <a:latin typeface="+mn-ea"/>
              <a:ea typeface="+mn-ea"/>
            </a:endParaRPr>
          </a:p>
        </p:txBody>
      </p:sp>
      <p:sp>
        <p:nvSpPr>
          <p:cNvPr id="10" name="모서리가 둥근 직사각형 33"/>
          <p:cNvSpPr>
            <a:spLocks noChangeArrowheads="1"/>
          </p:cNvSpPr>
          <p:nvPr/>
        </p:nvSpPr>
        <p:spPr bwMode="auto">
          <a:xfrm>
            <a:off x="467544" y="193204"/>
            <a:ext cx="2880320" cy="57150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/>
            <a:r>
              <a:rPr lang="ko-KR" altLang="en-US" sz="28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근친자확인사업</a:t>
            </a:r>
            <a:endParaRPr lang="en-US" altLang="ko-KR" sz="28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2285984" y="1428736"/>
          <a:ext cx="4392488" cy="5146843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408278"/>
                <a:gridCol w="1492105"/>
                <a:gridCol w="1492105"/>
              </a:tblGrid>
              <a:tr h="45574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연도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>
                          <a:solidFill>
                            <a:srgbClr val="FF0000"/>
                          </a:solidFill>
                        </a:rPr>
                        <a:t>수정전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>
                          <a:solidFill>
                            <a:srgbClr val="0000FF"/>
                          </a:solidFill>
                        </a:rPr>
                        <a:t>수정후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/>
                </a:tc>
              </a:tr>
              <a:tr h="8388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>
                          <a:solidFill>
                            <a:srgbClr val="FF0000"/>
                          </a:solidFill>
                        </a:rPr>
                        <a:t>친자</a:t>
                      </a:r>
                      <a:endParaRPr lang="ko-KR" altLang="en-US" sz="1200" b="1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>
                          <a:solidFill>
                            <a:srgbClr val="FF0000"/>
                          </a:solidFill>
                        </a:rPr>
                        <a:t>일치율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>
                          <a:solidFill>
                            <a:srgbClr val="0000FF"/>
                          </a:solidFill>
                        </a:rPr>
                        <a:t>친자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err="1">
                          <a:solidFill>
                            <a:srgbClr val="0000FF"/>
                          </a:solidFill>
                        </a:rPr>
                        <a:t>일치율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/>
                </a:tc>
              </a:tr>
              <a:tr h="642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‘</a:t>
                      </a:r>
                      <a:r>
                        <a:rPr lang="en-US" altLang="ko-KR" sz="1800" b="1" dirty="0"/>
                        <a:t>12</a:t>
                      </a:r>
                      <a:r>
                        <a:rPr lang="ko-KR" altLang="en-US" sz="1800" b="1" dirty="0"/>
                        <a:t>년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75.2%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88490" marR="88490" marT="44245" marB="4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80.8%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62681" marR="62681" marT="17329" marB="17329" anchor="ctr"/>
                </a:tc>
              </a:tr>
              <a:tr h="642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‘</a:t>
                      </a:r>
                      <a:r>
                        <a:rPr lang="en-US" altLang="ko-KR" sz="1800" b="1" dirty="0"/>
                        <a:t>13</a:t>
                      </a:r>
                      <a:r>
                        <a:rPr lang="ko-KR" altLang="en-US" sz="1800" b="1" dirty="0"/>
                        <a:t>년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78.3%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88490" marR="88490" marT="44245" marB="4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90.8%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62681" marR="62681" marT="17329" marB="17329" anchor="ctr"/>
                </a:tc>
              </a:tr>
              <a:tr h="642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‘</a:t>
                      </a:r>
                      <a:r>
                        <a:rPr lang="en-US" altLang="ko-KR" sz="1800" b="1" dirty="0"/>
                        <a:t>14</a:t>
                      </a:r>
                      <a:r>
                        <a:rPr lang="ko-KR" altLang="en-US" sz="1800" b="1" dirty="0"/>
                        <a:t>년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79.4%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88490" marR="88490" marT="44245" marB="4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89.6%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62681" marR="62681" marT="17329" marB="17329" anchor="ctr"/>
                </a:tc>
              </a:tr>
              <a:tr h="642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/>
                        <a:t>‘</a:t>
                      </a:r>
                      <a:r>
                        <a:rPr lang="en-US" altLang="ko-KR" sz="1800" b="1" dirty="0"/>
                        <a:t>15</a:t>
                      </a:r>
                      <a:r>
                        <a:rPr lang="ko-KR" altLang="en-US" sz="1800" b="1" dirty="0"/>
                        <a:t>년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329" marR="17329" marT="17329" marB="1732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82.2%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굴림"/>
                      </a:endParaRPr>
                    </a:p>
                  </a:txBody>
                  <a:tcPr marL="88490" marR="88490" marT="44245" marB="44245" anchor="ctr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/>
                        <a:t>93.1%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2681" marR="62681" marT="17329" marB="17329" anchor="ctr"/>
                </a:tc>
              </a:tr>
              <a:tr h="642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1200" dirty="0" smtClean="0"/>
                        <a:t>’16</a:t>
                      </a:r>
                      <a:r>
                        <a:rPr lang="ko-KR" altLang="en-US" sz="1800" b="1" kern="1200" dirty="0" smtClean="0"/>
                        <a:t>년</a:t>
                      </a:r>
                      <a:endParaRPr lang="ko-KR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329" marR="17329" marT="17329" marB="1732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/>
                        <a:t>88.1%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490" marR="88490" marT="44245" marB="44245" anchor="ctr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/>
                        <a:t>94.1%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81" marR="62681" marT="17329" marB="17329" anchor="ctr"/>
                </a:tc>
              </a:tr>
              <a:tr h="642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1200" dirty="0" smtClean="0">
                          <a:solidFill>
                            <a:srgbClr val="FF0000"/>
                          </a:solidFill>
                        </a:rPr>
                        <a:t>’17</a:t>
                      </a:r>
                      <a:r>
                        <a:rPr lang="ko-KR" altLang="en-US" sz="1800" b="1" kern="1200" dirty="0" smtClean="0">
                          <a:solidFill>
                            <a:srgbClr val="FF0000"/>
                          </a:solidFill>
                        </a:rPr>
                        <a:t>년</a:t>
                      </a:r>
                      <a:endParaRPr lang="ko-KR" altLang="en-US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329" marR="17329" marT="17329" marB="1732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</a:rPr>
                        <a:t>86.6%</a:t>
                      </a:r>
                      <a:endParaRPr lang="en-US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490" marR="88490" marT="44245" marB="44245" anchor="ctr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</a:rPr>
                        <a:t>92.3%</a:t>
                      </a:r>
                      <a:endParaRPr lang="en-US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81" marR="62681" marT="17329" marB="17329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214282" y="2500306"/>
            <a:ext cx="8786874" cy="157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742950" indent="-742950" algn="ctr">
              <a:lnSpc>
                <a:spcPct val="120000"/>
              </a:lnSpc>
              <a:defRPr/>
            </a:pPr>
            <a:r>
              <a:rPr lang="ko-KR" altLang="en-US" sz="40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한우산업 현황</a:t>
            </a:r>
            <a:endParaRPr lang="ko-KR" altLang="en-US" sz="40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5"/>
          <p:cNvSpPr>
            <a:spLocks noChangeArrowheads="1"/>
          </p:cNvSpPr>
          <p:nvPr/>
        </p:nvSpPr>
        <p:spPr bwMode="auto">
          <a:xfrm>
            <a:off x="323528" y="980728"/>
            <a:ext cx="8640762" cy="511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70000"/>
              </a:lnSpc>
            </a:pPr>
            <a:r>
              <a:rPr lang="ko-KR" altLang="en-US" sz="18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 </a:t>
            </a:r>
            <a:r>
              <a:rPr lang="ko-KR" altLang="en-US" sz="24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□ </a:t>
            </a:r>
            <a:r>
              <a:rPr lang="ko-KR" altLang="en-US" sz="24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번식우농가</a:t>
            </a:r>
            <a:r>
              <a:rPr lang="ko-KR" altLang="en-US" sz="24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입장 </a:t>
            </a:r>
          </a:p>
          <a:p>
            <a:pPr algn="l">
              <a:lnSpc>
                <a:spcPct val="170000"/>
              </a:lnSpc>
            </a:pPr>
            <a:r>
              <a:rPr lang="ko-KR" altLang="en-US" sz="240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  </a:t>
            </a: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농가의 번식</a:t>
            </a: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출생</a:t>
            </a: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)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기록관리 소홀로 인한 오류 </a:t>
            </a:r>
          </a:p>
          <a:p>
            <a:pPr algn="l">
              <a:lnSpc>
                <a:spcPct val="170000"/>
              </a:lnSpc>
            </a:pP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- 2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회 </a:t>
            </a:r>
            <a:r>
              <a:rPr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수정시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동일정액 사용여부 확인 소홀 </a:t>
            </a:r>
          </a:p>
          <a:p>
            <a:pPr algn="l">
              <a:lnSpc>
                <a:spcPct val="170000"/>
              </a:lnSpc>
            </a:pP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  </a:t>
            </a:r>
            <a:r>
              <a:rPr lang="en-US" altLang="ko-KR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("</a:t>
            </a:r>
            <a:r>
              <a:rPr lang="ko-KR" altLang="en-US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정액혈통 및 인공수정증명서</a:t>
            </a:r>
            <a:r>
              <a:rPr lang="en-US" altLang="ko-KR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" </a:t>
            </a:r>
            <a:r>
              <a:rPr lang="ko-KR" altLang="en-US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및 </a:t>
            </a:r>
            <a:r>
              <a:rPr lang="en-US" altLang="ko-KR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St </a:t>
            </a:r>
            <a:r>
              <a:rPr lang="ko-KR" altLang="en-US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관리 미흡</a:t>
            </a:r>
            <a:r>
              <a:rPr lang="en-US" altLang="ko-KR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=</a:t>
            </a:r>
            <a:r>
              <a:rPr lang="ko-KR" altLang="en-US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분실</a:t>
            </a:r>
            <a:r>
              <a:rPr lang="en-US" altLang="ko-KR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) </a:t>
            </a:r>
          </a:p>
          <a:p>
            <a:pPr algn="l">
              <a:lnSpc>
                <a:spcPct val="170000"/>
              </a:lnSpc>
            </a:pP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- </a:t>
            </a:r>
            <a:r>
              <a:rPr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귀표부착</a:t>
            </a: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등록신청</a:t>
            </a: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)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시 농장주의 부재로 개체확인 부정확     </a:t>
            </a:r>
            <a:endParaRPr lang="en-US" altLang="ko-KR" sz="2400" dirty="0">
              <a:solidFill>
                <a:srgbClr val="0000CC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170000"/>
              </a:lnSpc>
            </a:pP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   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상태로  송아지 등록하는 경우 발생</a:t>
            </a:r>
            <a:endParaRPr lang="en-US" altLang="ko-KR" sz="2400" dirty="0">
              <a:solidFill>
                <a:srgbClr val="0000CC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170000"/>
              </a:lnSpc>
            </a:pP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- 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정액</a:t>
            </a: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1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등급에 대한 맹목적인 선호</a:t>
            </a:r>
          </a:p>
          <a:p>
            <a:pPr algn="l">
              <a:lnSpc>
                <a:spcPct val="170000"/>
              </a:lnSpc>
            </a:pP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- 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기록관리에 대한 농가의 관심부족 및 필요성 교육 부족</a:t>
            </a:r>
            <a:r>
              <a:rPr lang="ko-KR" altLang="en-US" sz="2400" b="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</a:t>
            </a:r>
          </a:p>
        </p:txBody>
      </p:sp>
      <p:sp>
        <p:nvSpPr>
          <p:cNvPr id="47108" name="모서리가 둥근 직사각형 33"/>
          <p:cNvSpPr>
            <a:spLocks noChangeArrowheads="1"/>
          </p:cNvSpPr>
          <p:nvPr/>
        </p:nvSpPr>
        <p:spPr bwMode="auto">
          <a:xfrm>
            <a:off x="539552" y="193204"/>
            <a:ext cx="4536504" cy="57150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r>
              <a:rPr lang="ko-KR" altLang="en-US" sz="28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혈통등록 추진시의  문제점</a:t>
            </a:r>
            <a:endParaRPr lang="en-US" altLang="ko-KR" sz="28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323528" y="764704"/>
            <a:ext cx="8857108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18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 </a:t>
            </a:r>
            <a:endParaRPr lang="ko-KR" altLang="en-US" sz="1800" dirty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160000"/>
              </a:lnSpc>
            </a:pPr>
            <a:r>
              <a:rPr lang="en-US" altLang="ko-KR" sz="240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□ 인공수정사의 입장</a:t>
            </a:r>
            <a:r>
              <a:rPr lang="ko-KR" altLang="en-US" sz="2400" b="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</a:p>
          <a:p>
            <a:pPr algn="l">
              <a:lnSpc>
                <a:spcPct val="190000"/>
              </a:lnSpc>
            </a:pPr>
            <a:r>
              <a:rPr lang="ko-KR" altLang="en-US" sz="240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발정우에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대한 개체기록 정보미흡 </a:t>
            </a:r>
          </a:p>
          <a:p>
            <a:pPr algn="l">
              <a:lnSpc>
                <a:spcPct val="190000"/>
              </a:lnSpc>
            </a:pP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- 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연수정시 </a:t>
            </a: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St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의 </a:t>
            </a:r>
            <a:r>
              <a:rPr lang="en-US" altLang="ko-KR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“</a:t>
            </a:r>
            <a:r>
              <a:rPr lang="ko-KR" altLang="en-US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정액혈통 및 가축인공수정증명서</a:t>
            </a:r>
            <a:r>
              <a:rPr lang="en-US" altLang="ko-KR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”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의 미부착</a:t>
            </a:r>
          </a:p>
          <a:p>
            <a:pPr algn="l">
              <a:lnSpc>
                <a:spcPct val="190000"/>
              </a:lnSpc>
            </a:pP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계획교배 및 근친여부와 상관없이 인공수정 실시     </a:t>
            </a:r>
          </a:p>
          <a:p>
            <a:pPr algn="l">
              <a:lnSpc>
                <a:spcPct val="190000"/>
              </a:lnSpc>
            </a:pP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한우농가가 원하는 정액의 다양성 부재 </a:t>
            </a:r>
          </a:p>
          <a:p>
            <a:pPr algn="l">
              <a:lnSpc>
                <a:spcPct val="190000"/>
              </a:lnSpc>
            </a:pP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수정하는 정액</a:t>
            </a: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St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에 대한 농가에게</a:t>
            </a: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정확한 정보 </a:t>
            </a:r>
            <a:r>
              <a:rPr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미제공</a:t>
            </a:r>
            <a:endParaRPr lang="en-US" altLang="ko-KR" sz="2400" dirty="0">
              <a:solidFill>
                <a:srgbClr val="0000CC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190000"/>
              </a:lnSpc>
            </a:pP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- </a:t>
            </a:r>
            <a:r>
              <a:rPr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최일선에서의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개량사로서의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개량마이드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및 정보부족</a:t>
            </a:r>
          </a:p>
        </p:txBody>
      </p:sp>
      <p:sp>
        <p:nvSpPr>
          <p:cNvPr id="5" name="모서리가 둥근 직사각형 33"/>
          <p:cNvSpPr>
            <a:spLocks noChangeArrowheads="1"/>
          </p:cNvSpPr>
          <p:nvPr/>
        </p:nvSpPr>
        <p:spPr bwMode="auto">
          <a:xfrm>
            <a:off x="539552" y="193204"/>
            <a:ext cx="4536504" cy="57150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r>
              <a:rPr lang="ko-KR" altLang="en-US" sz="28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혈통등록 추진시의  문제점</a:t>
            </a:r>
            <a:endParaRPr lang="en-US" altLang="ko-KR" sz="28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9"/>
          <p:cNvGrpSpPr/>
          <p:nvPr/>
        </p:nvGrpSpPr>
        <p:grpSpPr>
          <a:xfrm>
            <a:off x="323850" y="1268413"/>
            <a:ext cx="4176713" cy="5041900"/>
            <a:chOff x="323850" y="1268413"/>
            <a:chExt cx="4176713" cy="5041900"/>
          </a:xfrm>
        </p:grpSpPr>
        <p:pic>
          <p:nvPicPr>
            <p:cNvPr id="51202" name="Picture 4"/>
            <p:cNvPicPr>
              <a:picLocks noChangeAspect="1" noChangeArrowheads="1"/>
            </p:cNvPicPr>
            <p:nvPr/>
          </p:nvPicPr>
          <p:blipFill>
            <a:blip r:embed="rId3" cstate="print">
              <a:lum bright="24000" contrast="36000"/>
            </a:blip>
            <a:srcRect/>
            <a:stretch>
              <a:fillRect/>
            </a:stretch>
          </p:blipFill>
          <p:spPr bwMode="auto">
            <a:xfrm>
              <a:off x="323850" y="1268413"/>
              <a:ext cx="4176713" cy="504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03" name="Rectangle 5"/>
            <p:cNvSpPr>
              <a:spLocks noChangeArrowheads="1"/>
            </p:cNvSpPr>
            <p:nvPr/>
          </p:nvSpPr>
          <p:spPr bwMode="auto">
            <a:xfrm>
              <a:off x="1547813" y="4005263"/>
              <a:ext cx="1008062" cy="504825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3" name="그룹 10"/>
          <p:cNvGrpSpPr/>
          <p:nvPr/>
        </p:nvGrpSpPr>
        <p:grpSpPr>
          <a:xfrm>
            <a:off x="4643438" y="1268413"/>
            <a:ext cx="4284662" cy="5040312"/>
            <a:chOff x="4643438" y="1268413"/>
            <a:chExt cx="4284662" cy="5040312"/>
          </a:xfrm>
        </p:grpSpPr>
        <p:pic>
          <p:nvPicPr>
            <p:cNvPr id="51204" name="Picture 2" descr="이수성(002041989896아비)"/>
            <p:cNvPicPr>
              <a:picLocks noChangeAspect="1" noChangeArrowheads="1"/>
            </p:cNvPicPr>
            <p:nvPr/>
          </p:nvPicPr>
          <p:blipFill>
            <a:blip r:embed="rId4" cstate="print">
              <a:lum bright="12000" contrast="42000"/>
            </a:blip>
            <a:srcRect/>
            <a:stretch>
              <a:fillRect/>
            </a:stretch>
          </p:blipFill>
          <p:spPr bwMode="auto">
            <a:xfrm>
              <a:off x="4643438" y="1268413"/>
              <a:ext cx="4284662" cy="5040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06" name="Rectangle 5"/>
            <p:cNvSpPr>
              <a:spLocks noChangeArrowheads="1"/>
            </p:cNvSpPr>
            <p:nvPr/>
          </p:nvSpPr>
          <p:spPr bwMode="auto">
            <a:xfrm>
              <a:off x="5940425" y="4292600"/>
              <a:ext cx="1008063" cy="504825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7" name="모서리가 둥근 직사각형 33"/>
          <p:cNvSpPr>
            <a:spLocks noChangeArrowheads="1"/>
          </p:cNvSpPr>
          <p:nvPr/>
        </p:nvSpPr>
        <p:spPr bwMode="auto">
          <a:xfrm>
            <a:off x="251520" y="193204"/>
            <a:ext cx="4752528" cy="57150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ko-KR" altLang="en-US" sz="32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  <a:cs typeface="한양신명조"/>
              </a:rPr>
              <a:t>정액증명서의 오용사례</a:t>
            </a:r>
            <a:endParaRPr lang="en-US" altLang="ko-KR" sz="32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  <a:cs typeface="한양신명조"/>
            </a:endParaRPr>
          </a:p>
        </p:txBody>
      </p:sp>
      <p:pic>
        <p:nvPicPr>
          <p:cNvPr id="13" name="Picture 2" descr="이수성(002041989896아비)"/>
          <p:cNvPicPr>
            <a:picLocks noChangeAspect="1" noChangeArrowheads="1"/>
          </p:cNvPicPr>
          <p:nvPr/>
        </p:nvPicPr>
        <p:blipFill>
          <a:blip r:embed="rId4" cstate="print">
            <a:lum bright="12000" contrast="42000"/>
          </a:blip>
          <a:srcRect l="8403" t="5715" r="2525" b="68570"/>
          <a:stretch>
            <a:fillRect/>
          </a:stretch>
        </p:blipFill>
        <p:spPr bwMode="auto">
          <a:xfrm>
            <a:off x="1475656" y="2564904"/>
            <a:ext cx="6696744" cy="2274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lum bright="24000" contrast="36000"/>
          </a:blip>
          <a:srcRect l="8620" t="7141" r="3454" b="67152"/>
          <a:stretch>
            <a:fillRect/>
          </a:stretch>
        </p:blipFill>
        <p:spPr bwMode="auto">
          <a:xfrm>
            <a:off x="1475656" y="2564904"/>
            <a:ext cx="6732748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179958" y="1074099"/>
            <a:ext cx="8856538" cy="487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18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</a:rPr>
              <a:t> </a:t>
            </a:r>
            <a:endParaRPr lang="en-US" altLang="ko-KR" sz="1800" dirty="0" smtClean="0">
              <a:solidFill>
                <a:schemeClr val="tx1"/>
              </a:solidFill>
              <a:latin typeface="Arial" pitchFamily="34" charset="0"/>
              <a:ea typeface="굴림" pitchFamily="50" charset="-127"/>
            </a:endParaRPr>
          </a:p>
          <a:p>
            <a:pPr algn="l">
              <a:lnSpc>
                <a:spcPct val="100000"/>
              </a:lnSpc>
            </a:pPr>
            <a:r>
              <a:rPr lang="en-US" altLang="ko-KR" sz="2400" dirty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    </a:t>
            </a:r>
            <a:r>
              <a:rPr lang="ko-KR" altLang="en-US" sz="2400" dirty="0">
                <a:solidFill>
                  <a:srgbClr val="CC0000"/>
                </a:solidFill>
                <a:latin typeface="굴림" pitchFamily="50" charset="-127"/>
                <a:ea typeface="굴림" pitchFamily="50" charset="-127"/>
              </a:rPr>
              <a:t>□ 한우등록위원 입장</a:t>
            </a:r>
            <a:r>
              <a:rPr lang="ko-KR" altLang="en-US" sz="2400" b="0" dirty="0">
                <a:solidFill>
                  <a:srgbClr val="CC0000"/>
                </a:solidFill>
                <a:latin typeface="굴림" pitchFamily="50" charset="-127"/>
                <a:ea typeface="굴림" pitchFamily="50" charset="-127"/>
              </a:rPr>
              <a:t> </a:t>
            </a:r>
          </a:p>
          <a:p>
            <a:pPr algn="l">
              <a:lnSpc>
                <a:spcPct val="160000"/>
              </a:lnSpc>
            </a:pPr>
            <a:r>
              <a:rPr lang="ko-KR" altLang="en-US" sz="240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   </a:t>
            </a:r>
            <a:r>
              <a:rPr lang="ko-KR" altLang="en-US" sz="2400" dirty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등록시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번식기록 및 인공수정기록 확인 미흡 </a:t>
            </a:r>
          </a:p>
          <a:p>
            <a:pPr algn="l">
              <a:lnSpc>
                <a:spcPct val="160000"/>
              </a:lnSpc>
            </a:pP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  </a:t>
            </a: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지연</a:t>
            </a: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다두생산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및 조기이유 등으로 인한 개체 확인 부정확 </a:t>
            </a:r>
          </a:p>
          <a:p>
            <a:pPr algn="l">
              <a:lnSpc>
                <a:spcPct val="160000"/>
              </a:lnSpc>
            </a:pP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  </a:t>
            </a: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관리조합 담당직원들의 업무과중과 빈번한 인사이동으로</a:t>
            </a:r>
            <a:endParaRPr lang="en-US" altLang="ko-KR" sz="2400" dirty="0">
              <a:solidFill>
                <a:srgbClr val="0000CC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160000"/>
              </a:lnSpc>
            </a:pP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    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혈통등록의 자료관리가 소홀한 경우가 발생 </a:t>
            </a:r>
          </a:p>
          <a:p>
            <a:pPr algn="l">
              <a:lnSpc>
                <a:spcPct val="160000"/>
              </a:lnSpc>
            </a:pP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  </a:t>
            </a: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lang="en-US" altLang="ko-KR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“</a:t>
            </a:r>
            <a:r>
              <a:rPr lang="ko-KR" altLang="en-US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정액혈통 및 가축인공수정증명서</a:t>
            </a:r>
            <a:r>
              <a:rPr lang="en-US" altLang="ko-KR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” 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미확인과 농장주의 </a:t>
            </a:r>
            <a:endParaRPr lang="en-US" altLang="ko-KR" sz="2400" dirty="0">
              <a:solidFill>
                <a:srgbClr val="0000CC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160000"/>
              </a:lnSpc>
            </a:pP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      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유선 확인만으로 등록 신청하는 경우 오류발생      </a:t>
            </a:r>
            <a:endParaRPr lang="en-US" altLang="ko-KR" sz="2400" dirty="0">
              <a:solidFill>
                <a:srgbClr val="0000CC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160000"/>
              </a:lnSpc>
            </a:pPr>
            <a:r>
              <a:rPr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  - </a:t>
            </a:r>
            <a:r>
              <a:rPr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일부 지역축협의 개량사업에 대한 중요성 인식 부족</a:t>
            </a:r>
            <a:endParaRPr lang="en-US" altLang="ko-KR" sz="2400" dirty="0">
              <a:solidFill>
                <a:srgbClr val="0000CC"/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49156" name="Picture 9" descr="MP900422183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9797" y="908720"/>
            <a:ext cx="1590675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모서리가 둥근 직사각형 33"/>
          <p:cNvSpPr>
            <a:spLocks noChangeArrowheads="1"/>
          </p:cNvSpPr>
          <p:nvPr/>
        </p:nvSpPr>
        <p:spPr bwMode="auto">
          <a:xfrm>
            <a:off x="539552" y="193204"/>
            <a:ext cx="4536504" cy="57150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r>
              <a:rPr lang="ko-KR" altLang="en-US" sz="28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혈통등록 추진시의  문제점</a:t>
            </a:r>
            <a:endParaRPr lang="en-US" altLang="ko-KR" sz="28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50825" y="1339850"/>
            <a:ext cx="8642350" cy="51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87313" tIns="44450" rIns="87313" bIns="44450"/>
          <a:lstStyle/>
          <a:p>
            <a:pPr algn="l">
              <a:lnSpc>
                <a:spcPct val="200000"/>
              </a:lnSpc>
            </a:pPr>
            <a:r>
              <a:rPr kumimoji="0" lang="ko-KR" altLang="en-US" dirty="0">
                <a:solidFill>
                  <a:schemeClr val="hlink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ko-KR" altLang="en-US" dirty="0" smtClean="0">
                <a:solidFill>
                  <a:schemeClr val="hlink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ko-KR" altLang="en-US" sz="2400" dirty="0" smtClean="0">
                <a:solidFill>
                  <a:srgbClr val="CC0000"/>
                </a:solidFill>
                <a:latin typeface="굴림" pitchFamily="50" charset="-127"/>
                <a:ea typeface="굴림" pitchFamily="50" charset="-127"/>
              </a:rPr>
              <a:t>□ </a:t>
            </a:r>
            <a:r>
              <a:rPr kumimoji="0" lang="ko-KR" altLang="en-US" sz="2400" dirty="0">
                <a:solidFill>
                  <a:srgbClr val="CC0000"/>
                </a:solidFill>
                <a:latin typeface="굴림" pitchFamily="50" charset="-127"/>
                <a:ea typeface="굴림" pitchFamily="50" charset="-127"/>
              </a:rPr>
              <a:t>종축등록위원의 등록단계</a:t>
            </a:r>
            <a:r>
              <a:rPr kumimoji="0" lang="ko-KR" altLang="en-US" sz="2400" dirty="0">
                <a:solidFill>
                  <a:schemeClr val="hlink"/>
                </a:solidFill>
                <a:latin typeface="굴림" pitchFamily="50" charset="-127"/>
                <a:ea typeface="굴림" pitchFamily="50" charset="-127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kumimoji="0" lang="en-US" altLang="ko-KR" sz="2400" dirty="0">
                <a:solidFill>
                  <a:schemeClr val="hlink"/>
                </a:solidFill>
                <a:latin typeface="굴림" pitchFamily="50" charset="-127"/>
                <a:ea typeface="굴림" pitchFamily="50" charset="-127"/>
              </a:rPr>
              <a:t>  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kumimoji="0"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등록시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개체의 혈통 및 수정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분만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)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기록 등 확인 철저 </a:t>
            </a:r>
          </a:p>
          <a:p>
            <a:pPr algn="l">
              <a:lnSpc>
                <a:spcPct val="150000"/>
              </a:lnSpc>
            </a:pP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- 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조기등록 유도로 혈통의 신뢰도 제고 </a:t>
            </a:r>
          </a:p>
          <a:p>
            <a:pPr algn="l">
              <a:lnSpc>
                <a:spcPct val="150000"/>
              </a:lnSpc>
            </a:pP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- 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한 농장에서 </a:t>
            </a:r>
            <a:r>
              <a:rPr kumimoji="0"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여러마리를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등록할 시에는 반드시 농장주가</a:t>
            </a:r>
            <a:endParaRPr kumimoji="0" lang="en-US" altLang="ko-KR" sz="2400" dirty="0">
              <a:solidFill>
                <a:srgbClr val="0000CC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   </a:t>
            </a:r>
            <a:r>
              <a:rPr kumimoji="0"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입회하에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등록신청</a:t>
            </a:r>
            <a:endParaRPr kumimoji="0" lang="en-US" altLang="ko-KR" sz="2400" dirty="0">
              <a:solidFill>
                <a:srgbClr val="0000CC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- </a:t>
            </a:r>
            <a:r>
              <a:rPr kumimoji="0"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등록시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“정액혈통 및 인공수정증명서” 첨부 의무화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원본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정확하고 투명한 혈통을 위한 등록신청 실명제 추진</a:t>
            </a:r>
            <a:endParaRPr kumimoji="0" lang="en-US" altLang="ko-KR" sz="2400" dirty="0">
              <a:solidFill>
                <a:srgbClr val="0000CC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신속한 </a:t>
            </a:r>
            <a:r>
              <a:rPr kumimoji="0"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귀표부착으로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개체관리 철저</a:t>
            </a:r>
            <a:endParaRPr kumimoji="0" lang="en-US" altLang="ko-KR" sz="2400" dirty="0">
              <a:solidFill>
                <a:srgbClr val="0000CC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200000"/>
              </a:lnSpc>
            </a:pPr>
            <a:endParaRPr kumimoji="0" lang="en-US" altLang="ko-KR" sz="2400" dirty="0">
              <a:solidFill>
                <a:schemeClr val="accent2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200000"/>
              </a:lnSpc>
            </a:pPr>
            <a:endParaRPr kumimoji="0" lang="ko-KR" altLang="en-US" b="0" dirty="0">
              <a:solidFill>
                <a:schemeClr val="accent2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6324" name="모서리가 둥근 직사각형 33"/>
          <p:cNvSpPr>
            <a:spLocks noChangeArrowheads="1"/>
          </p:cNvSpPr>
          <p:nvPr/>
        </p:nvSpPr>
        <p:spPr bwMode="auto">
          <a:xfrm>
            <a:off x="467544" y="193204"/>
            <a:ext cx="6480224" cy="57150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r>
              <a:rPr lang="ko-KR" altLang="en-US" sz="3200" dirty="0">
                <a:solidFill>
                  <a:schemeClr val="bg1"/>
                </a:solidFill>
                <a:latin typeface="굴림" pitchFamily="50" charset="-127"/>
              </a:rPr>
              <a:t>혈통신뢰도향상을 위한 개선방안</a:t>
            </a:r>
            <a:endParaRPr lang="en-US" altLang="ko-K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4233863"/>
            <a:ext cx="3206750" cy="2290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981075"/>
            <a:ext cx="3208337" cy="2430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584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1181100"/>
            <a:ext cx="3208337" cy="2327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4392" name="Picture 8"/>
          <p:cNvPicPr>
            <a:picLocks noChangeAspect="1" noChangeArrowheads="1"/>
          </p:cNvPicPr>
          <p:nvPr/>
        </p:nvPicPr>
        <p:blipFill>
          <a:blip r:embed="rId5" cstate="print"/>
          <a:srcRect l="48091" t="7948" r="3816" b="1929"/>
          <a:stretch>
            <a:fillRect/>
          </a:stretch>
        </p:blipFill>
        <p:spPr bwMode="auto">
          <a:xfrm>
            <a:off x="2116138" y="1419225"/>
            <a:ext cx="1543050" cy="2036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4393" name="Picture 9"/>
          <p:cNvPicPr>
            <a:picLocks noChangeAspect="1" noChangeArrowheads="1"/>
          </p:cNvPicPr>
          <p:nvPr/>
        </p:nvPicPr>
        <p:blipFill>
          <a:blip r:embed="rId3" cstate="print"/>
          <a:srcRect l="51950" t="17795"/>
          <a:stretch>
            <a:fillRect/>
          </a:stretch>
        </p:blipFill>
        <p:spPr bwMode="auto">
          <a:xfrm>
            <a:off x="7085013" y="1412875"/>
            <a:ext cx="1541462" cy="1998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4394" name="Picture 10"/>
          <p:cNvPicPr>
            <a:picLocks noChangeAspect="1" noChangeArrowheads="1"/>
          </p:cNvPicPr>
          <p:nvPr/>
        </p:nvPicPr>
        <p:blipFill>
          <a:blip r:embed="rId2" cstate="print"/>
          <a:srcRect l="51973" t="13420"/>
          <a:stretch>
            <a:fillRect/>
          </a:stretch>
        </p:blipFill>
        <p:spPr bwMode="auto">
          <a:xfrm>
            <a:off x="4862513" y="4551363"/>
            <a:ext cx="1531937" cy="1973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5850" name="모서리가 둥근 직사각형 33"/>
          <p:cNvSpPr>
            <a:spLocks noChangeArrowheads="1"/>
          </p:cNvSpPr>
          <p:nvPr/>
        </p:nvSpPr>
        <p:spPr bwMode="auto">
          <a:xfrm>
            <a:off x="323528" y="193204"/>
            <a:ext cx="4824536" cy="57150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/>
            <a:r>
              <a:rPr lang="ko-KR" altLang="en-US" sz="28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혈통</a:t>
            </a:r>
            <a:r>
              <a:rPr lang="en-US" altLang="ko-KR" sz="28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기록</a:t>
            </a:r>
            <a:r>
              <a:rPr lang="en-US" altLang="ko-KR" sz="28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8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의 </a:t>
            </a:r>
            <a:r>
              <a:rPr lang="ko-KR" altLang="en-US" sz="28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정확도 확보</a:t>
            </a:r>
            <a:endParaRPr lang="en-US" altLang="ko-KR" sz="28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578 C 0.00104 -0.00301 0.00156 -0.00741 0.00486 -0.01436 C 0.00694 -0.02547 0.01389 -0.03588 0.02014 -0.04398 C 0.0316 -0.05903 0.0408 -0.07732 0.05139 -0.09352 C 0.0566 -0.10162 0.06198 -0.10949 0.06788 -0.11667 C 0.07239 -0.12153 0.08177 -0.12963 0.08177 -0.1294 C 0.0901 -0.14769 0.08021 -0.13102 0.09184 -0.13982 C 0.09305 -0.14074 0.09305 -0.14352 0.09427 -0.14468 C 0.09705 -0.14723 0.10035 -0.14769 0.10312 -0.14977 C 0.11666 -0.15996 0.12986 -0.16945 0.1434 -0.1794 C 0.16076 -0.19213 0.14323 -0.18496 0.16232 -0.19098 C 0.17187 -0.19861 0.18055 -0.20186 0.19132 -0.20556 C 0.19219 -0.20556 0.20382 -0.2044 0.20642 -0.20255 C 0.20903 -0.2007 0.21094 -0.19746 0.21389 -0.19584 C 0.22118 -0.19236 0.22899 -0.19283 0.23663 -0.19098 C 0.25 -0.18334 0.26146 -0.18125 0.27587 -0.1794 C 0.3 -0.17246 0.29097 -0.17523 0.3033 -0.17107 C 0.30503 -0.16945 0.3066 -0.1676 0.30833 -0.16644 C 0.31041 -0.16505 0.31267 -0.16482 0.31458 -0.16297 C 0.31753 -0.16065 0.31962 -0.15718 0.32239 -0.15463 C 0.3243 -0.14236 0.32691 -0.12963 0.33107 -0.11829 C 0.33403 -0.1 0.33003 -0.11968 0.33628 -0.10348 C 0.33923 -0.09537 0.33941 -0.08681 0.34236 -0.07871 C 0.34774 -0.04329 0.35052 0.00162 0.32986 0.02847 C 0.32812 0.03102 0.32552 0.03148 0.32361 0.03356 C 0.31476 0.04328 0.31007 0.05115 0.29826 0.05509 C 0.28767 0.06389 0.28611 0.06365 0.27187 0.06527 C 0.23941 0.07453 0.20538 0.07222 0.17239 0.06365 C 0.17031 0.06064 0.16771 0.05856 0.16614 0.05509 C 0.16232 0.0456 0.16076 0.03472 0.15469 0.02708 C 0.15087 0.00648 0.14948 -0.00139 0.15347 -0.02593 C 0.15573 -0.03982 0.16857 -0.04445 0.17639 -0.05047 C 0.19028 -0.06181 0.17708 -0.05648 0.19253 -0.06551 C 0.21649 -0.07917 0.2408 -0.09028 0.26684 -0.09514 C 0.29132 -0.09445 0.31371 -0.09537 0.3375 -0.09028 C 0.34357 -0.08496 0.35156 -0.08264 0.35746 -0.07686 C 0.36545 -0.06945 0.35729 -0.07361 0.3651 -0.07014 C 0.36684 -0.06366 0.36875 -0.06088 0.37396 -0.0588 C 0.37569 -0.05186 0.3776 -0.04769 0.3816 -0.04236 C 0.38333 -0.03496 0.38785 -0.03102 0.39028 -0.02431 C 0.39427 -0.0125 0.39791 -0.00116 0.40156 0.01041 C 0.40347 0.02338 0.40434 0.03541 0.40555 0.04838 C 0.40434 0.07152 0.40416 0.09467 0.40278 0.11782 C 0.40191 0.13171 0.39583 0.14444 0.39288 0.15764 C 0.38368 0.19791 0.3684 0.23333 0.35 0.26666 C 0.34826 0.27361 0.34444 0.27754 0.34114 0.2831 C 0.33923 0.29074 0.33628 0.2949 0.33229 0.30115 C 0.32951 0.3125 0.32361 0.32152 0.3184 0.33125 C 0.31562 0.33588 0.31614 0.34282 0.31337 0.34745 C 0.30746 0.35764 0.30989 0.35301 0.3059 0.36064 C 0.30191 0.37847 0.29774 0.39606 0.2934 0.41365 C 0.29375 0.42639 0.29392 0.43865 0.29462 0.45162 C 0.29479 0.45324 0.29583 0.45648 0.29583 0.45694 " pathEditMode="relative" rAng="0" ptsTypes="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00" y="12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0.00416 C -0.01406 -0.00509 -0.03472 -0.0044 -0.04583 -0.00602 C -0.0526 -0.00834 -0.05937 -0.01019 -0.06649 -0.0125 C -0.07569 -0.01991 -0.08507 -0.02431 -0.096 -0.02709 C -0.10312 -0.03195 -0.11145 -0.0331 -0.11909 -0.03681 C -0.13038 -0.04259 -0.13628 -0.0507 -0.14843 -0.05486 C -0.15677 -0.06343 -0.1651 -0.07107 -0.17517 -0.07454 C -0.17916 -0.07986 -0.18229 -0.0838 -0.1875 -0.08611 C -0.19583 -0.09722 -0.20312 -0.1088 -0.21076 -0.1206 C -0.21215 -0.12269 -0.21319 -0.125 -0.21441 -0.12732 C -0.21562 -0.12986 -0.21649 -0.1331 -0.21823 -0.13542 C -0.22014 -0.13866 -0.22326 -0.14051 -0.22534 -0.14352 C -0.22673 -0.15278 -0.23003 -0.15718 -0.2342 -0.16482 C -0.23524 -0.16875 -0.23698 -0.17222 -0.23802 -0.17616 C -0.24027 -0.18681 -0.24132 -0.19722 -0.24514 -0.20741 C -0.24826 -0.22801 -0.24948 -0.23542 -0.25121 -0.26158 C -0.25017 -0.31134 -0.25225 -0.33449 -0.23541 -0.37454 C -0.23402 -0.38195 -0.22968 -0.39422 -0.22656 -0.4007 C -0.2243 -0.40533 -0.221 -0.4088 -0.21927 -0.41389 C -0.21857 -0.41597 -0.21823 -0.41852 -0.21701 -0.42037 C -0.21059 -0.43056 -0.19791 -0.43287 -0.19027 -0.44005 C -0.1783 -0.43959 -0.16649 -0.43935 -0.15451 -0.43843 C -0.14948 -0.43797 -0.13993 -0.43033 -0.13993 -0.43009 C -0.13715 -0.42454 -0.13211 -0.42037 -0.13003 -0.41389 C -0.12274 -0.3919 -0.13264 -0.41551 -0.12395 -0.39584 C -0.12187 -0.38449 -0.11909 -0.375 -0.11788 -0.3632 C -0.12083 -0.34074 -0.12083 -0.33357 -0.13871 -0.32894 C -0.14739 -0.32246 -0.15729 -0.31991 -0.16684 -0.31713 C -0.19392 -0.31968 -0.22222 -0.31459 -0.24757 -0.32685 C -0.26389 -0.33472 -0.28333 -0.34792 -0.29895 -0.3581 C -0.31441 -0.36852 -0.33142 -0.37824 -0.34184 -0.39746 C -0.34826 -0.40926 -0.35295 -0.42685 -0.35781 -0.44005 C -0.35955 -0.45394 -0.36389 -0.48102 -0.36389 -0.48079 C -0.36319 -0.50672 -0.3658 -0.52176 -0.35902 -0.5419 C -0.35625 -0.56019 -0.34583 -0.57547 -0.33715 -0.58912 C -0.31909 -0.61644 -0.29965 -0.64051 -0.27448 -0.65625 C -0.27048 -0.65857 -0.26614 -0.65903 -0.26232 -0.66134 C -0.24965 -0.66852 -0.24739 -0.675 -0.2342 -0.68102 C -0.22309 -0.68611 -0.21128 -0.69028 -0.19965 -0.69398 C -0.19305 -0.69607 -0.18559 -0.69746 -0.17899 -0.7007 C -0.17152 -0.70371 -0.16545 -0.7088 -0.15833 -0.71204 C -0.14409 -0.71829 -0.13611 -0.71898 -0.12135 -0.72176 C -0.09843 -0.73056 -0.08125 -0.73681 -0.05781 -0.74144 C -0.04739 -0.74097 -0.03663 -0.74074 -0.02569 -0.73982 C -0.01614 -0.73889 -0.02343 -0.73843 -0.0151 -0.73496 C -0.00312 -0.73033 0.00938 -0.72685 0.02188 -0.725 C 0.03681 -0.71829 0.05278 -0.71111 0.06806 -0.70718 C 0.07466 -0.7007 0.08212 -0.69445 0.09011 -0.69236 C 0.09636 -0.6882 0.10261 -0.6838 0.10834 -0.6794 C 0.11025 -0.67801 0.11164 -0.6757 0.11337 -0.67454 C 0.1158 -0.67292 0.12084 -0.6713 0.12084 -0.67107 C 0.12761 -0.66528 0.13177 -0.65625 0.13924 -0.65139 C 0.14289 -0.64398 0.14844 -0.64121 0.15382 -0.63496 C 0.1632 -0.62338 0.1573 -0.62685 0.16476 -0.62361 C 0.16997 -0.6169 0.17327 -0.61019 0.17691 -0.60232 C 0.1783 -0.59977 0.1783 -0.59653 0.17952 -0.59398 C 0.18438 -0.58403 0.18247 -0.59422 0.18577 -0.58426 C 0.18907 -0.57361 0.19045 -0.56297 0.19549 -0.55324 C 0.19688 -0.5456 0.19948 -0.53704 0.20278 -0.53033 C 0.20504 -0.52084 0.20973 -0.51204 0.21389 -0.50394 C 0.2165 -0.49884 0.21771 -0.49121 0.22014 -0.48588 C 0.22657 -0.47014 0.23646 -0.45903 0.24601 -0.44653 " pathEditMode="relative" rAng="0" ptsTypes="fffffffffffffffffffffffffffffffffffffffffffffffffffffffffffffA">
                                      <p:cBhvr>
                                        <p:cTn id="8" dur="2000" fill="hold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" y="-373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02268 C 0.00034 0.05463 0.00191 0.08634 0.00121 0.11805 C 0.00104 0.13796 -0.00347 0.15416 -0.00608 0.17314 C -0.00938 0.19745 -0.01233 0.22963 -0.02275 0.25277 C -0.02847 0.28356 -0.04011 0.31458 -0.05174 0.34351 C -0.05452 0.35 -0.05903 0.35509 -0.0625 0.36157 C -0.06337 0.36296 -0.06372 0.36527 -0.06493 0.36666 C -0.06684 0.36875 -0.07188 0.37176 -0.07188 0.37199 C -0.07361 0.37754 -0.07518 0.38032 -0.08056 0.3824 C -0.08802 0.39027 -0.09705 0.3949 -0.10452 0.40162 C -0.10608 0.4037 -0.10764 0.40509 -0.1092 0.40555 C -0.11129 0.40717 -0.11632 0.40856 -0.11632 0.40879 C -0.12292 0.41574 -0.11684 0.41018 -0.12847 0.4162 C -0.13334 0.41875 -0.13594 0.42268 -0.14184 0.4243 C -0.15608 0.43981 -0.18594 0.44768 -0.20521 0.44953 C -0.25712 0.44861 -0.3092 0.44838 -0.36094 0.44652 C -0.38785 0.44583 -0.41198 0.43495 -0.43785 0.42939 C -0.44618 0.42314 -0.44236 0.42476 -0.44966 0.42268 C -0.45417 0.41319 -0.46615 0.40694 -0.475 0.40347 C -0.47726 0.40069 -0.48004 0.3993 -0.48229 0.39699 C -0.49115 0.38703 -0.47778 0.39814 -0.48837 0.39004 C -0.49011 0.38703 -0.49236 0.38518 -0.49393 0.3824 C -0.49809 0.37569 -0.49983 0.36736 -0.50243 0.36018 C -0.50764 0.34583 -0.51077 0.33657 -0.5132 0.32083 C -0.5132 0.30416 -0.51736 0.28518 -0.51094 0.2699 C -0.50695 0.25995 -0.49462 0.2412 -0.48716 0.23449 C -0.48143 0.22986 -0.47483 0.22685 -0.46893 0.22268 C -0.46111 0.21736 -0.45955 0.21273 -0.44966 0.20972 C -0.43959 0.19838 -0.42136 0.19676 -0.40764 0.19282 C -0.37344 0.19398 -0.33681 0.1949 -0.30365 0.20717 C -0.29757 0.21203 -0.29167 0.21134 -0.28594 0.2162 C -0.28368 0.21828 -0.28195 0.2206 -0.27969 0.22268 C -0.2783 0.22453 -0.27674 0.22546 -0.27466 0.22662 C -0.26945 0.23078 -0.26337 0.23426 -0.25782 0.23842 C -0.25382 0.24213 -0.25139 0.24583 -0.24584 0.24745 C -0.23889 0.25347 -0.23611 0.26088 -0.22813 0.26597 C -0.22518 0.2699 -0.22222 0.27384 -0.21962 0.27777 C -0.2165 0.2824 -0.2099 0.29213 -0.2099 0.29236 C -0.20886 0.3 -0.20695 0.30601 -0.20157 0.31203 C -0.19966 0.32013 -0.19792 0.32476 -0.19722 0.33402 C -0.19792 0.3493 -0.19792 0.36435 -0.19931 0.37986 C -0.2 0.38865 -0.2092 0.39143 -0.21493 0.39537 C -0.22257 0.40115 -0.23316 0.40231 -0.24254 0.40463 C -0.25677 0.40787 -0.26806 0.41018 -0.28334 0.41111 C -0.30521 0.41041 -0.36736 0.41018 -0.40052 0.40555 C -0.425 0.40277 -0.44966 0.39583 -0.47379 0.39004 C -0.48073 0.38634 -0.48924 0.38032 -0.49688 0.37847 C -0.51233 0.36805 -0.52691 0.35856 -0.54219 0.34838 C -0.55018 0.34328 -0.55764 0.33472 -0.56597 0.32986 C -0.58004 0.32152 -0.57361 0.32592 -0.58525 0.31689 C -0.59063 0.30833 -0.58386 0.31782 -0.59358 0.30902 C -0.604 0.29976 -0.6132 0.28819 -0.62379 0.27916 C -0.62795 0.27083 -0.63403 0.26504 -0.63924 0.2581 C -0.64097 0.25254 -0.64445 0.24953 -0.64757 0.2449 C -0.65157 0.23217 -0.66493 0.22314 -0.67049 0.21088 C -0.67292 0.20601 -0.67448 0.20069 -0.67639 0.19513 C -0.67795 0.1912 -0.68125 0.18217 -0.68125 0.1824 C -0.68316 0.17129 -0.68542 0.16041 -0.68733 0.14976 C -0.68733 0.1493 -0.69132 0.08032 -0.68125 0.06342 C -0.68056 0.05995 -0.67882 0.05208 -0.67761 0.05023 C -0.67604 0.04745 -0.67361 0.04513 -0.67292 0.04236 C -0.67066 0.03518 -0.66771 0.02801 -0.66198 0.02407 C -0.6592 0.01504 -0.64653 0.00763 -0.63802 0.00578 C -0.63299 -0.00255 -0.62136 -0.00764 -0.61285 -0.01065 C -0.60087 -0.01065 -0.58889 -0.01065 -0.57709 -0.01042 C -0.56597 -0.00926 -0.54983 0.00439 -0.53976 0.00439 " pathEditMode="relative" rAng="0" ptsTypes="fffffffffffffffffff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00" y="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8" descr="03988675_20070309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5904656" cy="517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모서리가 둥근 직사각형 33"/>
          <p:cNvSpPr>
            <a:spLocks noChangeArrowheads="1"/>
          </p:cNvSpPr>
          <p:nvPr/>
        </p:nvSpPr>
        <p:spPr bwMode="auto">
          <a:xfrm>
            <a:off x="395536" y="193204"/>
            <a:ext cx="2880320" cy="57150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/>
            <a:r>
              <a:rPr lang="ko-KR" altLang="en-US" sz="28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근친피해의 사례</a:t>
            </a:r>
            <a:endParaRPr lang="en-US" altLang="ko-KR" sz="28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3"/>
          <p:cNvSpPr>
            <a:spLocks noChangeArrowheads="1"/>
          </p:cNvSpPr>
          <p:nvPr/>
        </p:nvSpPr>
        <p:spPr bwMode="auto">
          <a:xfrm>
            <a:off x="1403648" y="1052736"/>
            <a:ext cx="39607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000" dirty="0" smtClean="0">
                <a:solidFill>
                  <a:srgbClr val="0000FF"/>
                </a:solidFill>
              </a:rPr>
              <a:t>&lt;</a:t>
            </a:r>
            <a:r>
              <a:rPr lang="ko-KR" altLang="en-US" sz="2000" dirty="0" smtClean="0">
                <a:solidFill>
                  <a:srgbClr val="0000FF"/>
                </a:solidFill>
              </a:rPr>
              <a:t>친남매 </a:t>
            </a:r>
            <a:r>
              <a:rPr lang="ko-KR" altLang="en-US" sz="2000" dirty="0">
                <a:solidFill>
                  <a:srgbClr val="0000FF"/>
                </a:solidFill>
              </a:rPr>
              <a:t>부부 </a:t>
            </a:r>
            <a:r>
              <a:rPr lang="en-US" altLang="ko-KR" sz="2000" dirty="0"/>
              <a:t>– </a:t>
            </a:r>
            <a:r>
              <a:rPr lang="ko-KR" altLang="en-US" sz="2000" dirty="0" smtClean="0">
                <a:solidFill>
                  <a:srgbClr val="FF0000"/>
                </a:solidFill>
              </a:rPr>
              <a:t>사랑</a:t>
            </a:r>
            <a:r>
              <a:rPr lang="en-US" altLang="ko-KR" sz="2000" dirty="0" smtClean="0">
                <a:solidFill>
                  <a:srgbClr val="FF0000"/>
                </a:solidFill>
              </a:rPr>
              <a:t>??</a:t>
            </a:r>
            <a:r>
              <a:rPr lang="en-US" altLang="ko-KR" sz="2000" dirty="0" smtClean="0">
                <a:solidFill>
                  <a:srgbClr val="0066FF"/>
                </a:solidFill>
              </a:rPr>
              <a:t>&gt;</a:t>
            </a:r>
            <a:endParaRPr lang="ko-KR" altLang="en-US" sz="2000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직사각형 7"/>
          <p:cNvSpPr>
            <a:spLocks noChangeArrowheads="1"/>
          </p:cNvSpPr>
          <p:nvPr/>
        </p:nvSpPr>
        <p:spPr bwMode="auto">
          <a:xfrm>
            <a:off x="1258888" y="1052513"/>
            <a:ext cx="691356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7675" indent="-447675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altLang="ko-KR" sz="2800" dirty="0">
                <a:latin typeface="HY그래픽M" pitchFamily="18" charset="-127"/>
                <a:ea typeface="HY그래픽M" pitchFamily="18" charset="-127"/>
              </a:rPr>
              <a:t>○ 07</a:t>
            </a:r>
            <a:r>
              <a:rPr lang="ko-KR" altLang="en-US" sz="2800" dirty="0">
                <a:latin typeface="HY그래픽M" pitchFamily="18" charset="-127"/>
                <a:ea typeface="HY그래픽M" pitchFamily="18" charset="-127"/>
              </a:rPr>
              <a:t>년 </a:t>
            </a:r>
            <a:r>
              <a:rPr lang="en-US" altLang="ko-KR" sz="2800" dirty="0">
                <a:latin typeface="HY그래픽M" pitchFamily="18" charset="-127"/>
                <a:ea typeface="HY그래픽M" pitchFamily="18" charset="-127"/>
              </a:rPr>
              <a:t>3</a:t>
            </a:r>
            <a:r>
              <a:rPr lang="ko-KR" altLang="en-US" sz="2800" dirty="0">
                <a:latin typeface="HY그래픽M" pitchFamily="18" charset="-127"/>
                <a:ea typeface="HY그래픽M" pitchFamily="18" charset="-127"/>
              </a:rPr>
              <a:t>월 영국 </a:t>
            </a:r>
            <a:r>
              <a:rPr lang="en-US" altLang="ko-KR" sz="2800" dirty="0">
                <a:latin typeface="HY그래픽M" pitchFamily="18" charset="-127"/>
                <a:ea typeface="HY그래픽M" pitchFamily="18" charset="-127"/>
              </a:rPr>
              <a:t>BBC </a:t>
            </a:r>
            <a:r>
              <a:rPr lang="ko-KR" altLang="en-US" sz="2800" dirty="0">
                <a:latin typeface="HY그래픽M" pitchFamily="18" charset="-127"/>
                <a:ea typeface="HY그래픽M" pitchFamily="18" charset="-127"/>
              </a:rPr>
              <a:t>방송</a:t>
            </a:r>
          </a:p>
          <a:p>
            <a:pPr marL="447675" indent="-447675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altLang="ko-KR" sz="2800" dirty="0">
                <a:latin typeface="HY그래픽M" pitchFamily="18" charset="-127"/>
                <a:ea typeface="HY그래픽M" pitchFamily="18" charset="-127"/>
              </a:rPr>
              <a:t>○ </a:t>
            </a:r>
            <a:r>
              <a:rPr lang="ko-KR" altLang="en-US" sz="2800" dirty="0">
                <a:latin typeface="HY그래픽M" pitchFamily="18" charset="-127"/>
                <a:ea typeface="HY그래픽M" pitchFamily="18" charset="-127"/>
              </a:rPr>
              <a:t>독일 </a:t>
            </a:r>
            <a:r>
              <a:rPr lang="ko-KR" altLang="en-US" sz="2800" dirty="0" err="1">
                <a:latin typeface="HY그래픽M" pitchFamily="18" charset="-127"/>
                <a:ea typeface="HY그래픽M" pitchFamily="18" charset="-127"/>
              </a:rPr>
              <a:t>파트리크와</a:t>
            </a:r>
            <a:r>
              <a:rPr lang="ko-KR" altLang="en-US" sz="2800" dirty="0"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2800" dirty="0" err="1">
                <a:latin typeface="HY그래픽M" pitchFamily="18" charset="-127"/>
                <a:ea typeface="HY그래픽M" pitchFamily="18" charset="-127"/>
              </a:rPr>
              <a:t>수잔</a:t>
            </a:r>
            <a:r>
              <a:rPr lang="ko-KR" altLang="en-US" sz="2800" dirty="0">
                <a:latin typeface="HY그래픽M" pitchFamily="18" charset="-127"/>
                <a:ea typeface="HY그래픽M" pitchFamily="18" charset="-127"/>
              </a:rPr>
              <a:t> 남매의 부부</a:t>
            </a:r>
          </a:p>
          <a:p>
            <a:pPr marL="447675" indent="-447675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altLang="ko-KR" sz="2800" dirty="0">
                <a:latin typeface="HY그래픽M" pitchFamily="18" charset="-127"/>
                <a:ea typeface="HY그래픽M" pitchFamily="18" charset="-127"/>
              </a:rPr>
              <a:t>○ </a:t>
            </a:r>
            <a:r>
              <a:rPr lang="ko-KR" altLang="en-US" sz="2800" dirty="0">
                <a:latin typeface="HY그래픽M" pitchFamily="18" charset="-127"/>
                <a:ea typeface="HY그래픽M" pitchFamily="18" charset="-127"/>
              </a:rPr>
              <a:t>독일에서 근친상간 불법</a:t>
            </a:r>
          </a:p>
          <a:p>
            <a:pPr marL="447675" indent="-447675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altLang="ko-KR" sz="2800" dirty="0">
                <a:latin typeface="HY그래픽M" pitchFamily="18" charset="-127"/>
                <a:ea typeface="HY그래픽M" pitchFamily="18" charset="-127"/>
              </a:rPr>
              <a:t>○ </a:t>
            </a:r>
            <a:r>
              <a:rPr lang="ko-KR" altLang="en-US" sz="2800" dirty="0" err="1">
                <a:latin typeface="HY그래픽M" pitchFamily="18" charset="-127"/>
                <a:ea typeface="HY그래픽M" pitchFamily="18" charset="-127"/>
              </a:rPr>
              <a:t>입양후</a:t>
            </a:r>
            <a:r>
              <a:rPr lang="ko-KR" altLang="en-US" sz="2800" dirty="0"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2800" dirty="0" err="1">
                <a:latin typeface="HY그래픽M" pitchFamily="18" charset="-127"/>
                <a:ea typeface="HY그래픽M" pitchFamily="18" charset="-127"/>
              </a:rPr>
              <a:t>파트리크</a:t>
            </a:r>
            <a:r>
              <a:rPr lang="ko-KR" altLang="en-US" sz="2800" dirty="0">
                <a:latin typeface="HY그래픽M" pitchFamily="18" charset="-127"/>
                <a:ea typeface="HY그래픽M" pitchFamily="18" charset="-127"/>
              </a:rPr>
              <a:t> </a:t>
            </a:r>
            <a:r>
              <a:rPr lang="en-US" altLang="ko-KR" sz="2800" dirty="0">
                <a:latin typeface="HY그래픽M" pitchFamily="18" charset="-127"/>
                <a:ea typeface="HY그래픽M" pitchFamily="18" charset="-127"/>
              </a:rPr>
              <a:t>2</a:t>
            </a:r>
            <a:r>
              <a:rPr lang="ko-KR" altLang="en-US" sz="2800" dirty="0">
                <a:latin typeface="HY그래픽M" pitchFamily="18" charset="-127"/>
                <a:ea typeface="HY그래픽M" pitchFamily="18" charset="-127"/>
              </a:rPr>
              <a:t>년 복역</a:t>
            </a:r>
          </a:p>
          <a:p>
            <a:pPr marL="447675" indent="-447675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altLang="ko-KR" sz="2800" dirty="0">
                <a:latin typeface="HY그래픽M" pitchFamily="18" charset="-127"/>
                <a:ea typeface="HY그래픽M" pitchFamily="18" charset="-127"/>
              </a:rPr>
              <a:t>○ </a:t>
            </a:r>
            <a:r>
              <a:rPr lang="ko-KR" altLang="en-US" sz="2800" dirty="0">
                <a:latin typeface="HY그래픽M" pitchFamily="18" charset="-127"/>
                <a:ea typeface="HY그래픽M" pitchFamily="18" charset="-127"/>
              </a:rPr>
              <a:t>근친상간 금지조항 폐기 항소</a:t>
            </a:r>
          </a:p>
          <a:p>
            <a:pPr marL="447675" indent="-447675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altLang="ko-KR" sz="2800" dirty="0">
                <a:latin typeface="HY그래픽M" pitchFamily="18" charset="-127"/>
                <a:ea typeface="HY그래픽M" pitchFamily="18" charset="-127"/>
              </a:rPr>
              <a:t>○ 2002</a:t>
            </a:r>
            <a:r>
              <a:rPr lang="ko-KR" altLang="en-US" sz="2800" dirty="0">
                <a:latin typeface="HY그래픽M" pitchFamily="18" charset="-127"/>
                <a:ea typeface="HY그래픽M" pitchFamily="18" charset="-127"/>
              </a:rPr>
              <a:t>년 이후 </a:t>
            </a:r>
            <a:r>
              <a:rPr lang="en-US" altLang="ko-KR" sz="2800" dirty="0">
                <a:latin typeface="HY그래픽M" pitchFamily="18" charset="-127"/>
                <a:ea typeface="HY그래픽M" pitchFamily="18" charset="-127"/>
              </a:rPr>
              <a:t>4</a:t>
            </a:r>
            <a:r>
              <a:rPr lang="ko-KR" altLang="en-US" sz="2800" dirty="0">
                <a:latin typeface="HY그래픽M" pitchFamily="18" charset="-127"/>
                <a:ea typeface="HY그래픽M" pitchFamily="18" charset="-127"/>
              </a:rPr>
              <a:t>명 아이 </a:t>
            </a:r>
            <a:r>
              <a:rPr lang="ko-KR" altLang="en-US" sz="2800" dirty="0" smtClean="0">
                <a:latin typeface="HY그래픽M" pitchFamily="18" charset="-127"/>
                <a:ea typeface="HY그래픽M" pitchFamily="18" charset="-127"/>
              </a:rPr>
              <a:t>출산</a:t>
            </a:r>
            <a:endParaRPr lang="en-US" altLang="ko-KR" sz="2800" dirty="0">
              <a:latin typeface="HY그래픽M" pitchFamily="18" charset="-127"/>
              <a:ea typeface="HY그래픽M" pitchFamily="18" charset="-127"/>
            </a:endParaRPr>
          </a:p>
        </p:txBody>
      </p:sp>
      <p:sp>
        <p:nvSpPr>
          <p:cNvPr id="5" name="모서리가 둥근 직사각형 33"/>
          <p:cNvSpPr>
            <a:spLocks noChangeArrowheads="1"/>
          </p:cNvSpPr>
          <p:nvPr/>
        </p:nvSpPr>
        <p:spPr bwMode="auto">
          <a:xfrm>
            <a:off x="323528" y="265212"/>
            <a:ext cx="3672408" cy="57150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/>
            <a:r>
              <a:rPr lang="ko-KR" altLang="en-US" sz="28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비극적인 사랑의 결과</a:t>
            </a:r>
            <a:endParaRPr lang="en-US" altLang="ko-KR" sz="28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7"/>
          <p:cNvSpPr>
            <a:spLocks noChangeArrowheads="1"/>
          </p:cNvSpPr>
          <p:nvPr/>
        </p:nvSpPr>
        <p:spPr bwMode="auto">
          <a:xfrm>
            <a:off x="1259632" y="5373216"/>
            <a:ext cx="6913562" cy="63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7675" indent="-447675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altLang="ko-KR" sz="2800" dirty="0" smtClean="0">
                <a:latin typeface="HY그래픽M" pitchFamily="18" charset="-127"/>
                <a:ea typeface="HY그래픽M" pitchFamily="18" charset="-127"/>
              </a:rPr>
              <a:t>○ 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그래픽M" pitchFamily="18" charset="-127"/>
                <a:ea typeface="HY그래픽M" pitchFamily="18" charset="-127"/>
              </a:rPr>
              <a:t>4</a:t>
            </a:r>
            <a:r>
              <a:rPr lang="ko-KR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그래픽M" pitchFamily="18" charset="-127"/>
                <a:ea typeface="HY그래픽M" pitchFamily="18" charset="-127"/>
              </a:rPr>
              <a:t>인 아이 중 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그래픽M" pitchFamily="18" charset="-127"/>
                <a:ea typeface="HY그래픽M" pitchFamily="18" charset="-127"/>
              </a:rPr>
              <a:t>2</a:t>
            </a:r>
            <a:r>
              <a:rPr lang="ko-KR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그래픽M" pitchFamily="18" charset="-127"/>
                <a:ea typeface="HY그래픽M" pitchFamily="18" charset="-127"/>
              </a:rPr>
              <a:t>인 기형아</a:t>
            </a:r>
            <a:endParaRPr lang="ko-KR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to="1.2" calcmode="lin" valueType="num">
                                      <p:cBhvr override="childStyl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755651" y="4725144"/>
            <a:ext cx="6624662" cy="9366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ko-KR" altLang="en-US" sz="1800" dirty="0"/>
          </a:p>
        </p:txBody>
      </p:sp>
      <p:sp>
        <p:nvSpPr>
          <p:cNvPr id="38916" name="Rectangle 9"/>
          <p:cNvSpPr>
            <a:spLocks noChangeArrowheads="1"/>
          </p:cNvSpPr>
          <p:nvPr/>
        </p:nvSpPr>
        <p:spPr bwMode="auto">
          <a:xfrm>
            <a:off x="756543" y="4725144"/>
            <a:ext cx="81359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00" tIns="46800" rIns="93600" bIns="46800" anchor="ctr"/>
          <a:lstStyle/>
          <a:p>
            <a:pPr marL="447675" indent="-447675" algn="l" eaLnBrk="0" hangingPunct="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en-US" altLang="ko-KR" sz="2000" b="1" i="0" dirty="0"/>
              <a:t>* </a:t>
            </a:r>
            <a:r>
              <a:rPr lang="ko-KR" altLang="en-US" sz="2000" b="1" i="0" dirty="0" err="1"/>
              <a:t>전형매</a:t>
            </a:r>
            <a:r>
              <a:rPr lang="en-US" altLang="ko-KR" sz="2000" b="1" i="0" dirty="0"/>
              <a:t> (</a:t>
            </a:r>
            <a:r>
              <a:rPr lang="ko-KR" altLang="en-US" sz="2000" b="1" i="0" dirty="0"/>
              <a:t>양친인 부와 모가 모두 같은 경우</a:t>
            </a:r>
            <a:r>
              <a:rPr lang="en-US" altLang="ko-KR" sz="2000" b="1" i="0" dirty="0"/>
              <a:t>) </a:t>
            </a:r>
          </a:p>
          <a:p>
            <a:pPr marL="447675" indent="-447675" algn="l" eaLnBrk="0" hangingPunct="0">
              <a:lnSpc>
                <a:spcPct val="120000"/>
              </a:lnSpc>
              <a:buClr>
                <a:schemeClr val="accent1"/>
              </a:buClr>
              <a:buSzPct val="70000"/>
            </a:pPr>
            <a:r>
              <a:rPr lang="en-US" altLang="ko-KR" sz="2000" b="1" i="0" dirty="0"/>
              <a:t>* </a:t>
            </a:r>
            <a:r>
              <a:rPr lang="ko-KR" altLang="en-US" sz="2000" b="1" i="0" dirty="0" err="1"/>
              <a:t>반형매</a:t>
            </a:r>
            <a:r>
              <a:rPr lang="ko-KR" altLang="en-US" sz="2000" b="1" i="0" dirty="0"/>
              <a:t> </a:t>
            </a:r>
            <a:r>
              <a:rPr lang="en-US" altLang="ko-KR" sz="2000" b="1" i="0" dirty="0"/>
              <a:t>(</a:t>
            </a:r>
            <a:r>
              <a:rPr lang="ko-KR" altLang="en-US" sz="2000" b="1" i="0" dirty="0"/>
              <a:t>양친 중 어느 한쪽만이 같은 경우</a:t>
            </a:r>
            <a:r>
              <a:rPr lang="en-US" altLang="ko-KR" sz="2000" b="1" i="0" dirty="0"/>
              <a:t>)</a:t>
            </a:r>
          </a:p>
        </p:txBody>
      </p:sp>
      <p:graphicFrame>
        <p:nvGraphicFramePr>
          <p:cNvPr id="16" name="Group 41"/>
          <p:cNvGraphicFramePr>
            <a:graphicFrameLocks noGrp="1"/>
          </p:cNvGraphicFramePr>
          <p:nvPr/>
        </p:nvGraphicFramePr>
        <p:xfrm>
          <a:off x="684213" y="1196752"/>
          <a:ext cx="8029575" cy="3312367"/>
        </p:xfrm>
        <a:graphic>
          <a:graphicData uri="http://schemas.openxmlformats.org/drawingml/2006/table">
            <a:tbl>
              <a:tblPr/>
              <a:tblGrid>
                <a:gridCol w="2005012"/>
                <a:gridCol w="2009775"/>
                <a:gridCol w="2005013"/>
                <a:gridCol w="2009775"/>
              </a:tblGrid>
              <a:tr h="6625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Arial" pitchFamily="34" charset="0"/>
                        </a:rPr>
                        <a:t>교배법</a:t>
                      </a:r>
                      <a:endParaRPr kumimoji="0" lang="ko-KR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Arial" pitchFamily="34" charset="0"/>
                        </a:rPr>
                        <a:t>근교계수</a:t>
                      </a: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Arial" pitchFamily="34" charset="0"/>
                        </a:rPr>
                        <a:t>(%)</a:t>
                      </a:r>
                      <a:endParaRPr kumimoji="0" lang="ko-KR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Arial" pitchFamily="34" charset="0"/>
                        </a:rPr>
                        <a:t>교배법</a:t>
                      </a:r>
                    </a:p>
                  </a:txBody>
                  <a:tcPr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Arial" pitchFamily="34" charset="0"/>
                        </a:rPr>
                        <a:t>근교계수</a:t>
                      </a: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Arial" pitchFamily="34" charset="0"/>
                        </a:rPr>
                        <a:t>(%)</a:t>
                      </a:r>
                      <a:endParaRPr kumimoji="0" lang="ko-KR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25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Arial" pitchFamily="34" charset="0"/>
                        </a:rPr>
                        <a:t>아비 </a:t>
                      </a: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Arial" pitchFamily="34" charset="0"/>
                        </a:rPr>
                        <a:t>× </a:t>
                      </a: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Arial" pitchFamily="34" charset="0"/>
                        </a:rPr>
                        <a:t>딸</a:t>
                      </a:r>
                    </a:p>
                  </a:txBody>
                  <a:tcPr anchor="ctr" horzOverflow="overflow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한양신명조"/>
                          <a:cs typeface="한양신명조"/>
                        </a:rPr>
                        <a:t>25.0</a:t>
                      </a:r>
                    </a:p>
                  </a:txBody>
                  <a:tcPr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Arial" pitchFamily="34" charset="0"/>
                        </a:rPr>
                        <a:t>조부 </a:t>
                      </a: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Arial" pitchFamily="34" charset="0"/>
                        </a:rPr>
                        <a:t>× </a:t>
                      </a: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Arial" pitchFamily="34" charset="0"/>
                        </a:rPr>
                        <a:t>손녀</a:t>
                      </a:r>
                    </a:p>
                  </a:txBody>
                  <a:tcPr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한양신명조"/>
                          <a:cs typeface="한양신명조"/>
                        </a:rPr>
                        <a:t>12.5</a:t>
                      </a:r>
                    </a:p>
                  </a:txBody>
                  <a:tcPr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21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한양신명조"/>
                          <a:cs typeface="한양신명조"/>
                        </a:rPr>
                        <a:t>아들 </a:t>
                      </a: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한양신명조"/>
                          <a:cs typeface="한양신명조"/>
                        </a:rPr>
                        <a:t>× </a:t>
                      </a: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한양신명조"/>
                          <a:cs typeface="한양신명조"/>
                        </a:rPr>
                        <a:t>어미</a:t>
                      </a:r>
                    </a:p>
                  </a:txBody>
                  <a:tcPr anchor="ctr" horzOverflow="overflow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한양신명조"/>
                          <a:cs typeface="한양신명조"/>
                        </a:rPr>
                        <a:t>25.0</a:t>
                      </a:r>
                    </a:p>
                  </a:txBody>
                  <a:tcPr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Arial" pitchFamily="34" charset="0"/>
                        </a:rPr>
                        <a:t>삼촌 </a:t>
                      </a: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Arial" pitchFamily="34" charset="0"/>
                        </a:rPr>
                        <a:t>× </a:t>
                      </a: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Arial" pitchFamily="34" charset="0"/>
                        </a:rPr>
                        <a:t>조카</a:t>
                      </a:r>
                    </a:p>
                  </a:txBody>
                  <a:tcPr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한양신명조"/>
                          <a:cs typeface="한양신명조"/>
                        </a:rPr>
                        <a:t>6.25</a:t>
                      </a:r>
                    </a:p>
                  </a:txBody>
                  <a:tcPr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25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Arial" pitchFamily="34" charset="0"/>
                        </a:rPr>
                        <a:t>전형매</a:t>
                      </a:r>
                    </a:p>
                  </a:txBody>
                  <a:tcPr anchor="ctr" horzOverflow="overflow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한양신명조"/>
                          <a:cs typeface="한양신명조"/>
                        </a:rPr>
                        <a:t>25.0</a:t>
                      </a:r>
                    </a:p>
                  </a:txBody>
                  <a:tcPr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한양신명조"/>
                          <a:cs typeface="한양신명조"/>
                        </a:rPr>
                        <a:t>4</a:t>
                      </a: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한양신명조"/>
                          <a:cs typeface="한양신명조"/>
                        </a:rPr>
                        <a:t>촌간</a:t>
                      </a:r>
                    </a:p>
                  </a:txBody>
                  <a:tcPr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한양신명조"/>
                          <a:cs typeface="한양신명조"/>
                        </a:rPr>
                        <a:t>3.125</a:t>
                      </a:r>
                    </a:p>
                  </a:txBody>
                  <a:tcPr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25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Arial" pitchFamily="34" charset="0"/>
                        </a:rPr>
                        <a:t>반형매</a:t>
                      </a:r>
                    </a:p>
                  </a:txBody>
                  <a:tcPr anchor="ctr" horzOverflow="overflow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한양신명조"/>
                          <a:cs typeface="한양신명조"/>
                        </a:rPr>
                        <a:t>12.5</a:t>
                      </a:r>
                    </a:p>
                  </a:txBody>
                  <a:tcPr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ko-KR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한양신명조"/>
                        <a:cs typeface="한양신명조"/>
                      </a:endParaRPr>
                    </a:p>
                  </a:txBody>
                  <a:tcPr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한양신명조"/>
                        <a:cs typeface="한양신명조"/>
                      </a:endParaRPr>
                    </a:p>
                  </a:txBody>
                  <a:tcPr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모서리가 둥근 직사각형 33"/>
          <p:cNvSpPr>
            <a:spLocks noChangeArrowheads="1"/>
          </p:cNvSpPr>
          <p:nvPr/>
        </p:nvSpPr>
        <p:spPr bwMode="auto">
          <a:xfrm>
            <a:off x="465460" y="193204"/>
            <a:ext cx="4178548" cy="57150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eaLnBrk="1" latinLnBrk="1" hangingPunct="1"/>
            <a:r>
              <a:rPr kumimoji="1" lang="en-US" altLang="ko-KR" sz="2800" b="1" i="0" dirty="0">
                <a:solidFill>
                  <a:srgbClr val="0C1C1D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1" lang="ko-KR" altLang="en-US" sz="2800" b="1" i="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근친교배에 따른 </a:t>
            </a:r>
            <a:r>
              <a:rPr kumimoji="1" lang="ko-KR" altLang="en-US" sz="2800" b="1" i="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근친율</a:t>
            </a:r>
            <a:endParaRPr kumimoji="1" lang="ko-KR" altLang="en-US" sz="2800" b="1" i="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395536" y="1124744"/>
            <a:ext cx="8642350" cy="48974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87313" tIns="44450" rIns="87313" bIns="44450"/>
          <a:lstStyle/>
          <a:p>
            <a:pPr algn="l">
              <a:lnSpc>
                <a:spcPct val="200000"/>
              </a:lnSpc>
            </a:pPr>
            <a:r>
              <a:rPr kumimoji="0" lang="ko-KR" altLang="en-US" sz="2400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400" dirty="0">
                <a:solidFill>
                  <a:srgbClr val="CC0000"/>
                </a:solidFill>
                <a:latin typeface="굴림" pitchFamily="50" charset="-127"/>
                <a:ea typeface="굴림" pitchFamily="50" charset="-127"/>
              </a:rPr>
              <a:t>□ 번식농가단계</a:t>
            </a:r>
            <a:r>
              <a:rPr kumimoji="0" lang="ko-KR" altLang="en-US" sz="2400" dirty="0">
                <a:solidFill>
                  <a:schemeClr val="hlink"/>
                </a:solidFill>
                <a:latin typeface="굴림" pitchFamily="50" charset="-127"/>
                <a:ea typeface="굴림" pitchFamily="50" charset="-127"/>
              </a:rPr>
              <a:t> </a:t>
            </a:r>
          </a:p>
          <a:p>
            <a:pPr algn="l">
              <a:lnSpc>
                <a:spcPct val="200000"/>
              </a:lnSpc>
            </a:pPr>
            <a:r>
              <a:rPr kumimoji="0" lang="ko-KR" altLang="en-US" sz="2400" dirty="0">
                <a:solidFill>
                  <a:schemeClr val="hlin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400" dirty="0">
                <a:solidFill>
                  <a:schemeClr val="hlink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en-US" altLang="ko-KR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철저한 개체의 기록관리를 보관</a:t>
            </a:r>
            <a:r>
              <a:rPr kumimoji="0" lang="en-US" altLang="ko-KR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</a:t>
            </a:r>
          </a:p>
          <a:p>
            <a:pPr algn="l">
              <a:lnSpc>
                <a:spcPct val="200000"/>
              </a:lnSpc>
            </a:pPr>
            <a:r>
              <a:rPr kumimoji="0" lang="en-US" altLang="ko-KR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 - </a:t>
            </a:r>
            <a:r>
              <a:rPr kumimoji="0" lang="ko-KR" altLang="en-US" sz="2400" dirty="0" err="1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인공수정시</a:t>
            </a: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농가의 정액</a:t>
            </a:r>
            <a:r>
              <a:rPr kumimoji="0" lang="en-US" altLang="ko-KR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St</a:t>
            </a: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의</a:t>
            </a:r>
            <a:r>
              <a:rPr kumimoji="0" lang="en-US" altLang="ko-KR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확인 </a:t>
            </a:r>
          </a:p>
          <a:p>
            <a:pPr algn="l">
              <a:lnSpc>
                <a:spcPct val="200000"/>
              </a:lnSpc>
            </a:pPr>
            <a:r>
              <a:rPr kumimoji="0" lang="en-US" altLang="ko-KR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 - </a:t>
            </a: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송아지 생산 후 곧바로 등록신청</a:t>
            </a:r>
            <a:r>
              <a:rPr kumimoji="0" lang="en-US" altLang="ko-KR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등록위원</a:t>
            </a:r>
            <a:r>
              <a:rPr kumimoji="0" lang="en-US" altLang="ko-KR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)</a:t>
            </a: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</a:t>
            </a:r>
          </a:p>
          <a:p>
            <a:pPr algn="l">
              <a:lnSpc>
                <a:spcPct val="200000"/>
              </a:lnSpc>
            </a:pPr>
            <a:r>
              <a:rPr kumimoji="0" lang="en-US" altLang="ko-KR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 - </a:t>
            </a: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가축인공수정증명서의 </a:t>
            </a:r>
            <a:r>
              <a:rPr kumimoji="0" lang="ko-KR" altLang="en-US" sz="2400" dirty="0" err="1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송아지분만후</a:t>
            </a: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등록신청까지의 보관</a:t>
            </a:r>
          </a:p>
          <a:p>
            <a:pPr algn="l">
              <a:lnSpc>
                <a:spcPct val="200000"/>
              </a:lnSpc>
            </a:pPr>
            <a:r>
              <a:rPr kumimoji="0" lang="en-US" altLang="ko-KR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  -</a:t>
            </a:r>
            <a:r>
              <a:rPr kumimoji="0" lang="ko-KR" altLang="en-US" sz="2400" dirty="0" err="1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귀표부착</a:t>
            </a:r>
            <a:r>
              <a:rPr kumimoji="0" lang="en-US" altLang="ko-KR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등록신청</a:t>
            </a:r>
            <a:r>
              <a:rPr kumimoji="0" lang="en-US" altLang="ko-KR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)</a:t>
            </a:r>
            <a:r>
              <a:rPr kumimoji="0" lang="ko-KR" altLang="en-US" sz="2400" dirty="0">
                <a:solidFill>
                  <a:srgbClr val="000099"/>
                </a:solidFill>
                <a:latin typeface="굴림" pitchFamily="50" charset="-127"/>
                <a:ea typeface="굴림" pitchFamily="50" charset="-127"/>
              </a:rPr>
              <a:t>시 반드시 농장주 입회하여 개체확인</a:t>
            </a:r>
          </a:p>
          <a:p>
            <a:pPr algn="l">
              <a:lnSpc>
                <a:spcPct val="200000"/>
              </a:lnSpc>
            </a:pPr>
            <a:endParaRPr kumimoji="0" lang="ko-KR" altLang="en-US" sz="2400" b="0" dirty="0">
              <a:solidFill>
                <a:srgbClr val="0000CC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4276" name="모서리가 둥근 직사각형 33"/>
          <p:cNvSpPr>
            <a:spLocks noChangeArrowheads="1"/>
          </p:cNvSpPr>
          <p:nvPr/>
        </p:nvSpPr>
        <p:spPr bwMode="auto">
          <a:xfrm>
            <a:off x="395536" y="193204"/>
            <a:ext cx="6336704" cy="57150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r>
              <a:rPr lang="ko-KR" altLang="en-US" sz="3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혈통신뢰도향상을 위한 개선방안</a:t>
            </a:r>
            <a:endParaRPr lang="en-US" altLang="ko-KR" sz="3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12"/>
          <p:cNvSpPr txBox="1">
            <a:spLocks noChangeArrowheads="1"/>
          </p:cNvSpPr>
          <p:nvPr/>
        </p:nvSpPr>
        <p:spPr bwMode="auto">
          <a:xfrm>
            <a:off x="1285852" y="-1000156"/>
            <a:ext cx="430887" cy="8016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600" dirty="0"/>
              <a:t>(</a:t>
            </a:r>
            <a:r>
              <a:rPr lang="ko-KR" altLang="en-US" sz="1600" dirty="0"/>
              <a:t>천두</a:t>
            </a:r>
            <a:r>
              <a:rPr lang="en-US" altLang="ko-KR" sz="1600" dirty="0"/>
              <a:t>)</a:t>
            </a:r>
          </a:p>
        </p:txBody>
      </p:sp>
      <p:sp>
        <p:nvSpPr>
          <p:cNvPr id="6152" name="TextBox 7"/>
          <p:cNvSpPr txBox="1">
            <a:spLocks noChangeArrowheads="1"/>
          </p:cNvSpPr>
          <p:nvPr/>
        </p:nvSpPr>
        <p:spPr bwMode="auto">
          <a:xfrm>
            <a:off x="501650" y="5214950"/>
            <a:ext cx="8428068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000FF"/>
                </a:solidFill>
                <a:latin typeface="+mn-ea"/>
                <a:ea typeface="+mn-ea"/>
              </a:rPr>
              <a:t>-  </a:t>
            </a:r>
            <a:r>
              <a:rPr lang="ko-KR" altLang="en-US" sz="1400" dirty="0" smtClean="0">
                <a:solidFill>
                  <a:srgbClr val="0000FF"/>
                </a:solidFill>
                <a:latin typeface="+mn-ea"/>
                <a:ea typeface="+mn-ea"/>
              </a:rPr>
              <a:t>자료출처</a:t>
            </a:r>
            <a:r>
              <a:rPr lang="en-US" altLang="ko-KR" sz="1400" dirty="0" smtClean="0">
                <a:solidFill>
                  <a:srgbClr val="0000FF"/>
                </a:solidFill>
                <a:latin typeface="+mn-ea"/>
                <a:ea typeface="+mn-ea"/>
              </a:rPr>
              <a:t> : </a:t>
            </a:r>
            <a:r>
              <a:rPr lang="ko-KR" altLang="en-US" sz="1400" dirty="0" smtClean="0">
                <a:solidFill>
                  <a:srgbClr val="0000FF"/>
                </a:solidFill>
                <a:latin typeface="+mn-ea"/>
                <a:ea typeface="+mn-ea"/>
              </a:rPr>
              <a:t>가축통계결과</a:t>
            </a:r>
            <a:endParaRPr lang="en-US" altLang="ko-KR" sz="1400" dirty="0" smtClean="0">
              <a:solidFill>
                <a:srgbClr val="0000FF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ko-KR" sz="1400" dirty="0" smtClean="0">
                <a:solidFill>
                  <a:srgbClr val="0000FF"/>
                </a:solidFill>
                <a:latin typeface="+mn-ea"/>
                <a:ea typeface="+mn-ea"/>
              </a:rPr>
              <a:t>- </a:t>
            </a:r>
            <a:r>
              <a:rPr lang="en-US" altLang="ko-KR" sz="1400" dirty="0">
                <a:solidFill>
                  <a:srgbClr val="0000FF"/>
                </a:solidFill>
                <a:latin typeface="+mn-ea"/>
                <a:ea typeface="+mn-ea"/>
              </a:rPr>
              <a:t>’01</a:t>
            </a:r>
            <a:r>
              <a:rPr lang="ko-KR" altLang="en-US" sz="1400" dirty="0">
                <a:solidFill>
                  <a:srgbClr val="0000FF"/>
                </a:solidFill>
                <a:latin typeface="+mn-ea"/>
                <a:ea typeface="+mn-ea"/>
              </a:rPr>
              <a:t>년도를 기점으로 계속 증가추세 </a:t>
            </a:r>
            <a:r>
              <a:rPr lang="en-US" altLang="ko-KR" sz="1400" dirty="0">
                <a:solidFill>
                  <a:srgbClr val="0000FF"/>
                </a:solidFill>
                <a:latin typeface="+mn-ea"/>
                <a:ea typeface="+mn-ea"/>
              </a:rPr>
              <a:t>: 1,406</a:t>
            </a:r>
            <a:r>
              <a:rPr lang="ko-KR" altLang="en-US" sz="1400" dirty="0">
                <a:solidFill>
                  <a:srgbClr val="0000FF"/>
                </a:solidFill>
                <a:latin typeface="+mn-ea"/>
                <a:ea typeface="+mn-ea"/>
              </a:rPr>
              <a:t>천두</a:t>
            </a:r>
            <a:r>
              <a:rPr lang="en-US" altLang="ko-KR" sz="1400" dirty="0">
                <a:solidFill>
                  <a:srgbClr val="0000FF"/>
                </a:solidFill>
                <a:latin typeface="+mn-ea"/>
                <a:ea typeface="+mn-ea"/>
              </a:rPr>
              <a:t>(‘01) → 3,059</a:t>
            </a:r>
            <a:r>
              <a:rPr lang="ko-KR" altLang="en-US" sz="1400" dirty="0">
                <a:solidFill>
                  <a:srgbClr val="0000FF"/>
                </a:solidFill>
                <a:latin typeface="+mn-ea"/>
                <a:ea typeface="+mn-ea"/>
              </a:rPr>
              <a:t>천두</a:t>
            </a:r>
            <a:r>
              <a:rPr lang="en-US" altLang="ko-KR" sz="1400" dirty="0">
                <a:solidFill>
                  <a:srgbClr val="0000FF"/>
                </a:solidFill>
                <a:latin typeface="+mn-ea"/>
                <a:ea typeface="+mn-ea"/>
              </a:rPr>
              <a:t>(‘12)</a:t>
            </a:r>
            <a:r>
              <a:rPr lang="ko-KR" altLang="en-US" sz="1400" dirty="0">
                <a:solidFill>
                  <a:srgbClr val="0000FF"/>
                </a:solidFill>
                <a:latin typeface="+mn-ea"/>
                <a:ea typeface="+mn-ea"/>
              </a:rPr>
              <a:t>로 </a:t>
            </a:r>
            <a:r>
              <a:rPr lang="en-US" altLang="ko-KR" sz="1400" dirty="0">
                <a:solidFill>
                  <a:srgbClr val="0000FF"/>
                </a:solidFill>
                <a:latin typeface="+mn-ea"/>
                <a:ea typeface="+mn-ea"/>
              </a:rPr>
              <a:t>117.6% </a:t>
            </a:r>
            <a:r>
              <a:rPr lang="ko-KR" altLang="en-US" sz="1400" dirty="0">
                <a:solidFill>
                  <a:srgbClr val="0000FF"/>
                </a:solidFill>
                <a:latin typeface="+mn-ea"/>
                <a:ea typeface="+mn-ea"/>
              </a:rPr>
              <a:t>증가</a:t>
            </a:r>
            <a:endParaRPr lang="en-US" altLang="ko-KR" sz="1400" dirty="0">
              <a:solidFill>
                <a:srgbClr val="0000FF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ko-KR" sz="1400" dirty="0">
                <a:solidFill>
                  <a:srgbClr val="0000FF"/>
                </a:solidFill>
                <a:latin typeface="+mn-ea"/>
                <a:ea typeface="+mn-ea"/>
              </a:rPr>
              <a:t>- ’12</a:t>
            </a:r>
            <a:r>
              <a:rPr lang="ko-KR" altLang="en-US" sz="1400" dirty="0">
                <a:solidFill>
                  <a:srgbClr val="0000FF"/>
                </a:solidFill>
                <a:latin typeface="+mn-ea"/>
                <a:ea typeface="+mn-ea"/>
              </a:rPr>
              <a:t>년 이후 암소감축정책 등의 영향으로 </a:t>
            </a:r>
            <a:r>
              <a:rPr lang="ko-KR" altLang="en-US" sz="1400" dirty="0" smtClean="0">
                <a:solidFill>
                  <a:srgbClr val="0000FF"/>
                </a:solidFill>
                <a:latin typeface="+mn-ea"/>
                <a:ea typeface="+mn-ea"/>
              </a:rPr>
              <a:t> 감소하였으나</a:t>
            </a:r>
            <a:r>
              <a:rPr lang="en-US" altLang="ko-KR" sz="1400" dirty="0" smtClean="0">
                <a:solidFill>
                  <a:srgbClr val="0000FF"/>
                </a:solidFill>
                <a:latin typeface="+mn-ea"/>
                <a:ea typeface="+mn-ea"/>
              </a:rPr>
              <a:t>, </a:t>
            </a:r>
            <a:r>
              <a:rPr lang="ko-KR" altLang="en-US" sz="1400" dirty="0" smtClean="0">
                <a:solidFill>
                  <a:srgbClr val="0000FF"/>
                </a:solidFill>
                <a:latin typeface="+mn-ea"/>
                <a:ea typeface="+mn-ea"/>
              </a:rPr>
              <a:t>최근 송아지가격  상승에 따른 사육두수 증가</a:t>
            </a:r>
            <a:endParaRPr lang="en-US" altLang="ko-KR" sz="1400" dirty="0">
              <a:solidFill>
                <a:srgbClr val="0000FF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ko-KR" sz="1400" dirty="0">
                <a:solidFill>
                  <a:srgbClr val="0000FF"/>
                </a:solidFill>
                <a:latin typeface="+mn-ea"/>
                <a:ea typeface="+mn-ea"/>
              </a:rPr>
              <a:t>- 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  <a:ea typeface="+mn-ea"/>
              </a:rPr>
              <a:t>’17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  <a:ea typeface="+mn-ea"/>
              </a:rPr>
              <a:t>년 </a:t>
            </a:r>
            <a:r>
              <a:rPr lang="en-US" altLang="ko-KR" sz="1600" dirty="0" smtClean="0">
                <a:solidFill>
                  <a:srgbClr val="FF0000"/>
                </a:solidFill>
                <a:latin typeface="+mn-ea"/>
                <a:ea typeface="+mn-ea"/>
              </a:rPr>
              <a:t>3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  <a:ea typeface="+mn-ea"/>
              </a:rPr>
              <a:t>분기 통계청 자료부터 소 </a:t>
            </a:r>
            <a:r>
              <a:rPr lang="ko-KR" altLang="en-US" sz="1600" dirty="0" err="1" smtClean="0">
                <a:solidFill>
                  <a:srgbClr val="FF0000"/>
                </a:solidFill>
                <a:latin typeface="+mn-ea"/>
                <a:ea typeface="+mn-ea"/>
              </a:rPr>
              <a:t>이력제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  <a:ea typeface="+mn-ea"/>
              </a:rPr>
              <a:t> 자료로 대체된 추정치임</a:t>
            </a:r>
            <a:endParaRPr lang="ko-KR" altLang="en-US" sz="1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94593" y="262574"/>
            <a:ext cx="33853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ko-KR" altLang="en-US" sz="3200" b="1" dirty="0" smtClean="0">
                <a:solidFill>
                  <a:srgbClr val="0000CC"/>
                </a:solidFill>
                <a:latin typeface="+mj-ea"/>
                <a:ea typeface="+mj-ea"/>
              </a:rPr>
              <a:t>한우산업의  </a:t>
            </a:r>
            <a:r>
              <a:rPr lang="ko-KR" altLang="en-US" sz="3200" b="1" dirty="0">
                <a:solidFill>
                  <a:srgbClr val="0000CC"/>
                </a:solidFill>
                <a:latin typeface="+mj-ea"/>
                <a:ea typeface="+mj-ea"/>
              </a:rPr>
              <a:t>현황</a:t>
            </a:r>
            <a:r>
              <a:rPr lang="ko-KR" sz="3200" b="1" dirty="0">
                <a:solidFill>
                  <a:srgbClr val="0000CC"/>
                </a:solidFill>
                <a:latin typeface="+mj-ea"/>
                <a:ea typeface="+mj-ea"/>
              </a:rPr>
              <a:t> </a:t>
            </a:r>
            <a:endParaRPr lang="ko-KR" altLang="en-US" sz="3200" b="1" dirty="0">
              <a:solidFill>
                <a:srgbClr val="0000CC"/>
              </a:solidFill>
              <a:latin typeface="+mj-ea"/>
              <a:ea typeface="+mj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104344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  <a:ea typeface="+mn-ea"/>
              </a:rPr>
              <a:t>□ </a:t>
            </a:r>
            <a:r>
              <a:rPr lang="ko-KR" altLang="en-US" b="1" dirty="0">
                <a:latin typeface="+mn-ea"/>
                <a:ea typeface="+mn-ea"/>
              </a:rPr>
              <a:t>연도별  </a:t>
            </a:r>
            <a:r>
              <a:rPr lang="ko-KR" altLang="en-US" b="1" dirty="0" err="1">
                <a:latin typeface="+mn-ea"/>
                <a:ea typeface="+mn-ea"/>
              </a:rPr>
              <a:t>한육우</a:t>
            </a:r>
            <a:r>
              <a:rPr lang="ko-KR" altLang="en-US" b="1" dirty="0">
                <a:latin typeface="+mn-ea"/>
                <a:ea typeface="+mn-ea"/>
              </a:rPr>
              <a:t> 사육동향</a:t>
            </a:r>
            <a:r>
              <a:rPr lang="en-US" altLang="ko-KR" b="1" dirty="0">
                <a:latin typeface="+mn-ea"/>
                <a:ea typeface="+mn-ea"/>
              </a:rPr>
              <a:t>(</a:t>
            </a:r>
            <a:r>
              <a:rPr lang="en-US" altLang="ko-KR" b="1" dirty="0" smtClean="0">
                <a:latin typeface="+mn-ea"/>
                <a:ea typeface="+mn-ea"/>
              </a:rPr>
              <a:t>17</a:t>
            </a:r>
            <a:r>
              <a:rPr lang="ko-KR" altLang="en-US" b="1" dirty="0" smtClean="0">
                <a:latin typeface="+mn-ea"/>
                <a:ea typeface="+mn-ea"/>
              </a:rPr>
              <a:t>년 </a:t>
            </a:r>
            <a:r>
              <a:rPr lang="en-US" altLang="ko-KR" dirty="0" smtClean="0">
                <a:latin typeface="+mn-ea"/>
                <a:ea typeface="+mn-ea"/>
              </a:rPr>
              <a:t>4</a:t>
            </a:r>
            <a:r>
              <a:rPr lang="en-US" altLang="ko-KR" b="1" dirty="0" smtClean="0">
                <a:latin typeface="+mn-ea"/>
                <a:ea typeface="+mn-ea"/>
              </a:rPr>
              <a:t>/4</a:t>
            </a:r>
            <a:r>
              <a:rPr lang="ko-KR" altLang="en-US" b="1" dirty="0">
                <a:latin typeface="+mn-ea"/>
                <a:ea typeface="+mn-ea"/>
              </a:rPr>
              <a:t>분기</a:t>
            </a:r>
            <a:r>
              <a:rPr lang="en-US" altLang="ko-KR" b="1" dirty="0">
                <a:latin typeface="+mn-ea"/>
                <a:ea typeface="+mn-ea"/>
              </a:rPr>
              <a:t>)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10" name="Rectangle 67"/>
          <p:cNvSpPr>
            <a:spLocks noChangeArrowheads="1"/>
          </p:cNvSpPr>
          <p:nvPr/>
        </p:nvSpPr>
        <p:spPr bwMode="auto">
          <a:xfrm>
            <a:off x="6858016" y="-1000156"/>
            <a:ext cx="159530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latin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1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4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단위 </a:t>
            </a:r>
            <a:r>
              <a:rPr lang="en-US" altLang="ko-KR" sz="14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년</a:t>
            </a:r>
            <a:r>
              <a:rPr lang="en-US" altLang="ko-KR" sz="1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천두</a:t>
            </a:r>
            <a:r>
              <a:rPr lang="en-US" altLang="ko-KR" sz="14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r>
              <a:rPr lang="en-US" altLang="ko-KR" sz="1400" b="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1400" b="0" dirty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9" name="차트 8"/>
          <p:cNvGraphicFramePr/>
          <p:nvPr/>
        </p:nvGraphicFramePr>
        <p:xfrm>
          <a:off x="500034" y="1500173"/>
          <a:ext cx="8215370" cy="3929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50825" y="1339850"/>
            <a:ext cx="8642350" cy="51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87313" tIns="44450" rIns="87313" bIns="44450"/>
          <a:lstStyle/>
          <a:p>
            <a:pPr algn="l">
              <a:lnSpc>
                <a:spcPct val="200000"/>
              </a:lnSpc>
            </a:pPr>
            <a:r>
              <a:rPr kumimoji="0" lang="ko-KR" altLang="en-US" dirty="0">
                <a:solidFill>
                  <a:schemeClr val="hlink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ko-KR" altLang="en-US" dirty="0" smtClean="0">
                <a:solidFill>
                  <a:schemeClr val="hlink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ko-KR" altLang="en-US" sz="2400" dirty="0" smtClean="0">
                <a:solidFill>
                  <a:srgbClr val="CC0000"/>
                </a:solidFill>
                <a:latin typeface="굴림" pitchFamily="50" charset="-127"/>
                <a:ea typeface="굴림" pitchFamily="50" charset="-127"/>
              </a:rPr>
              <a:t>□ </a:t>
            </a:r>
            <a:r>
              <a:rPr kumimoji="0" lang="ko-KR" altLang="en-US" sz="2400" dirty="0">
                <a:solidFill>
                  <a:srgbClr val="CC0000"/>
                </a:solidFill>
                <a:latin typeface="굴림" pitchFamily="50" charset="-127"/>
                <a:ea typeface="굴림" pitchFamily="50" charset="-127"/>
              </a:rPr>
              <a:t>종축등록위원의 등록단계</a:t>
            </a:r>
            <a:r>
              <a:rPr kumimoji="0" lang="ko-KR" altLang="en-US" sz="2400" dirty="0">
                <a:solidFill>
                  <a:schemeClr val="hlink"/>
                </a:solidFill>
                <a:latin typeface="굴림" pitchFamily="50" charset="-127"/>
                <a:ea typeface="굴림" pitchFamily="50" charset="-127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kumimoji="0" lang="en-US" altLang="ko-KR" sz="2400" dirty="0">
                <a:solidFill>
                  <a:schemeClr val="hlink"/>
                </a:solidFill>
                <a:latin typeface="굴림" pitchFamily="50" charset="-127"/>
                <a:ea typeface="굴림" pitchFamily="50" charset="-127"/>
              </a:rPr>
              <a:t>  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kumimoji="0"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등록시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개체의 혈통 및 수정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분만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)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기록 등 확인 철저 </a:t>
            </a:r>
          </a:p>
          <a:p>
            <a:pPr algn="l">
              <a:lnSpc>
                <a:spcPct val="150000"/>
              </a:lnSpc>
            </a:pP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- 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조기등록 유도로 혈통의 신뢰도 제고 </a:t>
            </a:r>
          </a:p>
          <a:p>
            <a:pPr algn="l">
              <a:lnSpc>
                <a:spcPct val="150000"/>
              </a:lnSpc>
            </a:pP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- 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한 농장에서 </a:t>
            </a:r>
            <a:r>
              <a:rPr kumimoji="0"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여러마리를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등록할 시에는 반드시 농장주가</a:t>
            </a:r>
            <a:endParaRPr kumimoji="0" lang="en-US" altLang="ko-KR" sz="2400" dirty="0">
              <a:solidFill>
                <a:srgbClr val="0000CC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   </a:t>
            </a:r>
            <a:r>
              <a:rPr kumimoji="0"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입회하에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등록신청</a:t>
            </a:r>
            <a:endParaRPr kumimoji="0" lang="en-US" altLang="ko-KR" sz="2400" dirty="0">
              <a:solidFill>
                <a:srgbClr val="0000CC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- </a:t>
            </a:r>
            <a:r>
              <a:rPr kumimoji="0"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등록시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“정액혈통 및 인공수정증명서” 첨부 의무화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원본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정확하고 투명한 혈통을 위한 등록신청 실명제 추진</a:t>
            </a:r>
            <a:endParaRPr kumimoji="0" lang="en-US" altLang="ko-KR" sz="2400" dirty="0">
              <a:solidFill>
                <a:srgbClr val="0000CC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신속한 </a:t>
            </a:r>
            <a:r>
              <a:rPr kumimoji="0"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귀표부착으로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개체관리 철저</a:t>
            </a:r>
            <a:endParaRPr kumimoji="0" lang="en-US" altLang="ko-KR" sz="2400" dirty="0">
              <a:solidFill>
                <a:srgbClr val="0000CC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200000"/>
              </a:lnSpc>
            </a:pPr>
            <a:endParaRPr kumimoji="0" lang="en-US" altLang="ko-KR" sz="2400" dirty="0">
              <a:solidFill>
                <a:schemeClr val="accent2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200000"/>
              </a:lnSpc>
            </a:pPr>
            <a:endParaRPr kumimoji="0" lang="ko-KR" altLang="en-US" b="0" dirty="0">
              <a:solidFill>
                <a:schemeClr val="accent2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" name="모서리가 둥근 직사각형 33"/>
          <p:cNvSpPr>
            <a:spLocks noChangeArrowheads="1"/>
          </p:cNvSpPr>
          <p:nvPr/>
        </p:nvSpPr>
        <p:spPr bwMode="auto">
          <a:xfrm>
            <a:off x="395536" y="193204"/>
            <a:ext cx="6336704" cy="57150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r>
              <a:rPr lang="ko-KR" altLang="en-US" sz="3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혈통신뢰도향상을 위한 개선방안</a:t>
            </a:r>
            <a:endParaRPr lang="en-US" altLang="ko-KR" sz="3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179388" y="1196975"/>
            <a:ext cx="8785225" cy="50403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87313" tIns="44450" rIns="87313" bIns="44450"/>
          <a:lstStyle/>
          <a:p>
            <a:pPr algn="l">
              <a:lnSpc>
                <a:spcPct val="250000"/>
              </a:lnSpc>
            </a:pPr>
            <a:r>
              <a:rPr kumimoji="0" lang="ko-KR" altLang="en-US" sz="2600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600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400" dirty="0" smtClean="0">
                <a:solidFill>
                  <a:srgbClr val="CC0000"/>
                </a:solidFill>
                <a:latin typeface="굴림" pitchFamily="50" charset="-127"/>
                <a:ea typeface="굴림" pitchFamily="50" charset="-127"/>
              </a:rPr>
              <a:t>□ </a:t>
            </a:r>
            <a:r>
              <a:rPr kumimoji="0" lang="ko-KR" altLang="en-US" sz="2400" dirty="0" err="1">
                <a:solidFill>
                  <a:srgbClr val="CC0000"/>
                </a:solidFill>
                <a:latin typeface="굴림" pitchFamily="50" charset="-127"/>
                <a:ea typeface="굴림" pitchFamily="50" charset="-127"/>
              </a:rPr>
              <a:t>인공수정사</a:t>
            </a:r>
            <a:r>
              <a:rPr kumimoji="0" lang="ko-KR" altLang="en-US" sz="2400" dirty="0">
                <a:solidFill>
                  <a:schemeClr val="hlink"/>
                </a:solidFill>
                <a:latin typeface="굴림" pitchFamily="50" charset="-127"/>
                <a:ea typeface="굴림" pitchFamily="50" charset="-127"/>
              </a:rPr>
              <a:t> </a:t>
            </a:r>
          </a:p>
          <a:p>
            <a:pPr algn="l">
              <a:lnSpc>
                <a:spcPct val="250000"/>
              </a:lnSpc>
            </a:pPr>
            <a:r>
              <a:rPr kumimoji="0" lang="ko-KR" altLang="en-US" sz="2400" dirty="0">
                <a:solidFill>
                  <a:schemeClr val="hlink"/>
                </a:solidFill>
                <a:latin typeface="굴림" pitchFamily="50" charset="-127"/>
                <a:ea typeface="굴림" pitchFamily="50" charset="-127"/>
              </a:rPr>
              <a:t>  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인공수정사의 인공수정기록 입력 정확성 강조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인센티브적용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kumimoji="0" lang="en-US" altLang="ko-KR" sz="2400" dirty="0">
                <a:solidFill>
                  <a:schemeClr val="hlink"/>
                </a:solidFill>
                <a:latin typeface="Arial" pitchFamily="34" charset="0"/>
                <a:ea typeface="굴림" pitchFamily="50" charset="-127"/>
              </a:rPr>
              <a:t> </a:t>
            </a:r>
            <a:r>
              <a:rPr kumimoji="0" lang="en-US" altLang="ko-KR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   • </a:t>
            </a:r>
            <a:r>
              <a:rPr kumimoji="0" lang="ko-KR" altLang="en-US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분기별 수정기록사항 통보</a:t>
            </a:r>
            <a:r>
              <a:rPr kumimoji="0" lang="en-US" altLang="ko-KR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 </a:t>
            </a:r>
            <a:r>
              <a:rPr kumimoji="0" lang="ko-KR" altLang="en-US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수정기록 </a:t>
            </a:r>
            <a:r>
              <a:rPr kumimoji="0" lang="en-US" altLang="ko-KR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1</a:t>
            </a:r>
            <a:r>
              <a:rPr kumimoji="0" lang="ko-KR" altLang="en-US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년 이상 보관</a:t>
            </a:r>
            <a:endParaRPr kumimoji="0" lang="en-US" altLang="ko-KR" sz="2400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kumimoji="0" lang="en-US" altLang="ko-KR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    • </a:t>
            </a:r>
            <a:r>
              <a:rPr kumimoji="0" lang="ko-KR" altLang="en-US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친자확인의 확대에 따른 실명제 추진</a:t>
            </a:r>
            <a:endParaRPr kumimoji="0" lang="en-US" altLang="ko-KR" sz="2400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250000"/>
              </a:lnSpc>
            </a:pPr>
            <a:r>
              <a:rPr kumimoji="0" lang="ko-KR" altLang="en-US" sz="2400" dirty="0">
                <a:solidFill>
                  <a:schemeClr val="hlink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ko-KR" altLang="en-US" sz="2400" dirty="0">
                <a:solidFill>
                  <a:schemeClr val="hlink"/>
                </a:solidFill>
                <a:latin typeface="Arial" pitchFamily="34" charset="0"/>
                <a:ea typeface="굴림" pitchFamily="50" charset="-127"/>
              </a:rPr>
              <a:t> 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kumimoji="0"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지자체의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정액지원사업과 연계 추진</a:t>
            </a:r>
          </a:p>
          <a:p>
            <a:pPr algn="l">
              <a:lnSpc>
                <a:spcPct val="250000"/>
              </a:lnSpc>
            </a:pP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개량에 대한 교육실시 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년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2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회 실시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)</a:t>
            </a:r>
            <a:endParaRPr kumimoji="0" lang="ko-KR" altLang="en-US" sz="2400" dirty="0">
              <a:solidFill>
                <a:srgbClr val="0000CC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250000"/>
              </a:lnSpc>
            </a:pPr>
            <a:endParaRPr kumimoji="0" lang="en-US" altLang="ko-KR" dirty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모서리가 둥근 직사각형 33"/>
          <p:cNvSpPr>
            <a:spLocks noChangeArrowheads="1"/>
          </p:cNvSpPr>
          <p:nvPr/>
        </p:nvSpPr>
        <p:spPr bwMode="auto">
          <a:xfrm>
            <a:off x="395536" y="193204"/>
            <a:ext cx="6336704" cy="57150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r>
              <a:rPr lang="ko-KR" altLang="en-US" sz="3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혈통신뢰도향상을 위한 개선방안</a:t>
            </a:r>
            <a:endParaRPr lang="en-US" altLang="ko-KR" sz="3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79388" y="1412875"/>
            <a:ext cx="8785225" cy="50403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87313" tIns="44450" rIns="87313" bIns="44450"/>
          <a:lstStyle/>
          <a:p>
            <a:pPr algn="l">
              <a:lnSpc>
                <a:spcPct val="180000"/>
              </a:lnSpc>
            </a:pPr>
            <a:r>
              <a:rPr kumimoji="0" lang="ko-KR" altLang="en-US" dirty="0">
                <a:solidFill>
                  <a:schemeClr val="hlink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ko-KR" altLang="en-US" dirty="0" smtClean="0">
                <a:solidFill>
                  <a:schemeClr val="hlink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ko-KR" altLang="en-US" sz="2400" dirty="0" smtClean="0">
                <a:solidFill>
                  <a:srgbClr val="CC0000"/>
                </a:solidFill>
                <a:latin typeface="굴림" pitchFamily="50" charset="-127"/>
                <a:ea typeface="굴림" pitchFamily="50" charset="-127"/>
              </a:rPr>
              <a:t>□ </a:t>
            </a:r>
            <a:r>
              <a:rPr kumimoji="0" lang="ko-KR" altLang="en-US" sz="2400" dirty="0">
                <a:solidFill>
                  <a:srgbClr val="CC0000"/>
                </a:solidFill>
                <a:latin typeface="굴림" pitchFamily="50" charset="-127"/>
                <a:ea typeface="굴림" pitchFamily="50" charset="-127"/>
              </a:rPr>
              <a:t>등록기관</a:t>
            </a:r>
          </a:p>
          <a:p>
            <a:pPr algn="l">
              <a:lnSpc>
                <a:spcPct val="180000"/>
              </a:lnSpc>
            </a:pPr>
            <a:r>
              <a:rPr kumimoji="0" lang="ko-KR" altLang="en-US" sz="2400" dirty="0">
                <a:solidFill>
                  <a:schemeClr val="hlink"/>
                </a:solidFill>
                <a:latin typeface="굴림" pitchFamily="50" charset="-127"/>
                <a:ea typeface="굴림" pitchFamily="50" charset="-127"/>
              </a:rPr>
              <a:t>  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농가 및 종축등록위원을 대상으로 개체기록관리의 실무 및</a:t>
            </a:r>
          </a:p>
          <a:p>
            <a:pPr algn="l">
              <a:lnSpc>
                <a:spcPct val="180000"/>
              </a:lnSpc>
            </a:pP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   중요성에 대한 교육 강화 </a:t>
            </a:r>
          </a:p>
          <a:p>
            <a:pPr algn="l">
              <a:lnSpc>
                <a:spcPct val="180000"/>
              </a:lnSpc>
            </a:pP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- 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종축등록위원이 교육을 </a:t>
            </a:r>
            <a:r>
              <a:rPr kumimoji="0"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필하지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않을 경우 자격 박탈 </a:t>
            </a:r>
          </a:p>
          <a:p>
            <a:pPr algn="l">
              <a:lnSpc>
                <a:spcPct val="180000"/>
              </a:lnSpc>
            </a:pP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- 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가축개량기관 등과 협력하여 지도 점검 강화 </a:t>
            </a:r>
          </a:p>
          <a:p>
            <a:pPr algn="l">
              <a:lnSpc>
                <a:spcPct val="180000"/>
              </a:lnSpc>
            </a:pP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- 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혈통기록관리에 대한 점검 강화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kumimoji="0" lang="en-US" altLang="ko-KR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DNA</a:t>
            </a:r>
            <a:r>
              <a:rPr kumimoji="0" lang="ko-KR" altLang="en-US" sz="24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분석을 통한 친자확인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) </a:t>
            </a:r>
          </a:p>
          <a:p>
            <a:pPr algn="l">
              <a:lnSpc>
                <a:spcPct val="180000"/>
              </a:lnSpc>
            </a:pP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 - </a:t>
            </a:r>
            <a:r>
              <a:rPr kumimoji="0" lang="ko-KR" altLang="en-US" sz="2400" dirty="0" err="1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등록시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"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정액혈통 및 인공수정증명서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" 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확인 철저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kumimoji="0" lang="ko-KR" altLang="en-US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원본 보관</a:t>
            </a:r>
            <a:r>
              <a:rPr kumimoji="0" lang="en-US" altLang="ko-KR" sz="240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)</a:t>
            </a:r>
            <a:r>
              <a:rPr kumimoji="0" lang="en-US" altLang="ko-KR" sz="2400" b="0" dirty="0">
                <a:solidFill>
                  <a:srgbClr val="0000CC"/>
                </a:solidFill>
                <a:latin typeface="굴림" pitchFamily="50" charset="-127"/>
                <a:ea typeface="굴림" pitchFamily="50" charset="-127"/>
              </a:rPr>
              <a:t> </a:t>
            </a:r>
            <a:endParaRPr kumimoji="0" lang="ko-KR" altLang="en-US" sz="2400" dirty="0">
              <a:solidFill>
                <a:srgbClr val="0000CC"/>
              </a:solidFill>
              <a:latin typeface="굴림" pitchFamily="50" charset="-127"/>
              <a:ea typeface="굴림" pitchFamily="50" charset="-127"/>
            </a:endParaRPr>
          </a:p>
          <a:p>
            <a:pPr algn="l">
              <a:lnSpc>
                <a:spcPct val="180000"/>
              </a:lnSpc>
            </a:pPr>
            <a:r>
              <a:rPr kumimoji="0" lang="en-US" altLang="ko-KR" sz="240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    </a:t>
            </a:r>
          </a:p>
        </p:txBody>
      </p:sp>
      <p:sp>
        <p:nvSpPr>
          <p:cNvPr id="5" name="모서리가 둥근 직사각형 33"/>
          <p:cNvSpPr>
            <a:spLocks noChangeArrowheads="1"/>
          </p:cNvSpPr>
          <p:nvPr/>
        </p:nvSpPr>
        <p:spPr bwMode="auto">
          <a:xfrm>
            <a:off x="395536" y="193204"/>
            <a:ext cx="6336704" cy="57150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r>
              <a:rPr lang="ko-KR" altLang="en-US" sz="3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혈통신뢰도향상을 위한 개선방안</a:t>
            </a:r>
            <a:endParaRPr lang="en-US" altLang="ko-KR" sz="3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친자확인 등록증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4573" y="990040"/>
            <a:ext cx="3722260" cy="5391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직사각형 8"/>
          <p:cNvSpPr/>
          <p:nvPr/>
        </p:nvSpPr>
        <p:spPr>
          <a:xfrm>
            <a:off x="3004567" y="2608449"/>
            <a:ext cx="3256977" cy="129614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 descr="친자확인 등록증.jpg"/>
          <p:cNvPicPr>
            <a:picLocks noChangeAspect="1"/>
          </p:cNvPicPr>
          <p:nvPr/>
        </p:nvPicPr>
        <p:blipFill>
          <a:blip r:embed="rId3" cstate="print"/>
          <a:srcRect l="7751" t="27536" r="6993" b="46377"/>
          <a:stretch>
            <a:fillRect/>
          </a:stretch>
        </p:blipFill>
        <p:spPr>
          <a:xfrm>
            <a:off x="551099" y="1628800"/>
            <a:ext cx="5036867" cy="22322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타원 10"/>
          <p:cNvSpPr/>
          <p:nvPr/>
        </p:nvSpPr>
        <p:spPr>
          <a:xfrm>
            <a:off x="617568" y="2564904"/>
            <a:ext cx="1063503" cy="64807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2013416" y="2924944"/>
            <a:ext cx="1329378" cy="64807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 descr="친자확인 등록증.jpg"/>
          <p:cNvPicPr>
            <a:picLocks noChangeAspect="1"/>
          </p:cNvPicPr>
          <p:nvPr/>
        </p:nvPicPr>
        <p:blipFill>
          <a:blip r:embed="rId4" cstate="print"/>
          <a:srcRect l="7751" t="37971" r="72718" b="52638"/>
          <a:stretch>
            <a:fillRect/>
          </a:stretch>
        </p:blipFill>
        <p:spPr>
          <a:xfrm>
            <a:off x="6599771" y="1196752"/>
            <a:ext cx="2226240" cy="1512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그림 13" descr="친자확인 등록증.jpg"/>
          <p:cNvPicPr>
            <a:picLocks noChangeAspect="1"/>
          </p:cNvPicPr>
          <p:nvPr/>
        </p:nvPicPr>
        <p:blipFill>
          <a:blip r:embed="rId4" cstate="print"/>
          <a:srcRect l="28677" t="42145" r="43421" b="49507"/>
          <a:stretch>
            <a:fillRect/>
          </a:stretch>
        </p:blipFill>
        <p:spPr>
          <a:xfrm>
            <a:off x="6599771" y="2852936"/>
            <a:ext cx="2359178" cy="1527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모서리가 둥근 직사각형 33"/>
          <p:cNvSpPr>
            <a:spLocks noChangeArrowheads="1"/>
          </p:cNvSpPr>
          <p:nvPr/>
        </p:nvSpPr>
        <p:spPr bwMode="auto">
          <a:xfrm>
            <a:off x="323528" y="57696"/>
            <a:ext cx="4536504" cy="57150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ko-KR" altLang="en-US" sz="2800" b="1" dirty="0" smtClean="0">
                <a:solidFill>
                  <a:schemeClr val="bg1"/>
                </a:solidFill>
                <a:latin typeface="HY그래픽M" pitchFamily="18" charset="-127"/>
                <a:ea typeface="HY그래픽M" pitchFamily="18" charset="-127"/>
                <a:cs typeface="한양신명조"/>
              </a:rPr>
              <a:t>한우등록증 친자확인 표시</a:t>
            </a:r>
            <a:endParaRPr lang="en-US" altLang="ko-KR" sz="2800" b="1" dirty="0">
              <a:solidFill>
                <a:schemeClr val="bg1"/>
              </a:solidFill>
              <a:latin typeface="HY그래픽M" pitchFamily="18" charset="-127"/>
              <a:ea typeface="HY그래픽M" pitchFamily="18" charset="-127"/>
              <a:cs typeface="한양신명조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8"/>
          <p:cNvSpPr>
            <a:spLocks noChangeArrowheads="1"/>
          </p:cNvSpPr>
          <p:nvPr/>
        </p:nvSpPr>
        <p:spPr bwMode="auto">
          <a:xfrm>
            <a:off x="5146675" y="2940050"/>
            <a:ext cx="4019049" cy="24441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742950" indent="-742950" algn="l">
              <a:lnSpc>
                <a:spcPct val="200000"/>
              </a:lnSpc>
            </a:pPr>
            <a:r>
              <a:rPr kumimoji="0" lang="en-US" altLang="ko-KR" sz="2000" b="1" dirty="0"/>
              <a:t>-</a:t>
            </a:r>
            <a:r>
              <a:rPr kumimoji="0" lang="en-US" altLang="ko-KR" sz="2000" b="1" dirty="0">
                <a:solidFill>
                  <a:srgbClr val="3333FF"/>
                </a:solidFill>
              </a:rPr>
              <a:t> </a:t>
            </a:r>
            <a:r>
              <a:rPr kumimoji="0" lang="ko-KR" altLang="en-US" sz="2000" b="1" dirty="0"/>
              <a:t>혈통증명서 관리</a:t>
            </a:r>
          </a:p>
          <a:p>
            <a:pPr marL="742950" indent="-742950" algn="l">
              <a:lnSpc>
                <a:spcPct val="200000"/>
              </a:lnSpc>
            </a:pPr>
            <a:r>
              <a:rPr kumimoji="0" lang="en-US" altLang="ko-KR" sz="2000" b="1" dirty="0"/>
              <a:t>- </a:t>
            </a:r>
            <a:r>
              <a:rPr kumimoji="0" lang="ko-KR" altLang="en-US" sz="2000" b="1" dirty="0"/>
              <a:t>철저한 분만기록 관리</a:t>
            </a:r>
          </a:p>
          <a:p>
            <a:pPr marL="742950" indent="-742950" algn="l">
              <a:lnSpc>
                <a:spcPct val="200000"/>
              </a:lnSpc>
            </a:pPr>
            <a:r>
              <a:rPr kumimoji="0" lang="en-US" altLang="ko-KR" sz="2000" b="1" dirty="0"/>
              <a:t>- </a:t>
            </a:r>
            <a:r>
              <a:rPr kumimoji="0" lang="ko-KR" altLang="en-US" sz="2000" b="1" dirty="0"/>
              <a:t>인공수정증명서 </a:t>
            </a:r>
            <a:r>
              <a:rPr kumimoji="0" lang="ko-KR" altLang="en-US" sz="2000" b="1" dirty="0" err="1"/>
              <a:t>파일철</a:t>
            </a:r>
            <a:r>
              <a:rPr kumimoji="0" lang="ko-KR" altLang="en-US" sz="2000" b="1" dirty="0"/>
              <a:t> 관리</a:t>
            </a:r>
          </a:p>
          <a:p>
            <a:pPr marL="742950" indent="-742950" algn="l">
              <a:lnSpc>
                <a:spcPct val="200000"/>
              </a:lnSpc>
            </a:pPr>
            <a:r>
              <a:rPr kumimoji="0" lang="en-US" altLang="ko-KR" sz="2000" b="1" dirty="0"/>
              <a:t>- </a:t>
            </a:r>
            <a:r>
              <a:rPr kumimoji="0" lang="ko-KR" altLang="en-US" sz="2000" b="1" dirty="0"/>
              <a:t>검정용 </a:t>
            </a:r>
            <a:r>
              <a:rPr kumimoji="0" lang="ko-KR" altLang="en-US" sz="2000" b="1" dirty="0" err="1"/>
              <a:t>개체별</a:t>
            </a:r>
            <a:r>
              <a:rPr kumimoji="0" lang="ko-KR" altLang="en-US" sz="2000" b="1" dirty="0"/>
              <a:t> 초음파 사진관리</a:t>
            </a:r>
          </a:p>
        </p:txBody>
      </p:sp>
      <p:sp>
        <p:nvSpPr>
          <p:cNvPr id="55300" name="AutoShape 10"/>
          <p:cNvSpPr>
            <a:spLocks noChangeArrowheads="1"/>
          </p:cNvSpPr>
          <p:nvPr/>
        </p:nvSpPr>
        <p:spPr bwMode="auto">
          <a:xfrm>
            <a:off x="5291832" y="1268760"/>
            <a:ext cx="2952576" cy="1512887"/>
          </a:xfrm>
          <a:prstGeom prst="flowChartAlternateProcess">
            <a:avLst/>
          </a:prstGeom>
          <a:solidFill>
            <a:schemeClr val="accent2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 dirty="0"/>
          </a:p>
        </p:txBody>
      </p:sp>
      <p:sp>
        <p:nvSpPr>
          <p:cNvPr id="55301" name="Rectangle 9"/>
          <p:cNvSpPr>
            <a:spLocks noChangeArrowheads="1"/>
          </p:cNvSpPr>
          <p:nvPr/>
        </p:nvSpPr>
        <p:spPr bwMode="auto">
          <a:xfrm>
            <a:off x="5291138" y="1341438"/>
            <a:ext cx="2662908" cy="12130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742950" indent="-742950" algn="ctr">
              <a:lnSpc>
                <a:spcPct val="200000"/>
              </a:lnSpc>
            </a:pPr>
            <a:r>
              <a:rPr kumimoji="0" lang="ko-KR" altLang="en-US" sz="2000" b="1" dirty="0">
                <a:solidFill>
                  <a:schemeClr val="bg1"/>
                </a:solidFill>
              </a:rPr>
              <a:t>전북 김제시 황금농장</a:t>
            </a:r>
          </a:p>
          <a:p>
            <a:pPr marL="742950" indent="-742950" algn="ctr">
              <a:lnSpc>
                <a:spcPct val="200000"/>
              </a:lnSpc>
            </a:pPr>
            <a:r>
              <a:rPr kumimoji="0" lang="ko-KR" altLang="en-US" sz="2000" b="1" dirty="0">
                <a:solidFill>
                  <a:schemeClr val="bg1"/>
                </a:solidFill>
              </a:rPr>
              <a:t>황 금 석 사장 </a:t>
            </a:r>
            <a:r>
              <a:rPr kumimoji="0" lang="ko-KR" altLang="en-US" sz="2000" b="1" dirty="0" err="1">
                <a:solidFill>
                  <a:schemeClr val="bg1"/>
                </a:solidFill>
              </a:rPr>
              <a:t>관리철</a:t>
            </a:r>
            <a:endParaRPr kumimoji="0" lang="ko-KR" altLang="en-US" sz="2000" b="1" dirty="0">
              <a:solidFill>
                <a:schemeClr val="bg1"/>
              </a:solidFill>
            </a:endParaRPr>
          </a:p>
        </p:txBody>
      </p:sp>
      <p:pic>
        <p:nvPicPr>
          <p:cNvPr id="55302" name="Picture 7" descr="EMB000015100005"/>
          <p:cNvPicPr>
            <a:picLocks noChangeAspect="1" noChangeArrowheads="1"/>
          </p:cNvPicPr>
          <p:nvPr/>
        </p:nvPicPr>
        <p:blipFill>
          <a:blip r:embed="rId3" cstate="print"/>
          <a:srcRect l="14432" r="18568"/>
          <a:stretch>
            <a:fillRect/>
          </a:stretch>
        </p:blipFill>
        <p:spPr bwMode="auto">
          <a:xfrm>
            <a:off x="539750" y="1268413"/>
            <a:ext cx="467995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3" name="모서리가 둥근 직사각형 33"/>
          <p:cNvSpPr>
            <a:spLocks noChangeArrowheads="1"/>
          </p:cNvSpPr>
          <p:nvPr/>
        </p:nvSpPr>
        <p:spPr bwMode="auto">
          <a:xfrm>
            <a:off x="285720" y="142852"/>
            <a:ext cx="4679950" cy="571500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r>
              <a:rPr lang="ko-KR" altLang="en-US" sz="2800" dirty="0">
                <a:solidFill>
                  <a:schemeClr val="bg1"/>
                </a:solidFill>
                <a:latin typeface="굴림" pitchFamily="50" charset="-127"/>
              </a:rPr>
              <a:t>정액증명서 활용 </a:t>
            </a:r>
            <a:r>
              <a:rPr lang="en-US" altLang="ko-KR" sz="2800" dirty="0">
                <a:solidFill>
                  <a:schemeClr val="bg1"/>
                </a:solidFill>
                <a:latin typeface="굴림" pitchFamily="50" charset="-127"/>
              </a:rPr>
              <a:t>(</a:t>
            </a:r>
            <a:r>
              <a:rPr lang="ko-KR" altLang="en-US" sz="2800" dirty="0">
                <a:solidFill>
                  <a:schemeClr val="bg1"/>
                </a:solidFill>
                <a:latin typeface="굴림" pitchFamily="50" charset="-127"/>
              </a:rPr>
              <a:t>성공사례</a:t>
            </a:r>
            <a:r>
              <a:rPr lang="en-US" altLang="ko-KR" sz="2800" dirty="0">
                <a:solidFill>
                  <a:schemeClr val="bg1"/>
                </a:solidFill>
                <a:latin typeface="굴림" pitchFamily="50" charset="-127"/>
              </a:rPr>
              <a:t>)</a:t>
            </a:r>
            <a:endParaRPr lang="en-US" altLang="ko-K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214282" y="2500306"/>
            <a:ext cx="8786874" cy="157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742950" indent="-742950">
              <a:lnSpc>
                <a:spcPct val="120000"/>
              </a:lnSpc>
              <a:defRPr/>
            </a:pPr>
            <a:r>
              <a:rPr lang="ko-KR" altLang="en-US" sz="40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혈통관리를 통한 </a:t>
            </a:r>
            <a:r>
              <a:rPr lang="ko-KR" altLang="en-US" sz="40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개량 성과 </a:t>
            </a:r>
            <a:r>
              <a:rPr lang="ko-KR" altLang="en-US" sz="40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분석 </a:t>
            </a:r>
            <a:endParaRPr lang="en-US" altLang="ko-KR" sz="400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pPr marL="742950" indent="-742950" algn="ctr">
              <a:lnSpc>
                <a:spcPct val="120000"/>
              </a:lnSpc>
              <a:defRPr/>
            </a:pPr>
            <a:r>
              <a:rPr lang="ko-KR" altLang="en-US" sz="40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                      및 </a:t>
            </a:r>
            <a:r>
              <a:rPr lang="ko-KR" altLang="en-US" sz="4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암소개량의 필요성</a:t>
            </a:r>
            <a:r>
              <a:rPr lang="ko-KR" altLang="en-US" sz="40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 </a:t>
            </a:r>
            <a:endParaRPr lang="ko-KR" altLang="en-US" sz="40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05027" y="1052736"/>
            <a:ext cx="7207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1" lang="en-US" altLang="ko-KR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견고딕" pitchFamily="18" charset="-127"/>
                <a:ea typeface="HY견고딕" pitchFamily="18" charset="-127"/>
                <a:cs typeface="굴림" pitchFamily="50" charset="-127"/>
              </a:rPr>
              <a:t>□ </a:t>
            </a:r>
            <a:r>
              <a:rPr kumimoji="1" lang="ko-KR" altLang="en-US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견고딕" pitchFamily="18" charset="-127"/>
                <a:ea typeface="HY견고딕" pitchFamily="18" charset="-127"/>
                <a:cs typeface="굴림" pitchFamily="50" charset="-127"/>
              </a:rPr>
              <a:t>전국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혈통등록우 및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미등록우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등급판정결과 비교</a:t>
            </a:r>
            <a:r>
              <a:rPr lang="en-US" altLang="ko-KR" sz="2000" dirty="0" smtClean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 err="1" smtClean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거세우</a:t>
            </a:r>
            <a:r>
              <a:rPr lang="en-US" altLang="ko-KR" sz="2000" dirty="0" smtClean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000" dirty="0" smtClean="0">
              <a:solidFill>
                <a:srgbClr val="0000CC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785786" y="1571612"/>
          <a:ext cx="7704858" cy="2539726"/>
        </p:xfrm>
        <a:graphic>
          <a:graphicData uri="http://schemas.openxmlformats.org/drawingml/2006/table">
            <a:tbl>
              <a:tblPr/>
              <a:tblGrid>
                <a:gridCol w="1100694"/>
                <a:gridCol w="1100694"/>
                <a:gridCol w="1100694"/>
                <a:gridCol w="1100694"/>
                <a:gridCol w="1100694"/>
                <a:gridCol w="1100694"/>
                <a:gridCol w="1100694"/>
              </a:tblGrid>
              <a:tr h="41550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연도</a:t>
                      </a:r>
                      <a:endParaRPr lang="ko-KR" altLang="en-US" sz="13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도축두수</a:t>
                      </a:r>
                      <a:r>
                        <a:rPr lang="en-US" altLang="ko-KR" sz="13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(</a:t>
                      </a:r>
                      <a:r>
                        <a:rPr lang="ko-KR" altLang="en-US" sz="13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두</a:t>
                      </a:r>
                      <a:r>
                        <a:rPr lang="en-US" altLang="ko-KR" sz="13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)</a:t>
                      </a:r>
                      <a:endParaRPr lang="ko-KR" altLang="en-US" sz="13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도체중</a:t>
                      </a:r>
                      <a:r>
                        <a:rPr lang="en-US" altLang="ko-KR" sz="13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(</a:t>
                      </a:r>
                      <a:r>
                        <a:rPr lang="en-US" sz="13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kg)</a:t>
                      </a: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등지방두께</a:t>
                      </a:r>
                      <a:r>
                        <a:rPr lang="en-US" altLang="ko-KR" sz="13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(</a:t>
                      </a:r>
                      <a:r>
                        <a:rPr lang="en-US" sz="13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mm)</a:t>
                      </a: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155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등록우</a:t>
                      </a:r>
                      <a:endParaRPr lang="ko-KR" altLang="en-US" sz="13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미등록우</a:t>
                      </a:r>
                      <a:endParaRPr lang="ko-KR" altLang="en-US" sz="13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등록우</a:t>
                      </a:r>
                      <a:endParaRPr lang="ko-KR" altLang="en-US" sz="13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미등록우</a:t>
                      </a:r>
                      <a:endParaRPr lang="ko-KR" altLang="en-US" sz="13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등록우</a:t>
                      </a:r>
                      <a:endParaRPr lang="ko-KR" altLang="en-US" sz="13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미등록우</a:t>
                      </a:r>
                      <a:endParaRPr lang="ko-KR" altLang="en-US" sz="13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3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2013</a:t>
                      </a:r>
                      <a:r>
                        <a:rPr lang="ko-KR" altLang="en-US" sz="14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년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235,469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185,995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423.1±50.2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414.9±51.0</a:t>
                      </a: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12.8±5.3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12.6±5.3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3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2014</a:t>
                      </a:r>
                      <a:r>
                        <a:rPr lang="ko-KR" altLang="en-US" sz="14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년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253,742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184,269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428.2±51.1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419.3±50.9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13.0±5.2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12.9±5.2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3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2015</a:t>
                      </a:r>
                      <a:r>
                        <a:rPr lang="ko-KR" altLang="en-US" sz="14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년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271,469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174,313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433.4±50.9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423.5±52.5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13.5±5.1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13.4±5.2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3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2016</a:t>
                      </a:r>
                      <a:r>
                        <a:rPr lang="ko-KR" altLang="en-US" sz="1400" b="1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년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127,131</a:t>
                      </a:r>
                      <a:endParaRPr lang="en-US" altLang="ko-KR" sz="14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236,201</a:t>
                      </a:r>
                      <a:endParaRPr lang="en-US" altLang="ko-KR" sz="14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442.8±50.5</a:t>
                      </a:r>
                      <a:endParaRPr lang="en-US" altLang="ko-KR" sz="14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433.0±54.0</a:t>
                      </a:r>
                      <a:endParaRPr lang="en-US" altLang="ko-KR" sz="14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13.9±5.1</a:t>
                      </a:r>
                      <a:endParaRPr lang="en-US" altLang="ko-KR" sz="14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13.7±5.1</a:t>
                      </a:r>
                      <a:endParaRPr lang="en-US" altLang="ko-KR" sz="14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788627" y="4221087"/>
          <a:ext cx="7671804" cy="2551598"/>
        </p:xfrm>
        <a:graphic>
          <a:graphicData uri="http://schemas.openxmlformats.org/drawingml/2006/table">
            <a:tbl>
              <a:tblPr/>
              <a:tblGrid>
                <a:gridCol w="1095972"/>
                <a:gridCol w="1095972"/>
                <a:gridCol w="1095972"/>
                <a:gridCol w="1095972"/>
                <a:gridCol w="1095972"/>
                <a:gridCol w="1095972"/>
                <a:gridCol w="1095972"/>
              </a:tblGrid>
              <a:tr h="41419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연도</a:t>
                      </a:r>
                      <a:endParaRPr lang="ko-KR" altLang="en-US" sz="13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등심단면적</a:t>
                      </a:r>
                      <a:r>
                        <a:rPr lang="en-US" altLang="ko-KR" sz="13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(㎠)</a:t>
                      </a:r>
                      <a:endParaRPr lang="ko-KR" altLang="en-US" sz="13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근내지방도</a:t>
                      </a:r>
                      <a:r>
                        <a:rPr lang="en-US" altLang="ko-KR" sz="13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(</a:t>
                      </a:r>
                      <a:r>
                        <a:rPr lang="en-US" sz="13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No)</a:t>
                      </a: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경락가격</a:t>
                      </a:r>
                      <a:r>
                        <a:rPr lang="en-US" altLang="ko-KR" sz="13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(</a:t>
                      </a:r>
                      <a:r>
                        <a:rPr lang="ko-KR" altLang="en-US" sz="13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원</a:t>
                      </a:r>
                      <a:r>
                        <a:rPr lang="en-US" altLang="ko-KR" sz="13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)</a:t>
                      </a:r>
                      <a:endParaRPr lang="ko-KR" altLang="en-US" sz="1300" b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141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등록우</a:t>
                      </a:r>
                      <a:endParaRPr lang="ko-KR" altLang="en-US" sz="13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미등록우</a:t>
                      </a:r>
                      <a:endParaRPr lang="ko-KR" altLang="en-US" sz="13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등록우</a:t>
                      </a:r>
                      <a:endParaRPr lang="ko-KR" altLang="en-US" sz="13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미등록우</a:t>
                      </a:r>
                      <a:endParaRPr lang="ko-KR" altLang="en-US" sz="13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등록우</a:t>
                      </a:r>
                      <a:endParaRPr lang="ko-KR" altLang="en-US" sz="13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그래픽M" pitchFamily="18" charset="-127"/>
                          <a:ea typeface="HY그래픽M" pitchFamily="18" charset="-127"/>
                        </a:rPr>
                        <a:t>미등록우</a:t>
                      </a:r>
                      <a:endParaRPr lang="ko-KR" altLang="en-US" sz="13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5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2013</a:t>
                      </a:r>
                      <a:r>
                        <a:rPr lang="ko-KR" altLang="en-US" sz="14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년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90.0±11.4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88.9±11.5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5.6±1.9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5.3±2.0</a:t>
                      </a: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14,106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13,827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5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2014</a:t>
                      </a:r>
                      <a:r>
                        <a:rPr lang="ko-KR" altLang="en-US" sz="14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년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90.4±11.5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89.1±11.3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5.6±1.9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5.3±1.9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15,081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14,866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2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2015</a:t>
                      </a:r>
                      <a:r>
                        <a:rPr lang="ko-KR" altLang="en-US" sz="14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년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91.8±11.5</a:t>
                      </a: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90.2±11.7</a:t>
                      </a: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5.6±1.9</a:t>
                      </a: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5.4±1.9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17,018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16,625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2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2016</a:t>
                      </a:r>
                      <a:r>
                        <a:rPr lang="ko-KR" altLang="en-US" sz="1400" b="1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년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0635" marR="80635" marT="40317" marB="40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92.9±11.7</a:t>
                      </a: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91.1±12.0</a:t>
                      </a: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5.7±1.9</a:t>
                      </a: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5.6±1.9</a:t>
                      </a:r>
                      <a:endParaRPr lang="en-US" altLang="ko-KR" sz="14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19,603</a:t>
                      </a:r>
                      <a:endParaRPr lang="en-US" altLang="ko-KR" sz="14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18,618</a:t>
                      </a:r>
                      <a:endParaRPr lang="en-US" altLang="ko-KR" sz="14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모서리가 둥근 직사각형 33"/>
          <p:cNvSpPr>
            <a:spLocks noChangeArrowheads="1"/>
          </p:cNvSpPr>
          <p:nvPr/>
        </p:nvSpPr>
        <p:spPr bwMode="auto">
          <a:xfrm>
            <a:off x="323528" y="188442"/>
            <a:ext cx="5328592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ko-KR" altLang="en-US" sz="2800" b="1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연도별</a:t>
            </a:r>
            <a:r>
              <a:rPr lang="en-US" altLang="ko-KR" sz="2800" b="1" dirty="0" smtClean="0">
                <a:solidFill>
                  <a:srgbClr val="0000FF"/>
                </a:solidFill>
                <a:latin typeface="Lucida Sans"/>
                <a:ea typeface="HY그래픽M" pitchFamily="18" charset="-127"/>
              </a:rPr>
              <a:t>•</a:t>
            </a:r>
            <a:r>
              <a:rPr lang="ko-KR" altLang="en-US" sz="2800" b="1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도체성적 개량추이 현황 </a:t>
            </a:r>
            <a:endParaRPr lang="en-US" altLang="ko-KR" sz="2800" b="1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67544" y="1052736"/>
            <a:ext cx="53623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altLang="ko-KR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견고딕" pitchFamily="18" charset="-127"/>
                <a:ea typeface="HY견고딕" pitchFamily="18" charset="-127"/>
                <a:cs typeface="굴림" pitchFamily="50" charset="-127"/>
              </a:rPr>
              <a:t>□ </a:t>
            </a:r>
            <a:r>
              <a:rPr kumimoji="1" lang="ko-KR" altLang="en-US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견고딕" pitchFamily="18" charset="-127"/>
                <a:ea typeface="HY견고딕" pitchFamily="18" charset="-127"/>
                <a:cs typeface="굴림" pitchFamily="50" charset="-127"/>
              </a:rPr>
              <a:t>전국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혈통등록우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거세우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등급별 현황내역</a:t>
            </a:r>
            <a:endParaRPr lang="ko-KR" altLang="en-US" sz="2000" dirty="0">
              <a:solidFill>
                <a:srgbClr val="0000C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10" name="표 9"/>
          <p:cNvGraphicFramePr>
            <a:graphicFrameLocks noGrp="1"/>
          </p:cNvGraphicFramePr>
          <p:nvPr/>
        </p:nvGraphicFramePr>
        <p:xfrm>
          <a:off x="539552" y="1484784"/>
          <a:ext cx="7920882" cy="2388866"/>
        </p:xfrm>
        <a:graphic>
          <a:graphicData uri="http://schemas.openxmlformats.org/drawingml/2006/table">
            <a:tbl>
              <a:tblPr/>
              <a:tblGrid>
                <a:gridCol w="677883"/>
                <a:gridCol w="817134"/>
                <a:gridCol w="724300"/>
                <a:gridCol w="724300"/>
                <a:gridCol w="817134"/>
                <a:gridCol w="724300"/>
                <a:gridCol w="770717"/>
                <a:gridCol w="677883"/>
                <a:gridCol w="770717"/>
                <a:gridCol w="538631"/>
                <a:gridCol w="677883"/>
              </a:tblGrid>
              <a:tr h="5506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구분</a:t>
                      </a: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두수</a:t>
                      </a: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1++</a:t>
                      </a: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1++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비율</a:t>
                      </a: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+</a:t>
                      </a:r>
                      <a:r>
                        <a:rPr lang="ko-KR" altLang="en-US" sz="1400" b="1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이상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1+</a:t>
                      </a: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이상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비 율</a:t>
                      </a: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</a:t>
                      </a: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</a:t>
                      </a: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3</a:t>
                      </a: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등외</a:t>
                      </a: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err="1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농가수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5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2013</a:t>
                      </a:r>
                      <a:r>
                        <a:rPr lang="ko-KR" altLang="en-US" sz="13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년</a:t>
                      </a:r>
                      <a:endParaRPr lang="ko-KR" altLang="en-US" sz="1300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235,469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55,358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23.5%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86,092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36.6%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84,765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35,768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28,656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188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23,167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5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2014</a:t>
                      </a:r>
                      <a:r>
                        <a:rPr lang="ko-KR" altLang="en-US" sz="13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년</a:t>
                      </a:r>
                      <a:endParaRPr lang="ko-KR" altLang="en-US" sz="1300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253,742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467" marR="8467" marT="8467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45,201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467" marR="8467" marT="8467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17.8%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467" marR="8467" marT="8467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131,729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467" marR="8467" marT="8467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51.9%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467" marR="8467" marT="8467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85,357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467" marR="8467" marT="8467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34,241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467" marR="8467" marT="8467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2,230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467" marR="8467" marT="8467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185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467" marR="8467" marT="8467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24,876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467" marR="8467" marT="8467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5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2015</a:t>
                      </a:r>
                      <a:r>
                        <a:rPr lang="ko-KR" altLang="en-US" sz="13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년</a:t>
                      </a:r>
                      <a:endParaRPr lang="ko-KR" altLang="en-US" sz="1300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271,469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48,117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17.7%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152,801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56.3%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80,568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36,050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1,923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127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24,611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5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2016</a:t>
                      </a:r>
                      <a:r>
                        <a:rPr lang="ko-KR" altLang="en-US" sz="1200" b="1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년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127,131</a:t>
                      </a:r>
                      <a:endParaRPr lang="en-US" altLang="ko-KR" sz="12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22,349</a:t>
                      </a:r>
                      <a:endParaRPr lang="en-US" altLang="ko-KR" sz="12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17.6%</a:t>
                      </a:r>
                      <a:endParaRPr lang="en-US" altLang="ko-KR" sz="12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76,634</a:t>
                      </a:r>
                      <a:endParaRPr lang="en-US" altLang="ko-KR" sz="12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60.3%</a:t>
                      </a:r>
                      <a:endParaRPr lang="en-US" altLang="ko-KR" sz="12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34,025</a:t>
                      </a:r>
                      <a:endParaRPr lang="en-US" altLang="ko-KR" sz="12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15,741</a:t>
                      </a:r>
                      <a:endParaRPr lang="en-US" altLang="ko-KR" sz="12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699</a:t>
                      </a:r>
                      <a:endParaRPr lang="en-US" altLang="ko-KR" sz="12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32</a:t>
                      </a:r>
                      <a:endParaRPr lang="en-US" altLang="ko-KR" sz="12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16,159</a:t>
                      </a:r>
                      <a:endParaRPr lang="en-US" altLang="ko-KR" sz="12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11" name="표 10"/>
          <p:cNvGraphicFramePr>
            <a:graphicFrameLocks noGrp="1"/>
          </p:cNvGraphicFramePr>
          <p:nvPr/>
        </p:nvGraphicFramePr>
        <p:xfrm>
          <a:off x="539552" y="4365103"/>
          <a:ext cx="7992888" cy="2364323"/>
        </p:xfrm>
        <a:graphic>
          <a:graphicData uri="http://schemas.openxmlformats.org/drawingml/2006/table">
            <a:tbl>
              <a:tblPr/>
              <a:tblGrid>
                <a:gridCol w="684045"/>
                <a:gridCol w="824563"/>
                <a:gridCol w="730884"/>
                <a:gridCol w="730884"/>
                <a:gridCol w="824563"/>
                <a:gridCol w="730884"/>
                <a:gridCol w="777724"/>
                <a:gridCol w="684045"/>
                <a:gridCol w="777724"/>
                <a:gridCol w="543527"/>
                <a:gridCol w="684045"/>
              </a:tblGrid>
              <a:tr h="6159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구분</a:t>
                      </a: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두수</a:t>
                      </a: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1++</a:t>
                      </a: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1++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비율</a:t>
                      </a: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+</a:t>
                      </a:r>
                      <a:r>
                        <a:rPr lang="ko-KR" altLang="en-US" sz="1400" b="1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이상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1+</a:t>
                      </a: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이상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비 율</a:t>
                      </a: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</a:t>
                      </a: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</a:t>
                      </a: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3</a:t>
                      </a: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등외</a:t>
                      </a: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err="1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농가수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1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2013</a:t>
                      </a:r>
                      <a:r>
                        <a:rPr lang="ko-KR" altLang="en-US" sz="13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년</a:t>
                      </a:r>
                      <a:endParaRPr lang="ko-KR" altLang="en-US" sz="1300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185,995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43,621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23.5%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68,266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36.7%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68,701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25,173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23,675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180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22,231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1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2014</a:t>
                      </a:r>
                      <a:r>
                        <a:rPr lang="ko-KR" altLang="en-US" sz="13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년</a:t>
                      </a: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184,269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467" marR="8467" marT="8467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26,052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467" marR="8467" marT="8467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14.1%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467" marR="8467" marT="8467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85,299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467" marR="8467" marT="8467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46.3%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467" marR="8467" marT="8467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65,660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467" marR="8467" marT="8467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30,922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467" marR="8467" marT="8467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2,257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467" marR="8467" marT="8467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131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467" marR="8467" marT="8467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22,942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8467" marR="8467" marT="8467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1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2015</a:t>
                      </a:r>
                      <a:r>
                        <a:rPr lang="ko-KR" altLang="en-US" sz="1300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년</a:t>
                      </a:r>
                      <a:endParaRPr lang="ko-KR" altLang="en-US" sz="1300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174,313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25,133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14.4%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89,199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51.2%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54,691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28,114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2,121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188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21,383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1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1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2016</a:t>
                      </a:r>
                      <a:r>
                        <a:rPr lang="ko-KR" altLang="en-US" sz="1300" b="1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년</a:t>
                      </a:r>
                      <a:endParaRPr lang="ko-KR" altLang="en-US" sz="1300" b="1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45973" marR="45973" marT="22986" marB="229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236,201</a:t>
                      </a:r>
                      <a:endParaRPr lang="en-US" altLang="ko-KR" sz="13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33,527</a:t>
                      </a:r>
                      <a:endParaRPr lang="en-US" altLang="ko-KR" sz="13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14.2%</a:t>
                      </a:r>
                      <a:endParaRPr lang="en-US" altLang="ko-KR" sz="13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140,420</a:t>
                      </a:r>
                      <a:endParaRPr lang="en-US" altLang="ko-KR" sz="13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59.4%</a:t>
                      </a:r>
                      <a:endParaRPr lang="en-US" altLang="ko-KR" sz="13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59,897</a:t>
                      </a:r>
                      <a:endParaRPr lang="en-US" altLang="ko-KR" sz="13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32,973</a:t>
                      </a:r>
                      <a:endParaRPr lang="en-US" altLang="ko-KR" sz="13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2,661</a:t>
                      </a:r>
                      <a:endParaRPr lang="en-US" altLang="ko-KR" sz="13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250</a:t>
                      </a:r>
                      <a:endParaRPr lang="en-US" altLang="ko-KR" sz="13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FF0000"/>
                          </a:solidFill>
                          <a:latin typeface="HY그래픽M" pitchFamily="18" charset="-127"/>
                          <a:ea typeface="HY그래픽M" pitchFamily="18" charset="-127"/>
                        </a:rPr>
                        <a:t>23,353</a:t>
                      </a:r>
                      <a:endParaRPr lang="en-US" altLang="ko-KR" sz="1300" b="1" i="0" u="none" strike="noStrike" dirty="0">
                        <a:solidFill>
                          <a:srgbClr val="FF0000"/>
                        </a:solidFill>
                        <a:latin typeface="HY그래픽M" pitchFamily="18" charset="-127"/>
                        <a:ea typeface="HY그래픽M" pitchFamily="18" charset="-127"/>
                      </a:endParaRPr>
                    </a:p>
                  </a:txBody>
                  <a:tcPr marL="9525" marR="9525" marT="9525" marB="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67544" y="3888988"/>
            <a:ext cx="50273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altLang="ko-KR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견고딕" pitchFamily="18" charset="-127"/>
                <a:ea typeface="HY견고딕" pitchFamily="18" charset="-127"/>
                <a:cs typeface="굴림" pitchFamily="50" charset="-127"/>
              </a:rPr>
              <a:t>□</a:t>
            </a:r>
            <a:r>
              <a:rPr kumimoji="1" lang="ko-KR" altLang="en-US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견고딕" pitchFamily="18" charset="-127"/>
                <a:ea typeface="HY견고딕" pitchFamily="18" charset="-127"/>
                <a:cs typeface="굴림" pitchFamily="50" charset="-127"/>
              </a:rPr>
              <a:t>전국 </a:t>
            </a:r>
            <a:r>
              <a:rPr kumimoji="1" lang="ko-KR" altLang="en-US" sz="20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견고딕" pitchFamily="18" charset="-127"/>
                <a:ea typeface="HY견고딕" pitchFamily="18" charset="-127"/>
                <a:cs typeface="굴림" pitchFamily="50" charset="-127"/>
              </a:rPr>
              <a:t>미등록우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거세우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등급별 현황내역</a:t>
            </a:r>
            <a:endParaRPr lang="ko-KR" altLang="en-US" sz="2000" dirty="0">
              <a:solidFill>
                <a:srgbClr val="0000C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모서리가 둥근 직사각형 33"/>
          <p:cNvSpPr>
            <a:spLocks noChangeArrowheads="1"/>
          </p:cNvSpPr>
          <p:nvPr/>
        </p:nvSpPr>
        <p:spPr bwMode="auto">
          <a:xfrm>
            <a:off x="323528" y="188442"/>
            <a:ext cx="5688632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ko-KR" altLang="en-US" sz="2800" b="1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연도별</a:t>
            </a:r>
            <a:r>
              <a:rPr lang="en-US" altLang="ko-KR" sz="2800" b="1" dirty="0" smtClean="0">
                <a:solidFill>
                  <a:srgbClr val="0000FF"/>
                </a:solidFill>
                <a:latin typeface="Lucida Sans"/>
                <a:ea typeface="HY그래픽M" pitchFamily="18" charset="-127"/>
              </a:rPr>
              <a:t>•</a:t>
            </a:r>
            <a:r>
              <a:rPr lang="ko-KR" altLang="en-US" sz="2800" b="1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등급출현율</a:t>
            </a:r>
            <a:r>
              <a:rPr lang="ko-KR" altLang="en-US" sz="2800" b="1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개량추이 현황</a:t>
            </a:r>
            <a:endParaRPr lang="en-US" altLang="ko-KR" sz="2800" b="1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522" name="AutoShape 5"/>
          <p:cNvCxnSpPr>
            <a:cxnSpLocks noChangeShapeType="1"/>
          </p:cNvCxnSpPr>
          <p:nvPr/>
        </p:nvCxnSpPr>
        <p:spPr bwMode="auto">
          <a:xfrm>
            <a:off x="1143000" y="534799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pic>
        <p:nvPicPr>
          <p:cNvPr id="107523" name="Picture 14" descr="UNI00000b680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1233190"/>
            <a:ext cx="2447925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15" descr="UNI00000b6800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1241127"/>
            <a:ext cx="2397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8" descr="SSL1098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475" y="3087390"/>
            <a:ext cx="24479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Picture 4" descr="EMB00000c1c0010"/>
          <p:cNvPicPr>
            <a:picLocks noChangeAspect="1" noChangeArrowheads="1"/>
          </p:cNvPicPr>
          <p:nvPr/>
        </p:nvPicPr>
        <p:blipFill>
          <a:blip r:embed="rId6" cstate="print"/>
          <a:srcRect l="7162" t="11627" r="17867"/>
          <a:stretch>
            <a:fillRect/>
          </a:stretch>
        </p:blipFill>
        <p:spPr bwMode="auto">
          <a:xfrm>
            <a:off x="611188" y="3066752"/>
            <a:ext cx="2376487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_x115373800" descr="EMB00000a98561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588" y="3104604"/>
            <a:ext cx="2344844" cy="1758867"/>
          </a:xfrm>
          <a:prstGeom prst="rect">
            <a:avLst/>
          </a:prstGeom>
          <a:noFill/>
          <a:ln w="38100"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</a:ln>
        </p:spPr>
      </p:pic>
      <p:pic>
        <p:nvPicPr>
          <p:cNvPr id="107528" name="Picture 2" descr="EMB00000c6c00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188" y="5011440"/>
            <a:ext cx="1225550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9" name="Picture 2" descr="EMB00000c6c00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275" y="4997152"/>
            <a:ext cx="1296988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0" name="Picture 4" descr="DSCN148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4888" y="1249065"/>
            <a:ext cx="2376487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1" name="Picture 13" descr="C:\한우고기쇼케이스전시\P101002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8175" y="4997152"/>
            <a:ext cx="1957388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2" name="Picture 10" descr="5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35600" y="4997152"/>
            <a:ext cx="1439863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3" name="Picture 198"/>
          <p:cNvPicPr>
            <a:picLocks noChangeAspect="1" noChangeArrowheads="1"/>
          </p:cNvPicPr>
          <p:nvPr/>
        </p:nvPicPr>
        <p:blipFill>
          <a:blip r:embed="rId13" cstate="print"/>
          <a:srcRect l="18813" r="24478" b="11694"/>
          <a:stretch>
            <a:fillRect/>
          </a:stretch>
        </p:blipFill>
        <p:spPr bwMode="auto">
          <a:xfrm>
            <a:off x="7100888" y="4997152"/>
            <a:ext cx="1431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95536" y="116632"/>
            <a:ext cx="6264275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742950" indent="-742950">
              <a:lnSpc>
                <a:spcPct val="150000"/>
              </a:lnSpc>
              <a:defRPr/>
            </a:pPr>
            <a:r>
              <a:rPr lang="ko-KR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암소개량</a:t>
            </a:r>
            <a:r>
              <a:rPr lang="ko-KR" altLang="en-US" sz="3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이 필요한 이유</a:t>
            </a:r>
            <a:r>
              <a:rPr lang="en-US" altLang="ko-KR" sz="3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?</a:t>
            </a:r>
            <a:endParaRPr lang="en-US" altLang="ko-KR" sz="320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439" name="Group 7"/>
          <p:cNvGraphicFramePr>
            <a:graphicFrameLocks noGrp="1"/>
          </p:cNvGraphicFramePr>
          <p:nvPr/>
        </p:nvGraphicFramePr>
        <p:xfrm>
          <a:off x="283016" y="4006038"/>
          <a:ext cx="8575264" cy="586331"/>
        </p:xfrm>
        <a:graphic>
          <a:graphicData uri="http://schemas.openxmlformats.org/drawingml/2006/table">
            <a:tbl>
              <a:tblPr/>
              <a:tblGrid>
                <a:gridCol w="684269"/>
                <a:gridCol w="532209"/>
                <a:gridCol w="723202"/>
                <a:gridCol w="794643"/>
                <a:gridCol w="1016768"/>
                <a:gridCol w="796208"/>
                <a:gridCol w="714866"/>
                <a:gridCol w="680453"/>
                <a:gridCol w="1342133"/>
                <a:gridCol w="1290513"/>
              </a:tblGrid>
              <a:tr h="285752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제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17</a:t>
                      </a: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회</a:t>
                      </a: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지육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번호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도체중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등지방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두   </a:t>
                      </a: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께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배최장근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단 면 적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근  내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지방도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육량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지수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최종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등급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경락단가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경락가격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291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96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477</a:t>
                      </a: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㎏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9㎜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139㎠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9++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72.41</a:t>
                      </a: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1++A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112,000</a:t>
                      </a: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원</a:t>
                      </a: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/㎏</a:t>
                      </a:r>
                      <a:endParaRPr kumimoji="0" lang="en-US" altLang="ko-KR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53,424</a:t>
                      </a: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천원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7917" name="Rectangle 221"/>
          <p:cNvSpPr>
            <a:spLocks noChangeArrowheads="1"/>
          </p:cNvSpPr>
          <p:nvPr/>
        </p:nvSpPr>
        <p:spPr bwMode="auto">
          <a:xfrm>
            <a:off x="2584966" y="3079333"/>
            <a:ext cx="45719" cy="21544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tIns="0" rIns="0" bIns="0" anchor="ctr">
            <a:spAutoFit/>
          </a:bodyPr>
          <a:lstStyle/>
          <a:p>
            <a:pPr algn="ctr" eaLnBrk="0" latinLnBrk="0" hangingPunct="0">
              <a:spcBef>
                <a:spcPct val="50000"/>
              </a:spcBef>
              <a:defRPr/>
            </a:pPr>
            <a:endParaRPr kumimoji="0" lang="ko-KR" altLang="en-US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굴림" pitchFamily="50" charset="-127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>
            <a:lum bright="14000" contrast="15000"/>
          </a:blip>
          <a:srcRect/>
          <a:stretch>
            <a:fillRect/>
          </a:stretch>
        </p:blipFill>
        <p:spPr bwMode="auto">
          <a:xfrm>
            <a:off x="255598" y="1098964"/>
            <a:ext cx="2171715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B w="101600" prst="riblet"/>
          </a:sp3d>
        </p:spPr>
      </p:pic>
      <p:sp>
        <p:nvSpPr>
          <p:cNvPr id="14340" name="모서리가 둥근 직사각형 33"/>
          <p:cNvSpPr>
            <a:spLocks noChangeArrowheads="1"/>
          </p:cNvSpPr>
          <p:nvPr/>
        </p:nvSpPr>
        <p:spPr bwMode="auto">
          <a:xfrm>
            <a:off x="379554" y="1308988"/>
            <a:ext cx="257948" cy="163110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600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괴산증평축협</a:t>
            </a:r>
            <a:endParaRPr lang="ko-KR" altLang="en-US" sz="16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모서리가 둥근 직사각형 33"/>
          <p:cNvSpPr>
            <a:spLocks noChangeArrowheads="1"/>
          </p:cNvSpPr>
          <p:nvPr/>
        </p:nvSpPr>
        <p:spPr bwMode="auto">
          <a:xfrm>
            <a:off x="323528" y="188442"/>
            <a:ext cx="4680520" cy="57626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rnd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2400" dirty="0" smtClean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전국한우능력평가대회</a:t>
            </a:r>
            <a:r>
              <a:rPr lang="ko-KR" altLang="en-US" sz="2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대통령상</a:t>
            </a:r>
            <a:endParaRPr lang="ko-KR" altLang="en-US" sz="240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lum bright="24000" contrast="12000"/>
          </a:blip>
          <a:srcRect/>
          <a:stretch>
            <a:fillRect/>
          </a:stretch>
        </p:blipFill>
        <p:spPr bwMode="auto">
          <a:xfrm>
            <a:off x="2495016" y="1098964"/>
            <a:ext cx="208662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21"/>
          <p:cNvSpPr>
            <a:spLocks noChangeArrowheads="1"/>
          </p:cNvSpPr>
          <p:nvPr/>
        </p:nvSpPr>
        <p:spPr bwMode="auto">
          <a:xfrm>
            <a:off x="3642053" y="2974789"/>
            <a:ext cx="45719" cy="22083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tIns="0" rIns="0" bIns="0" anchor="ctr">
            <a:spAutoFit/>
          </a:bodyPr>
          <a:lstStyle/>
          <a:p>
            <a:pPr algn="ctr" eaLnBrk="0" latinLnBrk="0" hangingPunct="0">
              <a:spcBef>
                <a:spcPct val="50000"/>
              </a:spcBef>
              <a:defRPr/>
            </a:pPr>
            <a:endParaRPr kumimoji="0" lang="ko-KR" altLang="en-US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굴림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33052" y="1301136"/>
            <a:ext cx="1071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제</a:t>
            </a:r>
            <a:r>
              <a:rPr lang="en-US" altLang="ko-KR" dirty="0" smtClean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17</a:t>
            </a:r>
            <a:r>
              <a:rPr lang="ko-KR" altLang="en-US" dirty="0" smtClean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회 </a:t>
            </a:r>
            <a:endParaRPr lang="ko-KR" altLang="en-US" dirty="0">
              <a:solidFill>
                <a:srgbClr val="0066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098218" y="1208802"/>
            <a:ext cx="1006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제</a:t>
            </a:r>
            <a:r>
              <a:rPr lang="en-US" altLang="ko-KR" dirty="0" smtClean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18</a:t>
            </a:r>
            <a:r>
              <a:rPr lang="ko-KR" altLang="en-US" dirty="0" smtClean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회</a:t>
            </a:r>
            <a:r>
              <a:rPr lang="ko-KR" altLang="en-US" sz="2400" dirty="0" smtClean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2400" dirty="0">
              <a:solidFill>
                <a:srgbClr val="0066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15" name="Group 7"/>
          <p:cNvGraphicFramePr>
            <a:graphicFrameLocks noGrp="1"/>
          </p:cNvGraphicFramePr>
          <p:nvPr/>
        </p:nvGraphicFramePr>
        <p:xfrm>
          <a:off x="283016" y="4703942"/>
          <a:ext cx="8575264" cy="571504"/>
        </p:xfrm>
        <a:graphic>
          <a:graphicData uri="http://schemas.openxmlformats.org/drawingml/2006/table">
            <a:tbl>
              <a:tblPr/>
              <a:tblGrid>
                <a:gridCol w="684269"/>
                <a:gridCol w="532209"/>
                <a:gridCol w="723202"/>
                <a:gridCol w="794643"/>
                <a:gridCol w="1016768"/>
                <a:gridCol w="796208"/>
                <a:gridCol w="714866"/>
                <a:gridCol w="680453"/>
                <a:gridCol w="1342133"/>
                <a:gridCol w="1290513"/>
              </a:tblGrid>
              <a:tr h="199054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제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18</a:t>
                      </a: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회</a:t>
                      </a: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지육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번호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도체중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등지방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두   </a:t>
                      </a: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께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배최장근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단 면 적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근  내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지방도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육량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지수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최종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등급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경락단가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경락가격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251464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009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401</a:t>
                      </a: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㎏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13㎜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143㎠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9++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72.25</a:t>
                      </a: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1++A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150,000</a:t>
                      </a: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원</a:t>
                      </a: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/㎏</a:t>
                      </a:r>
                      <a:endParaRPr kumimoji="0" lang="en-US" altLang="ko-KR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60,150</a:t>
                      </a: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천원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" name="Picture 1" descr="C:\Users\jknoh\Desktop\KakaoTalk_20161109_1853298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1554" y="1098964"/>
            <a:ext cx="2198102" cy="2786082"/>
          </a:xfrm>
          <a:prstGeom prst="rect">
            <a:avLst/>
          </a:prstGeom>
          <a:noFill/>
        </p:spPr>
      </p:pic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5204000" y="1292898"/>
            <a:ext cx="11181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제</a:t>
            </a:r>
            <a:r>
              <a:rPr lang="en-US" altLang="ko-KR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19</a:t>
            </a:r>
            <a:r>
              <a:rPr lang="ko-KR" altLang="en-US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회</a:t>
            </a:r>
            <a:endParaRPr lang="ko-KR" altLang="en-US" dirty="0">
              <a:solidFill>
                <a:srgbClr val="0000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9" name="모서리가 둥근 직사각형 33"/>
          <p:cNvSpPr>
            <a:spLocks noChangeArrowheads="1"/>
          </p:cNvSpPr>
          <p:nvPr/>
        </p:nvSpPr>
        <p:spPr bwMode="auto">
          <a:xfrm>
            <a:off x="4676390" y="1313278"/>
            <a:ext cx="309920" cy="1742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곡성 박희애</a:t>
            </a:r>
            <a:endParaRPr lang="ko-KR" alt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0" name="모서리가 둥근 직사각형 33"/>
          <p:cNvSpPr>
            <a:spLocks noChangeArrowheads="1"/>
          </p:cNvSpPr>
          <p:nvPr/>
        </p:nvSpPr>
        <p:spPr bwMode="auto">
          <a:xfrm>
            <a:off x="2533964" y="1313278"/>
            <a:ext cx="285038" cy="170360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울산 이규천</a:t>
            </a:r>
            <a:endParaRPr lang="ko-KR" alt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21" name="Group 7"/>
          <p:cNvGraphicFramePr>
            <a:graphicFrameLocks noGrp="1"/>
          </p:cNvGraphicFramePr>
          <p:nvPr/>
        </p:nvGraphicFramePr>
        <p:xfrm>
          <a:off x="283014" y="5379836"/>
          <a:ext cx="8570944" cy="626466"/>
        </p:xfrm>
        <a:graphic>
          <a:graphicData uri="http://schemas.openxmlformats.org/drawingml/2006/table">
            <a:tbl>
              <a:tblPr/>
              <a:tblGrid>
                <a:gridCol w="683923"/>
                <a:gridCol w="531941"/>
                <a:gridCol w="722838"/>
                <a:gridCol w="794243"/>
                <a:gridCol w="1016256"/>
                <a:gridCol w="795807"/>
                <a:gridCol w="714506"/>
                <a:gridCol w="680110"/>
                <a:gridCol w="1341458"/>
                <a:gridCol w="1289862"/>
              </a:tblGrid>
              <a:tr h="258671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제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19</a:t>
                      </a: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회</a:t>
                      </a: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지육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번호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도체중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등지방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두   </a:t>
                      </a: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께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배최장근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단 면 적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근  내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지방도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육량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지수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최종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등급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경락단가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경락가격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06426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010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442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㎏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6㎜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130㎠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9++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73.95</a:t>
                      </a: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1++A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120,000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원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/㎏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53,040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천원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Group 7"/>
          <p:cNvGraphicFramePr>
            <a:graphicFrameLocks noGrp="1"/>
          </p:cNvGraphicFramePr>
          <p:nvPr/>
        </p:nvGraphicFramePr>
        <p:xfrm>
          <a:off x="261004" y="6124314"/>
          <a:ext cx="8570944" cy="596368"/>
        </p:xfrm>
        <a:graphic>
          <a:graphicData uri="http://schemas.openxmlformats.org/drawingml/2006/table">
            <a:tbl>
              <a:tblPr/>
              <a:tblGrid>
                <a:gridCol w="683923"/>
                <a:gridCol w="531941"/>
                <a:gridCol w="722838"/>
                <a:gridCol w="794243"/>
                <a:gridCol w="1016256"/>
                <a:gridCol w="795807"/>
                <a:gridCol w="714506"/>
                <a:gridCol w="680110"/>
                <a:gridCol w="1341458"/>
                <a:gridCol w="1289862"/>
              </a:tblGrid>
              <a:tr h="334046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제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20</a:t>
                      </a: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회</a:t>
                      </a: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지육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번호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도체중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등지방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두   </a:t>
                      </a: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께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배최장근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단 면 적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근  내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지방도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육량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지수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최종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등급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경락단가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경락가격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2322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169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528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㎏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6㎜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130㎠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9++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71.9</a:t>
                      </a: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1++A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120,000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원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/㎏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63,360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천원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" name="그림 24" descr="(1)169-대통령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2608" y="1098965"/>
            <a:ext cx="2000264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모서리가 둥근 직사각형 33"/>
          <p:cNvSpPr>
            <a:spLocks noChangeArrowheads="1"/>
          </p:cNvSpPr>
          <p:nvPr/>
        </p:nvSpPr>
        <p:spPr bwMode="auto">
          <a:xfrm>
            <a:off x="6938238" y="1317394"/>
            <a:ext cx="309920" cy="1742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천안 유인상</a:t>
            </a:r>
            <a:endParaRPr lang="ko-KR" alt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7344406" y="1345156"/>
            <a:ext cx="11181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제</a:t>
            </a:r>
            <a:r>
              <a:rPr lang="en-US" altLang="ko-KR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20</a:t>
            </a:r>
            <a:r>
              <a:rPr lang="ko-KR" altLang="en-US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회</a:t>
            </a:r>
            <a:endParaRPr lang="ko-KR" altLang="en-US" dirty="0">
              <a:solidFill>
                <a:srgbClr val="0000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395536" y="1916832"/>
          <a:ext cx="8424936" cy="3168351"/>
        </p:xfrm>
        <a:graphic>
          <a:graphicData uri="http://schemas.openxmlformats.org/drawingml/2006/table">
            <a:tbl>
              <a:tblPr/>
              <a:tblGrid>
                <a:gridCol w="1110944"/>
                <a:gridCol w="914249"/>
                <a:gridCol w="914249"/>
                <a:gridCol w="914249"/>
                <a:gridCol w="914249"/>
                <a:gridCol w="914249"/>
                <a:gridCol w="914249"/>
                <a:gridCol w="914249"/>
                <a:gridCol w="914249"/>
              </a:tblGrid>
              <a:tr h="105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83233" marR="83233" marT="41616" marB="4161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2010</a:t>
                      </a: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2011</a:t>
                      </a: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2012</a:t>
                      </a: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2013</a:t>
                      </a: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2014</a:t>
                      </a: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2015</a:t>
                      </a: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2016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2017</a:t>
                      </a: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5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한우사육</a:t>
                      </a:r>
                      <a:endParaRPr lang="en-US" altLang="ko-KR" sz="1400" b="1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두수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3233" marR="83233" marT="41616" marB="4161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2,922</a:t>
                      </a: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2,950</a:t>
                      </a: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3,059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2,918</a:t>
                      </a: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2,759</a:t>
                      </a: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2,676</a:t>
                      </a: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2,585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2,852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가임암소</a:t>
                      </a:r>
                      <a:endParaRPr lang="en-US" altLang="ko-KR" sz="1400" b="1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두수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3233" marR="83233" marT="41616" marB="4161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1,203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(41.2)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1,249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(42.3)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1,232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(40.3)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1,166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(40.0)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1,123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(40.7)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1,099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(41.1)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1,101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(42.6)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1,218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(42.7)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3233" marR="83233" marT="41616" marB="4161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7544" y="118746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n-ea"/>
                <a:ea typeface="+mn-ea"/>
              </a:rPr>
              <a:t>□ </a:t>
            </a:r>
            <a:r>
              <a:rPr lang="ko-KR" altLang="en-US" b="1" dirty="0">
                <a:latin typeface="+mn-ea"/>
                <a:ea typeface="+mn-ea"/>
              </a:rPr>
              <a:t>연도별  </a:t>
            </a:r>
            <a:r>
              <a:rPr lang="ko-KR" altLang="en-US" b="1" dirty="0" smtClean="0">
                <a:latin typeface="+mn-ea"/>
                <a:ea typeface="+mn-ea"/>
              </a:rPr>
              <a:t>한우 사육 및 </a:t>
            </a:r>
            <a:r>
              <a:rPr lang="ko-KR" altLang="en-US" b="1" dirty="0" err="1" smtClean="0">
                <a:latin typeface="+mn-ea"/>
                <a:ea typeface="+mn-ea"/>
              </a:rPr>
              <a:t>가임암소</a:t>
            </a:r>
            <a:r>
              <a:rPr lang="ko-KR" altLang="en-US" b="1" dirty="0" smtClean="0">
                <a:latin typeface="+mn-ea"/>
                <a:ea typeface="+mn-ea"/>
              </a:rPr>
              <a:t> 두수</a:t>
            </a:r>
            <a:r>
              <a:rPr lang="en-US" altLang="ko-KR" b="1" dirty="0" smtClean="0">
                <a:latin typeface="+mn-ea"/>
                <a:ea typeface="+mn-ea"/>
              </a:rPr>
              <a:t>(17</a:t>
            </a:r>
            <a:r>
              <a:rPr lang="ko-KR" altLang="en-US" b="1" dirty="0" smtClean="0">
                <a:latin typeface="+mn-ea"/>
                <a:ea typeface="+mn-ea"/>
              </a:rPr>
              <a:t>년 </a:t>
            </a:r>
            <a:r>
              <a:rPr lang="en-US" altLang="ko-KR" dirty="0" smtClean="0">
                <a:latin typeface="+mn-ea"/>
                <a:ea typeface="+mn-ea"/>
              </a:rPr>
              <a:t>4</a:t>
            </a:r>
            <a:r>
              <a:rPr lang="en-US" altLang="ko-KR" b="1" dirty="0" smtClean="0">
                <a:latin typeface="+mn-ea"/>
                <a:ea typeface="+mn-ea"/>
              </a:rPr>
              <a:t>/4</a:t>
            </a:r>
            <a:r>
              <a:rPr lang="ko-KR" altLang="en-US" b="1" dirty="0">
                <a:latin typeface="+mn-ea"/>
                <a:ea typeface="+mn-ea"/>
              </a:rPr>
              <a:t>분기</a:t>
            </a:r>
            <a:r>
              <a:rPr lang="en-US" altLang="ko-KR" b="1" dirty="0">
                <a:latin typeface="+mn-ea"/>
                <a:ea typeface="+mn-ea"/>
              </a:rPr>
              <a:t>)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6897672" y="1610544"/>
            <a:ext cx="188865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latin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1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4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단위 </a:t>
            </a:r>
            <a:r>
              <a:rPr lang="en-US" altLang="ko-KR" sz="14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년</a:t>
            </a:r>
            <a:r>
              <a:rPr lang="en-US" altLang="ko-KR" sz="1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천두</a:t>
            </a:r>
            <a:r>
              <a:rPr lang="en-US" altLang="ko-KR" sz="1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, %)</a:t>
            </a:r>
            <a:r>
              <a:rPr lang="en-US" altLang="ko-KR" sz="1400" b="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28596" y="5286388"/>
            <a:ext cx="86044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>
                <a:solidFill>
                  <a:srgbClr val="0000FF"/>
                </a:solidFill>
                <a:latin typeface="+mn-ea"/>
                <a:ea typeface="+mn-ea"/>
              </a:rPr>
              <a:t>-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’12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년도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3,059</a:t>
            </a:r>
            <a:r>
              <a:rPr lang="ko-KR" altLang="en-US" sz="1600" dirty="0" err="1" smtClean="0">
                <a:solidFill>
                  <a:srgbClr val="0000FF"/>
                </a:solidFill>
                <a:latin typeface="+mn-ea"/>
                <a:ea typeface="+mn-ea"/>
              </a:rPr>
              <a:t>천두를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ko-KR" altLang="en-US" sz="1600" dirty="0">
                <a:solidFill>
                  <a:srgbClr val="0000FF"/>
                </a:solidFill>
                <a:latin typeface="+mn-ea"/>
                <a:ea typeface="+mn-ea"/>
              </a:rPr>
              <a:t>기점으로 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하향추세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→ 2,655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천두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(’17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년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6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월말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)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로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13.2% 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감소</a:t>
            </a:r>
            <a:endParaRPr lang="en-US" altLang="ko-KR" sz="1600" dirty="0">
              <a:solidFill>
                <a:srgbClr val="0000FF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- </a:t>
            </a:r>
            <a:r>
              <a:rPr lang="ko-KR" altLang="en-US" sz="1600" dirty="0" err="1" smtClean="0">
                <a:solidFill>
                  <a:srgbClr val="0000FF"/>
                </a:solidFill>
                <a:latin typeface="+mn-ea"/>
                <a:ea typeface="+mn-ea"/>
              </a:rPr>
              <a:t>가임암소는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ko-KR" sz="1600" dirty="0">
                <a:solidFill>
                  <a:srgbClr val="0000FF"/>
                </a:solidFill>
                <a:latin typeface="+mn-ea"/>
                <a:ea typeface="+mn-ea"/>
              </a:rPr>
              <a:t>’12</a:t>
            </a:r>
            <a:r>
              <a:rPr lang="ko-KR" altLang="en-US" sz="1600" dirty="0">
                <a:solidFill>
                  <a:srgbClr val="0000FF"/>
                </a:solidFill>
                <a:latin typeface="+mn-ea"/>
                <a:ea typeface="+mn-ea"/>
              </a:rPr>
              <a:t>년 이후 암소감축정책 등의 영향으로 감소하여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’17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년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6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월 현재가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1,147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두임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.</a:t>
            </a:r>
            <a:endParaRPr lang="en-US" altLang="ko-KR" sz="16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94593" y="262574"/>
            <a:ext cx="33853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ko-KR" altLang="en-US" sz="3200" b="1" dirty="0" smtClean="0">
                <a:solidFill>
                  <a:srgbClr val="0000CC"/>
                </a:solidFill>
                <a:latin typeface="+mj-ea"/>
                <a:ea typeface="+mj-ea"/>
              </a:rPr>
              <a:t>한우산업의  </a:t>
            </a:r>
            <a:r>
              <a:rPr lang="ko-KR" altLang="en-US" sz="3200" b="1" dirty="0">
                <a:solidFill>
                  <a:srgbClr val="0000CC"/>
                </a:solidFill>
                <a:latin typeface="+mj-ea"/>
                <a:ea typeface="+mj-ea"/>
              </a:rPr>
              <a:t>현황</a:t>
            </a:r>
            <a:r>
              <a:rPr lang="ko-KR" sz="3200" b="1" dirty="0">
                <a:solidFill>
                  <a:srgbClr val="0000CC"/>
                </a:solidFill>
                <a:latin typeface="+mj-ea"/>
                <a:ea typeface="+mj-ea"/>
              </a:rPr>
              <a:t> </a:t>
            </a:r>
            <a:endParaRPr lang="ko-KR" altLang="en-US" sz="3200" b="1" dirty="0">
              <a:solidFill>
                <a:srgbClr val="0000CC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업무\노재광\★한우개량부★\한능평관련\20회\사진\입상축(등심)\(2)111-국무총리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6896" y="1104321"/>
            <a:ext cx="2199600" cy="2786400"/>
          </a:xfrm>
          <a:prstGeom prst="rect">
            <a:avLst/>
          </a:prstGeom>
          <a:noFill/>
        </p:spPr>
      </p:pic>
      <p:pic>
        <p:nvPicPr>
          <p:cNvPr id="1028" name="Picture 4" descr="D:\업무\노재광\★한우개량부★\한능평관련\19회\국무총리상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7401" y="1099343"/>
            <a:ext cx="2199600" cy="2786400"/>
          </a:xfrm>
          <a:prstGeom prst="rect">
            <a:avLst/>
          </a:prstGeom>
          <a:noFill/>
        </p:spPr>
      </p:pic>
      <p:pic>
        <p:nvPicPr>
          <p:cNvPr id="1027" name="Picture 3" descr="D:\업무\노재광\★한우개량부★\한능평관련\18회\국무총리상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0496" y="1093926"/>
            <a:ext cx="2199600" cy="2786400"/>
          </a:xfrm>
          <a:prstGeom prst="rect">
            <a:avLst/>
          </a:prstGeom>
          <a:noFill/>
        </p:spPr>
      </p:pic>
      <p:pic>
        <p:nvPicPr>
          <p:cNvPr id="1026" name="Picture 2" descr="D:\업무\노재광\★한우개량부★\한능평관련\17회\17회 국무총리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05466"/>
            <a:ext cx="2199600" cy="2786400"/>
          </a:xfrm>
          <a:prstGeom prst="rect">
            <a:avLst/>
          </a:prstGeom>
          <a:noFill/>
        </p:spPr>
      </p:pic>
      <p:graphicFrame>
        <p:nvGraphicFramePr>
          <p:cNvPr id="146439" name="Group 7"/>
          <p:cNvGraphicFramePr>
            <a:graphicFrameLocks noGrp="1"/>
          </p:cNvGraphicFramePr>
          <p:nvPr/>
        </p:nvGraphicFramePr>
        <p:xfrm>
          <a:off x="283016" y="4006038"/>
          <a:ext cx="8575264" cy="586331"/>
        </p:xfrm>
        <a:graphic>
          <a:graphicData uri="http://schemas.openxmlformats.org/drawingml/2006/table">
            <a:tbl>
              <a:tblPr/>
              <a:tblGrid>
                <a:gridCol w="684269"/>
                <a:gridCol w="532209"/>
                <a:gridCol w="723202"/>
                <a:gridCol w="794643"/>
                <a:gridCol w="1016768"/>
                <a:gridCol w="796208"/>
                <a:gridCol w="714866"/>
                <a:gridCol w="680453"/>
                <a:gridCol w="1342133"/>
                <a:gridCol w="1290513"/>
              </a:tblGrid>
              <a:tr h="285752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제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17</a:t>
                      </a: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회</a:t>
                      </a: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지육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번호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도체중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등지방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두   </a:t>
                      </a: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께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배최장근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단 면 적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근  내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지방도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육량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지수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최종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등급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경락단가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경락가격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291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124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427</a:t>
                      </a: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㎏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7㎜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121㎠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9++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72.52</a:t>
                      </a: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1++A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32,000</a:t>
                      </a: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원</a:t>
                      </a: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/㎏</a:t>
                      </a:r>
                      <a:endParaRPr kumimoji="0" lang="en-US" altLang="ko-KR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13,664</a:t>
                      </a: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천원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7917" name="Rectangle 221"/>
          <p:cNvSpPr>
            <a:spLocks noChangeArrowheads="1"/>
          </p:cNvSpPr>
          <p:nvPr/>
        </p:nvSpPr>
        <p:spPr bwMode="auto">
          <a:xfrm>
            <a:off x="2584966" y="3079333"/>
            <a:ext cx="45719" cy="21544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tIns="0" rIns="0" bIns="0" anchor="ctr">
            <a:spAutoFit/>
          </a:bodyPr>
          <a:lstStyle/>
          <a:p>
            <a:pPr algn="ctr" eaLnBrk="0" latinLnBrk="0" hangingPunct="0">
              <a:spcBef>
                <a:spcPct val="50000"/>
              </a:spcBef>
              <a:defRPr/>
            </a:pPr>
            <a:endParaRPr kumimoji="0" lang="ko-KR" altLang="en-US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굴림" pitchFamily="50" charset="-127"/>
            </a:endParaRPr>
          </a:p>
        </p:txBody>
      </p:sp>
      <p:sp>
        <p:nvSpPr>
          <p:cNvPr id="14340" name="모서리가 둥근 직사각형 33"/>
          <p:cNvSpPr>
            <a:spLocks noChangeArrowheads="1"/>
          </p:cNvSpPr>
          <p:nvPr/>
        </p:nvSpPr>
        <p:spPr bwMode="auto">
          <a:xfrm>
            <a:off x="379554" y="1308988"/>
            <a:ext cx="257948" cy="163110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1600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고흥</a:t>
            </a:r>
            <a:r>
              <a:rPr lang="ko-KR" altLang="en-US" sz="16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류중원</a:t>
            </a:r>
            <a:endParaRPr lang="ko-KR" altLang="en-US" sz="16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모서리가 둥근 직사각형 33"/>
          <p:cNvSpPr>
            <a:spLocks noChangeArrowheads="1"/>
          </p:cNvSpPr>
          <p:nvPr/>
        </p:nvSpPr>
        <p:spPr bwMode="auto">
          <a:xfrm>
            <a:off x="323528" y="188442"/>
            <a:ext cx="4968552" cy="57626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rnd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sz="2400" smtClean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전국한우능력평가대회</a:t>
            </a:r>
            <a:r>
              <a:rPr lang="ko-KR" altLang="en-US" sz="240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국무총리상</a:t>
            </a:r>
            <a:endParaRPr lang="ko-KR" altLang="en-US" sz="240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Rectangle 221"/>
          <p:cNvSpPr>
            <a:spLocks noChangeArrowheads="1"/>
          </p:cNvSpPr>
          <p:nvPr/>
        </p:nvSpPr>
        <p:spPr bwMode="auto">
          <a:xfrm>
            <a:off x="3642053" y="2974789"/>
            <a:ext cx="45719" cy="22083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tIns="0" rIns="0" bIns="0" anchor="ctr">
            <a:spAutoFit/>
          </a:bodyPr>
          <a:lstStyle/>
          <a:p>
            <a:pPr algn="ctr" eaLnBrk="0" latinLnBrk="0" hangingPunct="0">
              <a:spcBef>
                <a:spcPct val="50000"/>
              </a:spcBef>
              <a:defRPr/>
            </a:pPr>
            <a:endParaRPr kumimoji="0" lang="ko-KR" altLang="en-US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굴림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33052" y="1301136"/>
            <a:ext cx="1071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제</a:t>
            </a:r>
            <a:r>
              <a:rPr lang="en-US" altLang="ko-KR" dirty="0" smtClean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17</a:t>
            </a:r>
            <a:r>
              <a:rPr lang="ko-KR" altLang="en-US" dirty="0" smtClean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회 </a:t>
            </a:r>
            <a:endParaRPr lang="ko-KR" altLang="en-US" dirty="0">
              <a:solidFill>
                <a:srgbClr val="0066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098218" y="1208802"/>
            <a:ext cx="1006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제</a:t>
            </a:r>
            <a:r>
              <a:rPr lang="en-US" altLang="ko-KR" dirty="0" smtClean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18</a:t>
            </a:r>
            <a:r>
              <a:rPr lang="ko-KR" altLang="en-US" dirty="0" smtClean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회</a:t>
            </a:r>
            <a:r>
              <a:rPr lang="ko-KR" altLang="en-US" sz="2400" dirty="0" smtClean="0">
                <a:solidFill>
                  <a:srgbClr val="0066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2400" dirty="0">
              <a:solidFill>
                <a:srgbClr val="0066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15" name="Group 7"/>
          <p:cNvGraphicFramePr>
            <a:graphicFrameLocks noGrp="1"/>
          </p:cNvGraphicFramePr>
          <p:nvPr/>
        </p:nvGraphicFramePr>
        <p:xfrm>
          <a:off x="283016" y="4703942"/>
          <a:ext cx="8575264" cy="571504"/>
        </p:xfrm>
        <a:graphic>
          <a:graphicData uri="http://schemas.openxmlformats.org/drawingml/2006/table">
            <a:tbl>
              <a:tblPr/>
              <a:tblGrid>
                <a:gridCol w="684269"/>
                <a:gridCol w="532209"/>
                <a:gridCol w="723202"/>
                <a:gridCol w="794643"/>
                <a:gridCol w="1016768"/>
                <a:gridCol w="796208"/>
                <a:gridCol w="714866"/>
                <a:gridCol w="680453"/>
                <a:gridCol w="1342133"/>
                <a:gridCol w="1290513"/>
              </a:tblGrid>
              <a:tr h="199054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제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18</a:t>
                      </a: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회</a:t>
                      </a: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지육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번호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도체중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등지방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두   </a:t>
                      </a: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께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배최장근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단 면 적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근  내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지방도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육량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지수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최종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등급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경락단가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경락가격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251464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034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424</a:t>
                      </a: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㎏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8㎜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110㎠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9++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70.53</a:t>
                      </a: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1++A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120,000</a:t>
                      </a: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원</a:t>
                      </a: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/㎏</a:t>
                      </a:r>
                      <a:endParaRPr kumimoji="0" lang="en-US" altLang="ko-KR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50,880</a:t>
                      </a: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천원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5204000" y="1292898"/>
            <a:ext cx="11181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제</a:t>
            </a:r>
            <a:r>
              <a:rPr lang="en-US" altLang="ko-KR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19</a:t>
            </a:r>
            <a:r>
              <a:rPr lang="ko-KR" altLang="en-US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회</a:t>
            </a:r>
            <a:endParaRPr lang="ko-KR" altLang="en-US" dirty="0">
              <a:solidFill>
                <a:srgbClr val="0000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9" name="모서리가 둥근 직사각형 33"/>
          <p:cNvSpPr>
            <a:spLocks noChangeArrowheads="1"/>
          </p:cNvSpPr>
          <p:nvPr/>
        </p:nvSpPr>
        <p:spPr bwMode="auto">
          <a:xfrm>
            <a:off x="4676390" y="1313278"/>
            <a:ext cx="309920" cy="1742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가평 정규연</a:t>
            </a:r>
            <a:endParaRPr lang="ko-KR" alt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0" name="모서리가 둥근 직사각형 33"/>
          <p:cNvSpPr>
            <a:spLocks noChangeArrowheads="1"/>
          </p:cNvSpPr>
          <p:nvPr/>
        </p:nvSpPr>
        <p:spPr bwMode="auto">
          <a:xfrm>
            <a:off x="2533964" y="1313278"/>
            <a:ext cx="285038" cy="170360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정읍</a:t>
            </a:r>
            <a:r>
              <a:rPr lang="ko-KR" altLang="en-US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유종대</a:t>
            </a:r>
            <a:endParaRPr lang="ko-KR" alt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21" name="Group 7"/>
          <p:cNvGraphicFramePr>
            <a:graphicFrameLocks noGrp="1"/>
          </p:cNvGraphicFramePr>
          <p:nvPr/>
        </p:nvGraphicFramePr>
        <p:xfrm>
          <a:off x="283014" y="5379836"/>
          <a:ext cx="8570944" cy="626466"/>
        </p:xfrm>
        <a:graphic>
          <a:graphicData uri="http://schemas.openxmlformats.org/drawingml/2006/table">
            <a:tbl>
              <a:tblPr/>
              <a:tblGrid>
                <a:gridCol w="683923"/>
                <a:gridCol w="531941"/>
                <a:gridCol w="722838"/>
                <a:gridCol w="794243"/>
                <a:gridCol w="1016256"/>
                <a:gridCol w="795807"/>
                <a:gridCol w="714506"/>
                <a:gridCol w="680110"/>
                <a:gridCol w="1341458"/>
                <a:gridCol w="1289862"/>
              </a:tblGrid>
              <a:tr h="258671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제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19</a:t>
                      </a: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회</a:t>
                      </a: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지육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번호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도체중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등지방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두   </a:t>
                      </a: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께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배최장근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단 면 적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근  내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지방도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육량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지수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최종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등급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경락단가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경락가격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06426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059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483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㎏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8㎜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118㎠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9+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70.16</a:t>
                      </a: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1++A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40,000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원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/㎏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19,320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천원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Group 7"/>
          <p:cNvGraphicFramePr>
            <a:graphicFrameLocks noGrp="1"/>
          </p:cNvGraphicFramePr>
          <p:nvPr/>
        </p:nvGraphicFramePr>
        <p:xfrm>
          <a:off x="261004" y="6124314"/>
          <a:ext cx="8570944" cy="596368"/>
        </p:xfrm>
        <a:graphic>
          <a:graphicData uri="http://schemas.openxmlformats.org/drawingml/2006/table">
            <a:tbl>
              <a:tblPr/>
              <a:tblGrid>
                <a:gridCol w="683923"/>
                <a:gridCol w="531941"/>
                <a:gridCol w="722838"/>
                <a:gridCol w="794243"/>
                <a:gridCol w="1016256"/>
                <a:gridCol w="795807"/>
                <a:gridCol w="714506"/>
                <a:gridCol w="680110"/>
                <a:gridCol w="1341458"/>
                <a:gridCol w="1289862"/>
              </a:tblGrid>
              <a:tr h="334046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제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20</a:t>
                      </a: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회</a:t>
                      </a: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지육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번호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도체중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등지방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두   </a:t>
                      </a: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께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배최장근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단 면 적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근  내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지방도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육량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지수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최종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등급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경락단가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한컴바탕" pitchFamily="18" charset="-127"/>
                        </a:rPr>
                        <a:t>경락가격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2322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111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491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㎏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12㎜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141㎠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9+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70.46</a:t>
                      </a: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1++A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30,114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원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/㎏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14,786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천원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marR="0" marT="0" marB="0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" name="모서리가 둥근 직사각형 33"/>
          <p:cNvSpPr>
            <a:spLocks noChangeArrowheads="1"/>
          </p:cNvSpPr>
          <p:nvPr/>
        </p:nvSpPr>
        <p:spPr bwMode="auto">
          <a:xfrm>
            <a:off x="6938238" y="1317394"/>
            <a:ext cx="309920" cy="1742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ctr" latinLnBrk="0">
              <a:spcBef>
                <a:spcPct val="50000"/>
              </a:spcBef>
            </a:pPr>
            <a:r>
              <a:rPr lang="ko-KR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경주</a:t>
            </a:r>
            <a:r>
              <a:rPr lang="ko-KR" altLang="en-US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최삼호</a:t>
            </a:r>
            <a:endParaRPr lang="ko-KR" alt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7344406" y="1345156"/>
            <a:ext cx="11181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제</a:t>
            </a:r>
            <a:r>
              <a:rPr lang="en-US" altLang="ko-KR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20</a:t>
            </a:r>
            <a:r>
              <a:rPr lang="ko-KR" altLang="en-US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회</a:t>
            </a:r>
            <a:endParaRPr lang="ko-KR" altLang="en-US" dirty="0">
              <a:solidFill>
                <a:srgbClr val="0000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8083" name="Group 147"/>
          <p:cNvGraphicFramePr>
            <a:graphicFrameLocks noGrp="1"/>
          </p:cNvGraphicFramePr>
          <p:nvPr>
            <p:ph/>
          </p:nvPr>
        </p:nvGraphicFramePr>
        <p:xfrm>
          <a:off x="6516217" y="1714487"/>
          <a:ext cx="2304256" cy="4162782"/>
        </p:xfrm>
        <a:graphic>
          <a:graphicData uri="http://schemas.openxmlformats.org/drawingml/2006/table">
            <a:tbl>
              <a:tblPr/>
              <a:tblGrid>
                <a:gridCol w="717278"/>
                <a:gridCol w="715783"/>
                <a:gridCol w="871195"/>
              </a:tblGrid>
              <a:tr h="578068"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최종</a:t>
                      </a:r>
                    </a:p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등급</a:t>
                      </a: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출현</a:t>
                      </a:r>
                    </a:p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두수</a:t>
                      </a: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경락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단가</a:t>
                      </a:r>
                      <a:endParaRPr kumimoji="0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511833"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1++A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19,619</a:t>
                      </a: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833"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1++B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17,051</a:t>
                      </a: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833"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1++C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15,611</a:t>
                      </a: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3716"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1+B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15,361</a:t>
                      </a: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833"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1+C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2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14,218</a:t>
                      </a: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833"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1B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15,200</a:t>
                      </a: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833"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1C</a:t>
                      </a: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</a:endParaRP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7675" marR="0" lvl="0" indent="-447675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</a:rPr>
                        <a:t>13,311</a:t>
                      </a:r>
                    </a:p>
                  </a:txBody>
                  <a:tcPr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제목 1"/>
          <p:cNvSpPr txBox="1">
            <a:spLocks/>
          </p:cNvSpPr>
          <p:nvPr/>
        </p:nvSpPr>
        <p:spPr bwMode="auto">
          <a:xfrm>
            <a:off x="288188" y="5877272"/>
            <a:ext cx="871296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ko-KR" altLang="en-US" dirty="0" smtClean="0">
                <a:solidFill>
                  <a:srgbClr val="0033CC"/>
                </a:solidFill>
              </a:rPr>
              <a:t>주</a:t>
            </a:r>
            <a:r>
              <a:rPr lang="en-US" altLang="ko-KR" dirty="0" smtClean="0">
                <a:solidFill>
                  <a:srgbClr val="0033CC"/>
                </a:solidFill>
              </a:rPr>
              <a:t>) </a:t>
            </a:r>
            <a:r>
              <a:rPr lang="en-US" altLang="ko-KR" dirty="0">
                <a:solidFill>
                  <a:srgbClr val="0033CC"/>
                </a:solidFill>
              </a:rPr>
              <a:t>1. </a:t>
            </a:r>
            <a:r>
              <a:rPr lang="ko-KR" altLang="en-US" dirty="0">
                <a:solidFill>
                  <a:srgbClr val="0033CC"/>
                </a:solidFill>
              </a:rPr>
              <a:t>제</a:t>
            </a:r>
            <a:r>
              <a:rPr lang="en-US" altLang="ko-KR" dirty="0" smtClean="0">
                <a:solidFill>
                  <a:srgbClr val="0033CC"/>
                </a:solidFill>
              </a:rPr>
              <a:t>17</a:t>
            </a:r>
            <a:r>
              <a:rPr lang="ko-KR" altLang="en-US" dirty="0" smtClean="0">
                <a:solidFill>
                  <a:srgbClr val="0033CC"/>
                </a:solidFill>
              </a:rPr>
              <a:t>회 </a:t>
            </a:r>
            <a:r>
              <a:rPr lang="ko-KR" altLang="en-US" dirty="0">
                <a:solidFill>
                  <a:srgbClr val="0033CC"/>
                </a:solidFill>
              </a:rPr>
              <a:t>전국한우능력평가대회 </a:t>
            </a:r>
            <a:r>
              <a:rPr lang="ko-KR" altLang="en-US" dirty="0" err="1">
                <a:solidFill>
                  <a:srgbClr val="0033CC"/>
                </a:solidFill>
              </a:rPr>
              <a:t>출품축</a:t>
            </a:r>
            <a:r>
              <a:rPr lang="ko-KR" altLang="en-US" dirty="0">
                <a:solidFill>
                  <a:srgbClr val="0033CC"/>
                </a:solidFill>
              </a:rPr>
              <a:t> </a:t>
            </a:r>
            <a:r>
              <a:rPr lang="ko-KR" altLang="en-US" dirty="0" smtClean="0">
                <a:solidFill>
                  <a:srgbClr val="0033CC"/>
                </a:solidFill>
              </a:rPr>
              <a:t>성적자료</a:t>
            </a:r>
            <a:r>
              <a:rPr lang="en-US" altLang="ko-KR" dirty="0" smtClean="0">
                <a:solidFill>
                  <a:srgbClr val="0033CC"/>
                </a:solidFill>
              </a:rPr>
              <a:t> (</a:t>
            </a:r>
            <a:r>
              <a:rPr lang="ko-KR" altLang="en-US" dirty="0" smtClean="0">
                <a:solidFill>
                  <a:srgbClr val="0033CC"/>
                </a:solidFill>
              </a:rPr>
              <a:t>전체 </a:t>
            </a:r>
            <a:r>
              <a:rPr lang="en-US" altLang="ko-KR" dirty="0" smtClean="0">
                <a:solidFill>
                  <a:srgbClr val="0033CC"/>
                </a:solidFill>
              </a:rPr>
              <a:t>13</a:t>
            </a:r>
            <a:r>
              <a:rPr lang="ko-KR" altLang="en-US" dirty="0" smtClean="0">
                <a:solidFill>
                  <a:srgbClr val="0033CC"/>
                </a:solidFill>
              </a:rPr>
              <a:t>두</a:t>
            </a:r>
            <a:r>
              <a:rPr lang="en-US" altLang="ko-KR" dirty="0" smtClean="0">
                <a:solidFill>
                  <a:srgbClr val="0033CC"/>
                </a:solidFill>
              </a:rPr>
              <a:t>)</a:t>
            </a:r>
            <a:endParaRPr lang="en-US" altLang="ko-KR" dirty="0">
              <a:solidFill>
                <a:srgbClr val="0033CC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ko-KR" dirty="0">
                <a:solidFill>
                  <a:srgbClr val="0033CC"/>
                </a:solidFill>
              </a:rPr>
              <a:t>   </a:t>
            </a:r>
            <a:r>
              <a:rPr lang="en-US" altLang="ko-KR" dirty="0" smtClean="0">
                <a:solidFill>
                  <a:srgbClr val="0033CC"/>
                </a:solidFill>
              </a:rPr>
              <a:t>  </a:t>
            </a:r>
            <a:r>
              <a:rPr lang="en-US" altLang="ko-KR" dirty="0">
                <a:solidFill>
                  <a:srgbClr val="0033CC"/>
                </a:solidFill>
              </a:rPr>
              <a:t>2. </a:t>
            </a:r>
            <a:r>
              <a:rPr lang="ko-KR" altLang="en-US" dirty="0">
                <a:solidFill>
                  <a:srgbClr val="0033CC"/>
                </a:solidFill>
              </a:rPr>
              <a:t>도별 생산두수 </a:t>
            </a:r>
            <a:r>
              <a:rPr lang="en-US" altLang="ko-KR" dirty="0">
                <a:solidFill>
                  <a:srgbClr val="0033CC"/>
                </a:solidFill>
              </a:rPr>
              <a:t> : </a:t>
            </a:r>
            <a:r>
              <a:rPr lang="ko-KR" altLang="en-US" dirty="0" smtClean="0">
                <a:solidFill>
                  <a:srgbClr val="0033CC"/>
                </a:solidFill>
              </a:rPr>
              <a:t>경기</a:t>
            </a:r>
            <a:r>
              <a:rPr lang="en-US" altLang="ko-KR" dirty="0" smtClean="0">
                <a:solidFill>
                  <a:srgbClr val="0033CC"/>
                </a:solidFill>
              </a:rPr>
              <a:t>(5), </a:t>
            </a:r>
            <a:r>
              <a:rPr lang="ko-KR" altLang="en-US" dirty="0" smtClean="0">
                <a:solidFill>
                  <a:srgbClr val="0033CC"/>
                </a:solidFill>
              </a:rPr>
              <a:t>강원</a:t>
            </a:r>
            <a:r>
              <a:rPr lang="en-US" altLang="ko-KR" dirty="0" smtClean="0">
                <a:solidFill>
                  <a:srgbClr val="0033CC"/>
                </a:solidFill>
              </a:rPr>
              <a:t>(2), </a:t>
            </a:r>
            <a:r>
              <a:rPr lang="ko-KR" altLang="en-US" dirty="0" smtClean="0">
                <a:solidFill>
                  <a:srgbClr val="0033CC"/>
                </a:solidFill>
              </a:rPr>
              <a:t>충북</a:t>
            </a:r>
            <a:r>
              <a:rPr lang="en-US" altLang="ko-KR" dirty="0" smtClean="0">
                <a:solidFill>
                  <a:srgbClr val="0033CC"/>
                </a:solidFill>
              </a:rPr>
              <a:t>(1), </a:t>
            </a:r>
            <a:r>
              <a:rPr lang="ko-KR" altLang="en-US" dirty="0" smtClean="0">
                <a:solidFill>
                  <a:srgbClr val="0033CC"/>
                </a:solidFill>
              </a:rPr>
              <a:t>전북</a:t>
            </a:r>
            <a:r>
              <a:rPr lang="en-US" altLang="ko-KR" dirty="0" smtClean="0">
                <a:solidFill>
                  <a:srgbClr val="0033CC"/>
                </a:solidFill>
              </a:rPr>
              <a:t>(2), </a:t>
            </a:r>
            <a:r>
              <a:rPr lang="ko-KR" altLang="en-US" dirty="0" smtClean="0">
                <a:solidFill>
                  <a:srgbClr val="0033CC"/>
                </a:solidFill>
              </a:rPr>
              <a:t>대구경북</a:t>
            </a:r>
            <a:r>
              <a:rPr lang="en-US" altLang="ko-KR" dirty="0" smtClean="0">
                <a:solidFill>
                  <a:srgbClr val="0033CC"/>
                </a:solidFill>
              </a:rPr>
              <a:t>(3)</a:t>
            </a:r>
            <a:r>
              <a:rPr lang="en-US" altLang="ko-KR" sz="1200" dirty="0" smtClean="0"/>
              <a:t>        </a:t>
            </a:r>
            <a:endParaRPr lang="en-US" altLang="ko-KR" sz="1200" dirty="0"/>
          </a:p>
        </p:txBody>
      </p:sp>
      <p:graphicFrame>
        <p:nvGraphicFramePr>
          <p:cNvPr id="7" name="차트 6"/>
          <p:cNvGraphicFramePr/>
          <p:nvPr/>
        </p:nvGraphicFramePr>
        <p:xfrm>
          <a:off x="357158" y="1714488"/>
          <a:ext cx="6087050" cy="4162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직사각형 7"/>
          <p:cNvSpPr/>
          <p:nvPr/>
        </p:nvSpPr>
        <p:spPr>
          <a:xfrm>
            <a:off x="285720" y="1171502"/>
            <a:ext cx="4857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000" dirty="0" smtClean="0">
                <a:solidFill>
                  <a:srgbClr val="0000FF"/>
                </a:solidFill>
                <a:latin typeface="+mn-ea"/>
                <a:ea typeface="+mn-ea"/>
              </a:rPr>
              <a:t>□ KPN768 </a:t>
            </a:r>
            <a:r>
              <a:rPr lang="ko-KR" altLang="en-US" sz="2000" dirty="0" err="1" smtClean="0">
                <a:solidFill>
                  <a:srgbClr val="0000FF"/>
                </a:solidFill>
                <a:latin typeface="+mn-ea"/>
                <a:ea typeface="+mn-ea"/>
              </a:rPr>
              <a:t>후대축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 등급별 경락가격 비교</a:t>
            </a:r>
            <a:endParaRPr lang="en-US" altLang="ko-KR" sz="2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9" name="모서리가 둥근 직사각형 33"/>
          <p:cNvSpPr>
            <a:spLocks noChangeArrowheads="1"/>
          </p:cNvSpPr>
          <p:nvPr/>
        </p:nvSpPr>
        <p:spPr bwMode="auto">
          <a:xfrm>
            <a:off x="323528" y="187896"/>
            <a:ext cx="5328592" cy="576808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28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개량의 한계점 도달</a:t>
            </a:r>
            <a:endParaRPr lang="en-US" altLang="ko-KR" sz="280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제목 1"/>
          <p:cNvSpPr>
            <a:spLocks noGrp="1"/>
          </p:cNvSpPr>
          <p:nvPr>
            <p:ph type="title" idx="4294967295"/>
          </p:nvPr>
        </p:nvSpPr>
        <p:spPr>
          <a:xfrm>
            <a:off x="428597" y="1122364"/>
            <a:ext cx="4929221" cy="44924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altLang="ko-KR" sz="2000" b="1" dirty="0" smtClean="0">
                <a:solidFill>
                  <a:srgbClr val="0000FF"/>
                </a:solidFill>
              </a:rPr>
              <a:t>□ KPN683 </a:t>
            </a:r>
            <a:r>
              <a:rPr lang="ko-KR" altLang="en-US" sz="2000" b="1" dirty="0" err="1" smtClean="0">
                <a:solidFill>
                  <a:srgbClr val="0000FF"/>
                </a:solidFill>
              </a:rPr>
              <a:t>후대축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 등급별 경락가격 비교</a:t>
            </a:r>
          </a:p>
        </p:txBody>
      </p:sp>
      <p:graphicFrame>
        <p:nvGraphicFramePr>
          <p:cNvPr id="12" name="표 11"/>
          <p:cNvGraphicFramePr>
            <a:graphicFrameLocks noGrp="1"/>
          </p:cNvGraphicFramePr>
          <p:nvPr/>
        </p:nvGraphicFramePr>
        <p:xfrm>
          <a:off x="6444555" y="1643050"/>
          <a:ext cx="2231901" cy="3953415"/>
        </p:xfrm>
        <a:graphic>
          <a:graphicData uri="http://schemas.openxmlformats.org/drawingml/2006/table">
            <a:tbl>
              <a:tblPr/>
              <a:tblGrid>
                <a:gridCol w="722255"/>
                <a:gridCol w="673045"/>
                <a:gridCol w="836601"/>
              </a:tblGrid>
              <a:tr h="9823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최종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등급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출현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두수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경락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단가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99034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1++A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22,503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034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1++B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17,364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034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1+A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16,136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9604" name="제목 1"/>
          <p:cNvSpPr txBox="1">
            <a:spLocks/>
          </p:cNvSpPr>
          <p:nvPr/>
        </p:nvSpPr>
        <p:spPr bwMode="auto">
          <a:xfrm>
            <a:off x="394428" y="5833789"/>
            <a:ext cx="724940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ko-KR" altLang="en-US" dirty="0" smtClean="0">
                <a:solidFill>
                  <a:srgbClr val="0033CC"/>
                </a:solidFill>
                <a:latin typeface="+mn-ea"/>
                <a:ea typeface="+mn-ea"/>
              </a:rPr>
              <a:t>주</a:t>
            </a:r>
            <a:r>
              <a:rPr lang="en-US" altLang="ko-KR" dirty="0" smtClean="0">
                <a:solidFill>
                  <a:srgbClr val="0033CC"/>
                </a:solidFill>
                <a:latin typeface="+mn-ea"/>
                <a:ea typeface="+mn-ea"/>
              </a:rPr>
              <a:t>) </a:t>
            </a:r>
            <a:r>
              <a:rPr lang="en-US" altLang="ko-KR" dirty="0">
                <a:solidFill>
                  <a:srgbClr val="0033CC"/>
                </a:solidFill>
                <a:latin typeface="+mn-ea"/>
                <a:ea typeface="+mn-ea"/>
              </a:rPr>
              <a:t>1. </a:t>
            </a:r>
            <a:r>
              <a:rPr lang="ko-KR" altLang="en-US" dirty="0" smtClean="0">
                <a:solidFill>
                  <a:srgbClr val="0033CC"/>
                </a:solidFill>
                <a:latin typeface="+mn-ea"/>
                <a:ea typeface="+mn-ea"/>
              </a:rPr>
              <a:t>제</a:t>
            </a:r>
            <a:r>
              <a:rPr lang="en-US" altLang="ko-KR" dirty="0" smtClean="0">
                <a:solidFill>
                  <a:srgbClr val="0033CC"/>
                </a:solidFill>
                <a:latin typeface="+mn-ea"/>
                <a:ea typeface="+mn-ea"/>
              </a:rPr>
              <a:t>17</a:t>
            </a:r>
            <a:r>
              <a:rPr lang="ko-KR" altLang="en-US" dirty="0" smtClean="0">
                <a:solidFill>
                  <a:srgbClr val="0033CC"/>
                </a:solidFill>
                <a:latin typeface="+mn-ea"/>
                <a:ea typeface="+mn-ea"/>
              </a:rPr>
              <a:t>회 </a:t>
            </a:r>
            <a:r>
              <a:rPr lang="ko-KR" altLang="en-US" dirty="0">
                <a:solidFill>
                  <a:srgbClr val="0033CC"/>
                </a:solidFill>
                <a:latin typeface="+mn-ea"/>
                <a:ea typeface="+mn-ea"/>
              </a:rPr>
              <a:t>전국한우능력평가대회 </a:t>
            </a:r>
            <a:r>
              <a:rPr lang="ko-KR" altLang="en-US" dirty="0" err="1">
                <a:solidFill>
                  <a:srgbClr val="0033CC"/>
                </a:solidFill>
                <a:latin typeface="+mn-ea"/>
                <a:ea typeface="+mn-ea"/>
              </a:rPr>
              <a:t>출품축</a:t>
            </a:r>
            <a:r>
              <a:rPr lang="ko-KR" altLang="en-US" dirty="0">
                <a:solidFill>
                  <a:srgbClr val="0033CC"/>
                </a:solidFill>
                <a:latin typeface="+mn-ea"/>
                <a:ea typeface="+mn-ea"/>
              </a:rPr>
              <a:t> </a:t>
            </a:r>
            <a:r>
              <a:rPr lang="ko-KR" altLang="en-US" dirty="0" smtClean="0">
                <a:solidFill>
                  <a:srgbClr val="0033CC"/>
                </a:solidFill>
                <a:latin typeface="+mn-ea"/>
                <a:ea typeface="+mn-ea"/>
              </a:rPr>
              <a:t>성적자료</a:t>
            </a:r>
            <a:r>
              <a:rPr lang="en-US" altLang="ko-KR" dirty="0" smtClean="0">
                <a:solidFill>
                  <a:srgbClr val="0033CC"/>
                </a:solidFill>
                <a:latin typeface="+mn-ea"/>
                <a:ea typeface="+mn-ea"/>
              </a:rPr>
              <a:t> (</a:t>
            </a:r>
            <a:r>
              <a:rPr lang="ko-KR" altLang="en-US" dirty="0" smtClean="0">
                <a:solidFill>
                  <a:srgbClr val="0033CC"/>
                </a:solidFill>
                <a:latin typeface="+mn-ea"/>
                <a:ea typeface="+mn-ea"/>
              </a:rPr>
              <a:t>전체 </a:t>
            </a:r>
            <a:r>
              <a:rPr lang="en-US" altLang="ko-KR" dirty="0" smtClean="0">
                <a:solidFill>
                  <a:srgbClr val="0033CC"/>
                </a:solidFill>
                <a:latin typeface="+mn-ea"/>
                <a:ea typeface="+mn-ea"/>
              </a:rPr>
              <a:t>9</a:t>
            </a:r>
            <a:r>
              <a:rPr lang="ko-KR" altLang="en-US" dirty="0" smtClean="0">
                <a:solidFill>
                  <a:srgbClr val="0033CC"/>
                </a:solidFill>
                <a:latin typeface="+mn-ea"/>
                <a:ea typeface="+mn-ea"/>
              </a:rPr>
              <a:t>두</a:t>
            </a:r>
            <a:r>
              <a:rPr lang="en-US" altLang="ko-KR" dirty="0" smtClean="0">
                <a:solidFill>
                  <a:srgbClr val="0033CC"/>
                </a:solidFill>
                <a:latin typeface="+mn-ea"/>
                <a:ea typeface="+mn-ea"/>
              </a:rPr>
              <a:t>)</a:t>
            </a:r>
            <a:endParaRPr lang="en-US" altLang="ko-KR" dirty="0">
              <a:solidFill>
                <a:srgbClr val="0033CC"/>
              </a:solidFill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ko-KR" dirty="0">
                <a:solidFill>
                  <a:srgbClr val="0033CC"/>
                </a:solidFill>
                <a:latin typeface="+mn-ea"/>
                <a:ea typeface="+mn-ea"/>
              </a:rPr>
              <a:t>   </a:t>
            </a:r>
            <a:r>
              <a:rPr lang="en-US" altLang="ko-KR" dirty="0" smtClean="0">
                <a:solidFill>
                  <a:srgbClr val="0033CC"/>
                </a:solidFill>
                <a:latin typeface="+mn-ea"/>
                <a:ea typeface="+mn-ea"/>
              </a:rPr>
              <a:t>  </a:t>
            </a:r>
            <a:r>
              <a:rPr lang="en-US" altLang="ko-KR" dirty="0">
                <a:solidFill>
                  <a:srgbClr val="0033CC"/>
                </a:solidFill>
                <a:latin typeface="+mn-ea"/>
                <a:ea typeface="+mn-ea"/>
              </a:rPr>
              <a:t>2. </a:t>
            </a:r>
            <a:r>
              <a:rPr lang="ko-KR" altLang="en-US" dirty="0">
                <a:solidFill>
                  <a:srgbClr val="0033CC"/>
                </a:solidFill>
                <a:latin typeface="+mn-ea"/>
                <a:ea typeface="+mn-ea"/>
              </a:rPr>
              <a:t>도별 생산두수 </a:t>
            </a:r>
            <a:r>
              <a:rPr lang="en-US" altLang="ko-KR" dirty="0">
                <a:solidFill>
                  <a:srgbClr val="0033CC"/>
                </a:solidFill>
                <a:latin typeface="+mn-ea"/>
                <a:ea typeface="+mn-ea"/>
              </a:rPr>
              <a:t> : </a:t>
            </a:r>
            <a:r>
              <a:rPr lang="ko-KR" altLang="en-US" dirty="0" smtClean="0">
                <a:solidFill>
                  <a:srgbClr val="0033CC"/>
                </a:solidFill>
                <a:latin typeface="+mn-ea"/>
                <a:ea typeface="+mn-ea"/>
              </a:rPr>
              <a:t>경기</a:t>
            </a:r>
            <a:r>
              <a:rPr lang="en-US" altLang="ko-KR" dirty="0" smtClean="0">
                <a:solidFill>
                  <a:srgbClr val="0033CC"/>
                </a:solidFill>
                <a:latin typeface="+mn-ea"/>
                <a:ea typeface="+mn-ea"/>
              </a:rPr>
              <a:t>(4),  </a:t>
            </a:r>
            <a:r>
              <a:rPr lang="ko-KR" altLang="en-US" dirty="0" smtClean="0">
                <a:solidFill>
                  <a:srgbClr val="0033CC"/>
                </a:solidFill>
                <a:latin typeface="+mn-ea"/>
                <a:ea typeface="+mn-ea"/>
              </a:rPr>
              <a:t>충북</a:t>
            </a:r>
            <a:r>
              <a:rPr lang="en-US" altLang="ko-KR" dirty="0" smtClean="0">
                <a:solidFill>
                  <a:srgbClr val="0033CC"/>
                </a:solidFill>
                <a:latin typeface="+mn-ea"/>
                <a:ea typeface="+mn-ea"/>
              </a:rPr>
              <a:t>(1), </a:t>
            </a:r>
            <a:r>
              <a:rPr lang="ko-KR" altLang="en-US" dirty="0" smtClean="0">
                <a:solidFill>
                  <a:srgbClr val="0033CC"/>
                </a:solidFill>
                <a:latin typeface="+mn-ea"/>
                <a:ea typeface="+mn-ea"/>
              </a:rPr>
              <a:t>전북</a:t>
            </a:r>
            <a:r>
              <a:rPr lang="en-US" altLang="ko-KR" dirty="0" smtClean="0">
                <a:solidFill>
                  <a:srgbClr val="0033CC"/>
                </a:solidFill>
                <a:latin typeface="+mn-ea"/>
                <a:ea typeface="+mn-ea"/>
              </a:rPr>
              <a:t>(3), </a:t>
            </a:r>
            <a:r>
              <a:rPr lang="ko-KR" altLang="en-US" dirty="0" smtClean="0">
                <a:solidFill>
                  <a:srgbClr val="0033CC"/>
                </a:solidFill>
                <a:latin typeface="+mn-ea"/>
                <a:ea typeface="+mn-ea"/>
              </a:rPr>
              <a:t>전남</a:t>
            </a:r>
            <a:r>
              <a:rPr lang="en-US" altLang="ko-KR" dirty="0" smtClean="0">
                <a:solidFill>
                  <a:srgbClr val="0033CC"/>
                </a:solidFill>
                <a:latin typeface="+mn-ea"/>
                <a:ea typeface="+mn-ea"/>
              </a:rPr>
              <a:t>(1)</a:t>
            </a:r>
            <a:r>
              <a:rPr lang="en-US" altLang="ko-KR" sz="1200" dirty="0" smtClean="0">
                <a:latin typeface="+mn-ea"/>
                <a:ea typeface="+mn-ea"/>
              </a:rPr>
              <a:t>        </a:t>
            </a:r>
            <a:endParaRPr lang="en-US" altLang="ko-KR" sz="1200" dirty="0">
              <a:latin typeface="+mn-ea"/>
              <a:ea typeface="+mn-ea"/>
            </a:endParaRPr>
          </a:p>
        </p:txBody>
      </p:sp>
      <p:graphicFrame>
        <p:nvGraphicFramePr>
          <p:cNvPr id="8" name="차트 7"/>
          <p:cNvGraphicFramePr/>
          <p:nvPr/>
        </p:nvGraphicFramePr>
        <p:xfrm>
          <a:off x="500034" y="1643051"/>
          <a:ext cx="5775478" cy="4091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모서리가 둥근 직사각형 33"/>
          <p:cNvSpPr>
            <a:spLocks noChangeArrowheads="1"/>
          </p:cNvSpPr>
          <p:nvPr/>
        </p:nvSpPr>
        <p:spPr bwMode="auto">
          <a:xfrm>
            <a:off x="323528" y="187896"/>
            <a:ext cx="5328592" cy="576808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28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개량의 한계점 도달</a:t>
            </a:r>
            <a:endParaRPr lang="en-US" altLang="ko-KR" sz="280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395535" y="1556792"/>
          <a:ext cx="8352929" cy="4896544"/>
        </p:xfrm>
        <a:graphic>
          <a:graphicData uri="http://schemas.openxmlformats.org/drawingml/2006/table">
            <a:tbl>
              <a:tblPr/>
              <a:tblGrid>
                <a:gridCol w="828601"/>
                <a:gridCol w="648071"/>
                <a:gridCol w="1080120"/>
                <a:gridCol w="576064"/>
                <a:gridCol w="576064"/>
                <a:gridCol w="648072"/>
                <a:gridCol w="648072"/>
                <a:gridCol w="576064"/>
                <a:gridCol w="648072"/>
                <a:gridCol w="792088"/>
                <a:gridCol w="1331641"/>
              </a:tblGrid>
              <a:tr h="80470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훈격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아비</a:t>
                      </a:r>
                      <a:endParaRPr lang="en-US" altLang="ko-KR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KPN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도축일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생체중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도체중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등   심</a:t>
                      </a:r>
                      <a:endParaRPr lang="en-US" altLang="ko-KR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단면적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등지방</a:t>
                      </a:r>
                      <a:endParaRPr lang="en-US" altLang="ko-KR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두   </a:t>
                      </a:r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께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근   내</a:t>
                      </a:r>
                      <a:endParaRPr lang="en-US" altLang="ko-KR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지방도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최종등급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경락가격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귀표번호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1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대통령상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KPN677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2014-10-27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800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477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139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9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9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++A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112,000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002078060116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</a:tr>
              <a:tr h="4091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입식축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KPN710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2014-11-19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800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453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105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1+A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16,388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002080059029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</a:tr>
              <a:tr h="4091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입식축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KPN710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2014-11-03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820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486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89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23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1C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12,899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002078061061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</a:tr>
              <a:tr h="4091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입식축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KPN661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2014-11-19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870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484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112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1C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14,333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002078063075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</a:tr>
              <a:tr h="4091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입식축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KPN634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2014-11-24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517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97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21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++C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002075397312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</a:tr>
              <a:tr h="4091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국무총리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KPN709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2014-10-27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700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427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121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7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9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++A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32,000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002078722825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</a:tr>
              <a:tr h="4091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입식축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KPN709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2015-01-26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3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463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106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++A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17,090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002078722253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</a:tr>
              <a:tr h="4091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입식축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KPN757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2014-10-15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494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130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++B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28,100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002080904713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</a:tr>
              <a:tr h="4091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입식축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KPN709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2014-12-08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481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105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16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++B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16,890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002080906911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</a:tr>
              <a:tr h="4091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입식축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KPN757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2015-01-26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3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541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110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24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++C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14,020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002080904705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직사각형 9"/>
          <p:cNvSpPr/>
          <p:nvPr/>
        </p:nvSpPr>
        <p:spPr>
          <a:xfrm>
            <a:off x="322958" y="1052736"/>
            <a:ext cx="72494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□제</a:t>
            </a:r>
            <a:r>
              <a:rPr lang="en-US" altLang="ko-KR" sz="2000" dirty="0" smtClean="0">
                <a:solidFill>
                  <a:srgbClr val="0000FF"/>
                </a:solidFill>
                <a:latin typeface="+mn-ea"/>
                <a:ea typeface="+mn-ea"/>
              </a:rPr>
              <a:t>17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회 대회 </a:t>
            </a:r>
            <a:r>
              <a:rPr lang="ko-KR" altLang="en-US" sz="2000" dirty="0" err="1" smtClean="0">
                <a:solidFill>
                  <a:srgbClr val="0000FF"/>
                </a:solidFill>
                <a:latin typeface="+mn-ea"/>
                <a:ea typeface="+mn-ea"/>
              </a:rPr>
              <a:t>출품우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 도축성적 및 </a:t>
            </a:r>
            <a:r>
              <a:rPr lang="ko-KR" altLang="en-US" sz="2000" dirty="0" err="1" smtClean="0">
                <a:solidFill>
                  <a:srgbClr val="0000FF"/>
                </a:solidFill>
                <a:latin typeface="+mn-ea"/>
                <a:ea typeface="+mn-ea"/>
              </a:rPr>
              <a:t>출품대상축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 도축성적 비교 </a:t>
            </a:r>
            <a:endParaRPr lang="ko-KR" altLang="en-US" sz="2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5" name="모서리가 둥근 직사각형 33"/>
          <p:cNvSpPr>
            <a:spLocks noChangeArrowheads="1"/>
          </p:cNvSpPr>
          <p:nvPr/>
        </p:nvSpPr>
        <p:spPr bwMode="auto">
          <a:xfrm>
            <a:off x="251520" y="115888"/>
            <a:ext cx="5328592" cy="576808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28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개량의 한계점 도달</a:t>
            </a:r>
            <a:endParaRPr lang="en-US" altLang="ko-KR" sz="280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323528" y="1556792"/>
          <a:ext cx="8352928" cy="4835544"/>
        </p:xfrm>
        <a:graphic>
          <a:graphicData uri="http://schemas.openxmlformats.org/drawingml/2006/table">
            <a:tbl>
              <a:tblPr/>
              <a:tblGrid>
                <a:gridCol w="720080"/>
                <a:gridCol w="720080"/>
                <a:gridCol w="1080120"/>
                <a:gridCol w="576064"/>
                <a:gridCol w="648072"/>
                <a:gridCol w="648072"/>
                <a:gridCol w="648072"/>
                <a:gridCol w="648072"/>
                <a:gridCol w="648072"/>
                <a:gridCol w="720080"/>
                <a:gridCol w="1296144"/>
              </a:tblGrid>
              <a:tr h="80470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훈격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아비</a:t>
                      </a:r>
                      <a:endParaRPr lang="en-US" altLang="ko-KR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KPN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도축일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생체중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도체중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등   심</a:t>
                      </a:r>
                      <a:endParaRPr lang="en-US" altLang="ko-KR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단면적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등지방</a:t>
                      </a:r>
                      <a:endParaRPr lang="en-US" altLang="ko-KR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두   </a:t>
                      </a:r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께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근   내</a:t>
                      </a:r>
                      <a:endParaRPr lang="en-US" altLang="ko-KR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지방도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최종등급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경락가격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귀표번호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08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경기 </a:t>
                      </a:r>
                      <a:endParaRPr lang="en-US" altLang="ko-KR" sz="1300" b="1" i="0" u="none" strike="noStrike" dirty="0" smtClean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출품축</a:t>
                      </a:r>
                      <a:endParaRPr lang="ko-KR" altLang="en-US" sz="1300" b="1" i="0" u="none" strike="noStrike" dirty="0" smtClean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KPN757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2014-10-27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690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440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13,359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002074875924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</a:tr>
              <a:tr h="4030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입식우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KPN757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2014-11-14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1+C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002074875949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</a:tr>
              <a:tr h="4030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입식우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B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KPN768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2014-11-14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002074875893</a:t>
                      </a:r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</a:tr>
              <a:tr h="4030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입식우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KPN757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2014-11-14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002074875916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</a:tr>
              <a:tr h="4030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입식우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KPN768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2014-11-14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002074875908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FC3E">
                        <a:alpha val="50000"/>
                      </a:srgbClr>
                    </a:solidFill>
                  </a:tcPr>
                </a:tc>
              </a:tr>
              <a:tr h="4030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전북</a:t>
                      </a:r>
                      <a:endParaRPr lang="en-US" altLang="ko-KR" sz="1300" b="1" i="0" u="none" strike="noStrike" dirty="0" smtClean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algn="ctr" fontAlgn="ctr"/>
                      <a:r>
                        <a:rPr lang="ko-KR" altLang="en-US" sz="13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출품축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KPN771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2014-10-27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950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598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1++B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17,899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002078603179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</a:tr>
              <a:tr h="4030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입식우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KPN537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2015-01-13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002300113024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</a:tr>
              <a:tr h="4030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입식우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B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KPN612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2014-12-02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3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1+ 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002080719924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</a:tr>
              <a:tr h="4030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입식우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KPN612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2015-01-23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3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1++B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002078602519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</a:tr>
              <a:tr h="40308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입식우</a:t>
                      </a:r>
                      <a:r>
                        <a:rPr lang="en-US" altLang="ko-K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</a:t>
                      </a:r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44" marR="6844" marT="6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KPN612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2015-01-23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1+ 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002078602535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>
                        <a:alpha val="44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모서리가 둥근 직사각형 33"/>
          <p:cNvSpPr>
            <a:spLocks noChangeArrowheads="1"/>
          </p:cNvSpPr>
          <p:nvPr/>
        </p:nvSpPr>
        <p:spPr bwMode="auto">
          <a:xfrm>
            <a:off x="323528" y="187896"/>
            <a:ext cx="5328592" cy="576808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28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개량의 한계점 도달</a:t>
            </a:r>
            <a:endParaRPr lang="en-US" altLang="ko-KR" sz="280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85720" y="1052736"/>
            <a:ext cx="72494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□제</a:t>
            </a:r>
            <a:r>
              <a:rPr lang="en-US" altLang="ko-KR" sz="2000" dirty="0" smtClean="0">
                <a:solidFill>
                  <a:srgbClr val="0000FF"/>
                </a:solidFill>
                <a:latin typeface="+mn-ea"/>
                <a:ea typeface="+mn-ea"/>
              </a:rPr>
              <a:t>17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회 대회 </a:t>
            </a:r>
            <a:r>
              <a:rPr lang="ko-KR" altLang="en-US" sz="2000" dirty="0" err="1" smtClean="0">
                <a:solidFill>
                  <a:srgbClr val="0000FF"/>
                </a:solidFill>
                <a:latin typeface="+mn-ea"/>
                <a:ea typeface="+mn-ea"/>
              </a:rPr>
              <a:t>출품우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 도축성적 및 </a:t>
            </a:r>
            <a:r>
              <a:rPr lang="ko-KR" altLang="en-US" sz="2000" dirty="0" err="1" smtClean="0">
                <a:solidFill>
                  <a:srgbClr val="0000FF"/>
                </a:solidFill>
                <a:latin typeface="+mn-ea"/>
                <a:ea typeface="+mn-ea"/>
              </a:rPr>
              <a:t>출품대상축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 도축성적 비교 </a:t>
            </a:r>
            <a:endParaRPr lang="ko-KR" altLang="en-US" sz="2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467544" y="1503167"/>
          <a:ext cx="8280920" cy="5211981"/>
        </p:xfrm>
        <a:graphic>
          <a:graphicData uri="http://schemas.openxmlformats.org/drawingml/2006/table">
            <a:tbl>
              <a:tblPr/>
              <a:tblGrid>
                <a:gridCol w="936104"/>
                <a:gridCol w="1368152"/>
                <a:gridCol w="936104"/>
                <a:gridCol w="648072"/>
                <a:gridCol w="720080"/>
                <a:gridCol w="792088"/>
                <a:gridCol w="720080"/>
                <a:gridCol w="648072"/>
                <a:gridCol w="720080"/>
                <a:gridCol w="792088"/>
              </a:tblGrid>
              <a:tr h="432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바탕"/>
                        </a:rPr>
                        <a:t>구분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바탕"/>
                        </a:rPr>
                        <a:t>개체번호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바탕"/>
                        </a:rPr>
                        <a:t>아비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 err="1">
                          <a:solidFill>
                            <a:srgbClr val="000000"/>
                          </a:solidFill>
                          <a:latin typeface="바탕"/>
                        </a:rPr>
                        <a:t>생체중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 err="1">
                          <a:solidFill>
                            <a:srgbClr val="000000"/>
                          </a:solidFill>
                          <a:latin typeface="바탕"/>
                        </a:rPr>
                        <a:t>도체중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바탕"/>
                        </a:rPr>
                        <a:t>등심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바탕"/>
                        </a:rPr>
                        <a:t>단면적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 err="1">
                          <a:solidFill>
                            <a:srgbClr val="000000"/>
                          </a:solidFill>
                          <a:latin typeface="바탕"/>
                        </a:rPr>
                        <a:t>등지방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바탕"/>
                        </a:rPr>
                        <a:t>두께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 err="1">
                          <a:solidFill>
                            <a:srgbClr val="000000"/>
                          </a:solidFill>
                          <a:latin typeface="바탕"/>
                        </a:rPr>
                        <a:t>근내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바탕"/>
                        </a:rPr>
                        <a:t>지방도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바탕"/>
                        </a:rPr>
                        <a:t>최종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바탕"/>
                        </a:rPr>
                        <a:t>등급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바탕"/>
                        </a:rPr>
                        <a:t>도축일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11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FF"/>
                          </a:solidFill>
                          <a:latin typeface="한양중고딕"/>
                          <a:ea typeface="한양중고딕"/>
                        </a:rPr>
                        <a:t>A</a:t>
                      </a:r>
                      <a:r>
                        <a:rPr lang="ko-KR" altLang="en-US" sz="1200" b="1" dirty="0">
                          <a:solidFill>
                            <a:srgbClr val="0000FF"/>
                          </a:solidFill>
                          <a:latin typeface="한양중고딕"/>
                          <a:ea typeface="한양중고딕"/>
                        </a:rPr>
                        <a:t>농가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D7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002304681899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D7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KPN626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D7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650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D7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401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D7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143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D7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13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D7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9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D7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1++A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D7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11-10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D703"/>
                    </a:solidFill>
                  </a:tcPr>
                </a:tc>
              </a:tr>
              <a:tr h="3611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002304679863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D7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KPN758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D7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한양중고딕"/>
                        </a:rPr>
                        <a:t>　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D7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475　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D7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76　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D7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10　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D7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8　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D7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1++B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D7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01-06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D703"/>
                    </a:solidFill>
                  </a:tcPr>
                </a:tc>
              </a:tr>
              <a:tr h="36111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latin typeface="한양중고딕"/>
                          <a:ea typeface="한양중고딕"/>
                        </a:rPr>
                        <a:t>B</a:t>
                      </a:r>
                      <a:r>
                        <a:rPr lang="ko-KR" altLang="en-US" sz="1200" b="1">
                          <a:solidFill>
                            <a:srgbClr val="FF0000"/>
                          </a:solidFill>
                          <a:latin typeface="한양중고딕"/>
                          <a:ea typeface="한양중고딕"/>
                        </a:rPr>
                        <a:t>농가</a:t>
                      </a:r>
                      <a:endParaRPr lang="ko-KR" alt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002085007891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KPN758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690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424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110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8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9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1++A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11-10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1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002085007834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KPN758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한양중고딕"/>
                        </a:rPr>
                        <a:t>　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470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88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14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6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1+C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11-11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115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한양중고딕"/>
                          <a:ea typeface="한양중고딕"/>
                        </a:rPr>
                        <a:t>C</a:t>
                      </a:r>
                      <a:r>
                        <a:rPr lang="ko-KR" altLang="en-US" sz="1200" b="1" dirty="0">
                          <a:solidFill>
                            <a:srgbClr val="FF0000"/>
                          </a:solidFill>
                          <a:latin typeface="한양중고딕"/>
                          <a:ea typeface="한양중고딕"/>
                        </a:rPr>
                        <a:t>농가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002077494628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KPN758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720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442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116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7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9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1++A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11-10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11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002077496025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KPN758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한양중고딕"/>
                        </a:rPr>
                        <a:t>　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443　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98　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4　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6　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1+A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12-08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11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002077492819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KPN757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950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600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106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14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5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1C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11-19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1115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latin typeface="한양중고딕"/>
                          <a:ea typeface="한양중고딕"/>
                        </a:rPr>
                        <a:t>D</a:t>
                      </a:r>
                      <a:r>
                        <a:rPr lang="ko-KR" altLang="en-US" sz="1200" b="1">
                          <a:solidFill>
                            <a:srgbClr val="FF0000"/>
                          </a:solidFill>
                          <a:latin typeface="한양중고딕"/>
                          <a:ea typeface="한양중고딕"/>
                        </a:rPr>
                        <a:t>농가</a:t>
                      </a:r>
                      <a:endParaRPr lang="ko-KR" alt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002305156701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KPN829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>
                          <a:solidFill>
                            <a:srgbClr val="000000"/>
                          </a:solidFill>
                          <a:latin typeface="한양중고딕"/>
                        </a:rPr>
                        <a:t>　</a:t>
                      </a:r>
                      <a:endParaRPr lang="ko-KR" alt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539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88　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36　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3　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2C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12-07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1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002305150547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KPN758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>
                          <a:solidFill>
                            <a:srgbClr val="000000"/>
                          </a:solidFill>
                          <a:latin typeface="한양중고딕"/>
                        </a:rPr>
                        <a:t>　</a:t>
                      </a:r>
                      <a:endParaRPr lang="ko-KR" alt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419　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112　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6　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9　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1++A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12-07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1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002305159747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KPN829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790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465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114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7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9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1++A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11-10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115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한양중고딕"/>
                          <a:ea typeface="한양중고딕"/>
                        </a:rPr>
                        <a:t>E</a:t>
                      </a:r>
                      <a:r>
                        <a:rPr lang="ko-KR" altLang="en-US" sz="1200" b="1" dirty="0">
                          <a:solidFill>
                            <a:srgbClr val="FF0000"/>
                          </a:solidFill>
                          <a:latin typeface="한양중고딕"/>
                          <a:ea typeface="한양중고딕"/>
                        </a:rPr>
                        <a:t>농가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002085296025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KPN730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580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354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96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12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7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1+A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10-28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611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002085296033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KPN730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660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409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123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15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9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1++A</a:t>
                      </a:r>
                      <a:endParaRPr lang="en-US" sz="12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11-10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611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002085296009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KPN673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700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423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102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11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7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1+A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한양중고딕"/>
                          <a:ea typeface="한양중고딕"/>
                        </a:rPr>
                        <a:t>10-28</a:t>
                      </a:r>
                      <a:endParaRPr lang="en-US" sz="12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1998" marR="41998" marT="20999" marB="2099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44339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357158" y="1028626"/>
            <a:ext cx="71048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□ 제</a:t>
            </a:r>
            <a:r>
              <a:rPr lang="en-US" altLang="ko-KR" sz="2000" dirty="0" smtClean="0">
                <a:solidFill>
                  <a:srgbClr val="0000FF"/>
                </a:solidFill>
                <a:latin typeface="+mn-ea"/>
                <a:ea typeface="+mn-ea"/>
              </a:rPr>
              <a:t>18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회 대회 </a:t>
            </a:r>
            <a:r>
              <a:rPr lang="ko-KR" altLang="en-US" sz="2000" dirty="0" err="1" smtClean="0">
                <a:solidFill>
                  <a:srgbClr val="0000FF"/>
                </a:solidFill>
                <a:latin typeface="+mn-ea"/>
                <a:ea typeface="+mn-ea"/>
              </a:rPr>
              <a:t>출품우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 도축성적 및 </a:t>
            </a:r>
            <a:r>
              <a:rPr lang="ko-KR" altLang="en-US" sz="2000" dirty="0" err="1" smtClean="0">
                <a:solidFill>
                  <a:srgbClr val="0000FF"/>
                </a:solidFill>
                <a:latin typeface="+mn-ea"/>
                <a:ea typeface="+mn-ea"/>
              </a:rPr>
              <a:t>출품대상축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 도축성적 비교</a:t>
            </a:r>
            <a:endParaRPr lang="ko-KR" altLang="en-US" sz="2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7" name="모서리가 둥근 직사각형 33"/>
          <p:cNvSpPr>
            <a:spLocks noChangeArrowheads="1"/>
          </p:cNvSpPr>
          <p:nvPr/>
        </p:nvSpPr>
        <p:spPr bwMode="auto">
          <a:xfrm>
            <a:off x="323528" y="187896"/>
            <a:ext cx="5328592" cy="576808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28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개량의 한계점 도달</a:t>
            </a:r>
            <a:endParaRPr lang="en-US" altLang="ko-KR" sz="280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357158" y="1028626"/>
            <a:ext cx="71048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□ 제</a:t>
            </a:r>
            <a:r>
              <a:rPr lang="en-US" altLang="ko-KR" sz="2000" dirty="0" smtClean="0">
                <a:solidFill>
                  <a:srgbClr val="0000FF"/>
                </a:solidFill>
                <a:latin typeface="+mn-ea"/>
                <a:ea typeface="+mn-ea"/>
              </a:rPr>
              <a:t>19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회 대회 </a:t>
            </a:r>
            <a:r>
              <a:rPr lang="ko-KR" altLang="en-US" sz="2000" dirty="0" err="1" smtClean="0">
                <a:solidFill>
                  <a:srgbClr val="0000FF"/>
                </a:solidFill>
                <a:latin typeface="+mn-ea"/>
                <a:ea typeface="+mn-ea"/>
              </a:rPr>
              <a:t>출품우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 도축성적 및 </a:t>
            </a:r>
            <a:r>
              <a:rPr lang="ko-KR" altLang="en-US" sz="2000" dirty="0" err="1" smtClean="0">
                <a:solidFill>
                  <a:srgbClr val="0000FF"/>
                </a:solidFill>
                <a:latin typeface="+mn-ea"/>
                <a:ea typeface="+mn-ea"/>
              </a:rPr>
              <a:t>출품대상축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 도축성적 비교</a:t>
            </a:r>
            <a:endParaRPr lang="ko-KR" altLang="en-US" sz="2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7" name="모서리가 둥근 직사각형 33"/>
          <p:cNvSpPr>
            <a:spLocks noChangeArrowheads="1"/>
          </p:cNvSpPr>
          <p:nvPr/>
        </p:nvSpPr>
        <p:spPr bwMode="auto">
          <a:xfrm>
            <a:off x="323528" y="187896"/>
            <a:ext cx="5328592" cy="576808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28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개량의 한계점 도달</a:t>
            </a:r>
            <a:endParaRPr lang="en-US" altLang="ko-KR" sz="280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323527" y="1484791"/>
          <a:ext cx="8568953" cy="4985836"/>
        </p:xfrm>
        <a:graphic>
          <a:graphicData uri="http://schemas.openxmlformats.org/drawingml/2006/table">
            <a:tbl>
              <a:tblPr/>
              <a:tblGrid>
                <a:gridCol w="656735"/>
                <a:gridCol w="1429620"/>
                <a:gridCol w="899261"/>
                <a:gridCol w="686793"/>
                <a:gridCol w="720080"/>
                <a:gridCol w="792088"/>
                <a:gridCol w="864096"/>
                <a:gridCol w="743763"/>
                <a:gridCol w="880794"/>
                <a:gridCol w="895723"/>
              </a:tblGrid>
              <a:tr h="35489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구분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개체식별번호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아비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err="1">
                          <a:solidFill>
                            <a:srgbClr val="000000"/>
                          </a:solidFill>
                          <a:latin typeface="한양중고딕"/>
                        </a:rPr>
                        <a:t>생체중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err="1">
                          <a:solidFill>
                            <a:srgbClr val="000000"/>
                          </a:solidFill>
                          <a:latin typeface="한양중고딕"/>
                        </a:rPr>
                        <a:t>도체중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등심</a:t>
                      </a:r>
                      <a:endParaRPr lang="en-US" altLang="ko-KR" sz="1200" b="1" i="0" u="none" strike="noStrike" dirty="0" smtClean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단면적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err="1" smtClean="0">
                          <a:solidFill>
                            <a:srgbClr val="000000"/>
                          </a:solidFill>
                          <a:latin typeface="한양중고딕"/>
                        </a:rPr>
                        <a:t>등지방</a:t>
                      </a:r>
                      <a:endParaRPr lang="en-US" altLang="ko-KR" sz="1200" b="1" i="0" u="none" strike="noStrike" dirty="0" smtClean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두께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err="1" smtClean="0">
                          <a:solidFill>
                            <a:srgbClr val="000000"/>
                          </a:solidFill>
                          <a:latin typeface="한양중고딕"/>
                        </a:rPr>
                        <a:t>근내</a:t>
                      </a:r>
                      <a:endParaRPr lang="en-US" altLang="ko-KR" sz="1200" b="1" i="0" u="none" strike="noStrike" dirty="0" smtClean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지방도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최종등급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도축일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8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FF"/>
                          </a:solidFill>
                          <a:latin typeface="한양중고딕"/>
                        </a:rPr>
                        <a:t>A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FF"/>
                          </a:solidFill>
                          <a:latin typeface="한양중고딕"/>
                        </a:rPr>
                        <a:t>농가</a:t>
                      </a:r>
                      <a:endParaRPr lang="en-US" altLang="ko-KR" sz="1200" b="1" i="0" u="none" strike="noStrike" dirty="0" smtClean="0">
                        <a:solidFill>
                          <a:srgbClr val="0000FF"/>
                        </a:solidFill>
                        <a:latin typeface="한양중고딕"/>
                      </a:endParaRPr>
                    </a:p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rgbClr val="0000FF"/>
                          </a:solidFill>
                          <a:latin typeface="한양중고딕"/>
                        </a:rPr>
                        <a:t>박희애</a:t>
                      </a:r>
                      <a:endParaRPr lang="ko-KR" altLang="en-US" sz="1200" b="1" i="0" u="none" strike="noStrike" dirty="0">
                        <a:solidFill>
                          <a:srgbClr val="0000FF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002306477800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KPN758          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705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442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130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6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9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1++A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10-25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548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002090652094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KPN864          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881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547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125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11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8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1++A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11-23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54896"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B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농가</a:t>
                      </a:r>
                      <a:endParaRPr lang="en-US" altLang="ko-KR" sz="1200" b="1" i="0" u="none" strike="noStrike" dirty="0" smtClean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정규연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002086583808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KPN881          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823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483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118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8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9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1++A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10-25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48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002086583736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KPN881          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854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541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104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13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7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1+B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11-09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48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002086583744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KPN872          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856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544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115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13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9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1++B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11-09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4896"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C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농가</a:t>
                      </a:r>
                      <a:endParaRPr lang="en-US" altLang="ko-KR" sz="1200" b="1" i="0" u="none" strike="noStrike" dirty="0" smtClean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김선호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002090192365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KPN872          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913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560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123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14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9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1++B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10-25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48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002308366635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KPN887          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862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498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96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13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8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1++B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12-30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48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002090192349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KPN768          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899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539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124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14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9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1++B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12-30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4896"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D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농가</a:t>
                      </a:r>
                      <a:endParaRPr lang="en-US" altLang="ko-KR" sz="1200" b="1" i="0" u="none" strike="noStrike" dirty="0" smtClean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이재황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002091146536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KPN969          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859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536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109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10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9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1++B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10-25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48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002091490814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KPN969          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　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495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114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11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7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1+A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09-28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4896"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E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농가</a:t>
                      </a:r>
                      <a:endParaRPr lang="en-US" altLang="ko-KR" sz="1200" b="1" i="0" u="none" strike="noStrike" dirty="0" smtClean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  <a:p>
                      <a:pPr algn="ctr" fontAlgn="ctr"/>
                      <a:r>
                        <a:rPr lang="ko-KR" altLang="en-US" sz="1200" b="1" i="0" u="none" strike="noStrike" dirty="0" err="1" smtClean="0">
                          <a:solidFill>
                            <a:srgbClr val="000000"/>
                          </a:solidFill>
                          <a:latin typeface="한양중고딕"/>
                        </a:rPr>
                        <a:t>이준대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002090820525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KPN695          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793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494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111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14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9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1++B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10-25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548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002090820605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KPN695          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　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344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75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4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4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1A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1-27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548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002091972008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KPN695          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813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493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102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15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6</a:t>
                      </a: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1+B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08-02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28" marR="6428" marT="64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357158" y="1028626"/>
            <a:ext cx="71048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□ 제</a:t>
            </a:r>
            <a:r>
              <a:rPr lang="en-US" altLang="ko-KR" sz="2000" dirty="0" smtClean="0">
                <a:solidFill>
                  <a:srgbClr val="0000FF"/>
                </a:solidFill>
                <a:latin typeface="+mn-ea"/>
                <a:ea typeface="+mn-ea"/>
              </a:rPr>
              <a:t>20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회 대회 </a:t>
            </a:r>
            <a:r>
              <a:rPr lang="ko-KR" altLang="en-US" sz="2000" dirty="0" err="1" smtClean="0">
                <a:solidFill>
                  <a:srgbClr val="0000FF"/>
                </a:solidFill>
                <a:latin typeface="+mn-ea"/>
                <a:ea typeface="+mn-ea"/>
              </a:rPr>
              <a:t>출품우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 도축성적 및 </a:t>
            </a:r>
            <a:r>
              <a:rPr lang="ko-KR" altLang="en-US" sz="2000" dirty="0" err="1" smtClean="0">
                <a:solidFill>
                  <a:srgbClr val="0000FF"/>
                </a:solidFill>
                <a:latin typeface="+mn-ea"/>
                <a:ea typeface="+mn-ea"/>
              </a:rPr>
              <a:t>출품대상축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 도축성적 비교</a:t>
            </a:r>
            <a:endParaRPr lang="ko-KR" altLang="en-US" sz="2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7" name="모서리가 둥근 직사각형 33"/>
          <p:cNvSpPr>
            <a:spLocks noChangeArrowheads="1"/>
          </p:cNvSpPr>
          <p:nvPr/>
        </p:nvSpPr>
        <p:spPr bwMode="auto">
          <a:xfrm>
            <a:off x="323528" y="187896"/>
            <a:ext cx="5328592" cy="576808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28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개량의 한계점 도달</a:t>
            </a:r>
            <a:endParaRPr lang="en-US" altLang="ko-KR" sz="280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323528" y="1484784"/>
          <a:ext cx="8640960" cy="5119624"/>
        </p:xfrm>
        <a:graphic>
          <a:graphicData uri="http://schemas.openxmlformats.org/drawingml/2006/table">
            <a:tbl>
              <a:tblPr/>
              <a:tblGrid>
                <a:gridCol w="720080"/>
                <a:gridCol w="1224136"/>
                <a:gridCol w="864096"/>
                <a:gridCol w="864096"/>
                <a:gridCol w="792088"/>
                <a:gridCol w="864096"/>
                <a:gridCol w="792088"/>
                <a:gridCol w="804344"/>
                <a:gridCol w="903930"/>
                <a:gridCol w="812006"/>
              </a:tblGrid>
              <a:tr h="36518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구분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개체식별번호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아비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err="1">
                          <a:solidFill>
                            <a:srgbClr val="000000"/>
                          </a:solidFill>
                          <a:latin typeface="한양중고딕"/>
                        </a:rPr>
                        <a:t>생체중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도체중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등심</a:t>
                      </a:r>
                      <a:endParaRPr lang="en-US" altLang="ko-KR" sz="1200" b="1" i="0" u="none" strike="noStrike" dirty="0" smtClean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단면적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err="1" smtClean="0">
                          <a:solidFill>
                            <a:srgbClr val="000000"/>
                          </a:solidFill>
                          <a:latin typeface="한양중고딕"/>
                        </a:rPr>
                        <a:t>등지방</a:t>
                      </a:r>
                      <a:endParaRPr lang="en-US" altLang="ko-KR" sz="1200" b="1" i="0" u="none" strike="noStrike" dirty="0" smtClean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두께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err="1" smtClean="0">
                          <a:solidFill>
                            <a:srgbClr val="000000"/>
                          </a:solidFill>
                          <a:latin typeface="한양중고딕"/>
                        </a:rPr>
                        <a:t>근내</a:t>
                      </a:r>
                      <a:endParaRPr lang="en-US" altLang="ko-KR" sz="1200" b="1" i="0" u="none" strike="noStrike" dirty="0" smtClean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지방도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최종등급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도축일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183"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 smtClean="0">
                          <a:solidFill>
                            <a:srgbClr val="0000FF"/>
                          </a:solidFill>
                          <a:latin typeface="한양중고딕"/>
                        </a:rPr>
                        <a:t>A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FF"/>
                          </a:solidFill>
                          <a:latin typeface="한양중고딕"/>
                        </a:rPr>
                        <a:t>농가</a:t>
                      </a:r>
                      <a:endParaRPr lang="en-US" altLang="ko-KR" sz="1200" b="0" i="0" u="none" strike="noStrike" dirty="0" smtClean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  <a:p>
                      <a:pPr algn="ctr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유인상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002097503136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KPN1012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875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528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130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6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1++A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10-17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5183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002097503827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KPN911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821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475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102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15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4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1B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10-11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5183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002097503144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KPN783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810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479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112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14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6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1+B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10-11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5183"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 smtClean="0">
                          <a:solidFill>
                            <a:schemeClr val="tx1"/>
                          </a:solidFill>
                          <a:latin typeface="한양중고딕"/>
                        </a:rPr>
                        <a:t>B</a:t>
                      </a:r>
                      <a:r>
                        <a:rPr lang="ko-KR" altLang="en-US" sz="1200" b="1" i="0" u="none" strike="noStrike" dirty="0" smtClean="0">
                          <a:solidFill>
                            <a:schemeClr val="tx1"/>
                          </a:solidFill>
                          <a:latin typeface="한양중고딕"/>
                        </a:rPr>
                        <a:t>농가</a:t>
                      </a:r>
                      <a:endParaRPr lang="en-US" altLang="ko-KR" sz="1200" b="0" i="0" u="none" strike="noStrike" dirty="0" smtClean="0">
                        <a:solidFill>
                          <a:schemeClr val="tx1"/>
                        </a:solidFill>
                        <a:latin typeface="한양중고딕"/>
                      </a:endParaRPr>
                    </a:p>
                    <a:p>
                      <a:pPr algn="ctr" fontAlgn="ctr"/>
                      <a:r>
                        <a:rPr lang="ko-KR" altLang="en-US" sz="1200" b="0" i="0" u="none" strike="noStrike" dirty="0" err="1" smtClean="0">
                          <a:solidFill>
                            <a:srgbClr val="000000"/>
                          </a:solidFill>
                          <a:latin typeface="한양중고딕"/>
                        </a:rPr>
                        <a:t>최삼호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002096390306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KPN828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776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491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141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12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1++A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10-17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183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002097396316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KPN912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　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453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98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15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1++B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10-10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183"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 smtClean="0">
                          <a:solidFill>
                            <a:schemeClr val="tx1"/>
                          </a:solidFill>
                          <a:latin typeface="한양중고딕"/>
                        </a:rPr>
                        <a:t>C</a:t>
                      </a:r>
                      <a:r>
                        <a:rPr lang="ko-KR" altLang="en-US" sz="1200" b="1" i="0" u="none" strike="noStrike" dirty="0" smtClean="0">
                          <a:solidFill>
                            <a:schemeClr val="tx1"/>
                          </a:solidFill>
                          <a:latin typeface="한양중고딕"/>
                        </a:rPr>
                        <a:t>농가</a:t>
                      </a:r>
                      <a:endParaRPr lang="en-US" altLang="ko-KR" sz="1200" b="0" i="0" u="none" strike="noStrike" dirty="0" smtClean="0">
                        <a:solidFill>
                          <a:schemeClr val="tx1"/>
                        </a:solidFill>
                        <a:latin typeface="한양중고딕"/>
                      </a:endParaRPr>
                    </a:p>
                    <a:p>
                      <a:pPr algn="ctr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권태민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002098090822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KPN929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716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459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133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14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1++A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10-17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5183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002098090847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KPN929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716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424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93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15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1++B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11-06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5183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002096813351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KPN929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624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370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89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13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7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1+B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11-06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5183"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 smtClean="0">
                          <a:solidFill>
                            <a:schemeClr val="tx1"/>
                          </a:solidFill>
                          <a:latin typeface="한양중고딕"/>
                        </a:rPr>
                        <a:t>D</a:t>
                      </a:r>
                      <a:r>
                        <a:rPr lang="ko-KR" altLang="en-US" sz="1200" b="1" i="0" u="none" strike="noStrike" dirty="0" smtClean="0">
                          <a:solidFill>
                            <a:schemeClr val="tx1"/>
                          </a:solidFill>
                          <a:latin typeface="한양중고딕"/>
                        </a:rPr>
                        <a:t>농가</a:t>
                      </a:r>
                      <a:endParaRPr lang="en-US" altLang="ko-KR" sz="1200" b="0" i="0" u="none" strike="noStrike" dirty="0" smtClean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  <a:p>
                      <a:pPr algn="ctr" fontAlgn="ctr"/>
                      <a:r>
                        <a:rPr lang="ko-KR" altLang="en-US" sz="1200" b="0" i="0" u="none" strike="noStrike" dirty="0" err="1" smtClean="0">
                          <a:solidFill>
                            <a:srgbClr val="000000"/>
                          </a:solidFill>
                          <a:latin typeface="한양중고딕"/>
                        </a:rPr>
                        <a:t>김남임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002098550997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KPN828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801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512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119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11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1++A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10-17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183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002098551029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KPN828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980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589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106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17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7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1+C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12-27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183"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i="0" u="none" strike="noStrike" dirty="0" smtClean="0">
                          <a:solidFill>
                            <a:schemeClr val="tx1"/>
                          </a:solidFill>
                          <a:latin typeface="한양중고딕"/>
                        </a:rPr>
                        <a:t>E</a:t>
                      </a:r>
                      <a:r>
                        <a:rPr lang="ko-KR" altLang="en-US" sz="1200" b="1" i="0" u="none" strike="noStrike" dirty="0" smtClean="0">
                          <a:solidFill>
                            <a:schemeClr val="tx1"/>
                          </a:solidFill>
                          <a:latin typeface="한양중고딕"/>
                        </a:rPr>
                        <a:t>농가</a:t>
                      </a:r>
                      <a:endParaRPr lang="en-US" altLang="ko-KR" sz="1200" b="0" i="0" u="none" strike="noStrike" dirty="0" smtClean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  <a:p>
                      <a:pPr algn="ctr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한양중고딕"/>
                        </a:rPr>
                        <a:t>류재성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002097668977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KPN789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828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499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119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1++A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10-17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65183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002097679488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KPN789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718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424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101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11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8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1++A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10-17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65183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한양중고딕"/>
                      </a:endParaRP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002099573717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KPN789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785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한양중고딕"/>
                        </a:rPr>
                        <a:t>484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128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17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9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1++B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한양중고딕"/>
                        </a:rPr>
                        <a:t>10-17</a:t>
                      </a:r>
                    </a:p>
                  </a:txBody>
                  <a:tcPr marL="6485" marR="6485" marT="64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42910" y="1000108"/>
            <a:ext cx="4455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 smtClean="0">
                <a:solidFill>
                  <a:srgbClr val="2E10B0"/>
                </a:solidFill>
                <a:latin typeface="+mn-ea"/>
                <a:ea typeface="+mn-ea"/>
              </a:rPr>
              <a:t>□ 연도별 육질등급 </a:t>
            </a:r>
            <a:r>
              <a:rPr lang="ko-KR" altLang="en-US" sz="2000" dirty="0" err="1" smtClean="0">
                <a:solidFill>
                  <a:srgbClr val="2E10B0"/>
                </a:solidFill>
                <a:latin typeface="+mn-ea"/>
                <a:ea typeface="+mn-ea"/>
              </a:rPr>
              <a:t>출현율</a:t>
            </a:r>
            <a:r>
              <a:rPr lang="ko-KR" altLang="en-US" sz="2000" dirty="0" smtClean="0">
                <a:solidFill>
                  <a:srgbClr val="2E10B0"/>
                </a:solidFill>
                <a:latin typeface="+mn-ea"/>
                <a:ea typeface="+mn-ea"/>
              </a:rPr>
              <a:t> 추이</a:t>
            </a:r>
            <a:r>
              <a:rPr lang="en-US" altLang="ko-KR" sz="2000" dirty="0" smtClean="0">
                <a:solidFill>
                  <a:srgbClr val="2E10B0"/>
                </a:solidFill>
                <a:latin typeface="+mn-ea"/>
                <a:ea typeface="+mn-ea"/>
              </a:rPr>
              <a:t>(</a:t>
            </a:r>
            <a:r>
              <a:rPr lang="ko-KR" altLang="en-US" sz="2000" dirty="0" smtClean="0">
                <a:solidFill>
                  <a:srgbClr val="2E10B0"/>
                </a:solidFill>
                <a:latin typeface="+mn-ea"/>
                <a:ea typeface="+mn-ea"/>
              </a:rPr>
              <a:t>전체</a:t>
            </a:r>
            <a:r>
              <a:rPr lang="en-US" altLang="ko-KR" sz="2000" dirty="0" smtClean="0">
                <a:solidFill>
                  <a:srgbClr val="2E10B0"/>
                </a:solidFill>
                <a:latin typeface="+mn-ea"/>
                <a:ea typeface="+mn-ea"/>
              </a:rPr>
              <a:t>)</a:t>
            </a:r>
            <a:endParaRPr lang="ko-KR" altLang="en-US" sz="2000" dirty="0">
              <a:solidFill>
                <a:srgbClr val="2E10B0"/>
              </a:solidFill>
              <a:latin typeface="+mn-ea"/>
              <a:ea typeface="+mn-ea"/>
            </a:endParaRPr>
          </a:p>
        </p:txBody>
      </p:sp>
      <p:sp>
        <p:nvSpPr>
          <p:cNvPr id="7" name="모서리가 둥근 직사각형 33"/>
          <p:cNvSpPr>
            <a:spLocks noChangeArrowheads="1"/>
          </p:cNvSpPr>
          <p:nvPr/>
        </p:nvSpPr>
        <p:spPr bwMode="auto">
          <a:xfrm>
            <a:off x="323528" y="187896"/>
            <a:ext cx="5328592" cy="576808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28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개량의 한계점 도달</a:t>
            </a:r>
            <a:endParaRPr lang="en-US" altLang="ko-KR" sz="280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graphicFrame>
        <p:nvGraphicFramePr>
          <p:cNvPr id="8" name="차트 7"/>
          <p:cNvGraphicFramePr/>
          <p:nvPr/>
        </p:nvGraphicFramePr>
        <p:xfrm>
          <a:off x="357158" y="1357298"/>
          <a:ext cx="8423795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35126" y="5567622"/>
            <a:ext cx="7837402" cy="1142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□ </a:t>
            </a:r>
            <a:r>
              <a:rPr lang="ko-KR" altLang="en-US" sz="1600" dirty="0" err="1" smtClean="0">
                <a:solidFill>
                  <a:srgbClr val="0000FF"/>
                </a:solidFill>
                <a:latin typeface="+mn-ea"/>
                <a:ea typeface="+mn-ea"/>
              </a:rPr>
              <a:t>등급출현율을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 살펴보면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1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등급이상은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47.9%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에서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21.5%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증가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69.4%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은 향상되었음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000FF"/>
                </a:solidFill>
                <a:latin typeface="+mn-ea"/>
              </a:rPr>
              <a:t>□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 1+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등급은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25%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에서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15%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증가하여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40%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으로 향상되었으나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,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1++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등급은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11</a:t>
            </a:r>
            <a:r>
              <a:rPr lang="ko-KR" altLang="en-US" sz="1600" dirty="0" err="1" smtClean="0">
                <a:solidFill>
                  <a:srgbClr val="0000FF"/>
                </a:solidFill>
                <a:latin typeface="+mn-ea"/>
                <a:ea typeface="+mn-ea"/>
              </a:rPr>
              <a:t>년전에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endParaRPr lang="en-US" altLang="ko-KR" sz="1600" dirty="0" smtClean="0">
              <a:solidFill>
                <a:srgbClr val="0000FF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    9.8%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에서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9.6%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로 감소하였으나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11</a:t>
            </a:r>
            <a:r>
              <a:rPr lang="ko-KR" altLang="en-US" sz="1600" dirty="0" err="1" smtClean="0">
                <a:solidFill>
                  <a:srgbClr val="0000FF"/>
                </a:solidFill>
                <a:latin typeface="+mn-ea"/>
                <a:ea typeface="+mn-ea"/>
              </a:rPr>
              <a:t>년동안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 크게 변함이 없음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.</a:t>
            </a:r>
            <a:endParaRPr lang="ko-KR" altLang="en-US" sz="16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428596" y="1028626"/>
            <a:ext cx="4455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□ 연도별 육량등급 </a:t>
            </a:r>
            <a:r>
              <a:rPr lang="ko-KR" altLang="en-US" sz="2000" dirty="0" err="1" smtClean="0">
                <a:solidFill>
                  <a:srgbClr val="0000FF"/>
                </a:solidFill>
                <a:latin typeface="+mn-ea"/>
                <a:ea typeface="+mn-ea"/>
              </a:rPr>
              <a:t>출현율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 추이</a:t>
            </a:r>
            <a:r>
              <a:rPr lang="en-US" altLang="ko-KR" sz="2000" dirty="0" smtClean="0">
                <a:solidFill>
                  <a:srgbClr val="0000FF"/>
                </a:solidFill>
                <a:latin typeface="+mn-ea"/>
                <a:ea typeface="+mn-ea"/>
              </a:rPr>
              <a:t>(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전체</a:t>
            </a:r>
            <a:r>
              <a:rPr lang="en-US" altLang="ko-KR" sz="2000" dirty="0" smtClean="0">
                <a:solidFill>
                  <a:srgbClr val="0000FF"/>
                </a:solidFill>
                <a:latin typeface="+mn-ea"/>
                <a:ea typeface="+mn-ea"/>
              </a:rPr>
              <a:t>)</a:t>
            </a:r>
            <a:endParaRPr lang="ko-KR" altLang="en-US" sz="2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8" name="모서리가 둥근 직사각형 33"/>
          <p:cNvSpPr>
            <a:spLocks noChangeArrowheads="1"/>
          </p:cNvSpPr>
          <p:nvPr/>
        </p:nvSpPr>
        <p:spPr bwMode="auto">
          <a:xfrm>
            <a:off x="323528" y="187896"/>
            <a:ext cx="5328592" cy="576808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28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개량의 한계점 도달</a:t>
            </a:r>
            <a:endParaRPr lang="en-US" altLang="ko-KR" sz="280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graphicFrame>
        <p:nvGraphicFramePr>
          <p:cNvPr id="6" name="차트 5"/>
          <p:cNvGraphicFramePr/>
          <p:nvPr/>
        </p:nvGraphicFramePr>
        <p:xfrm>
          <a:off x="428596" y="1428736"/>
          <a:ext cx="8286808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8734" y="5572271"/>
            <a:ext cx="6989414" cy="1142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□ 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육량등급을 살펴보면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A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등급은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2016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년도는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2005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년도에 비해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47.4%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에서 </a:t>
            </a:r>
            <a:endParaRPr lang="en-US" altLang="ko-KR" sz="1600" dirty="0" smtClean="0">
              <a:solidFill>
                <a:srgbClr val="0000FF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    24.5%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가 감소하여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22.9%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로 출현율이 낮아짐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□ C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등급은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10.6%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에서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19%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상승하여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29.6%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로 </a:t>
            </a:r>
            <a:r>
              <a:rPr lang="ko-KR" altLang="en-US" sz="1600" dirty="0" err="1" smtClean="0">
                <a:solidFill>
                  <a:srgbClr val="0000FF"/>
                </a:solidFill>
                <a:latin typeface="+mn-ea"/>
                <a:ea typeface="+mn-ea"/>
              </a:rPr>
              <a:t>출현율이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 높아짐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. </a:t>
            </a:r>
            <a:endParaRPr lang="ko-KR" altLang="en-US" sz="1600" dirty="0" smtClean="0">
              <a:solidFill>
                <a:srgbClr val="0000FF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214282" y="4798649"/>
            <a:ext cx="8568952" cy="194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30000"/>
              </a:lnSpc>
            </a:pPr>
            <a:r>
              <a:rPr lang="en-US" altLang="ko-KR" sz="2000" dirty="0" smtClean="0">
                <a:solidFill>
                  <a:srgbClr val="0000FF"/>
                </a:solidFill>
                <a:latin typeface="+mn-ea"/>
                <a:ea typeface="+mn-ea"/>
              </a:rPr>
              <a:t> ○ </a:t>
            </a:r>
            <a:r>
              <a:rPr lang="en-US" altLang="ko-KR" sz="2000" dirty="0" smtClean="0">
                <a:solidFill>
                  <a:srgbClr val="FF0000"/>
                </a:solidFill>
                <a:latin typeface="+mn-ea"/>
                <a:ea typeface="+mn-ea"/>
              </a:rPr>
              <a:t>’17</a:t>
            </a:r>
            <a:r>
              <a:rPr lang="ko-KR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년 </a:t>
            </a:r>
            <a:r>
              <a:rPr lang="ko-KR" altLang="en-US" sz="2000" dirty="0" err="1" smtClean="0">
                <a:solidFill>
                  <a:srgbClr val="FF0000"/>
                </a:solidFill>
                <a:latin typeface="+mn-ea"/>
                <a:ea typeface="+mn-ea"/>
              </a:rPr>
              <a:t>거세우</a:t>
            </a:r>
            <a:r>
              <a:rPr lang="ko-KR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 도축두수 </a:t>
            </a:r>
            <a:r>
              <a:rPr lang="en-US" altLang="ko-KR" sz="2000" dirty="0" smtClean="0">
                <a:solidFill>
                  <a:srgbClr val="FF0000"/>
                </a:solidFill>
                <a:latin typeface="+mn-ea"/>
                <a:ea typeface="+mn-ea"/>
              </a:rPr>
              <a:t>385,081</a:t>
            </a:r>
            <a:r>
              <a:rPr lang="ko-KR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두</a:t>
            </a:r>
            <a:r>
              <a:rPr lang="en-US" altLang="ko-KR" sz="2000" dirty="0" smtClean="0">
                <a:solidFill>
                  <a:srgbClr val="FF0000"/>
                </a:solidFill>
                <a:latin typeface="+mn-ea"/>
                <a:ea typeface="+mn-ea"/>
              </a:rPr>
              <a:t>, </a:t>
            </a:r>
            <a:r>
              <a:rPr lang="ko-KR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수소는 </a:t>
            </a:r>
            <a:r>
              <a:rPr lang="en-US" altLang="ko-KR" sz="2000" dirty="0" smtClean="0">
                <a:solidFill>
                  <a:srgbClr val="FF0000"/>
                </a:solidFill>
                <a:latin typeface="+mn-ea"/>
                <a:ea typeface="+mn-ea"/>
              </a:rPr>
              <a:t>18,100</a:t>
            </a:r>
            <a:r>
              <a:rPr lang="ko-KR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두</a:t>
            </a:r>
            <a:endParaRPr lang="en-US" altLang="ko-KR" sz="2000" dirty="0" smtClean="0">
              <a:solidFill>
                <a:srgbClr val="FF0000"/>
              </a:solidFill>
              <a:latin typeface="+mn-ea"/>
              <a:ea typeface="+mn-ea"/>
            </a:endParaRPr>
          </a:p>
          <a:p>
            <a:pPr marL="342900" indent="-342900"/>
            <a:r>
              <a:rPr lang="en-US" altLang="ko-KR" sz="2000" dirty="0" smtClean="0">
                <a:solidFill>
                  <a:srgbClr val="003399"/>
                </a:solidFill>
                <a:latin typeface="+mn-ea"/>
                <a:ea typeface="+mn-ea"/>
              </a:rPr>
              <a:t> </a:t>
            </a:r>
            <a:r>
              <a:rPr lang="en-US" altLang="ko-KR" sz="2000" dirty="0" smtClean="0">
                <a:solidFill>
                  <a:srgbClr val="0000FF"/>
                </a:solidFill>
                <a:latin typeface="+mn-ea"/>
                <a:ea typeface="+mn-ea"/>
              </a:rPr>
              <a:t>○ 43.7%(‘10) </a:t>
            </a:r>
            <a:r>
              <a:rPr lang="en-US" altLang="ko-KR" sz="2000" dirty="0">
                <a:solidFill>
                  <a:srgbClr val="0000FF"/>
                </a:solidFill>
                <a:latin typeface="+mn-ea"/>
                <a:ea typeface="+mn-ea"/>
              </a:rPr>
              <a:t>=&gt; </a:t>
            </a:r>
            <a:r>
              <a:rPr lang="en-US" altLang="ko-KR" sz="2000" dirty="0" smtClean="0">
                <a:solidFill>
                  <a:srgbClr val="0000FF"/>
                </a:solidFill>
                <a:latin typeface="+mn-ea"/>
                <a:ea typeface="+mn-ea"/>
              </a:rPr>
              <a:t>51.7%(’12)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ko-KR" sz="2000" dirty="0" smtClean="0">
                <a:solidFill>
                  <a:srgbClr val="0000FF"/>
                </a:solidFill>
                <a:latin typeface="+mn-ea"/>
                <a:ea typeface="+mn-ea"/>
              </a:rPr>
              <a:t>=&gt; </a:t>
            </a:r>
            <a:r>
              <a:rPr lang="en-US" altLang="ko-KR" sz="2000" dirty="0">
                <a:solidFill>
                  <a:srgbClr val="0000FF"/>
                </a:solidFill>
                <a:latin typeface="+mn-ea"/>
                <a:ea typeface="+mn-ea"/>
              </a:rPr>
              <a:t>46.7%(’15</a:t>
            </a:r>
            <a:r>
              <a:rPr lang="en-US" altLang="ko-KR" sz="2000" dirty="0" smtClean="0">
                <a:solidFill>
                  <a:srgbClr val="0000FF"/>
                </a:solidFill>
                <a:latin typeface="+mn-ea"/>
                <a:ea typeface="+mn-ea"/>
              </a:rPr>
              <a:t>) =&gt; 45.7%(’17) </a:t>
            </a:r>
            <a:endParaRPr lang="en-US" altLang="ko-KR" sz="2000" dirty="0">
              <a:solidFill>
                <a:srgbClr val="0000FF"/>
              </a:solidFill>
              <a:latin typeface="+mn-ea"/>
              <a:ea typeface="+mn-ea"/>
            </a:endParaRPr>
          </a:p>
          <a:p>
            <a:pPr marL="342900" indent="-342900"/>
            <a:r>
              <a:rPr lang="en-US" altLang="ko-KR" sz="2000" dirty="0" smtClean="0">
                <a:solidFill>
                  <a:srgbClr val="0000FF"/>
                </a:solidFill>
                <a:latin typeface="+mn-ea"/>
                <a:ea typeface="+mn-ea"/>
              </a:rPr>
              <a:t> ○ 2012</a:t>
            </a:r>
            <a:r>
              <a:rPr lang="ko-KR" altLang="en-US" sz="2000" dirty="0">
                <a:solidFill>
                  <a:srgbClr val="0000FF"/>
                </a:solidFill>
                <a:latin typeface="+mn-ea"/>
                <a:ea typeface="+mn-ea"/>
              </a:rPr>
              <a:t>년도부터 시행한 암소도축지원사업으로 인하여 암소도축두수의 급격한 상승 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초래하였으나 </a:t>
            </a:r>
            <a:r>
              <a:rPr lang="en-US" altLang="ko-KR" sz="2000" dirty="0" smtClean="0">
                <a:solidFill>
                  <a:srgbClr val="0000FF"/>
                </a:solidFill>
                <a:latin typeface="+mn-ea"/>
                <a:ea typeface="+mn-ea"/>
              </a:rPr>
              <a:t>, 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최근 우량암소 지원 </a:t>
            </a:r>
            <a:r>
              <a:rPr lang="ko-KR" altLang="en-US" sz="2000" dirty="0" err="1" smtClean="0">
                <a:solidFill>
                  <a:srgbClr val="0000FF"/>
                </a:solidFill>
                <a:latin typeface="+mn-ea"/>
                <a:ea typeface="+mn-ea"/>
              </a:rPr>
              <a:t>사업등으로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 인해 암소도축두수가 감소되고 있는 것으로 추정</a:t>
            </a:r>
            <a:endParaRPr lang="en-US" altLang="ko-KR" sz="2000" dirty="0">
              <a:solidFill>
                <a:srgbClr val="0000FF"/>
              </a:solidFill>
              <a:latin typeface="+mn-ea"/>
              <a:ea typeface="+mn-ea"/>
            </a:endParaRPr>
          </a:p>
          <a:p>
            <a:pPr marL="342900" indent="-342900"/>
            <a:r>
              <a:rPr lang="en-US" altLang="ko-KR" sz="2000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en-US" altLang="ko-KR" sz="2000" dirty="0" smtClean="0">
                <a:solidFill>
                  <a:srgbClr val="FF0000"/>
                </a:solidFill>
                <a:latin typeface="+mn-ea"/>
                <a:ea typeface="+mn-ea"/>
              </a:rPr>
              <a:t>※</a:t>
            </a:r>
            <a:r>
              <a:rPr lang="ko-KR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산지 송아지가격은 </a:t>
            </a:r>
            <a:r>
              <a:rPr lang="ko-KR" altLang="en-US" sz="2000" dirty="0" err="1" smtClean="0">
                <a:solidFill>
                  <a:srgbClr val="FF0000"/>
                </a:solidFill>
                <a:latin typeface="+mn-ea"/>
                <a:ea typeface="+mn-ea"/>
              </a:rPr>
              <a:t>높게형성되고</a:t>
            </a:r>
            <a:r>
              <a:rPr lang="ko-KR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ko-KR" altLang="en-US" sz="2000" dirty="0" err="1" smtClean="0">
                <a:solidFill>
                  <a:srgbClr val="FF0000"/>
                </a:solidFill>
                <a:latin typeface="+mn-ea"/>
                <a:ea typeface="+mn-ea"/>
              </a:rPr>
              <a:t>있는나</a:t>
            </a:r>
            <a:r>
              <a:rPr lang="ko-KR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 경락가격 보합세를 경향 유지</a:t>
            </a:r>
            <a:endParaRPr lang="ko-KR" altLang="en-US" sz="20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graphicFrame>
        <p:nvGraphicFramePr>
          <p:cNvPr id="1227783" name="Group 7"/>
          <p:cNvGraphicFramePr>
            <a:graphicFrameLocks noGrp="1"/>
          </p:cNvGraphicFramePr>
          <p:nvPr/>
        </p:nvGraphicFramePr>
        <p:xfrm>
          <a:off x="428596" y="1695450"/>
          <a:ext cx="8318530" cy="2733681"/>
        </p:xfrm>
        <a:graphic>
          <a:graphicData uri="http://schemas.openxmlformats.org/drawingml/2006/table">
            <a:tbl>
              <a:tblPr/>
              <a:tblGrid>
                <a:gridCol w="3943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81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66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66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2660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660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2660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2660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2660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2660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2660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26606"/>
              </a:tblGrid>
              <a:tr h="624528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 분</a:t>
                      </a:r>
                      <a:endParaRPr kumimoji="1" lang="ko-KR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2008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2009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2010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2012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  <a:endParaRPr kumimoji="1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3051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한우전체</a:t>
                      </a:r>
                      <a:endParaRPr kumimoji="1" lang="ko-KR" alt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도축두수</a:t>
                      </a:r>
                      <a:endParaRPr kumimoji="1" lang="ko-KR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400" b="1" i="0" u="none" strike="noStrike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588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400" b="1" i="0" u="none" strike="noStrike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644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400" b="1" i="0" u="none" strike="noStrike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602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400" b="1" i="0" u="none" strike="noStrike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718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400" b="1" i="0" u="none" strike="noStrike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843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400" b="1" i="0" u="none" strike="noStrike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960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400" b="1" i="0" u="none" strike="noStrike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921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400" b="1" i="0" u="none" strike="noStrike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884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400" b="1" i="0" u="none" strike="noStrike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737</a:t>
                      </a:r>
                      <a:endParaRPr lang="en-US" altLang="ko-KR" sz="1400" b="1" i="0" u="none" strike="noStrike" dirty="0">
                        <a:solidFill>
                          <a:schemeClr val="accent5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600" b="1" i="0" u="none" strike="noStrike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742</a:t>
                      </a:r>
                      <a:endParaRPr lang="en-US" altLang="ko-KR" sz="1600" b="1" i="0" u="none" strike="noStrike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3051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암소</a:t>
                      </a:r>
                      <a:endParaRPr kumimoji="1" lang="ko-KR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도축</a:t>
                      </a: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두수</a:t>
                      </a:r>
                      <a:endParaRPr kumimoji="1" lang="ko-KR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263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263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294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436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511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448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413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354</a:t>
                      </a:r>
                      <a:endParaRPr lang="en-US" altLang="ko-KR" sz="1400" b="1" i="0" u="none" strike="noStrike" dirty="0">
                        <a:solidFill>
                          <a:schemeClr val="accent5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1" i="0" u="none" strike="noStrike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339</a:t>
                      </a:r>
                      <a:endParaRPr lang="en-US" altLang="ko-KR" sz="1600" b="1" i="0" u="none" strike="noStrike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30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도축</a:t>
                      </a: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비율</a:t>
                      </a:r>
                      <a:endParaRPr kumimoji="1" lang="ko-KR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400" b="1" i="0" u="none" strike="noStrike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44.7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400" b="1" i="0" u="none" strike="noStrike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46.6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400" b="1" i="0" u="none" strike="noStrike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43.7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400" b="1" i="0" u="none" strike="noStrike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40.9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400" b="1" i="0" u="none" strike="noStrike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51.7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400" b="1" i="0" u="none" strike="noStrike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53.2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400" b="1" i="0" u="none" strike="noStrike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48.6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400" b="1" i="0" u="none" strike="noStrike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46.7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400" b="1" i="0" u="none" strike="noStrike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48.0</a:t>
                      </a:r>
                      <a:endParaRPr lang="en-US" altLang="ko-KR" sz="1400" b="1" i="0" u="none" strike="noStrike" dirty="0">
                        <a:solidFill>
                          <a:schemeClr val="accent5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600" b="1" i="0" u="none" strike="noStrike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45.7</a:t>
                      </a:r>
                      <a:endParaRPr lang="en-US" altLang="ko-KR" sz="1600" b="1" i="0" u="none" strike="noStrike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27842" name="Rectangle 66"/>
          <p:cNvSpPr>
            <a:spLocks noChangeArrowheads="1"/>
          </p:cNvSpPr>
          <p:nvPr/>
        </p:nvSpPr>
        <p:spPr bwMode="auto">
          <a:xfrm>
            <a:off x="0" y="50133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45791" dir="3378596" algn="ctr" rotWithShape="0">
              <a:schemeClr val="accent1">
                <a:alpha val="79999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331" name="Rectangle 67"/>
          <p:cNvSpPr>
            <a:spLocks noChangeArrowheads="1"/>
          </p:cNvSpPr>
          <p:nvPr/>
        </p:nvSpPr>
        <p:spPr bwMode="auto">
          <a:xfrm>
            <a:off x="6973917" y="1319213"/>
            <a:ext cx="18129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latin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1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단위</a:t>
            </a:r>
            <a:r>
              <a:rPr lang="en-US" altLang="ko-KR" sz="1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년</a:t>
            </a:r>
            <a:r>
              <a:rPr lang="en-US" altLang="ko-KR" sz="1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천두</a:t>
            </a:r>
            <a:r>
              <a:rPr lang="en-US" altLang="ko-KR" sz="1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, %)</a:t>
            </a:r>
            <a:r>
              <a:rPr lang="en-US" altLang="ko-KR" sz="1400" b="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</a:t>
            </a:r>
          </a:p>
        </p:txBody>
      </p:sp>
      <p:sp>
        <p:nvSpPr>
          <p:cNvPr id="11333" name="Rectangle 3"/>
          <p:cNvSpPr>
            <a:spLocks noChangeArrowheads="1"/>
          </p:cNvSpPr>
          <p:nvPr/>
        </p:nvSpPr>
        <p:spPr bwMode="auto">
          <a:xfrm>
            <a:off x="357158" y="4425960"/>
            <a:ext cx="77041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</a:pPr>
            <a:r>
              <a:rPr lang="en-US" altLang="ko-KR" sz="1400" dirty="0">
                <a:solidFill>
                  <a:srgbClr val="000000"/>
                </a:solidFill>
              </a:rPr>
              <a:t>※</a:t>
            </a:r>
            <a:r>
              <a:rPr lang="ko-KR" altLang="en-US" sz="1400" dirty="0">
                <a:solidFill>
                  <a:srgbClr val="000000"/>
                </a:solidFill>
              </a:rPr>
              <a:t>자료 </a:t>
            </a:r>
            <a:r>
              <a:rPr lang="en-US" altLang="ko-KR" sz="1400" dirty="0">
                <a:solidFill>
                  <a:srgbClr val="000000"/>
                </a:solidFill>
              </a:rPr>
              <a:t>: </a:t>
            </a:r>
            <a:r>
              <a:rPr lang="ko-KR" altLang="en-US" sz="1400" dirty="0">
                <a:solidFill>
                  <a:srgbClr val="000000"/>
                </a:solidFill>
              </a:rPr>
              <a:t>축산물품질평가원 통계자료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15452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+mn-ea"/>
                <a:ea typeface="+mn-ea"/>
              </a:rPr>
              <a:t>□ </a:t>
            </a:r>
            <a:r>
              <a:rPr lang="ko-KR" altLang="en-US" sz="2400" b="1" dirty="0">
                <a:latin typeface="+mn-ea"/>
                <a:ea typeface="+mn-ea"/>
              </a:rPr>
              <a:t>연도별  암소도축비율</a:t>
            </a:r>
            <a:endParaRPr lang="ko-KR" altLang="en-US" sz="2400" dirty="0">
              <a:latin typeface="+mn-ea"/>
              <a:ea typeface="+mn-ea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94593" y="262574"/>
            <a:ext cx="33853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ko-KR" altLang="en-US" sz="3200" b="1" dirty="0" smtClean="0">
                <a:solidFill>
                  <a:srgbClr val="0000CC"/>
                </a:solidFill>
                <a:latin typeface="+mj-ea"/>
                <a:ea typeface="+mj-ea"/>
              </a:rPr>
              <a:t>한우산업의  </a:t>
            </a:r>
            <a:r>
              <a:rPr lang="ko-KR" altLang="en-US" sz="3200" b="1" dirty="0">
                <a:solidFill>
                  <a:srgbClr val="0000CC"/>
                </a:solidFill>
                <a:latin typeface="+mj-ea"/>
                <a:ea typeface="+mj-ea"/>
              </a:rPr>
              <a:t>현황</a:t>
            </a:r>
            <a:r>
              <a:rPr lang="ko-KR" sz="3200" b="1" dirty="0">
                <a:solidFill>
                  <a:srgbClr val="0000CC"/>
                </a:solidFill>
                <a:latin typeface="+mj-ea"/>
                <a:ea typeface="+mj-ea"/>
              </a:rPr>
              <a:t> </a:t>
            </a:r>
            <a:endParaRPr lang="ko-KR" altLang="en-US" sz="3200" b="1" dirty="0">
              <a:solidFill>
                <a:srgbClr val="0000CC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83568" y="1028626"/>
            <a:ext cx="48045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 smtClean="0">
                <a:solidFill>
                  <a:srgbClr val="2E10B0"/>
                </a:solidFill>
                <a:latin typeface="+mn-ea"/>
                <a:ea typeface="+mn-ea"/>
              </a:rPr>
              <a:t>□ 연도별 육질등급 </a:t>
            </a:r>
            <a:r>
              <a:rPr lang="ko-KR" altLang="en-US" sz="2000" dirty="0" err="1" smtClean="0">
                <a:solidFill>
                  <a:srgbClr val="2E10B0"/>
                </a:solidFill>
                <a:latin typeface="+mn-ea"/>
                <a:ea typeface="+mn-ea"/>
              </a:rPr>
              <a:t>출현율</a:t>
            </a:r>
            <a:r>
              <a:rPr lang="ko-KR" altLang="en-US" sz="2000" dirty="0" smtClean="0">
                <a:solidFill>
                  <a:srgbClr val="2E10B0"/>
                </a:solidFill>
                <a:latin typeface="+mn-ea"/>
                <a:ea typeface="+mn-ea"/>
              </a:rPr>
              <a:t> 추이</a:t>
            </a:r>
            <a:r>
              <a:rPr lang="en-US" altLang="ko-KR" sz="2000" dirty="0" smtClean="0">
                <a:solidFill>
                  <a:srgbClr val="2E10B0"/>
                </a:solidFill>
                <a:latin typeface="+mn-ea"/>
                <a:ea typeface="+mn-ea"/>
              </a:rPr>
              <a:t>(</a:t>
            </a:r>
            <a:r>
              <a:rPr lang="ko-KR" altLang="en-US" sz="2000" dirty="0" err="1" smtClean="0">
                <a:solidFill>
                  <a:srgbClr val="2E10B0"/>
                </a:solidFill>
                <a:latin typeface="+mn-ea"/>
                <a:ea typeface="+mn-ea"/>
              </a:rPr>
              <a:t>거세우</a:t>
            </a:r>
            <a:r>
              <a:rPr lang="en-US" altLang="ko-KR" sz="2000" dirty="0" smtClean="0">
                <a:solidFill>
                  <a:srgbClr val="2E10B0"/>
                </a:solidFill>
                <a:latin typeface="+mn-ea"/>
                <a:ea typeface="+mn-ea"/>
              </a:rPr>
              <a:t>)</a:t>
            </a:r>
            <a:endParaRPr lang="ko-KR" altLang="en-US" sz="2000" dirty="0">
              <a:solidFill>
                <a:srgbClr val="2E10B0"/>
              </a:solidFill>
              <a:latin typeface="+mn-ea"/>
              <a:ea typeface="+mn-ea"/>
            </a:endParaRPr>
          </a:p>
        </p:txBody>
      </p:sp>
      <p:sp>
        <p:nvSpPr>
          <p:cNvPr id="7" name="모서리가 둥근 직사각형 33"/>
          <p:cNvSpPr>
            <a:spLocks noChangeArrowheads="1"/>
          </p:cNvSpPr>
          <p:nvPr/>
        </p:nvSpPr>
        <p:spPr bwMode="auto">
          <a:xfrm>
            <a:off x="323528" y="187896"/>
            <a:ext cx="5328592" cy="576808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28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개량의 한계점 도달</a:t>
            </a:r>
            <a:endParaRPr lang="en-US" altLang="ko-KR" sz="280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graphicFrame>
        <p:nvGraphicFramePr>
          <p:cNvPr id="10" name="차트 9"/>
          <p:cNvGraphicFramePr/>
          <p:nvPr/>
        </p:nvGraphicFramePr>
        <p:xfrm>
          <a:off x="642910" y="1357298"/>
          <a:ext cx="7992887" cy="4301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18202" y="5500702"/>
            <a:ext cx="8111516" cy="1142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□ </a:t>
            </a:r>
            <a:r>
              <a:rPr lang="ko-KR" altLang="en-US" sz="1600" dirty="0" err="1" smtClean="0">
                <a:solidFill>
                  <a:srgbClr val="0000FF"/>
                </a:solidFill>
                <a:latin typeface="+mn-ea"/>
                <a:ea typeface="+mn-ea"/>
              </a:rPr>
              <a:t>등급출현율을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 살펴보면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1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등급이상은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77.8%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에서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10.3%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증가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88.1%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은 향상되었음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000FF"/>
                </a:solidFill>
                <a:latin typeface="+mn-ea"/>
              </a:rPr>
              <a:t>□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 1+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등급은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45.8%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에서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17.6%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증가하여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63.4%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으로 향상되었으나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,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1++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등급은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7</a:t>
            </a:r>
            <a:r>
              <a:rPr lang="ko-KR" altLang="en-US" sz="1600" dirty="0" err="1" smtClean="0">
                <a:solidFill>
                  <a:srgbClr val="0000FF"/>
                </a:solidFill>
                <a:latin typeface="+mn-ea"/>
                <a:ea typeface="+mn-ea"/>
              </a:rPr>
              <a:t>년전에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endParaRPr lang="en-US" altLang="ko-KR" sz="1600" dirty="0" smtClean="0">
              <a:solidFill>
                <a:srgbClr val="0000FF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    15.0%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에서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15.5%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로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0.5%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가 증가하였으나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7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년 동안 크게 변함이 없음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.</a:t>
            </a:r>
            <a:endParaRPr lang="ko-KR" altLang="en-US" sz="16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428596" y="1000108"/>
            <a:ext cx="48045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□ 연도별 육량등급 </a:t>
            </a:r>
            <a:r>
              <a:rPr lang="ko-KR" altLang="en-US" sz="2000" dirty="0" err="1" smtClean="0">
                <a:solidFill>
                  <a:srgbClr val="0000FF"/>
                </a:solidFill>
                <a:latin typeface="+mn-ea"/>
                <a:ea typeface="+mn-ea"/>
              </a:rPr>
              <a:t>출현율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 추이</a:t>
            </a:r>
            <a:r>
              <a:rPr lang="en-US" altLang="ko-KR" sz="2000" dirty="0" smtClean="0">
                <a:solidFill>
                  <a:srgbClr val="0000FF"/>
                </a:solidFill>
                <a:latin typeface="+mn-ea"/>
                <a:ea typeface="+mn-ea"/>
              </a:rPr>
              <a:t>(</a:t>
            </a:r>
            <a:r>
              <a:rPr lang="ko-KR" altLang="en-US" sz="2000" dirty="0" err="1" smtClean="0">
                <a:solidFill>
                  <a:srgbClr val="0000FF"/>
                </a:solidFill>
                <a:latin typeface="+mn-ea"/>
                <a:ea typeface="+mn-ea"/>
              </a:rPr>
              <a:t>거세우</a:t>
            </a:r>
            <a:r>
              <a:rPr lang="en-US" altLang="ko-KR" sz="2000" dirty="0" smtClean="0">
                <a:solidFill>
                  <a:srgbClr val="0000FF"/>
                </a:solidFill>
                <a:latin typeface="+mn-ea"/>
                <a:ea typeface="+mn-ea"/>
              </a:rPr>
              <a:t>)</a:t>
            </a:r>
            <a:endParaRPr lang="ko-KR" altLang="en-US" sz="2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8" name="모서리가 둥근 직사각형 33"/>
          <p:cNvSpPr>
            <a:spLocks noChangeArrowheads="1"/>
          </p:cNvSpPr>
          <p:nvPr/>
        </p:nvSpPr>
        <p:spPr bwMode="auto">
          <a:xfrm>
            <a:off x="323528" y="187896"/>
            <a:ext cx="5328592" cy="576808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28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개량의 한계점 도달</a:t>
            </a:r>
            <a:endParaRPr lang="en-US" altLang="ko-KR" sz="280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graphicFrame>
        <p:nvGraphicFramePr>
          <p:cNvPr id="10" name="차트 9"/>
          <p:cNvGraphicFramePr/>
          <p:nvPr/>
        </p:nvGraphicFramePr>
        <p:xfrm>
          <a:off x="571472" y="1357298"/>
          <a:ext cx="8136904" cy="4373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67632" y="5572140"/>
            <a:ext cx="6989414" cy="1142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□ 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육량등급을 살펴보면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A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등급은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2017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년도는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2010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년도에 비해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27.5%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에서 </a:t>
            </a:r>
            <a:endParaRPr lang="en-US" altLang="ko-KR" sz="1600" dirty="0" smtClean="0">
              <a:solidFill>
                <a:srgbClr val="0000FF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    8.3%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가 감소하여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19.2%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로 출현율이 낮아짐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□ C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등급은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19.6%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에서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14.8%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상승하여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34.4%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로 </a:t>
            </a:r>
            <a:r>
              <a:rPr lang="ko-KR" altLang="en-US" sz="1600" dirty="0" err="1" smtClean="0">
                <a:solidFill>
                  <a:srgbClr val="0000FF"/>
                </a:solidFill>
                <a:latin typeface="+mn-ea"/>
                <a:ea typeface="+mn-ea"/>
              </a:rPr>
              <a:t>출현율이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 높아짐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. </a:t>
            </a:r>
            <a:endParaRPr lang="ko-KR" altLang="en-US" sz="1600" dirty="0" smtClean="0">
              <a:solidFill>
                <a:srgbClr val="0000FF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 rot="16200000">
            <a:off x="1114062" y="1529088"/>
            <a:ext cx="430887" cy="8016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600" dirty="0" smtClean="0"/>
              <a:t>(kg)</a:t>
            </a:r>
            <a:endParaRPr lang="en-US" altLang="ko-KR" sz="1600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55650" y="477168"/>
            <a:ext cx="7775575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defRPr/>
            </a:pPr>
            <a:endParaRPr lang="en-US" altLang="ko-KR" sz="28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 marL="342900" indent="-342900" algn="ctr">
              <a:defRPr/>
            </a:pPr>
            <a:endParaRPr lang="en-US" altLang="ko-KR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algn="ctr">
              <a:defRPr/>
            </a:pPr>
            <a:endParaRPr lang="en-US" altLang="ko-KR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algn="ctr">
              <a:defRPr/>
            </a:pPr>
            <a:endParaRPr lang="en-US" altLang="ko-KR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algn="ctr">
              <a:defRPr/>
            </a:pPr>
            <a:endParaRPr lang="en-US" altLang="ko-KR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algn="ctr">
              <a:defRPr/>
            </a:pPr>
            <a:endParaRPr lang="en-US" altLang="ko-KR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>
              <a:lnSpc>
                <a:spcPct val="80000"/>
              </a:lnSpc>
              <a:defRPr/>
            </a:pPr>
            <a:endParaRPr lang="en-US" altLang="ko-KR" sz="20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>
              <a:lnSpc>
                <a:spcPct val="80000"/>
              </a:lnSpc>
              <a:defRPr/>
            </a:pPr>
            <a:r>
              <a:rPr lang="en-US" altLang="ko-KR" sz="2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  <a:p>
            <a:pPr marL="342900" indent="-342900">
              <a:lnSpc>
                <a:spcPct val="80000"/>
              </a:lnSpc>
              <a:defRPr/>
            </a:pPr>
            <a:endParaRPr lang="en-US" altLang="ko-KR" sz="20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>
              <a:lnSpc>
                <a:spcPct val="80000"/>
              </a:lnSpc>
              <a:defRPr/>
            </a:pPr>
            <a:r>
              <a:rPr lang="en-US" altLang="ko-KR" sz="2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endParaRPr lang="en-US" altLang="ko-KR" sz="2000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>
              <a:lnSpc>
                <a:spcPct val="80000"/>
              </a:lnSpc>
              <a:defRPr/>
            </a:pPr>
            <a:endParaRPr lang="en-US" altLang="ko-KR" sz="20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>
              <a:lnSpc>
                <a:spcPct val="80000"/>
              </a:lnSpc>
              <a:defRPr/>
            </a:pPr>
            <a:r>
              <a:rPr lang="en-US" altLang="ko-KR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4" name="모서리가 둥근 직사각형 33"/>
          <p:cNvSpPr>
            <a:spLocks noChangeArrowheads="1"/>
          </p:cNvSpPr>
          <p:nvPr/>
        </p:nvSpPr>
        <p:spPr bwMode="auto">
          <a:xfrm>
            <a:off x="857224" y="1214422"/>
            <a:ext cx="3456384" cy="500066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□ 연도별 </a:t>
            </a:r>
            <a:r>
              <a:rPr lang="ko-KR" altLang="en-US" sz="2000" dirty="0" err="1" smtClean="0">
                <a:solidFill>
                  <a:srgbClr val="0000FF"/>
                </a:solidFill>
                <a:latin typeface="+mn-ea"/>
                <a:ea typeface="+mn-ea"/>
              </a:rPr>
              <a:t>도체중</a:t>
            </a: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 추이</a:t>
            </a:r>
            <a:endParaRPr lang="en-US" altLang="ko-KR" sz="2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9" name="모서리가 둥근 직사각형 33"/>
          <p:cNvSpPr>
            <a:spLocks noChangeArrowheads="1"/>
          </p:cNvSpPr>
          <p:nvPr/>
        </p:nvSpPr>
        <p:spPr bwMode="auto">
          <a:xfrm>
            <a:off x="323528" y="187896"/>
            <a:ext cx="5328592" cy="576808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28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개량의 한계점 도달</a:t>
            </a:r>
            <a:endParaRPr lang="en-US" altLang="ko-KR" sz="280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graphicFrame>
        <p:nvGraphicFramePr>
          <p:cNvPr id="12" name="차트 11"/>
          <p:cNvGraphicFramePr/>
          <p:nvPr/>
        </p:nvGraphicFramePr>
        <p:xfrm>
          <a:off x="1071538" y="1571612"/>
          <a:ext cx="734481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62573" y="6058935"/>
            <a:ext cx="6481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□ 2012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년도 </a:t>
            </a:r>
            <a:r>
              <a:rPr lang="ko-KR" altLang="en-US" sz="1600" dirty="0" err="1" smtClean="0">
                <a:solidFill>
                  <a:srgbClr val="0000FF"/>
                </a:solidFill>
                <a:latin typeface="+mn-ea"/>
                <a:ea typeface="+mn-ea"/>
              </a:rPr>
              <a:t>소값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 하락과 사료값 인상으로 인해 </a:t>
            </a:r>
            <a:r>
              <a:rPr lang="ko-KR" altLang="en-US" sz="1600" dirty="0" err="1" smtClean="0">
                <a:solidFill>
                  <a:srgbClr val="0000FF"/>
                </a:solidFill>
                <a:latin typeface="+mn-ea"/>
                <a:ea typeface="+mn-ea"/>
              </a:rPr>
              <a:t>도체중이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 일시적으로 </a:t>
            </a:r>
            <a:endParaRPr lang="en-US" altLang="ko-KR" sz="1600" dirty="0" smtClean="0">
              <a:solidFill>
                <a:srgbClr val="0000FF"/>
              </a:solidFill>
              <a:latin typeface="+mn-ea"/>
              <a:ea typeface="+mn-ea"/>
            </a:endParaRPr>
          </a:p>
          <a:p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   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하락되는 경향을 보였으나 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2014</a:t>
            </a:r>
            <a:r>
              <a:rPr lang="ko-KR" altLang="en-US" sz="1600" dirty="0" smtClean="0">
                <a:solidFill>
                  <a:srgbClr val="0000FF"/>
                </a:solidFill>
                <a:latin typeface="+mn-ea"/>
                <a:ea typeface="+mn-ea"/>
              </a:rPr>
              <a:t>년부터 상승되고 있음</a:t>
            </a:r>
            <a:r>
              <a:rPr lang="en-US" altLang="ko-KR" sz="1600" dirty="0" smtClean="0">
                <a:solidFill>
                  <a:srgbClr val="0000FF"/>
                </a:solidFill>
                <a:latin typeface="+mn-ea"/>
                <a:ea typeface="+mn-ea"/>
              </a:rPr>
              <a:t>.</a:t>
            </a:r>
            <a:endParaRPr lang="ko-KR" altLang="en-US" sz="1600" dirty="0" smtClean="0">
              <a:solidFill>
                <a:srgbClr val="0000FF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 rot="16200000">
            <a:off x="796961" y="1598266"/>
            <a:ext cx="430887" cy="8016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sz="1600" dirty="0" smtClean="0"/>
              <a:t>(cm</a:t>
            </a:r>
            <a:r>
              <a:rPr lang="en-US" altLang="ko-KR" sz="1600" baseline="30000" dirty="0" smtClean="0"/>
              <a:t>2</a:t>
            </a:r>
            <a:r>
              <a:rPr lang="en-US" altLang="ko-KR" sz="1600" dirty="0" smtClean="0"/>
              <a:t>)</a:t>
            </a:r>
            <a:endParaRPr lang="en-US" altLang="ko-KR" sz="1600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12" name="차트 11"/>
          <p:cNvGraphicFramePr/>
          <p:nvPr/>
        </p:nvGraphicFramePr>
        <p:xfrm>
          <a:off x="755576" y="1785926"/>
          <a:ext cx="8064896" cy="478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3" name="모서리가 둥근 직사각형 33"/>
          <p:cNvSpPr>
            <a:spLocks noChangeArrowheads="1"/>
          </p:cNvSpPr>
          <p:nvPr/>
        </p:nvSpPr>
        <p:spPr bwMode="auto">
          <a:xfrm>
            <a:off x="857224" y="1214422"/>
            <a:ext cx="3456384" cy="500066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000" dirty="0" smtClean="0">
                <a:solidFill>
                  <a:srgbClr val="0000FF"/>
                </a:solidFill>
                <a:latin typeface="+mn-ea"/>
                <a:ea typeface="+mn-ea"/>
              </a:rPr>
              <a:t>□ 연도별 등심단면적 추이</a:t>
            </a:r>
            <a:endParaRPr lang="en-US" altLang="ko-KR" sz="2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14" name="모서리가 둥근 직사각형 33"/>
          <p:cNvSpPr>
            <a:spLocks noChangeArrowheads="1"/>
          </p:cNvSpPr>
          <p:nvPr/>
        </p:nvSpPr>
        <p:spPr bwMode="auto">
          <a:xfrm>
            <a:off x="323528" y="187896"/>
            <a:ext cx="5328592" cy="576808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28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개량의 한계점 도달</a:t>
            </a:r>
            <a:endParaRPr lang="en-US" altLang="ko-KR" sz="280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graphicFrame>
        <p:nvGraphicFramePr>
          <p:cNvPr id="11" name="차트 10"/>
          <p:cNvGraphicFramePr/>
          <p:nvPr/>
        </p:nvGraphicFramePr>
        <p:xfrm>
          <a:off x="755576" y="1700808"/>
          <a:ext cx="806489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-32" y="2500306"/>
            <a:ext cx="7572428" cy="157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742950" indent="-742950">
              <a:lnSpc>
                <a:spcPct val="120000"/>
              </a:lnSpc>
              <a:defRPr/>
            </a:pPr>
            <a:r>
              <a:rPr lang="ko-KR" altLang="en-US" sz="40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역대 </a:t>
            </a:r>
            <a:r>
              <a:rPr lang="ko-KR" altLang="en-US" sz="40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보증씨수소</a:t>
            </a:r>
            <a:r>
              <a:rPr lang="ko-KR" altLang="en-US" sz="4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4000" dirty="0" err="1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후대축</a:t>
            </a:r>
            <a:r>
              <a:rPr lang="ko-KR" altLang="en-US" sz="4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40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도체성적 </a:t>
            </a:r>
            <a:r>
              <a:rPr lang="ko-KR" altLang="en-US" sz="40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분석                        </a:t>
            </a:r>
            <a:endParaRPr lang="ko-KR" altLang="en-US" sz="40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179512" y="1340772"/>
          <a:ext cx="8712967" cy="5400596"/>
        </p:xfrm>
        <a:graphic>
          <a:graphicData uri="http://schemas.openxmlformats.org/drawingml/2006/table">
            <a:tbl>
              <a:tblPr/>
              <a:tblGrid>
                <a:gridCol w="504796"/>
                <a:gridCol w="591555"/>
                <a:gridCol w="588928"/>
                <a:gridCol w="473244"/>
                <a:gridCol w="473244"/>
                <a:gridCol w="465358"/>
                <a:gridCol w="465358"/>
                <a:gridCol w="465358"/>
                <a:gridCol w="465358"/>
                <a:gridCol w="465358"/>
                <a:gridCol w="465358"/>
                <a:gridCol w="615218"/>
                <a:gridCol w="528457"/>
                <a:gridCol w="528457"/>
                <a:gridCol w="528457"/>
                <a:gridCol w="528457"/>
                <a:gridCol w="560006"/>
              </a:tblGrid>
              <a:tr h="2551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순위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아비명호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후대두수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후대축도체성적평균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latin typeface="+mn-ea"/>
                          <a:ea typeface="+mn-ea"/>
                        </a:rPr>
                        <a:t>1++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latin typeface="+mn-ea"/>
                          <a:ea typeface="+mn-ea"/>
                        </a:rPr>
                        <a:t>1+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440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도체중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kg)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등심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단면적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(㎠)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등지방</a:t>
                      </a: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/>
                      </a:r>
                      <a:b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두께</a:t>
                      </a:r>
                      <a:b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(㎜)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근내</a:t>
                      </a: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/>
                      </a:r>
                      <a:b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지방도</a:t>
                      </a:r>
                      <a:b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점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latin typeface="+mn-ea"/>
                          <a:ea typeface="+mn-ea"/>
                        </a:rPr>
                        <a:t>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출현율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latin typeface="+mn-ea"/>
                          <a:ea typeface="+mn-ea"/>
                        </a:rPr>
                        <a:t>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출현율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latin typeface="+mn-ea"/>
                          <a:ea typeface="+mn-ea"/>
                        </a:rPr>
                        <a:t>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출현율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latin typeface="+mn-ea"/>
                          <a:ea typeface="+mn-ea"/>
                        </a:rPr>
                        <a:t>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출현율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latin typeface="+mn-ea"/>
                          <a:ea typeface="+mn-ea"/>
                        </a:rPr>
                        <a:t>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출현율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+mn-lt"/>
                        </a:rPr>
                        <a:t>KPN586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15,480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425.33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92.80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13.47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6.59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5,948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38.42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5,263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34.00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3,125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20.19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1,035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6.69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16,909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427.41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96.17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11.51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6.37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5,589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33.05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6,111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36.14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3,752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22.19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1,332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7.88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0.73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16,333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425.55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91.14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13.73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6.36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5,226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32.00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6,174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37.80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3,594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22.00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1,230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7.53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0.67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KPN521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10,276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427.30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90.64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15.35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6.16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3,244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31.57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3,404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33.13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2,333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22.70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1,177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11.45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1.15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KPN330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5,661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412.34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87.32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13.02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1,766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31.20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2,233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39.45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1,190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21.02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7.49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0.85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20,500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429.22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93.19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12.95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6.50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6,366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31.05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9,375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45.73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3,521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17.18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1,160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5.66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0.38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19,500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442.84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93.70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13.76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6.42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5,935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30.44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8,392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43.04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3,900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20.00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1,184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6.07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0.45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8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KPN431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12,236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422.49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89.08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13.36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6.10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3,556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29.06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4,283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35.00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2,970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24.27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1,321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10.80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0.87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9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KPN538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15,266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437.95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93.82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13.86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6.18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4,407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28.87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5,650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37.01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3,763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24.65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1,322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8.66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0.81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10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14,866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437.12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92.73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15.34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6.27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3,847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25.88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6,994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47.05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2,870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19.31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1,085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7.30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0.47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11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16,443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428.99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93.30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13.62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6.20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4,164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25.32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7,421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45.13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3,519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21.40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1,270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7.72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0.41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12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KPN828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10,581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455.06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98.27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13.77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6.33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2,671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25.24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5,270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49.81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1,992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18.83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621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5.87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0.26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13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18,821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423.14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93.70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12.67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5.97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4,690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24.92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6,708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35.64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5,411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28.75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1,873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9.95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0.72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14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17,584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434.99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95.41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13.51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6.17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4,338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24.67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7,785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44.27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4,032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22.93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1,351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7.68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0.44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15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15,348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434.97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90.14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12.51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6.05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3,723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24.26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6,293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41.00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3,799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24.75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1,406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9.16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0.82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16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KPN507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20,462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422.08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92.93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5.92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4,957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24.23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7,338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35.86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5,765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28.17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2,230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10.90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172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17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KPN887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9,911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432.02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92.26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6.30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2,391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24.12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5,137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51.83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1,741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17.57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581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5.86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0.62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18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19,668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443.39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91.50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12.65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6.02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4,714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23.97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7,850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39.91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5,155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26.21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1,864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9.48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0.43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19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16,251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423.74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90.81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10.61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3,821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23.51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6,261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38.53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4,611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28.37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1,442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8.87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0.71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20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17,059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425.24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91.08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12.90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5.96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3,981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23.34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6,396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37.49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4,936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28.93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1,655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9.70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0.53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21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KPN497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16,246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417.73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92.35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11.04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5.85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3,776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23.24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5,823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35.84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4,517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27.80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1,954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12.03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176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1.08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22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19,853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421.87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88.08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12.66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5.91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4,613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23.24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7,239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36.46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5,844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29.44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2,015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10.15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0.71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23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18,000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436.10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90.49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13.87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5.81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4,031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22.39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6,344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35.24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5,385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29.92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2,066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11.48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174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0.97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24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13,649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440.62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95.73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6.15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2,999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21.97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6,755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49.49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2,868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21.01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956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7.00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0.51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25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+mn-lt"/>
                        </a:rPr>
                        <a:t>KPN631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14,700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426.68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92.49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13.12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5.85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3,222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21.92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5,400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36.73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4,307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29.30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1,642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11.17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0.86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179512" y="908720"/>
            <a:ext cx="8607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solidFill>
                  <a:srgbClr val="0000FF"/>
                </a:solidFill>
              </a:rPr>
              <a:t>□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역대 보증씨수소별 </a:t>
            </a:r>
            <a:r>
              <a:rPr lang="en-US" altLang="ko-KR" sz="2000" b="1" dirty="0" smtClean="0">
                <a:solidFill>
                  <a:srgbClr val="0000FF"/>
                </a:solidFill>
              </a:rPr>
              <a:t>1++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등급이상 출현율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000" dirty="0" smtClean="0">
                <a:solidFill>
                  <a:srgbClr val="FF0000"/>
                </a:solidFill>
              </a:rPr>
              <a:t>거세우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, 5,000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두이상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)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5" name="모서리가 둥근 직사각형 33"/>
          <p:cNvSpPr>
            <a:spLocks noChangeArrowheads="1"/>
          </p:cNvSpPr>
          <p:nvPr/>
        </p:nvSpPr>
        <p:spPr bwMode="auto">
          <a:xfrm>
            <a:off x="179512" y="116632"/>
            <a:ext cx="6696744" cy="576808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600" b="1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2600" b="1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2600" b="1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후대축</a:t>
            </a:r>
            <a:r>
              <a:rPr lang="ko-KR" altLang="en-US" sz="2600" b="1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2600" b="1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등급출현율</a:t>
            </a:r>
            <a:r>
              <a:rPr lang="ko-KR" altLang="en-US" sz="2600" b="1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및 도체성적</a:t>
            </a:r>
            <a:endParaRPr lang="en-US" altLang="ko-KR" sz="2600" b="1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179512" y="1340768"/>
          <a:ext cx="8712967" cy="5472603"/>
        </p:xfrm>
        <a:graphic>
          <a:graphicData uri="http://schemas.openxmlformats.org/drawingml/2006/table">
            <a:tbl>
              <a:tblPr/>
              <a:tblGrid>
                <a:gridCol w="504796"/>
                <a:gridCol w="591555"/>
                <a:gridCol w="588928"/>
                <a:gridCol w="473244"/>
                <a:gridCol w="473244"/>
                <a:gridCol w="465358"/>
                <a:gridCol w="465358"/>
                <a:gridCol w="465358"/>
                <a:gridCol w="465358"/>
                <a:gridCol w="465358"/>
                <a:gridCol w="465358"/>
                <a:gridCol w="615218"/>
                <a:gridCol w="528457"/>
                <a:gridCol w="528457"/>
                <a:gridCol w="528457"/>
                <a:gridCol w="528457"/>
                <a:gridCol w="560006"/>
              </a:tblGrid>
              <a:tr h="2585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순위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아비명호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후대두수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후대축도체성적평균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latin typeface="+mn-ea"/>
                          <a:ea typeface="+mn-ea"/>
                        </a:rPr>
                        <a:t>1++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latin typeface="+mn-ea"/>
                          <a:ea typeface="+mn-ea"/>
                        </a:rPr>
                        <a:t>1+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513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도체중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kg)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등심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단면적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(㎠)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등지방</a:t>
                      </a: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/>
                      </a:r>
                      <a:b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두께</a:t>
                      </a:r>
                      <a:b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(㎜)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근내</a:t>
                      </a: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/>
                      </a:r>
                      <a:b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지방도</a:t>
                      </a:r>
                      <a:b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점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latin typeface="+mn-ea"/>
                          <a:ea typeface="+mn-ea"/>
                        </a:rPr>
                        <a:t>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출현율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latin typeface="+mn-ea"/>
                          <a:ea typeface="+mn-ea"/>
                        </a:rPr>
                        <a:t>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출현율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latin typeface="+mn-ea"/>
                          <a:ea typeface="+mn-ea"/>
                        </a:rPr>
                        <a:t>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출현율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latin typeface="+mn-ea"/>
                          <a:ea typeface="+mn-ea"/>
                        </a:rPr>
                        <a:t>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출현율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latin typeface="+mn-ea"/>
                          <a:ea typeface="+mn-ea"/>
                        </a:rPr>
                        <a:t>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출현율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 dirty="0">
                          <a:latin typeface="+mn-ea"/>
                          <a:ea typeface="+mn-ea"/>
                        </a:rPr>
                        <a:t>26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+mn-lt"/>
                        </a:rPr>
                        <a:t>KPN641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17,152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419.55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91.06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13.56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5.87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3,747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21.85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6,618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38.58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4,778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27.86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1,843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10.75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165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0.96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27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+mn-lt"/>
                        </a:rPr>
                        <a:t>KPN690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9,430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418.04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88.53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5.83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2,060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21.85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3,411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36.17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2,848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30.20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1,045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11.08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0.69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28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+mn-lt"/>
                        </a:rPr>
                        <a:t>KPN694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19,843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419.62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89.13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13.78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5.93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4,301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21.68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7,994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40.29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5,524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27.84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1,914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9.65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29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14,216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416.57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87.86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12.83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5.76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3,072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21.61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5,042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35.47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4,200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29.54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1,744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12.27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1.10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30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KPN387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5,165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418.05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88.49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13.28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5.77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1,116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21.61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1,878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36.36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1,484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28.73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635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12.29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1.01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31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KPN498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14,324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420.92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88.92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13.95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5.77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3,080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21.50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5,228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36.50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4,137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28.88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1,762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12.30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0.82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32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KPN496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7,798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429.71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91.12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12.91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5.76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1,638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21.01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2,857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36.64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2,231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28.61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12.62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1.13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33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KPN872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9,152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484.40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97.17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13.30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6.14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1,913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20.90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4,749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51.89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1,779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19.44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653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7.14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0.63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34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16,234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424.77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91.97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11.71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5.97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3,382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20.83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7,217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44.46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3,895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23.99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1,584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9.76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0.95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35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KPN593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16,009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433.21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92.00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11.94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5.82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3,335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20.83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6,020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37.60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4,730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29.55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1,792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11.19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0.82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36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KPN369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10,449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420.14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88.87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12.50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5.71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2,137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20.45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3,825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36.61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2,968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28.40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1,376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13.17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1.37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37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KPN571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11,577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417.55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89.89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12.39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2,360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20.39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4,088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35.31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3,421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29.55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1,577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13.62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1.13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38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17,696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425.35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88.84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12.81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5.75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3,597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20.33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6,298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35.59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5,653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31.95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1,972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11.14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174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0.98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39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KPN458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11,249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426.48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90.25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5.69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2,268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20.16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4,068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36.16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3,350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29.78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1,473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13.09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0.80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40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16,511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425.71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90.30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13.10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5.65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3,282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19.88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5,673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34.36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5,133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31.09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2,244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13.59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179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1.08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41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KPN487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5,334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425.34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87.64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15.07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5.67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1,051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19.70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1,935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36.28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1,565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29.34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721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13.52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1.16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42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5,201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428.53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90.55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12.23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5.67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1,020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19.61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1,835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35.28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1,577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30.32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713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13.71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1.06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43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KPN929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6,851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439.95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92.03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14.68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6.04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1,336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19.50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3,408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49.74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1,556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22.71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520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7.59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0.45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44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KPN450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6,604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410.31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87.54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13.06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5.66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1,287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19.49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2,413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36.54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1,900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28.77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914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1.36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45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6,366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433.28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92.13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14.43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1,227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19.27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3,094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48.60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1,448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22.75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559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8.78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0.60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46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8,645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425.22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89.03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12.04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5.75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1,666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19.27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3,142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36.34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2,878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33.29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873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10.10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0.99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47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15,313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437.21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90.08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12.04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5.96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2,927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19.11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7,172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46.84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3,785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24.72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1,356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8.86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0.46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48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6,943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433.27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93.82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13.19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5.90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1,324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19.07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3,166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45.60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1,699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24.47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705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10.15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0.71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49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KPN923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7,076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436.48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93.45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15.69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5.97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1,349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19.06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3,444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48.67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1,634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23.09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620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8.76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0.40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0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50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KPN829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10,234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449.33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91.52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14.06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6.01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1,942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18.98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5,207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50.88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2,211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21.60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820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8.01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0.53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107504" y="836712"/>
            <a:ext cx="8607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solidFill>
                  <a:srgbClr val="0000FF"/>
                </a:solidFill>
              </a:rPr>
              <a:t>□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역대 보증씨수소별 </a:t>
            </a:r>
            <a:r>
              <a:rPr lang="en-US" altLang="ko-KR" sz="2000" b="1" dirty="0" smtClean="0">
                <a:solidFill>
                  <a:srgbClr val="0000FF"/>
                </a:solidFill>
              </a:rPr>
              <a:t>1++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등급이상 출현율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000" dirty="0" smtClean="0">
                <a:solidFill>
                  <a:srgbClr val="FF0000"/>
                </a:solidFill>
              </a:rPr>
              <a:t>거세우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, 5,000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두이상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)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8" name="모서리가 둥근 직사각형 33"/>
          <p:cNvSpPr>
            <a:spLocks noChangeArrowheads="1"/>
          </p:cNvSpPr>
          <p:nvPr/>
        </p:nvSpPr>
        <p:spPr bwMode="auto">
          <a:xfrm>
            <a:off x="179512" y="116632"/>
            <a:ext cx="6696744" cy="576808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600" b="1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2600" b="1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2600" b="1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후대축</a:t>
            </a:r>
            <a:r>
              <a:rPr lang="ko-KR" altLang="en-US" sz="2600" b="1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2600" b="1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등급출현율</a:t>
            </a:r>
            <a:r>
              <a:rPr lang="ko-KR" altLang="en-US" sz="2600" b="1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및 도체성적</a:t>
            </a:r>
            <a:endParaRPr lang="en-US" altLang="ko-KR" sz="2600" b="1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179512" y="1340768"/>
          <a:ext cx="8784975" cy="5400590"/>
        </p:xfrm>
        <a:graphic>
          <a:graphicData uri="http://schemas.openxmlformats.org/drawingml/2006/table">
            <a:tbl>
              <a:tblPr/>
              <a:tblGrid>
                <a:gridCol w="571803"/>
                <a:gridCol w="584799"/>
                <a:gridCol w="582199"/>
                <a:gridCol w="467838"/>
                <a:gridCol w="467838"/>
                <a:gridCol w="488631"/>
                <a:gridCol w="483433"/>
                <a:gridCol w="460040"/>
                <a:gridCol w="522421"/>
                <a:gridCol w="522421"/>
                <a:gridCol w="522421"/>
                <a:gridCol w="460040"/>
                <a:gridCol w="561407"/>
                <a:gridCol w="522421"/>
                <a:gridCol w="522421"/>
                <a:gridCol w="522421"/>
                <a:gridCol w="522421"/>
              </a:tblGrid>
              <a:tr h="3349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latin typeface="+mn-ea"/>
                          <a:ea typeface="+mn-ea"/>
                        </a:rPr>
                        <a:t>연번</a:t>
                      </a:r>
                      <a:endParaRPr lang="ko-KR" altLang="en-US" sz="10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아비명호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후대두수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　</a:t>
                      </a:r>
                      <a:r>
                        <a:rPr lang="ko-KR" altLang="en-US" sz="1000" b="1" i="0" u="none" strike="noStrike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후대축도체성적평균</a:t>
                      </a:r>
                      <a:endParaRPr lang="ko-KR" altLang="en-US" sz="1000" b="1" i="0" u="none" strike="noStrike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latin typeface="+mn-ea"/>
                          <a:ea typeface="+mn-ea"/>
                        </a:rPr>
                        <a:t>1++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latin typeface="+mn-ea"/>
                          <a:ea typeface="+mn-ea"/>
                        </a:rPr>
                        <a:t>1+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356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도체중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kg)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등심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단면적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(㎠)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등지방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두께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(㎜)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근내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지방도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점</a:t>
                      </a: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latin typeface="+mn-ea"/>
                          <a:ea typeface="+mn-ea"/>
                        </a:rPr>
                        <a:t>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출현율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latin typeface="+mn-ea"/>
                          <a:ea typeface="+mn-ea"/>
                        </a:rPr>
                        <a:t>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출현율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latin typeface="+mn-ea"/>
                          <a:ea typeface="+mn-ea"/>
                        </a:rPr>
                        <a:t>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출현율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latin typeface="+mn-ea"/>
                          <a:ea typeface="+mn-ea"/>
                        </a:rPr>
                        <a:t>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출현율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latin typeface="+mn-ea"/>
                          <a:ea typeface="+mn-ea"/>
                        </a:rPr>
                        <a:t>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출현율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+mn-lt"/>
                        </a:rPr>
                        <a:t>KPN758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30,438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402.53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89.69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12.78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5.94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7,234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23.77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12,293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40.39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6,951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22.84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3,281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10.78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676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2.22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+mn-lt"/>
                        </a:rPr>
                        <a:t>KPN768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30,234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412.01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90.26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13.64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5.85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6,919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22.88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11,417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37.76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7,627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25.23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3,462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11.45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806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2.67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+mn-lt"/>
                        </a:rPr>
                        <a:t>KPN586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32,637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381.47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86.84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12.80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5.50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7,358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22.54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8,899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27.27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8,780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26.90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5,670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17.37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1,926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5.90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+mn-lt"/>
                        </a:rPr>
                        <a:t>KPN887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12,815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413.91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90.55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12.79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5.95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2,691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21.00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5,976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46.63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2,646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20.65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1,188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9.27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313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2.44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+mn-lt"/>
                        </a:rPr>
                        <a:t>KPN828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13,964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433.35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95.51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13.39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5.89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2,922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20.93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6,158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44.10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3,109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22.26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1,472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10.54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302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2.16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29,726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387.10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86.55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13.28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5.45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6,043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20.33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9,107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30.64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8,334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28.04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4,918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16.54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1,322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4.45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31,785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389.06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91.25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11.09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5.32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6,317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19.87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8,739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27.49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8,685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27.32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5,956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18.74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2,070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6.51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8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22,122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408.94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89.34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14.77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5.64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4,377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19.79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8,638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39.05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5,301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23.96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3,016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13.63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787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3.56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9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26,733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399.21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89.79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13.50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5.60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4,972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18.60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10,112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37.83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7,193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26.91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3,726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13.94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726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2.72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10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KPN872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10,988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468.68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95.49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13.05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5.73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1,990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18.11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5,080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46.23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2,321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21.12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1,172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10.67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3.87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11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19,518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413.84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92.46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13.76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5.61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3,367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17.25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8,176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41.89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4,896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25.08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2,450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626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3.21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12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27,952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405.02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91.98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13.17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5.41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4,772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17.07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9,746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34.87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7,785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27.85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4,629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16.56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1,019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3.65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13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KPN330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15,814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356.42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80.91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12.30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5.14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2,691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17.02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4,194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26.52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4,195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26.53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3,115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19.70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1,618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10.23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14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KPN929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8,577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423.90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90.63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14.39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5.68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1,443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16.82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3,799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44.29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2,147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25.03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971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11.32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217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2.53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15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26,262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403.00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86.65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12.52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5.36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4,349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16.56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8,730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33.24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7,783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29.64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4,428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16.86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969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3.69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16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KPN521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23,259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375.62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84.99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13.62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4.79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3,793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16.31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5,213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22.41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5,802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24.95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5,503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23.66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2,938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12.63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17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KPN431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27,142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374.25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84.11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12.40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4.95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4,400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16.21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6,570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24.21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7,202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26.53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5,997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22.09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2,971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10.95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18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35,797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405.09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87.22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12.48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5.29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5,770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16.12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11,431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31.93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10,903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30.46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6,348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17.73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1,338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3.74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19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KPN538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31,498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393.28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88.69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13.15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5.04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5,017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15.93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8,100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25.72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9,081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28.83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6,691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21.24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2,608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8.28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20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KPN923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9,157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418.42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91.52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15.05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5.52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1,447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15.80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3,891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42.49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2,312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25.25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1,140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12.45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366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4.00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21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37,104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381.99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88.92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12.29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5.13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5,780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15.58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10,238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27.59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11,807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31.82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7,306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19.69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1,966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5.30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22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KPN829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14,003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425.49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89.01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13.73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5.52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2,149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15.35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5,982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42.72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3,523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25.16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1,936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13.83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410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2.93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23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KPN920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9,559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425.13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89.59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12.62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5.59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1,463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15.30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4,310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45.09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2,277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23.82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1,110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11.61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397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4.15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24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9,116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409.82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89.54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13.92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5.48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1,395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15.30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3,711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40.71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2,381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26.12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1,278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14.02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351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3.85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25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26,313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396.58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88.94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11.45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3,936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14.96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9,536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36.24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7,358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27.96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4,367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16.60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1,115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4.24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141134" y="868650"/>
            <a:ext cx="8607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solidFill>
                  <a:srgbClr val="0000FF"/>
                </a:solidFill>
              </a:rPr>
              <a:t>□ 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역대 </a:t>
            </a:r>
            <a:r>
              <a:rPr lang="ko-KR" altLang="en-US" sz="2000" b="1" dirty="0" err="1" smtClean="0">
                <a:solidFill>
                  <a:srgbClr val="0000FF"/>
                </a:solidFill>
              </a:rPr>
              <a:t>보증씨수소별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 </a:t>
            </a:r>
            <a:r>
              <a:rPr lang="en-US" altLang="ko-KR" sz="2000" dirty="0" smtClean="0">
                <a:solidFill>
                  <a:srgbClr val="0000FF"/>
                </a:solidFill>
              </a:rPr>
              <a:t>1++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등급이상 </a:t>
            </a:r>
            <a:r>
              <a:rPr lang="ko-KR" altLang="en-US" sz="2000" b="1" dirty="0" err="1" smtClean="0">
                <a:solidFill>
                  <a:srgbClr val="0000FF"/>
                </a:solidFill>
              </a:rPr>
              <a:t>출현율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2000" dirty="0" smtClean="0">
                <a:solidFill>
                  <a:srgbClr val="FF0000"/>
                </a:solidFill>
              </a:rPr>
              <a:t>(</a:t>
            </a:r>
            <a:r>
              <a:rPr lang="ko-KR" altLang="en-US" sz="2000" dirty="0" smtClean="0">
                <a:solidFill>
                  <a:srgbClr val="FF0000"/>
                </a:solidFill>
              </a:rPr>
              <a:t>전체 암소포함</a:t>
            </a:r>
            <a:r>
              <a:rPr lang="en-US" altLang="ko-KR" sz="2000" dirty="0" smtClean="0">
                <a:solidFill>
                  <a:srgbClr val="FF0000"/>
                </a:solidFill>
              </a:rPr>
              <a:t>, 5,000</a:t>
            </a:r>
            <a:r>
              <a:rPr lang="ko-KR" altLang="en-US" sz="2000" dirty="0" smtClean="0">
                <a:solidFill>
                  <a:srgbClr val="FF0000"/>
                </a:solidFill>
              </a:rPr>
              <a:t>두 이상</a:t>
            </a:r>
            <a:r>
              <a:rPr lang="en-US" altLang="ko-KR" sz="2000" dirty="0" smtClean="0">
                <a:solidFill>
                  <a:srgbClr val="FF0000"/>
                </a:solidFill>
              </a:rPr>
              <a:t>)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8" name="모서리가 둥근 직사각형 33"/>
          <p:cNvSpPr>
            <a:spLocks noChangeArrowheads="1"/>
          </p:cNvSpPr>
          <p:nvPr/>
        </p:nvSpPr>
        <p:spPr bwMode="auto">
          <a:xfrm>
            <a:off x="179512" y="116632"/>
            <a:ext cx="6696744" cy="576808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600" b="1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2600" b="1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2600" b="1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후대축</a:t>
            </a:r>
            <a:r>
              <a:rPr lang="ko-KR" altLang="en-US" sz="2600" b="1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2600" b="1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등급출현율</a:t>
            </a:r>
            <a:r>
              <a:rPr lang="ko-KR" altLang="en-US" sz="2600" b="1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및 도체성적</a:t>
            </a:r>
            <a:endParaRPr lang="en-US" altLang="ko-KR" sz="2600" b="1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179512" y="1340778"/>
          <a:ext cx="8784975" cy="5400590"/>
        </p:xfrm>
        <a:graphic>
          <a:graphicData uri="http://schemas.openxmlformats.org/drawingml/2006/table">
            <a:tbl>
              <a:tblPr/>
              <a:tblGrid>
                <a:gridCol w="571803"/>
                <a:gridCol w="584799"/>
                <a:gridCol w="582199"/>
                <a:gridCol w="467838"/>
                <a:gridCol w="467838"/>
                <a:gridCol w="488631"/>
                <a:gridCol w="483433"/>
                <a:gridCol w="460040"/>
                <a:gridCol w="522421"/>
                <a:gridCol w="522421"/>
                <a:gridCol w="522421"/>
                <a:gridCol w="460040"/>
                <a:gridCol w="561407"/>
                <a:gridCol w="522421"/>
                <a:gridCol w="522421"/>
                <a:gridCol w="522421"/>
                <a:gridCol w="522421"/>
              </a:tblGrid>
              <a:tr h="3349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latin typeface="+mn-ea"/>
                          <a:ea typeface="+mn-ea"/>
                        </a:rPr>
                        <a:t>연번</a:t>
                      </a:r>
                      <a:endParaRPr lang="ko-KR" altLang="en-US" sz="10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아비명호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후대두수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　</a:t>
                      </a:r>
                      <a:r>
                        <a:rPr lang="ko-KR" altLang="en-US" sz="1000" b="1" i="0" u="none" strike="noStrike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후대축도체성적평균</a:t>
                      </a:r>
                      <a:endParaRPr lang="ko-KR" altLang="en-US" sz="1000" b="1" i="0" u="none" strike="noStrike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latin typeface="+mn-ea"/>
                          <a:ea typeface="+mn-ea"/>
                        </a:rPr>
                        <a:t>1++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latin typeface="+mn-ea"/>
                          <a:ea typeface="+mn-ea"/>
                        </a:rPr>
                        <a:t>1+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1000" b="1" i="0" u="none" strike="noStrike" dirty="0"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356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도체중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kg)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등심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단면적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(㎠)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등지방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두께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(㎜)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근내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지방도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점</a:t>
                      </a: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latin typeface="+mn-ea"/>
                          <a:ea typeface="+mn-ea"/>
                        </a:rPr>
                        <a:t>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출현율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latin typeface="+mn-ea"/>
                          <a:ea typeface="+mn-ea"/>
                        </a:rPr>
                        <a:t>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출현율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latin typeface="+mn-ea"/>
                          <a:ea typeface="+mn-ea"/>
                        </a:rPr>
                        <a:t>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출현율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latin typeface="+mn-ea"/>
                          <a:ea typeface="+mn-ea"/>
                        </a:rPr>
                        <a:t>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출현율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latin typeface="+mn-ea"/>
                          <a:ea typeface="+mn-ea"/>
                        </a:rPr>
                        <a:t>두수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출현율</a:t>
                      </a:r>
                    </a:p>
                  </a:txBody>
                  <a:tcPr marL="3421" marR="3421" marT="34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 dirty="0">
                          <a:latin typeface="+mn-ea"/>
                          <a:ea typeface="+mn-ea"/>
                        </a:rPr>
                        <a:t>26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+mn-lt"/>
                        </a:rPr>
                        <a:t>KPN786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7,093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402.00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85.28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12.73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5.36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1,041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14.68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2,757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38.87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1,888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26.62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1,130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15.93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277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3.91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27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+mn-lt"/>
                        </a:rPr>
                        <a:t>KPN683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30,324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387.23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86.97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10.79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5.10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4,434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14.62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8,706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28.71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9,539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31.46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5,997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19.78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1,645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5.42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28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+mn-lt"/>
                        </a:rPr>
                        <a:t>KPN722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10,670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406.08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90.75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13.02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5.33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1,554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14.56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3,942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36.94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3,025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28.35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1,734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16.25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414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3.88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29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+mn-lt"/>
                        </a:rPr>
                        <a:t>KPN881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20,341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422.14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93.81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12.46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2,919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14.35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9,124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44.86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5,022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24.69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2,727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13.41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545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2.68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30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24,521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406.88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87.16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11.71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5.35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3,460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14.11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9,304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37.94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7,025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28.65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3,805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15.52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922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3.76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31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38,874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381.42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83.46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12.38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5,485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14.11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10,571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27.19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12,255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31.52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8,324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21.41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2,233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5.74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32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8,927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416.59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91.31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14.17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5.48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1,257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3,773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42.27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2,462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27.58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1,200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13.44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235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2.63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33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32,080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382.08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86.62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13.06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5.09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4,508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14.05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9,555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29.78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9,950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31.02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6,208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19.35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1,856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5.79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34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36,345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385.19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85.74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13.62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5.19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5,102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14.04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11,385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31.32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11,703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32.20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6,759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18.60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1,395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3.84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35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KPN841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28,094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409.43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86.61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13.10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5.29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3,922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13.96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10,702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38.09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7,503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26.71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4,917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17.50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1,043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3.71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36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24,281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417.59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90.44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13.10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5.36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3,384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13.94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9,659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39.78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6,572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27.07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3,796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15.63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868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3.57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37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KPN507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44,236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373.97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87.05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13.09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4.90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6,144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13.89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11,052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24.98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13,384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30.26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10,116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22.87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3,533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7.99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38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18,505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379.61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84.19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13.27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5.05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2,568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13.88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5,141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27.78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6,068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32.79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3,871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20.92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854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4.61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39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33,293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382.55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86.21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12.40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5.03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4,593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13.80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9,136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27.44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10,669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32.05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7,123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21.39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1,770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5.32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40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KPN593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29,475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394.54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87.84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11.85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5.10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4,057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13.76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8,633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29.29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9,479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32.16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5,759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19.54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1,541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5.23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41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36,983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419.40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91.91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14.06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5.21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4,995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13.51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12,579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34.01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11,492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31.07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6,679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18.06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1,236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3.34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42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KPN886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6,062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415.77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93.02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12.61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5.41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818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2,584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42.63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1,585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26.15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13.33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265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4.37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43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KPN788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7,753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424.54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90.10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13.26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1,041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13.43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3,173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40.93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2,020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26.05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1,169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15.08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350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4.51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44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KPN802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12,843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433.95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92.31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5.41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1,688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13.14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5,463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42.54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3,447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26.84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1,866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14.53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379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2.95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45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37,567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390.66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86.02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13.00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4.88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4,917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13.09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9,542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25.40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11,816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31.45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8,448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22.49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2,838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7.55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46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KPN497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34,395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376.58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88.23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10.83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4.82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4,494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13.07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8,426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24.50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9,905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28.80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8,432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24.52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3,124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9.08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47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KPN348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11,944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345.45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80.98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11.55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4.77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1,517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2,797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23.42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3,318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27.78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2,679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22.43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1,630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13.65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48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KPN631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29,735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382.79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87.44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12.42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4.87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3,764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12.66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7,744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26.04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9,468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31.84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6,721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22.60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2,034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6.84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49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+mn-lt"/>
                        </a:rPr>
                        <a:t>KPN855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12,536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402.71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89.46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12.57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5.33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1,570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12.52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5,278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42.10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3,302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26.34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1,896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15.12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490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3.91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000" b="0" i="0" u="none" strike="noStrike">
                          <a:latin typeface="+mn-ea"/>
                          <a:ea typeface="+mn-ea"/>
                        </a:rPr>
                        <a:t>50</a:t>
                      </a:r>
                    </a:p>
                  </a:txBody>
                  <a:tcPr marL="3421" marR="3421" marT="34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+mn-lt"/>
                        </a:rPr>
                        <a:t>KPN571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latin typeface="+mn-lt"/>
                        </a:rPr>
                        <a:t> </a:t>
                      </a:r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24,536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373.24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84.79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11.80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4.82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3,049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12.43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6,155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25.09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7,332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29.88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5,779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23.55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2,221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+mn-lt"/>
                        </a:rPr>
                        <a:t>9.05</a:t>
                      </a:r>
                      <a:endParaRPr lang="en-US" altLang="ko-KR" sz="1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141134" y="868650"/>
            <a:ext cx="8607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solidFill>
                  <a:srgbClr val="0000FF"/>
                </a:solidFill>
              </a:rPr>
              <a:t>□ 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역대 </a:t>
            </a:r>
            <a:r>
              <a:rPr lang="ko-KR" altLang="en-US" sz="2000" b="1" dirty="0" err="1" smtClean="0">
                <a:solidFill>
                  <a:srgbClr val="0000FF"/>
                </a:solidFill>
              </a:rPr>
              <a:t>보증씨수소별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 </a:t>
            </a:r>
            <a:r>
              <a:rPr lang="en-US" altLang="ko-KR" sz="2000" dirty="0" smtClean="0">
                <a:solidFill>
                  <a:srgbClr val="0000FF"/>
                </a:solidFill>
              </a:rPr>
              <a:t>1++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등급이상 </a:t>
            </a:r>
            <a:r>
              <a:rPr lang="ko-KR" altLang="en-US" sz="2000" b="1" dirty="0" err="1" smtClean="0">
                <a:solidFill>
                  <a:srgbClr val="0000FF"/>
                </a:solidFill>
              </a:rPr>
              <a:t>출현율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2000" dirty="0" smtClean="0">
                <a:solidFill>
                  <a:srgbClr val="FF0000"/>
                </a:solidFill>
              </a:rPr>
              <a:t>(</a:t>
            </a:r>
            <a:r>
              <a:rPr lang="ko-KR" altLang="en-US" sz="2000" dirty="0" smtClean="0">
                <a:solidFill>
                  <a:srgbClr val="FF0000"/>
                </a:solidFill>
              </a:rPr>
              <a:t>전체 암소포함</a:t>
            </a:r>
            <a:r>
              <a:rPr lang="en-US" altLang="ko-KR" sz="2000" dirty="0" smtClean="0">
                <a:solidFill>
                  <a:srgbClr val="FF0000"/>
                </a:solidFill>
              </a:rPr>
              <a:t>, 5,000</a:t>
            </a:r>
            <a:r>
              <a:rPr lang="ko-KR" altLang="en-US" sz="2000" dirty="0" smtClean="0">
                <a:solidFill>
                  <a:srgbClr val="FF0000"/>
                </a:solidFill>
              </a:rPr>
              <a:t>두 이상</a:t>
            </a:r>
            <a:r>
              <a:rPr lang="en-US" altLang="ko-KR" sz="2000" dirty="0" smtClean="0">
                <a:solidFill>
                  <a:srgbClr val="FF0000"/>
                </a:solidFill>
              </a:rPr>
              <a:t>)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33"/>
          <p:cNvSpPr>
            <a:spLocks noChangeArrowheads="1"/>
          </p:cNvSpPr>
          <p:nvPr/>
        </p:nvSpPr>
        <p:spPr bwMode="auto">
          <a:xfrm>
            <a:off x="179512" y="116632"/>
            <a:ext cx="6696744" cy="576808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600" b="1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2600" b="1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2600" b="1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후대축</a:t>
            </a:r>
            <a:r>
              <a:rPr lang="ko-KR" altLang="en-US" sz="2600" b="1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2600" b="1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등급출현율</a:t>
            </a:r>
            <a:r>
              <a:rPr lang="ko-KR" altLang="en-US" sz="2600" b="1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및 도체성적</a:t>
            </a:r>
            <a:endParaRPr lang="en-US" altLang="ko-KR" sz="2600" b="1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2071679"/>
            <a:ext cx="9144032" cy="157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742950" indent="-742950">
              <a:lnSpc>
                <a:spcPct val="120000"/>
              </a:lnSpc>
              <a:defRPr/>
            </a:pPr>
            <a:r>
              <a:rPr lang="ko-KR" altLang="en-US" sz="40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ko-KR" altLang="en-US" sz="40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보증씨수소</a:t>
            </a:r>
            <a:r>
              <a:rPr lang="ko-KR" altLang="en-US" sz="40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4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후대축성적</a:t>
            </a:r>
            <a:r>
              <a:rPr lang="ko-KR" altLang="en-US" sz="40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및 </a:t>
            </a:r>
            <a:endParaRPr lang="en-US" altLang="ko-KR" sz="400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pPr marL="742950" indent="-742950">
              <a:lnSpc>
                <a:spcPct val="120000"/>
              </a:lnSpc>
              <a:defRPr/>
            </a:pPr>
            <a:r>
              <a:rPr lang="ko-KR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rPr>
              <a:t>                            </a:t>
            </a:r>
            <a:r>
              <a:rPr lang="ko-KR" altLang="en-US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rPr>
              <a:t>후보씨수소</a:t>
            </a:r>
            <a:r>
              <a:rPr lang="ko-KR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rPr>
              <a:t> 현황</a:t>
            </a:r>
            <a:endParaRPr lang="ko-KR" altLang="en-US" sz="40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5" name="그림 4" descr="모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52032" y="3786190"/>
            <a:ext cx="2786082" cy="1571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66749" y="973859"/>
            <a:ext cx="5832648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□ </a:t>
            </a:r>
            <a:r>
              <a:rPr kumimoji="1" lang="ko-KR" alt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한우 송아지생산두수 현황</a:t>
            </a:r>
            <a:r>
              <a:rPr kumimoji="1" lang="en-US" altLang="ko-K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kumimoji="1" lang="en-US" altLang="ko-KR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2017.12</a:t>
            </a:r>
            <a:r>
              <a:rPr kumimoji="1" lang="ko-KR" alt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월 </a:t>
            </a:r>
            <a:r>
              <a:rPr kumimoji="1" lang="ko-KR" altLang="en-US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말기준</a:t>
            </a:r>
            <a:r>
              <a:rPr kumimoji="1" lang="en-US" altLang="ko-K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kumimoji="1" lang="ko-KR" alt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611560" y="1425619"/>
          <a:ext cx="7848872" cy="5035075"/>
        </p:xfrm>
        <a:graphic>
          <a:graphicData uri="http://schemas.openxmlformats.org/drawingml/2006/table">
            <a:tbl>
              <a:tblPr/>
              <a:tblGrid>
                <a:gridCol w="19289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34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615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3077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487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>
                          <a:solidFill>
                            <a:srgbClr val="0070C0"/>
                          </a:solidFill>
                          <a:latin typeface="+mj-lt"/>
                          <a:ea typeface="+mn-ea"/>
                        </a:rPr>
                        <a:t>시 도</a:t>
                      </a:r>
                      <a:endParaRPr lang="ko-KR" altLang="en-US" sz="1200" b="1" dirty="0">
                        <a:solidFill>
                          <a:srgbClr val="0070C0"/>
                        </a:solidFill>
                        <a:latin typeface="+mj-lt"/>
                        <a:ea typeface="+mn-ea"/>
                      </a:endParaRPr>
                    </a:p>
                  </a:txBody>
                  <a:tcPr marL="65746" marR="65746" marT="32873" marB="3287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>
                          <a:solidFill>
                            <a:srgbClr val="0070C0"/>
                          </a:solidFill>
                          <a:latin typeface="+mj-lt"/>
                          <a:ea typeface="+mn-ea"/>
                        </a:rPr>
                        <a:t>소 계</a:t>
                      </a:r>
                      <a:endParaRPr lang="ko-KR" altLang="en-US" sz="1100" b="1" dirty="0">
                        <a:solidFill>
                          <a:srgbClr val="0070C0"/>
                        </a:solidFill>
                        <a:latin typeface="+mj-lt"/>
                        <a:ea typeface="+mn-ea"/>
                      </a:endParaRPr>
                    </a:p>
                  </a:txBody>
                  <a:tcPr marL="65746" marR="65746" marT="32873" marB="3287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>
                          <a:solidFill>
                            <a:srgbClr val="0070C0"/>
                          </a:solidFill>
                          <a:latin typeface="+mj-lt"/>
                          <a:ea typeface="+mn-ea"/>
                        </a:rPr>
                        <a:t>암</a:t>
                      </a:r>
                      <a:endParaRPr lang="ko-KR" altLang="en-US" sz="1100" b="1" dirty="0">
                        <a:solidFill>
                          <a:srgbClr val="0070C0"/>
                        </a:solidFill>
                        <a:latin typeface="+mj-lt"/>
                        <a:ea typeface="+mn-ea"/>
                      </a:endParaRPr>
                    </a:p>
                  </a:txBody>
                  <a:tcPr marL="65746" marR="65746" marT="32873" marB="3287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>
                          <a:solidFill>
                            <a:srgbClr val="0070C0"/>
                          </a:solidFill>
                          <a:latin typeface="+mj-lt"/>
                          <a:ea typeface="+mn-ea"/>
                        </a:rPr>
                        <a:t>수</a:t>
                      </a:r>
                      <a:endParaRPr lang="ko-KR" altLang="en-US" sz="1100" b="1" dirty="0">
                        <a:solidFill>
                          <a:srgbClr val="0070C0"/>
                        </a:solidFill>
                        <a:latin typeface="+mj-lt"/>
                        <a:ea typeface="+mn-ea"/>
                      </a:endParaRPr>
                    </a:p>
                  </a:txBody>
                  <a:tcPr marL="65746" marR="65746" marT="32873" marB="3287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>
                          <a:solidFill>
                            <a:srgbClr val="0070C0"/>
                          </a:solidFill>
                          <a:latin typeface="+mj-lt"/>
                          <a:ea typeface="+mn-ea"/>
                        </a:rPr>
                        <a:t>비고</a:t>
                      </a:r>
                    </a:p>
                  </a:txBody>
                  <a:tcPr marL="65746" marR="65746" marT="32873" marB="3287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57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경 기 도</a:t>
                      </a:r>
                    </a:p>
                  </a:txBody>
                  <a:tcPr marL="65746" marR="65746" marT="32873" marB="3287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60,000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29,000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31,000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9149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000000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5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강 원 도</a:t>
                      </a:r>
                    </a:p>
                  </a:txBody>
                  <a:tcPr marL="65746" marR="65746" marT="32873" marB="3287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64,000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31,000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33,000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9149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000000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5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충청북도</a:t>
                      </a:r>
                    </a:p>
                  </a:txBody>
                  <a:tcPr marL="65746" marR="65746" marT="32873" marB="3287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66,000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32,000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34,000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9149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000000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5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충청남도</a:t>
                      </a:r>
                    </a:p>
                  </a:txBody>
                  <a:tcPr marL="65746" marR="65746" marT="32873" marB="3287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116,000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56,000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60,000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9149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000000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5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전라북도</a:t>
                      </a:r>
                    </a:p>
                  </a:txBody>
                  <a:tcPr marL="65746" marR="65746" marT="32873" marB="3287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109,000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53,000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56,000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9149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000000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5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전라남도</a:t>
                      </a:r>
                    </a:p>
                  </a:txBody>
                  <a:tcPr marL="65746" marR="65746" marT="32873" marB="3287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147,000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71,000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76,000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9149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000000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5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경상북도</a:t>
                      </a:r>
                    </a:p>
                  </a:txBody>
                  <a:tcPr marL="65746" marR="65746" marT="32873" marB="3287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185,000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90,000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95,000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9149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000000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5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경상남도</a:t>
                      </a:r>
                    </a:p>
                  </a:txBody>
                  <a:tcPr marL="65746" marR="65746" marT="32873" marB="3287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112,000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54,000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58,000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9149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000000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5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제 주 도</a:t>
                      </a:r>
                    </a:p>
                  </a:txBody>
                  <a:tcPr marL="65746" marR="65746" marT="32873" marB="3287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19,000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9,000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10,000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9149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000000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5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전국합계</a:t>
                      </a:r>
                    </a:p>
                  </a:txBody>
                  <a:tcPr marL="65746" marR="65746" marT="32873" marB="3287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878,000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425,000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453,000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9149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000000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제목 1"/>
          <p:cNvSpPr txBox="1">
            <a:spLocks/>
          </p:cNvSpPr>
          <p:nvPr/>
        </p:nvSpPr>
        <p:spPr>
          <a:xfrm>
            <a:off x="525302" y="6498554"/>
            <a:ext cx="5832648" cy="28803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 </a:t>
            </a:r>
            <a:r>
              <a:rPr kumimoji="1" lang="ko-KR" alt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광역시와 </a:t>
            </a:r>
            <a:r>
              <a:rPr kumimoji="1" lang="ko-KR" altLang="en-US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프리마틴소는</a:t>
            </a:r>
            <a:r>
              <a:rPr kumimoji="1" lang="ko-KR" alt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 각 도와 수소로 편입하였음</a:t>
            </a:r>
            <a:r>
              <a:rPr kumimoji="1" lang="en-US" altLang="ko-K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.</a:t>
            </a:r>
            <a:endParaRPr kumimoji="1" lang="ko-KR" alt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94593" y="262574"/>
            <a:ext cx="33853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ko-KR" altLang="en-US" sz="3200" b="1" dirty="0" smtClean="0">
                <a:solidFill>
                  <a:srgbClr val="0000CC"/>
                </a:solidFill>
                <a:latin typeface="+mj-ea"/>
                <a:ea typeface="+mj-ea"/>
              </a:rPr>
              <a:t>한우산업의  </a:t>
            </a:r>
            <a:r>
              <a:rPr lang="ko-KR" altLang="en-US" sz="3200" b="1" dirty="0">
                <a:solidFill>
                  <a:srgbClr val="0000CC"/>
                </a:solidFill>
                <a:latin typeface="+mj-ea"/>
                <a:ea typeface="+mj-ea"/>
              </a:rPr>
              <a:t>현황</a:t>
            </a:r>
            <a:r>
              <a:rPr lang="ko-KR" sz="3200" b="1" dirty="0">
                <a:solidFill>
                  <a:srgbClr val="0000CC"/>
                </a:solidFill>
                <a:latin typeface="+mj-ea"/>
                <a:ea typeface="+mj-ea"/>
              </a:rPr>
              <a:t> </a:t>
            </a:r>
            <a:endParaRPr lang="ko-KR" altLang="en-US" sz="3200" b="1" dirty="0">
              <a:solidFill>
                <a:srgbClr val="0000CC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44" y="142852"/>
            <a:ext cx="6981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□</a:t>
            </a:r>
            <a:r>
              <a:rPr lang="en-US" altLang="ko-KR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2018 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상반기 </a:t>
            </a:r>
            <a:r>
              <a:rPr lang="ko-KR" altLang="en-US" sz="3000" spc="-7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3200" spc="-7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형질별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순위</a:t>
            </a:r>
            <a:endParaRPr lang="ko-KR" altLang="en-US" sz="3200" spc="-7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285719" y="1095338"/>
          <a:ext cx="8572560" cy="5564014"/>
        </p:xfrm>
        <a:graphic>
          <a:graphicData uri="http://schemas.openxmlformats.org/drawingml/2006/table">
            <a:tbl>
              <a:tblPr/>
              <a:tblGrid>
                <a:gridCol w="640498"/>
                <a:gridCol w="1080982"/>
                <a:gridCol w="805677"/>
                <a:gridCol w="1080982"/>
                <a:gridCol w="1025919"/>
                <a:gridCol w="1080982"/>
                <a:gridCol w="915798"/>
                <a:gridCol w="1080982"/>
                <a:gridCol w="860740"/>
              </a:tblGrid>
              <a:tr h="350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한컴바탕"/>
                        </a:rPr>
                        <a:t>순위</a:t>
                      </a: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도체중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한컴바탕"/>
                        </a:rPr>
                        <a:t>등심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한컴바탕"/>
                        </a:rPr>
                        <a:t>단면적</a:t>
                      </a: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등지방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한컴바탕"/>
                        </a:rPr>
                        <a:t>두께</a:t>
                      </a: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근내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한컴바탕"/>
                        </a:rPr>
                        <a:t>지방도</a:t>
                      </a: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5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KPN1127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80.35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KPN944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15.16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KPN1053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-5.84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KPN1064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3.55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KPN1124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57.42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KPN1112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15.02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KPN969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-4.59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KPN1046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2.69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KPN944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54.93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KPN1080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14.32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KPN876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-4.14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KPN1100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2.60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KPN1060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53.61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KPN1115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13.34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KPN1006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-3.79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KPN1002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2.60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KPN1112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53.46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KPN1060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13.09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KPN944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-3.53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KPN1187</a:t>
                      </a:r>
                      <a:endParaRPr lang="en-US" sz="1100" b="1" dirty="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2.29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KPN1081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52.79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KPN1100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12.89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KPN737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-3.50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KPN976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2.26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KPN1046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52.53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KPN1046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12.77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KPN658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-3.46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KPN1080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2.25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KPN1126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52.28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KPN1133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12.30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KPN1182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-3.42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KPN1101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2.18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KPN990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51.16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KPN1127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12.17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KPN1173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-2.99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KPN1168</a:t>
                      </a:r>
                      <a:endParaRPr lang="en-US" sz="1100" b="1" dirty="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2.15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KPN1189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49.08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KPN1034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12.03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KPN1002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-2.97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KPN1159</a:t>
                      </a:r>
                      <a:endParaRPr lang="en-US" sz="1100" b="1" dirty="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2.12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KPN1181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48.71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KPN1144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11.93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KPN1080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-2.97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KPN1011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2.01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KPN1145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48.06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KPN785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11.71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KPN1016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-2.96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KPN1130</a:t>
                      </a:r>
                      <a:endParaRPr lang="en-US" sz="1100" b="1" dirty="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1.91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KPN1069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47.70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KPN1182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11.35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KPN1071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-2.91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KPN1186</a:t>
                      </a:r>
                      <a:endParaRPr lang="en-US" sz="1100" b="1" dirty="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1.84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KPN1173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45.45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KPN1181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11.15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KPN1127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-2.90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KPN1146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1.83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KPN1098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44.97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KPN1145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11.14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KPN1034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-2.86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KPN1047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1.73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KPN1068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44.65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KPN1081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10.87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KPN1030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-2.79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KPN1006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1.69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17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KPN918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44.09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KPN1002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10.73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KPN717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-2.71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KPN1133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1.63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KPN1076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43.95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KPN918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10.48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KPN1146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-2.68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KPN1113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1.62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KPN1080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43.33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KPN1061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10.27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KPN830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-2.59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KPN990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1.60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KPN1061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43.26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KPN917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10.03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KPN1152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-2.53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KPN1030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1.55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288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357159" y="1071546"/>
          <a:ext cx="8501121" cy="5587754"/>
        </p:xfrm>
        <a:graphic>
          <a:graphicData uri="http://schemas.openxmlformats.org/drawingml/2006/table">
            <a:tbl>
              <a:tblPr/>
              <a:tblGrid>
                <a:gridCol w="635157"/>
                <a:gridCol w="1071973"/>
                <a:gridCol w="763281"/>
                <a:gridCol w="1107657"/>
                <a:gridCol w="1017370"/>
                <a:gridCol w="1071973"/>
                <a:gridCol w="908170"/>
                <a:gridCol w="1071973"/>
                <a:gridCol w="853567"/>
              </a:tblGrid>
              <a:tr h="350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한컴바탕"/>
                        </a:rPr>
                        <a:t>순위</a:t>
                      </a: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도체중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한컴바탕"/>
                        </a:rPr>
                        <a:t>등심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한컴바탕"/>
                        </a:rPr>
                        <a:t>단면적</a:t>
                      </a: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등지방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한컴바탕"/>
                        </a:rPr>
                        <a:t>두께</a:t>
                      </a: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근내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한컴바탕"/>
                        </a:rPr>
                        <a:t>지방도</a:t>
                      </a:r>
                    </a:p>
                  </a:txBody>
                  <a:tcPr marL="30633" marR="30633" marT="15317" marB="1531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21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KPN994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42.73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KPN1167</a:t>
                      </a:r>
                      <a:endParaRPr lang="en-US" sz="1100" b="1" dirty="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9.54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KPN1018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-2.53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KPN1062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1.53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22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KPN1136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42.57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KPN1146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9.53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KPN1133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-2.45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KPN1029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1.51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23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KPN1115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41.77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KPN1064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9.38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KPN976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-2.43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KPN918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1.47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KPN1167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41.65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KPN1131</a:t>
                      </a:r>
                      <a:endParaRPr lang="en-US" sz="1100" b="1" dirty="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9.08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KPN1181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-2.40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KPN1034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1.40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KPN1151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41.59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KPN990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8.89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KPN1100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-2.37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KPN1087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1.39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KPN1139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40.92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KPN1189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8.77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KPN1060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-2.29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KPN1116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1.39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27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KPN1011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40.41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KPN969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8.65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KPN964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-2.15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KPN1151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1.35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KPN1006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40.32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KPN883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8.60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KPN883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-2.14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KPN1099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1.30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KPN1055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40.23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KPN1179</a:t>
                      </a:r>
                      <a:endParaRPr lang="en-US" sz="1100" b="1" dirty="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8.53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KPN1167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-2.11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KPN1145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1.29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KPN1075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38.65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KPN1123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8.25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KPN1179</a:t>
                      </a:r>
                      <a:endParaRPr lang="en-US" sz="1100" b="1" dirty="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-1.99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KPN1144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1.29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KPN1123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38.51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KPN1173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7.95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KPN1139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-1.96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KPN1112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1.28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KPN1049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37.84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KPN1047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7.78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KPN919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-1.81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KPN1078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1.27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KPN1179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37.43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KPN1069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7.68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KPN886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-1.81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KPN1071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1.21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KPN1150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37.43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KPN1139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7.64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KPN1035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-1.75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KPN1081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1.21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KPN785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37.28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KPN1171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7.41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KPN1068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-1.75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KPN1158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1.18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KPN1144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37.06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KPN1098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7.37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KPN1180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-1.72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KPN1170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1.18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37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KPN1059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36.90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KPN1126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7.23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KPN978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-1.55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KPN737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1.17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KPN1159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36.60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KPN1071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7.22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KPN785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-1.50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KPN690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1.13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KPN1158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36.57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KPN1158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7.16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KPN1149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-1.45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KPN1016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1.12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40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KPN1170</a:t>
                      </a:r>
                      <a:endParaRPr lang="en-US" sz="1100" b="1" dirty="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36.44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KPN1087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7.15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KPN1101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-1.36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KPN1106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1.10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084" marR="32084" marT="16042" marB="16042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2844" y="201019"/>
            <a:ext cx="6981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□</a:t>
            </a:r>
            <a:r>
              <a:rPr lang="en-US" altLang="ko-KR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2018 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상반기 </a:t>
            </a:r>
            <a:r>
              <a:rPr lang="ko-KR" altLang="en-US" sz="3000" spc="-7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3200" spc="-7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형질별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순위</a:t>
            </a:r>
            <a:endParaRPr lang="ko-KR" altLang="en-US" sz="3200" spc="-7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357157" y="1142984"/>
          <a:ext cx="8429686" cy="5396336"/>
        </p:xfrm>
        <a:graphic>
          <a:graphicData uri="http://schemas.openxmlformats.org/drawingml/2006/table">
            <a:tbl>
              <a:tblPr/>
              <a:tblGrid>
                <a:gridCol w="629817"/>
                <a:gridCol w="1062967"/>
                <a:gridCol w="792250"/>
                <a:gridCol w="1062967"/>
                <a:gridCol w="1008825"/>
                <a:gridCol w="1062967"/>
                <a:gridCol w="900534"/>
                <a:gridCol w="1062967"/>
                <a:gridCol w="846392"/>
              </a:tblGrid>
              <a:tr h="3451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dirty="0">
                          <a:solidFill>
                            <a:srgbClr val="000000"/>
                          </a:solidFill>
                          <a:latin typeface="한컴바탕"/>
                        </a:rPr>
                        <a:t>순위</a:t>
                      </a: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dirty="0" err="1">
                          <a:solidFill>
                            <a:srgbClr val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dirty="0" err="1">
                          <a:solidFill>
                            <a:srgbClr val="000000"/>
                          </a:solidFill>
                          <a:latin typeface="한컴바탕"/>
                        </a:rPr>
                        <a:t>도체중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dirty="0" err="1">
                          <a:solidFill>
                            <a:srgbClr val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dirty="0">
                          <a:solidFill>
                            <a:srgbClr val="000000"/>
                          </a:solidFill>
                          <a:latin typeface="한컴바탕"/>
                        </a:rPr>
                        <a:t>등심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dirty="0">
                          <a:solidFill>
                            <a:srgbClr val="000000"/>
                          </a:solidFill>
                          <a:latin typeface="한컴바탕"/>
                        </a:rPr>
                        <a:t>단면적</a:t>
                      </a: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dirty="0" err="1">
                          <a:solidFill>
                            <a:srgbClr val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dirty="0" err="1">
                          <a:solidFill>
                            <a:srgbClr val="000000"/>
                          </a:solidFill>
                          <a:latin typeface="한컴바탕"/>
                        </a:rPr>
                        <a:t>등지방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dirty="0">
                          <a:solidFill>
                            <a:srgbClr val="000000"/>
                          </a:solidFill>
                          <a:latin typeface="한컴바탕"/>
                        </a:rPr>
                        <a:t>두께</a:t>
                      </a: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dirty="0" err="1">
                          <a:solidFill>
                            <a:srgbClr val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dirty="0" err="1">
                          <a:solidFill>
                            <a:srgbClr val="000000"/>
                          </a:solidFill>
                          <a:latin typeface="한컴바탕"/>
                        </a:rPr>
                        <a:t>근내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dirty="0">
                          <a:solidFill>
                            <a:srgbClr val="000000"/>
                          </a:solidFill>
                          <a:latin typeface="한컴바탕"/>
                        </a:rPr>
                        <a:t>지방도</a:t>
                      </a: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39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41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KPN1022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35.59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KPN994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7.14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KPN734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-1.30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KPN658</a:t>
                      </a:r>
                      <a:endParaRPr lang="en-US" sz="1100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1.05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42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KPN1171</a:t>
                      </a:r>
                      <a:endParaRPr lang="en-US" sz="110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35.01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KPN1006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7.11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KPN1069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-1.30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KPN968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0.98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43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KPN1064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34.88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KPN1168</a:t>
                      </a:r>
                      <a:endParaRPr lang="en-US" sz="1100" dirty="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7.08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KPN1112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-1.22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KPN1150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0.97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44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KPN1178</a:t>
                      </a:r>
                      <a:endParaRPr lang="en-US" sz="110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34.72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KPN919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7.05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KPN1047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-1.19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KPN998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0.96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45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KPN1168</a:t>
                      </a:r>
                      <a:endParaRPr lang="en-US" sz="110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33.79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KPN1165</a:t>
                      </a:r>
                      <a:endParaRPr lang="en-US" sz="1100" dirty="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6.91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KPN1178</a:t>
                      </a:r>
                      <a:endParaRPr lang="en-US" sz="110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-1.12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KPN956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0.95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46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KPN1035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33.47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KPN943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6.79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KPN1046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-1.11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KPN1165</a:t>
                      </a:r>
                      <a:endParaRPr lang="en-US" sz="110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0.94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47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KPN1087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33.23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KPN1178</a:t>
                      </a:r>
                      <a:endParaRPr lang="en-US" sz="110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6.75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KPN946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-1.07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KPN965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0.89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48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KPN1157</a:t>
                      </a:r>
                      <a:endParaRPr lang="en-US" sz="110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33.11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KPN886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6.72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KPN738</a:t>
                      </a:r>
                      <a:endParaRPr lang="en-US" sz="1100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-0.92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KPN946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0.88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49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KPN919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32.26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KPN1055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6.72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KPN1081</a:t>
                      </a:r>
                      <a:endParaRPr lang="en-US" sz="1100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-0.92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KPN1114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0.88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50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KPN1133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32.15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KPN1011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6.68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KPN698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-0.89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KPN1136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0.80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51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KPN1002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31.88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KPN1062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6.66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KPN1099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-0.87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KPN738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0.80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52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KPN1100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31.75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KPN1136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6.51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KPN998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-0.84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KPN1173</a:t>
                      </a:r>
                      <a:endParaRPr lang="en-US" sz="1100" dirty="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0.76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53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KPN1034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30.68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KPN1159</a:t>
                      </a:r>
                      <a:endParaRPr lang="en-US" sz="110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6.46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KPN1157</a:t>
                      </a:r>
                      <a:endParaRPr lang="en-US" sz="110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-0.79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KPN1126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0.71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54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KPN1106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29.02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KPN1151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6.44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KPN994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-0.65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KPN830</a:t>
                      </a:r>
                      <a:endParaRPr lang="en-US" sz="1100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0.71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55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KPN1180</a:t>
                      </a:r>
                      <a:endParaRPr lang="en-US" sz="110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28.43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KPN1150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6.32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KPN1187</a:t>
                      </a:r>
                      <a:endParaRPr lang="en-US" sz="110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-0.65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KPN1061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0.71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56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KPN1062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27.79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KPN1068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6.30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KPN1085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-0.56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KPN717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0.69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57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KPN917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27.71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KPN1130</a:t>
                      </a:r>
                      <a:endParaRPr lang="en-US" sz="110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6.28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KPN774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-0.48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KPN978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0.68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58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KPN968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27.38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KPN1076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6.25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KPN855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-0.47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KPN966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0.66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59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KPN1186</a:t>
                      </a:r>
                      <a:endParaRPr lang="en-US" sz="110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24.93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KPN734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6.17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KPN1087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-0.44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KPN1052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0.66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60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KPN1165</a:t>
                      </a:r>
                      <a:endParaRPr lang="en-US" sz="110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24.64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KPN1175</a:t>
                      </a:r>
                      <a:endParaRPr lang="en-US" sz="110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6.02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KPN943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-0.43 </a:t>
                      </a:r>
                      <a:endParaRPr lang="en-US" sz="110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KPN883</a:t>
                      </a:r>
                      <a:endParaRPr lang="en-US" sz="110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0.65 </a:t>
                      </a:r>
                      <a:endParaRPr lang="en-US" sz="1100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26796" marR="26796" marT="13398" marB="13398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083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42844" y="201019"/>
            <a:ext cx="7106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□</a:t>
            </a:r>
            <a:r>
              <a:rPr lang="en-US" altLang="ko-KR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2018 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상반기 </a:t>
            </a:r>
            <a:r>
              <a:rPr lang="ko-KR" altLang="en-US" sz="3000" spc="-7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3200" spc="-7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형질별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순위 </a:t>
            </a:r>
            <a:endParaRPr lang="ko-KR" altLang="en-US" sz="3200" spc="-7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285722" y="1142978"/>
          <a:ext cx="8501122" cy="5357850"/>
        </p:xfrm>
        <a:graphic>
          <a:graphicData uri="http://schemas.openxmlformats.org/drawingml/2006/table">
            <a:tbl>
              <a:tblPr/>
              <a:tblGrid>
                <a:gridCol w="627101"/>
                <a:gridCol w="1058378"/>
                <a:gridCol w="788831"/>
                <a:gridCol w="1058378"/>
                <a:gridCol w="1004468"/>
                <a:gridCol w="1058378"/>
                <a:gridCol w="896650"/>
                <a:gridCol w="1058378"/>
                <a:gridCol w="950560"/>
              </a:tblGrid>
              <a:tr h="4364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한컴바탕"/>
                        </a:rPr>
                        <a:t>순위</a:t>
                      </a: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도체중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한컴바탕"/>
                        </a:rPr>
                        <a:t>등심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한컴바탕"/>
                        </a:rPr>
                        <a:t>단면적</a:t>
                      </a: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한컴바탕"/>
                        </a:rPr>
                        <a:t>씨수소</a:t>
                      </a: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한컴바탕"/>
                        </a:rPr>
                        <a:t>등지방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한컴바탕"/>
                        </a:rPr>
                        <a:t>두께</a:t>
                      </a: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한컴바탕"/>
                        </a:rPr>
                        <a:t>씨수소</a:t>
                      </a: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한컴바탕"/>
                        </a:rPr>
                        <a:t>근내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>
                          <a:solidFill>
                            <a:srgbClr val="000000"/>
                          </a:solidFill>
                          <a:latin typeface="한컴바탕"/>
                        </a:rPr>
                        <a:t>지방도</a:t>
                      </a: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07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61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KPN1182</a:t>
                      </a:r>
                      <a:endParaRPr lang="en-US" sz="1100" b="1" dirty="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24.53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KPN1029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5.88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KPN1151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-0.38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KPN1075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0.62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KPN1038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24.24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KPN1170</a:t>
                      </a:r>
                      <a:endParaRPr lang="en-US" sz="1100" b="1" dirty="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5.82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KPN1106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-0.36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KPN1098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0.60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KPN1101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24.09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KPN1124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5.81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KPN742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-0.14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KPN964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0.58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KPN1152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23.53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KPN998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5.80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KPN1064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-0.12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KPN1115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0.56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KPN1048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23.30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KPN1085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5.61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KPN1113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-0.03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KPN1189</a:t>
                      </a:r>
                      <a:endParaRPr lang="en-US" sz="1100" b="1" dirty="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0.56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KPN1114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22.56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KPN1078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5.59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KPN1048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-0.01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KPN886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0.53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67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KPN1175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22.36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KPN1101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5.56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KPN752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0.00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KPN1068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0.43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KPN1113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21.75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KPN1157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5.47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KPN917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0.01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KPN943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0.42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KPN1138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21.66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KPN1035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5.41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KPN918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0.02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KPN1175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0.42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KPN742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21.16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KPN1048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5.37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KPN1078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0.05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KPN698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0.42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KPN1016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20.54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KPN1187</a:t>
                      </a:r>
                      <a:endParaRPr lang="en-US" sz="1100" b="1" dirty="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5.33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KPN1052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0.06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KPN1069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0.42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KPN1187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20.47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KPN774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5.30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KPN990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0.07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KPN1022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0.41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KPN1030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20.46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KPN1088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5.23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KPN1189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0.14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KPN1138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0.41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KPN886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18.84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KPN1186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5.04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KPN1038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0.16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KPN1076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0.40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KPN1029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18.52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KPN855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4.96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KPN690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0.18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KPN1088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0.40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KPN1131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18.34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KPN1038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4.74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KPN963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0.19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KPN1149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0.40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8461" marR="38461" marT="19230" marB="1923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42844" y="201019"/>
            <a:ext cx="7106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□</a:t>
            </a:r>
            <a:r>
              <a:rPr lang="en-US" altLang="ko-KR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2018 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상반기 </a:t>
            </a:r>
            <a:r>
              <a:rPr lang="ko-KR" altLang="en-US" sz="3000" spc="-7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3200" spc="-7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형질별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순위 </a:t>
            </a:r>
            <a:endParaRPr lang="ko-KR" altLang="en-US" sz="3200" spc="-7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357158" y="1162696"/>
          <a:ext cx="8358248" cy="5409573"/>
        </p:xfrm>
        <a:graphic>
          <a:graphicData uri="http://schemas.openxmlformats.org/drawingml/2006/table">
            <a:tbl>
              <a:tblPr/>
              <a:tblGrid>
                <a:gridCol w="616563"/>
                <a:gridCol w="1040590"/>
                <a:gridCol w="881580"/>
                <a:gridCol w="1040590"/>
                <a:gridCol w="987586"/>
                <a:gridCol w="1040590"/>
                <a:gridCol w="881580"/>
                <a:gridCol w="1040590"/>
                <a:gridCol w="828579"/>
              </a:tblGrid>
              <a:tr h="378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ysClr val="windowText" lastClr="000000"/>
                          </a:solidFill>
                          <a:latin typeface="한컴바탕"/>
                        </a:rPr>
                        <a:t>순위</a:t>
                      </a:r>
                    </a:p>
                  </a:txBody>
                  <a:tcPr marL="32169" marR="32169" marT="16084" marB="1608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ysClr val="windowText" lastClr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b="1" dirty="0">
                        <a:solidFill>
                          <a:sysClr val="windowText" lastClr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ysClr val="windowText" lastClr="000000"/>
                          </a:solidFill>
                          <a:latin typeface="한컴바탕"/>
                        </a:rPr>
                        <a:t>도체중</a:t>
                      </a:r>
                      <a:endParaRPr lang="ko-KR" altLang="en-US" sz="1100" b="1" dirty="0">
                        <a:solidFill>
                          <a:sysClr val="windowText" lastClr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ysClr val="windowText" lastClr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b="1" dirty="0">
                        <a:solidFill>
                          <a:sysClr val="windowText" lastClr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ysClr val="windowText" lastClr="000000"/>
                          </a:solidFill>
                          <a:latin typeface="한컴바탕"/>
                        </a:rPr>
                        <a:t>등심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ysClr val="windowText" lastClr="000000"/>
                          </a:solidFill>
                          <a:latin typeface="한컴바탕"/>
                        </a:rPr>
                        <a:t>단면적</a:t>
                      </a: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ysClr val="windowText" lastClr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b="1" dirty="0">
                        <a:solidFill>
                          <a:sysClr val="windowText" lastClr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ysClr val="windowText" lastClr="000000"/>
                          </a:solidFill>
                          <a:latin typeface="한컴바탕"/>
                        </a:rPr>
                        <a:t>등지방</a:t>
                      </a:r>
                      <a:endParaRPr lang="ko-KR" altLang="en-US" sz="1100" b="1" dirty="0">
                        <a:solidFill>
                          <a:sysClr val="windowText" lastClr="000000"/>
                        </a:solidFill>
                        <a:latin typeface="한컴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ysClr val="windowText" lastClr="000000"/>
                          </a:solidFill>
                          <a:latin typeface="한컴바탕"/>
                        </a:rPr>
                        <a:t>두께</a:t>
                      </a: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ysClr val="windowText" lastClr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b="1" dirty="0">
                        <a:solidFill>
                          <a:sysClr val="windowText" lastClr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ysClr val="windowText" lastClr="000000"/>
                          </a:solidFill>
                          <a:latin typeface="한컴바탕"/>
                        </a:rPr>
                        <a:t>근내</a:t>
                      </a:r>
                      <a:endParaRPr lang="ko-KR" altLang="en-US" sz="1100" b="1" dirty="0">
                        <a:solidFill>
                          <a:sysClr val="windowText" lastClr="000000"/>
                        </a:solidFill>
                        <a:latin typeface="한컴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ysClr val="windowText" lastClr="000000"/>
                          </a:solidFill>
                          <a:latin typeface="한컴바탕"/>
                        </a:rPr>
                        <a:t>지방도</a:t>
                      </a: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77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KPN976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18.06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KPN1099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4.28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KPN1061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0.21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KPN1171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0.40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KPN998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17.87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KPN1075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4.06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KPN1123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0.23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KPN969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0.39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KPN1018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17.71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KPN830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4.00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KPN1116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0.30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KPN1049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0.39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KPN774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17.63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KPN1049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3.58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KPN1124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0.40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KPN752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0.37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KPN1130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17.38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KPN1152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3.57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KPN1115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0.51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KPN1085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0.37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KPN1053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16.80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KPN717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3.38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KPN1011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0.56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KPN855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0.37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KPN1047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16.08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KPN1113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3.31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KPN1165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0.56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KPN1018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0.37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KPN883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16.06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KPN1180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3.29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KPN956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0.58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KPN774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0.37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KPN658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15.31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KPN658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3.24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KPN1150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0.58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KPN734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0.36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KPN978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14.91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KPN1053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3.11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KPN1131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0.60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KPN1048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0.35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87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KPN1088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14.62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KPN1149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2.98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KPN1138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0.79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KPN1053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0.35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KPN1071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14.37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KPN1116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2.90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KPN1175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0.86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KPN1035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0.35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KPN1085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13.85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KPN946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2.69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KPN1055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0.90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KPN1124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0.34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90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KPN1149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13.45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KPN968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2.67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KPN1062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0.92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KPN1059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0.33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91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KPN752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13.13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KPN1018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2.55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KPN1168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1.07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KPN876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0.33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92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KPN963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12.02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KPN1016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2.45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KPN968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1.17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KPN944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0.32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93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KPN1116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12.00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KPN1059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2.38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KPN1186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1.26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KPN1060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0.29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94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KPN734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11.95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KPN1022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2.06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KPN1136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1.28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KPN963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0.28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95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KPN1146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9.52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KPN738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1.87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KPN965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1.29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KPN742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0.27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2169" marR="32169" marT="16084" marB="1608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878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42844" y="201019"/>
            <a:ext cx="7106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□</a:t>
            </a:r>
            <a:r>
              <a:rPr lang="en-US" altLang="ko-KR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2018 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상반기 </a:t>
            </a:r>
            <a:r>
              <a:rPr lang="ko-KR" altLang="en-US" sz="3000" spc="-7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3200" spc="-7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형질별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순위 </a:t>
            </a:r>
            <a:endParaRPr lang="ko-KR" altLang="en-US" sz="3200" spc="-7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357159" y="1260181"/>
          <a:ext cx="8215368" cy="5312090"/>
        </p:xfrm>
        <a:graphic>
          <a:graphicData uri="http://schemas.openxmlformats.org/drawingml/2006/table">
            <a:tbl>
              <a:tblPr/>
              <a:tblGrid>
                <a:gridCol w="606023"/>
                <a:gridCol w="1022803"/>
                <a:gridCol w="866509"/>
                <a:gridCol w="1022803"/>
                <a:gridCol w="970702"/>
                <a:gridCol w="1022803"/>
                <a:gridCol w="866509"/>
                <a:gridCol w="1022803"/>
                <a:gridCol w="814413"/>
              </a:tblGrid>
              <a:tr h="3900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한컴바탕"/>
                        </a:rPr>
                        <a:t>순위</a:t>
                      </a:r>
                    </a:p>
                  </a:txBody>
                  <a:tcPr marL="33867" marR="33867" marT="16933" marB="1693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도체중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한컴바탕"/>
                        </a:rPr>
                        <a:t>등심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한컴바탕"/>
                        </a:rPr>
                        <a:t>단면적</a:t>
                      </a: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등지방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한컴바탕"/>
                        </a:rPr>
                        <a:t>두께</a:t>
                      </a: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씨수소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>
                          <a:solidFill>
                            <a:srgbClr val="000000"/>
                          </a:solidFill>
                          <a:latin typeface="한컴바탕"/>
                        </a:rPr>
                        <a:t>근내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한컴바탕"/>
                        </a:rPr>
                        <a:t>지방도</a:t>
                      </a: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73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96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KPN943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9.00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KPN1106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1.50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KPN1029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1.31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KPN1131</a:t>
                      </a:r>
                      <a:endParaRPr lang="en-US" sz="1100" b="1" dirty="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0.26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97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KPN966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8.49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KPN1138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1.45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KPN966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1.42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KPN1157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0.23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98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KPN946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8.39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KPN876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1.25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KPN1145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1.50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KPN1180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0.21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99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KPN1052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6.24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KPN976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1.25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KPN1130</a:t>
                      </a:r>
                      <a:endParaRPr lang="en-US" sz="1100" b="1" dirty="0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1.67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KPN1178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0.16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100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KPN956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5.78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KPN1114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1.06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KPN1088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1.67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KPN785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0.16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101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KPN855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4.42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KPN963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0.95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KPN1059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1.79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KPN994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0.13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102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KPN1078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3.39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KPN1030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0.79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KPN1126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1.94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KPN1055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0.11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103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KPN1099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3.30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KPN742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0.18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KPN1114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2.05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KPN919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0.09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104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KPN738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0.66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KPN964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0.02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KPN1144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2.74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KPN1139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0.07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105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KPN830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0.15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KPN978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-0.25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KPN1170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2.92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KPN1038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0.05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106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KPN964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0.02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KPN698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-0.48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KPN1022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3.04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KPN1152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0.04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107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KPN965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-0.50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KPN956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-0.94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KPN1075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3.17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KPN1179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-0.07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108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KPN690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-3.79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KPN737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-1.18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KPN1098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3.48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KPN917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-0.13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109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KPN717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-4.17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KPN690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-2.28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KPN1159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3.63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KPN1181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-0.21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110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KPN969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-5.66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KPN965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-2.96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KPN1158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3.78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KPN1123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-0.33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111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KPN737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-6.43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KPN966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-3.01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KPN1076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4.11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KPN1167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-0.38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112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KPN698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-9.84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KPN752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-3.88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KPN1049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4.16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KPN1182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-0.45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113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KPN876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-11.84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latin typeface="한컴바탕"/>
                          <a:ea typeface="한컴바탕"/>
                        </a:rPr>
                        <a:t>KPN1052</a:t>
                      </a:r>
                      <a:endParaRPr lang="en-US" sz="1100" b="1">
                        <a:solidFill>
                          <a:srgbClr val="FF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-3.95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latin typeface="한컴바탕"/>
                          <a:ea typeface="한컴바탕"/>
                        </a:rPr>
                        <a:t>KPN1171</a:t>
                      </a:r>
                      <a:endParaRPr lang="en-US" sz="1100" b="1">
                        <a:solidFill>
                          <a:srgbClr val="0000FF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4.88 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KPN1127</a:t>
                      </a:r>
                      <a:endParaRPr lang="en-US" sz="1100" b="1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-0.54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한컴바탕"/>
                      </a:endParaRPr>
                    </a:p>
                  </a:txBody>
                  <a:tcPr marL="33867" marR="33867" marT="16933" marB="169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776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42844" y="201019"/>
            <a:ext cx="7106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□</a:t>
            </a:r>
            <a:r>
              <a:rPr lang="en-US" altLang="ko-KR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2018 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상반기 </a:t>
            </a:r>
            <a:r>
              <a:rPr lang="ko-KR" altLang="en-US" sz="3000" spc="-7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보증씨수소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3200" spc="-7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형질별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순위 </a:t>
            </a:r>
            <a:endParaRPr lang="ko-KR" altLang="en-US" sz="3200" spc="-7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251521" y="1099662"/>
          <a:ext cx="8640958" cy="5472610"/>
        </p:xfrm>
        <a:graphic>
          <a:graphicData uri="http://schemas.openxmlformats.org/drawingml/2006/table">
            <a:tbl>
              <a:tblPr/>
              <a:tblGrid>
                <a:gridCol w="586822"/>
                <a:gridCol w="1006767"/>
                <a:gridCol w="1006767"/>
                <a:gridCol w="1006767"/>
                <a:gridCol w="1006767"/>
                <a:gridCol w="1006767"/>
                <a:gridCol w="1006767"/>
                <a:gridCol w="1006767"/>
                <a:gridCol w="1006767"/>
              </a:tblGrid>
              <a:tr h="62707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i="0" u="none" strike="noStrike" dirty="0">
                          <a:latin typeface="+mn-ea"/>
                          <a:ea typeface="+mn-ea"/>
                        </a:rPr>
                        <a:t>순위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latin typeface="+mn-ea"/>
                          <a:ea typeface="+mn-ea"/>
                        </a:rPr>
                        <a:t>KPN</a:t>
                      </a:r>
                      <a:endParaRPr lang="en-US" sz="13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i="0" u="none" strike="noStrike" dirty="0" err="1" smtClean="0">
                          <a:latin typeface="+mn-ea"/>
                          <a:ea typeface="+mn-ea"/>
                        </a:rPr>
                        <a:t>도체중</a:t>
                      </a:r>
                      <a:endParaRPr lang="ko-KR" altLang="en-US" sz="13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latin typeface="+mn-ea"/>
                          <a:ea typeface="+mn-ea"/>
                        </a:rPr>
                        <a:t>KPN</a:t>
                      </a:r>
                      <a:endParaRPr lang="en-US" sz="13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i="0" u="none" strike="noStrike" dirty="0" smtClean="0">
                          <a:latin typeface="+mn-ea"/>
                          <a:ea typeface="+mn-ea"/>
                        </a:rPr>
                        <a:t>등심단면적</a:t>
                      </a:r>
                      <a:endParaRPr lang="ko-KR" altLang="en-US" sz="13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latin typeface="+mn-ea"/>
                          <a:ea typeface="+mn-ea"/>
                        </a:rPr>
                        <a:t>KPN</a:t>
                      </a:r>
                      <a:endParaRPr lang="en-US" sz="13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i="0" u="none" strike="noStrike" dirty="0" err="1" smtClean="0">
                          <a:latin typeface="+mn-ea"/>
                          <a:ea typeface="+mn-ea"/>
                        </a:rPr>
                        <a:t>등지방두께</a:t>
                      </a:r>
                      <a:endParaRPr lang="ko-KR" altLang="en-US" sz="13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latin typeface="+mn-ea"/>
                          <a:ea typeface="+mn-ea"/>
                        </a:rPr>
                        <a:t>KPN</a:t>
                      </a:r>
                      <a:endParaRPr lang="en-US" sz="13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i="0" u="none" strike="noStrike" dirty="0" err="1" smtClean="0">
                          <a:latin typeface="+mn-ea"/>
                          <a:ea typeface="+mn-ea"/>
                        </a:rPr>
                        <a:t>근내지방도</a:t>
                      </a:r>
                      <a:endParaRPr lang="ko-KR" altLang="en-US" sz="13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9"/>
                    </a:solidFill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71.77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16.18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-2.20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2.03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70.85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16.02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-1.98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2.01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67.84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14.01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latin typeface="+mn-ea"/>
                          <a:ea typeface="+mn-ea"/>
                        </a:rPr>
                        <a:t>KPN1317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-1.52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1.92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63.48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11.46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-1.39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1.38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latin typeface="+mn-ea"/>
                          <a:ea typeface="+mn-ea"/>
                        </a:rPr>
                        <a:t>KPN1321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60.73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10.33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-1.39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1.34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53.80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10.33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-1.30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latin typeface="+mn-ea"/>
                          <a:ea typeface="+mn-ea"/>
                        </a:rPr>
                        <a:t>KPN1266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1.23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53.67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9.46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-1.29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1.19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latin typeface="+mn-ea"/>
                          <a:ea typeface="+mn-ea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53.06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9.36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-1.26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1.19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latin typeface="+mn-ea"/>
                          <a:ea typeface="+mn-ea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47.65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9.21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-1.21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1.18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latin typeface="+mn-ea"/>
                          <a:ea typeface="+mn-ea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46.86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9.20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-1.18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1.15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latin typeface="+mn-ea"/>
                          <a:ea typeface="+mn-ea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46.45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8.95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-1.13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1.10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latin typeface="+mn-ea"/>
                          <a:ea typeface="+mn-ea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46.32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8.94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-0.95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0.97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latin typeface="+mn-ea"/>
                          <a:ea typeface="+mn-ea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41.41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8.86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-0.91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0.95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latin typeface="+mn-ea"/>
                          <a:ea typeface="+mn-ea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39.44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8.84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-0.87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0.94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latin typeface="+mn-ea"/>
                          <a:ea typeface="+mn-ea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39.17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8.67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-0.82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0.87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2844" y="201019"/>
            <a:ext cx="7154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□</a:t>
            </a:r>
            <a:r>
              <a:rPr lang="en-US" altLang="ko-KR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2018 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상반기 </a:t>
            </a:r>
            <a:r>
              <a:rPr lang="ko-KR" altLang="en-US" sz="3200" spc="-7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후보</a:t>
            </a:r>
            <a:r>
              <a:rPr lang="ko-KR" altLang="en-US" sz="3000" spc="-7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씨수소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3200" spc="-7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형질별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순위 </a:t>
            </a:r>
            <a:endParaRPr lang="ko-KR" altLang="en-US" sz="3200" spc="-7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251521" y="1098559"/>
          <a:ext cx="8640958" cy="5641629"/>
        </p:xfrm>
        <a:graphic>
          <a:graphicData uri="http://schemas.openxmlformats.org/drawingml/2006/table">
            <a:tbl>
              <a:tblPr/>
              <a:tblGrid>
                <a:gridCol w="586822"/>
                <a:gridCol w="1006767"/>
                <a:gridCol w="1006767"/>
                <a:gridCol w="1006767"/>
                <a:gridCol w="1006767"/>
                <a:gridCol w="1006767"/>
                <a:gridCol w="1006767"/>
                <a:gridCol w="1006767"/>
                <a:gridCol w="1006767"/>
              </a:tblGrid>
              <a:tr h="47305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i="0" u="none" strike="noStrike" dirty="0">
                          <a:latin typeface="+mn-ea"/>
                          <a:ea typeface="+mn-ea"/>
                        </a:rPr>
                        <a:t>순위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latin typeface="+mn-ea"/>
                          <a:ea typeface="+mn-ea"/>
                        </a:rPr>
                        <a:t>KPN</a:t>
                      </a:r>
                      <a:endParaRPr lang="en-US" sz="13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i="0" u="none" strike="noStrike" dirty="0" err="1" smtClean="0">
                          <a:latin typeface="+mn-ea"/>
                          <a:ea typeface="+mn-ea"/>
                        </a:rPr>
                        <a:t>도체중</a:t>
                      </a:r>
                      <a:endParaRPr lang="ko-KR" altLang="en-US" sz="13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latin typeface="+mn-ea"/>
                          <a:ea typeface="+mn-ea"/>
                        </a:rPr>
                        <a:t>KPN</a:t>
                      </a:r>
                      <a:endParaRPr lang="en-US" sz="13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i="0" u="none" strike="noStrike" dirty="0" smtClean="0">
                          <a:latin typeface="+mn-ea"/>
                          <a:ea typeface="+mn-ea"/>
                        </a:rPr>
                        <a:t>등심단면적</a:t>
                      </a:r>
                      <a:endParaRPr lang="ko-KR" altLang="en-US" sz="13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latin typeface="+mn-ea"/>
                          <a:ea typeface="+mn-ea"/>
                        </a:rPr>
                        <a:t>KPN</a:t>
                      </a:r>
                      <a:endParaRPr lang="en-US" sz="13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i="0" u="none" strike="noStrike" dirty="0" err="1" smtClean="0">
                          <a:latin typeface="+mn-ea"/>
                          <a:ea typeface="+mn-ea"/>
                        </a:rPr>
                        <a:t>등지방두께</a:t>
                      </a:r>
                      <a:endParaRPr lang="ko-KR" altLang="en-US" sz="13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latin typeface="+mn-ea"/>
                          <a:ea typeface="+mn-ea"/>
                        </a:rPr>
                        <a:t>KPN</a:t>
                      </a:r>
                      <a:endParaRPr lang="en-US" sz="13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i="0" u="none" strike="noStrike" dirty="0" err="1" smtClean="0">
                          <a:latin typeface="+mn-ea"/>
                          <a:ea typeface="+mn-ea"/>
                        </a:rPr>
                        <a:t>근내지방도</a:t>
                      </a:r>
                      <a:endParaRPr lang="ko-KR" altLang="en-US" sz="13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99"/>
                    </a:solidFill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latin typeface="+mn-ea"/>
                          <a:ea typeface="+mn-ea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38.82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8.50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-0.61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0.81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>
                          <a:latin typeface="+mn-ea"/>
                          <a:ea typeface="+mn-ea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37.84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8.30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-0.52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0.75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>
                          <a:latin typeface="+mn-ea"/>
                          <a:ea typeface="+mn-ea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37.47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8.27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-0.51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0.73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>
                          <a:latin typeface="+mn-ea"/>
                          <a:ea typeface="+mn-ea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37.20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8.11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-0.41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0.66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>
                          <a:latin typeface="+mn-ea"/>
                          <a:ea typeface="+mn-ea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37.01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7.41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latin typeface="+mn-ea"/>
                          <a:ea typeface="+mn-ea"/>
                        </a:rPr>
                        <a:t>KPN1316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-0.41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0.64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>
                          <a:latin typeface="+mn-ea"/>
                          <a:ea typeface="+mn-ea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34.97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7.31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-0.35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0.62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>
                          <a:latin typeface="+mn-ea"/>
                          <a:ea typeface="+mn-ea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34.14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7.15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-0.29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0.56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>
                          <a:latin typeface="+mn-ea"/>
                          <a:ea typeface="+mn-ea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33.63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6.92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-0.29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0.51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>
                          <a:latin typeface="+mn-ea"/>
                          <a:ea typeface="+mn-ea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32.64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6.87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-0.25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0.49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latin typeface="+mn-ea"/>
                          <a:ea typeface="+mn-ea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32.04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6.53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-0.20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0.48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>
                          <a:latin typeface="+mn-ea"/>
                          <a:ea typeface="+mn-ea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31.92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5.79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0.11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0.48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>
                          <a:latin typeface="+mn-ea"/>
                          <a:ea typeface="+mn-ea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29.08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5.41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0.18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0.46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>
                          <a:latin typeface="+mn-ea"/>
                          <a:ea typeface="+mn-ea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28.00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5.03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0.21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0.41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>
                          <a:latin typeface="+mn-ea"/>
                          <a:ea typeface="+mn-ea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25.97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4.22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0.42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0.37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>
                          <a:latin typeface="+mn-ea"/>
                          <a:ea typeface="+mn-ea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24.14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4.02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0.79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0.20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>
                          <a:latin typeface="+mn-ea"/>
                          <a:ea typeface="+mn-ea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23.68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2.57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KPN1262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latin typeface="+mn-ea"/>
                          <a:ea typeface="+mn-ea"/>
                        </a:rPr>
                        <a:t>2.63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latin typeface="+mn-ea"/>
                          <a:ea typeface="+mn-ea"/>
                        </a:rPr>
                        <a:t>KPN1306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latin typeface="+mn-ea"/>
                          <a:ea typeface="+mn-ea"/>
                        </a:rPr>
                        <a:t>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68344" y="620688"/>
            <a:ext cx="1356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(</a:t>
            </a:r>
            <a:r>
              <a:rPr lang="ko-KR" altLang="en-US" sz="1400" dirty="0" smtClean="0"/>
              <a:t>단위 </a:t>
            </a:r>
            <a:r>
              <a:rPr lang="en-US" altLang="ko-KR" sz="1400" dirty="0" smtClean="0"/>
              <a:t>: </a:t>
            </a:r>
            <a:r>
              <a:rPr lang="ko-KR" altLang="en-US" sz="1400" dirty="0" err="1" smtClean="0"/>
              <a:t>육종가</a:t>
            </a:r>
            <a:r>
              <a:rPr lang="en-US" altLang="ko-KR" sz="1400" dirty="0" smtClean="0"/>
              <a:t>)</a:t>
            </a:r>
            <a:endParaRPr lang="ko-KR" alt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42844" y="201019"/>
            <a:ext cx="7280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□ </a:t>
            </a:r>
            <a:r>
              <a:rPr lang="en-US" altLang="ko-KR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2018 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상반기 </a:t>
            </a:r>
            <a:r>
              <a:rPr lang="ko-KR" altLang="en-US" sz="3200" spc="-7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후보</a:t>
            </a:r>
            <a:r>
              <a:rPr lang="ko-KR" altLang="en-US" sz="3000" spc="-7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씨수소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3200" spc="-7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형질별</a:t>
            </a:r>
            <a:r>
              <a:rPr lang="ko-KR" altLang="en-US" sz="3200" spc="-7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순위 </a:t>
            </a:r>
            <a:endParaRPr lang="ko-KR" altLang="en-US" sz="3200" spc="-70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직사각형 63"/>
          <p:cNvSpPr/>
          <p:nvPr/>
        </p:nvSpPr>
        <p:spPr>
          <a:xfrm>
            <a:off x="428596" y="1962685"/>
            <a:ext cx="83582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000" b="1" dirty="0" smtClean="0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4000" b="1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보증씨수소</a:t>
            </a:r>
            <a:r>
              <a:rPr lang="ko-KR" altLang="en-US" sz="40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40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계통</a:t>
            </a:r>
            <a:r>
              <a:rPr lang="ko-KR" altLang="en-US" sz="40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을 통한 </a:t>
            </a:r>
            <a:endParaRPr lang="en-US" altLang="ko-KR" sz="4000" b="1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4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       </a:t>
            </a:r>
            <a:r>
              <a:rPr lang="ko-KR" altLang="en-US" sz="4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40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번식우</a:t>
            </a:r>
            <a:r>
              <a:rPr lang="ko-KR" altLang="en-US" sz="4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맞춤형</a:t>
            </a:r>
            <a:r>
              <a:rPr lang="ko-KR" altLang="en-US" sz="4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계획교배</a:t>
            </a:r>
            <a:r>
              <a:rPr lang="ko-KR" altLang="en-US" sz="4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실현</a:t>
            </a:r>
            <a:endParaRPr lang="ko-KR" altLang="en-US" sz="4000" b="1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5" name="AutoShape 5"/>
          <p:cNvCxnSpPr>
            <a:cxnSpLocks noChangeShapeType="1"/>
          </p:cNvCxnSpPr>
          <p:nvPr/>
        </p:nvCxnSpPr>
        <p:spPr bwMode="auto">
          <a:xfrm rot="16200000" flipV="1">
            <a:off x="2572674" y="6214373"/>
            <a:ext cx="1385" cy="3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71868" y="3484811"/>
            <a:ext cx="2071702" cy="1873015"/>
            <a:chOff x="1542" y="1499"/>
            <a:chExt cx="2858" cy="2135"/>
          </a:xfrm>
        </p:grpSpPr>
        <p:graphicFrame>
          <p:nvGraphicFramePr>
            <p:cNvPr id="67" name="Object 4"/>
            <p:cNvGraphicFramePr>
              <a:graphicFrameLocks noChangeAspect="1"/>
            </p:cNvGraphicFramePr>
            <p:nvPr/>
          </p:nvGraphicFramePr>
          <p:xfrm>
            <a:off x="1542" y="1499"/>
            <a:ext cx="2858" cy="2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3" name="Image" r:id="rId3" imgW="2326620" imgH="1738413" progId="">
                    <p:embed/>
                  </p:oleObj>
                </mc:Choice>
                <mc:Fallback>
                  <p:oleObj name="Image" r:id="rId3" imgW="2326620" imgH="1738413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lum bright="18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42" y="1499"/>
                          <a:ext cx="2858" cy="21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" name="Oval 5"/>
            <p:cNvSpPr>
              <a:spLocks noChangeArrowheads="1"/>
            </p:cNvSpPr>
            <p:nvPr/>
          </p:nvSpPr>
          <p:spPr bwMode="auto">
            <a:xfrm>
              <a:off x="1542" y="1502"/>
              <a:ext cx="2858" cy="2132"/>
            </a:xfrm>
            <a:prstGeom prst="ellipse">
              <a:avLst/>
            </a:prstGeom>
            <a:noFill/>
            <a:ln w="57150" algn="ctr">
              <a:solidFill>
                <a:srgbClr val="3366FF"/>
              </a:solidFill>
              <a:round/>
              <a:headEnd/>
              <a:tailEnd/>
            </a:ln>
          </p:spPr>
          <p:txBody>
            <a:bodyPr wrap="none" tIns="0" rIns="0" bIns="0" anchor="ctr"/>
            <a:lstStyle/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None/>
              </a:pPr>
              <a:endParaRPr lang="ko-KR" altLang="en-US"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05432"/>
            <a:ext cx="410445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8637" y="1000108"/>
            <a:ext cx="3909827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모서리가 둥근 직사각형 33"/>
          <p:cNvSpPr>
            <a:spLocks noChangeArrowheads="1"/>
          </p:cNvSpPr>
          <p:nvPr/>
        </p:nvSpPr>
        <p:spPr bwMode="auto">
          <a:xfrm>
            <a:off x="179512" y="210300"/>
            <a:ext cx="6035562" cy="504056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smtClean="0"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2800" b="1" dirty="0" smtClean="0">
                <a:latin typeface="HY견고딕" pitchFamily="18" charset="-127"/>
                <a:ea typeface="HY견고딕" pitchFamily="18" charset="-127"/>
              </a:rPr>
              <a:t>□ </a:t>
            </a:r>
            <a:r>
              <a:rPr lang="ko-KR" altLang="en-US" sz="2800" dirty="0" err="1" smtClean="0">
                <a:latin typeface="HY견고딕" pitchFamily="18" charset="-127"/>
                <a:ea typeface="HY견고딕" pitchFamily="18" charset="-127"/>
              </a:rPr>
              <a:t>보증씨수소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800" dirty="0" smtClean="0">
                <a:latin typeface="HY견고딕" pitchFamily="18" charset="-127"/>
                <a:ea typeface="HY견고딕" pitchFamily="18" charset="-127"/>
              </a:rPr>
              <a:t>626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계통 가계도 현황</a:t>
            </a:r>
            <a:endParaRPr lang="en-US" altLang="ko-KR" sz="2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831956" y="1638036"/>
            <a:ext cx="504056" cy="1829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839312" y="4856050"/>
            <a:ext cx="504056" cy="1829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6822720" y="2880644"/>
            <a:ext cx="504056" cy="1829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6857784" y="1313060"/>
            <a:ext cx="504056" cy="1829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3220440" y="2762456"/>
            <a:ext cx="504056" cy="1829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2528068" y="1377712"/>
            <a:ext cx="504056" cy="1829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3203848" y="3194504"/>
            <a:ext cx="504056" cy="11818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2483768" y="2485540"/>
            <a:ext cx="504056" cy="1829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2483768" y="2762456"/>
            <a:ext cx="504056" cy="1829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571472" y="928670"/>
            <a:ext cx="5184576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□ </a:t>
            </a:r>
            <a:r>
              <a:rPr kumimoji="1" lang="ko-KR" alt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연도별 </a:t>
            </a:r>
            <a:r>
              <a:rPr kumimoji="1" lang="ko-KR" altLang="en-US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가임암소</a:t>
            </a:r>
            <a:r>
              <a:rPr kumimoji="1" lang="ko-KR" alt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 </a:t>
            </a:r>
            <a:r>
              <a:rPr kumimoji="1" lang="ko-KR" alt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및 송아지생산두수현황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4593" y="262574"/>
            <a:ext cx="38202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ko-KR" altLang="en-US" sz="3600" b="1" dirty="0" smtClean="0">
                <a:solidFill>
                  <a:srgbClr val="0000CC"/>
                </a:solidFill>
                <a:latin typeface="+mj-ea"/>
                <a:ea typeface="+mj-ea"/>
              </a:rPr>
              <a:t>한우산업의  </a:t>
            </a:r>
            <a:r>
              <a:rPr lang="ko-KR" altLang="en-US" sz="3600" b="1" dirty="0">
                <a:solidFill>
                  <a:srgbClr val="0000CC"/>
                </a:solidFill>
                <a:latin typeface="+mj-ea"/>
                <a:ea typeface="+mj-ea"/>
              </a:rPr>
              <a:t>현황</a:t>
            </a:r>
            <a:r>
              <a:rPr lang="ko-KR" sz="3600" b="1" dirty="0">
                <a:solidFill>
                  <a:srgbClr val="0000CC"/>
                </a:solidFill>
                <a:latin typeface="+mj-ea"/>
                <a:ea typeface="+mj-ea"/>
              </a:rPr>
              <a:t> </a:t>
            </a:r>
            <a:endParaRPr lang="ko-KR" altLang="en-US" sz="3600" b="1" dirty="0">
              <a:solidFill>
                <a:srgbClr val="0000CC"/>
              </a:solidFill>
              <a:latin typeface="+mj-ea"/>
              <a:ea typeface="+mj-ea"/>
            </a:endParaRPr>
          </a:p>
        </p:txBody>
      </p:sp>
      <p:graphicFrame>
        <p:nvGraphicFramePr>
          <p:cNvPr id="6" name="차트 5"/>
          <p:cNvGraphicFramePr/>
          <p:nvPr/>
        </p:nvGraphicFramePr>
        <p:xfrm>
          <a:off x="642910" y="1428736"/>
          <a:ext cx="8143932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395536" y="1541016"/>
          <a:ext cx="8208915" cy="5128344"/>
        </p:xfrm>
        <a:graphic>
          <a:graphicData uri="http://schemas.openxmlformats.org/drawingml/2006/table">
            <a:tbl>
              <a:tblPr/>
              <a:tblGrid>
                <a:gridCol w="1224137"/>
                <a:gridCol w="1080120"/>
                <a:gridCol w="936104"/>
                <a:gridCol w="432048"/>
                <a:gridCol w="720080"/>
                <a:gridCol w="720080"/>
                <a:gridCol w="864096"/>
                <a:gridCol w="771932"/>
                <a:gridCol w="822707"/>
                <a:gridCol w="637611"/>
              </a:tblGrid>
              <a:tr h="569816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000194738437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(2005.10., </a:t>
                      </a: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고</a:t>
                      </a:r>
                      <a:r>
                        <a:rPr lang="en-US" altLang="ko-KR" sz="1050" b="1" dirty="0" smtClean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.1</a:t>
                      </a: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충북 보은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002032078390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2008-08-03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542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427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92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12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5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1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형제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81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002057509723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2010-12-18</a:t>
                      </a:r>
                      <a:endParaRPr lang="en-US" sz="1050" b="0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696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387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97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15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9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6981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002302636390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2012-11-20</a:t>
                      </a:r>
                      <a:endParaRPr lang="en-US" sz="1050" b="0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725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445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103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12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9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69816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000182842481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(2006.4, </a:t>
                      </a: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고</a:t>
                      </a:r>
                      <a:r>
                        <a:rPr lang="en-US" altLang="ko-KR" sz="1050" b="1" dirty="0" smtClean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.4)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전북 정읍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002049864357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2010-03-06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586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331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84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12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5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1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형제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81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002062979913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2011-02-12</a:t>
                      </a:r>
                      <a:endParaRPr lang="en-US" sz="1050" b="0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676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482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117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12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9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6981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002083390467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2012-12-27</a:t>
                      </a:r>
                      <a:endParaRPr lang="en-US" sz="1050" b="0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758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390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108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15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8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69816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000199663130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(2006.10, </a:t>
                      </a: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혈</a:t>
                      </a:r>
                      <a:r>
                        <a:rPr lang="en-US" altLang="ko-KR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1)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경남 진주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002055636485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2010-06-25</a:t>
                      </a:r>
                      <a:endParaRPr lang="en-US" sz="1050" b="0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676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533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90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13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8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형제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81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002060366136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2011-05-17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668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323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82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12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5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1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6981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002079479405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2012-07-24</a:t>
                      </a:r>
                      <a:endParaRPr lang="en-US" sz="1050" b="0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696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462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94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10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9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모서리가 둥근 직사각형 33"/>
          <p:cNvSpPr>
            <a:spLocks noChangeArrowheads="1"/>
          </p:cNvSpPr>
          <p:nvPr/>
        </p:nvSpPr>
        <p:spPr bwMode="auto">
          <a:xfrm>
            <a:off x="179512" y="116632"/>
            <a:ext cx="6480720" cy="504056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smtClean="0"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2800" b="1" dirty="0" smtClean="0">
                <a:latin typeface="HY견고딕" pitchFamily="18" charset="-127"/>
                <a:ea typeface="HY견고딕" pitchFamily="18" charset="-127"/>
              </a:rPr>
              <a:t>□ </a:t>
            </a:r>
            <a:r>
              <a:rPr lang="ko-KR" altLang="en-US" sz="2800" dirty="0" err="1" smtClean="0">
                <a:latin typeface="HY견고딕" pitchFamily="18" charset="-127"/>
                <a:ea typeface="HY견고딕" pitchFamily="18" charset="-127"/>
              </a:rPr>
              <a:t>보증씨수소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800" dirty="0" err="1" smtClean="0">
                <a:latin typeface="HY견고딕" pitchFamily="18" charset="-127"/>
                <a:ea typeface="HY견고딕" pitchFamily="18" charset="-127"/>
              </a:rPr>
              <a:t>계통별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 성적현황</a:t>
            </a:r>
            <a:endParaRPr lang="en-US" altLang="ko-KR" sz="2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모서리가 둥근 직사각형 33"/>
          <p:cNvSpPr>
            <a:spLocks noChangeArrowheads="1"/>
          </p:cNvSpPr>
          <p:nvPr/>
        </p:nvSpPr>
        <p:spPr bwMode="auto">
          <a:xfrm>
            <a:off x="179512" y="908720"/>
            <a:ext cx="3312368" cy="504056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smtClean="0">
                <a:latin typeface="HY그래픽M" pitchFamily="18" charset="-127"/>
                <a:ea typeface="HY그래픽M" pitchFamily="18" charset="-127"/>
              </a:rPr>
              <a:t> </a:t>
            </a:r>
            <a:r>
              <a:rPr lang="en-US" altLang="ko-KR" sz="2800" dirty="0" smtClean="0">
                <a:latin typeface="굴림"/>
                <a:ea typeface="굴림"/>
              </a:rPr>
              <a:t>•</a:t>
            </a:r>
            <a:r>
              <a:rPr lang="ko-KR" altLang="en-US" sz="2000" b="1" dirty="0" smtClean="0">
                <a:latin typeface="+mn-ea"/>
                <a:ea typeface="+mn-ea"/>
              </a:rPr>
              <a:t> </a:t>
            </a:r>
            <a:r>
              <a:rPr lang="ko-KR" altLang="en-US" sz="2000" dirty="0" err="1" smtClean="0">
                <a:latin typeface="+mn-ea"/>
                <a:ea typeface="+mn-ea"/>
              </a:rPr>
              <a:t>보증씨수소</a:t>
            </a:r>
            <a:r>
              <a:rPr lang="ko-KR" altLang="en-US" sz="2000" dirty="0" smtClean="0">
                <a:latin typeface="+mn-ea"/>
                <a:ea typeface="+mn-ea"/>
              </a:rPr>
              <a:t> </a:t>
            </a:r>
            <a:r>
              <a:rPr lang="en-US" altLang="ko-KR" sz="2000" dirty="0" smtClean="0">
                <a:latin typeface="+mn-ea"/>
                <a:ea typeface="+mn-ea"/>
              </a:rPr>
              <a:t>758</a:t>
            </a:r>
            <a:r>
              <a:rPr lang="ko-KR" altLang="en-US" sz="2000" dirty="0" smtClean="0">
                <a:latin typeface="+mn-ea"/>
                <a:ea typeface="+mn-ea"/>
              </a:rPr>
              <a:t>계통</a:t>
            </a:r>
            <a:endParaRPr lang="en-US" altLang="ko-KR" sz="2000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616179" y="2849261"/>
          <a:ext cx="8136904" cy="3676083"/>
        </p:xfrm>
        <a:graphic>
          <a:graphicData uri="http://schemas.openxmlformats.org/drawingml/2006/table">
            <a:tbl>
              <a:tblPr/>
              <a:tblGrid>
                <a:gridCol w="1080120"/>
                <a:gridCol w="1080120"/>
                <a:gridCol w="1008112"/>
                <a:gridCol w="576064"/>
                <a:gridCol w="720080"/>
                <a:gridCol w="576064"/>
                <a:gridCol w="792088"/>
                <a:gridCol w="864096"/>
                <a:gridCol w="792088"/>
                <a:gridCol w="648072"/>
              </a:tblGrid>
              <a:tr h="350864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000177846081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(2003.1, </a:t>
                      </a: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기</a:t>
                      </a:r>
                      <a:r>
                        <a:rPr lang="en-US" altLang="ko-KR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강원정선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000180513925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2004-08-13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403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352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87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7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5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1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형제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8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002028445510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2008-05-01</a:t>
                      </a:r>
                      <a:endParaRPr lang="en-US" sz="1050" b="0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572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445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105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5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9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228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002013025066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2009-06-15</a:t>
                      </a:r>
                      <a:endParaRPr lang="en-US" sz="1050" b="0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626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475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112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9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8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50864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000174337827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(2002. 6, </a:t>
                      </a: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고</a:t>
                      </a:r>
                      <a:r>
                        <a:rPr lang="en-US" altLang="ko-KR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,1)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충북충주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000182817281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2005-03-11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282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307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77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6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5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1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형제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8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000203643318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2008-03-05</a:t>
                      </a:r>
                      <a:endParaRPr lang="en-US" sz="1050" b="0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572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410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100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6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8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228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002028389535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2009-02-09</a:t>
                      </a:r>
                      <a:endParaRPr lang="en-US" sz="1050" b="0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588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467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110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10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8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22809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000200824413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(2006.9, </a:t>
                      </a: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고</a:t>
                      </a:r>
                      <a:r>
                        <a:rPr lang="en-US" altLang="ko-KR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, 2)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강원평창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002000728601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2008-04-02</a:t>
                      </a:r>
                      <a:endParaRPr lang="en-US" sz="1050" b="0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588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335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99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10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9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형제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1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002037351694</a:t>
                      </a:r>
                      <a:endParaRPr 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2009-03-30</a:t>
                      </a:r>
                      <a:endParaRPr 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566</a:t>
                      </a:r>
                      <a:endParaRPr 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337</a:t>
                      </a:r>
                      <a:endParaRPr 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88</a:t>
                      </a:r>
                      <a:endParaRPr 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11</a:t>
                      </a:r>
                      <a:endParaRPr 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5</a:t>
                      </a:r>
                      <a:endParaRPr 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1</a:t>
                      </a:r>
                      <a:endParaRPr 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30155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002050835483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2010-02-23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626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344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83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8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8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chemeClr val="tx1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dirty="0">
                        <a:solidFill>
                          <a:schemeClr val="tx1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모서리가 둥근 직사각형 33"/>
          <p:cNvSpPr>
            <a:spLocks noChangeArrowheads="1"/>
          </p:cNvSpPr>
          <p:nvPr/>
        </p:nvSpPr>
        <p:spPr bwMode="auto">
          <a:xfrm>
            <a:off x="179512" y="116632"/>
            <a:ext cx="6480720" cy="504056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smtClean="0"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2800" b="1" dirty="0" smtClean="0">
                <a:latin typeface="HY견고딕" pitchFamily="18" charset="-127"/>
                <a:ea typeface="HY견고딕" pitchFamily="18" charset="-127"/>
              </a:rPr>
              <a:t>□ </a:t>
            </a:r>
            <a:r>
              <a:rPr lang="ko-KR" altLang="en-US" sz="2800" dirty="0" err="1" smtClean="0">
                <a:latin typeface="HY견고딕" pitchFamily="18" charset="-127"/>
                <a:ea typeface="HY견고딕" pitchFamily="18" charset="-127"/>
              </a:rPr>
              <a:t>보증씨수소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800" dirty="0" err="1" smtClean="0">
                <a:latin typeface="HY견고딕" pitchFamily="18" charset="-127"/>
                <a:ea typeface="HY견고딕" pitchFamily="18" charset="-127"/>
              </a:rPr>
              <a:t>계통별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 성적현황</a:t>
            </a:r>
            <a:endParaRPr lang="en-US" altLang="ko-KR" sz="2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모서리가 둥근 직사각형 33"/>
          <p:cNvSpPr>
            <a:spLocks noChangeArrowheads="1"/>
          </p:cNvSpPr>
          <p:nvPr/>
        </p:nvSpPr>
        <p:spPr bwMode="auto">
          <a:xfrm>
            <a:off x="395536" y="908720"/>
            <a:ext cx="3312368" cy="504056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smtClean="0">
                <a:latin typeface="HY그래픽M" pitchFamily="18" charset="-127"/>
                <a:ea typeface="HY그래픽M" pitchFamily="18" charset="-127"/>
              </a:rPr>
              <a:t> </a:t>
            </a:r>
            <a:r>
              <a:rPr lang="en-US" altLang="ko-KR" sz="2800" dirty="0" smtClean="0">
                <a:latin typeface="굴림"/>
                <a:ea typeface="굴림"/>
              </a:rPr>
              <a:t>•</a:t>
            </a:r>
            <a:r>
              <a:rPr lang="ko-KR" altLang="en-US" sz="2000" b="1" dirty="0" smtClean="0">
                <a:latin typeface="+mn-ea"/>
                <a:ea typeface="+mn-ea"/>
              </a:rPr>
              <a:t> </a:t>
            </a:r>
            <a:r>
              <a:rPr lang="ko-KR" altLang="en-US" sz="2000" dirty="0" err="1" smtClean="0">
                <a:latin typeface="+mn-ea"/>
                <a:ea typeface="+mn-ea"/>
              </a:rPr>
              <a:t>보증씨수소</a:t>
            </a:r>
            <a:r>
              <a:rPr lang="ko-KR" altLang="en-US" sz="2000" dirty="0" smtClean="0">
                <a:latin typeface="+mn-ea"/>
                <a:ea typeface="+mn-ea"/>
              </a:rPr>
              <a:t> </a:t>
            </a:r>
            <a:r>
              <a:rPr lang="en-US" altLang="ko-KR" sz="2000" dirty="0" smtClean="0">
                <a:latin typeface="+mn-ea"/>
                <a:ea typeface="+mn-ea"/>
              </a:rPr>
              <a:t>588</a:t>
            </a:r>
            <a:r>
              <a:rPr lang="ko-KR" altLang="en-US" sz="2000" dirty="0" smtClean="0">
                <a:latin typeface="+mn-ea"/>
                <a:ea typeface="+mn-ea"/>
              </a:rPr>
              <a:t>계통</a:t>
            </a:r>
            <a:endParaRPr lang="en-US" altLang="ko-KR" sz="2000" dirty="0">
              <a:latin typeface="+mn-ea"/>
              <a:ea typeface="+mn-ea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611560" y="1541492"/>
          <a:ext cx="8136904" cy="1311444"/>
        </p:xfrm>
        <a:graphic>
          <a:graphicData uri="http://schemas.openxmlformats.org/drawingml/2006/table">
            <a:tbl>
              <a:tblPr/>
              <a:tblGrid>
                <a:gridCol w="1084739"/>
                <a:gridCol w="1080120"/>
                <a:gridCol w="1008112"/>
                <a:gridCol w="576064"/>
                <a:gridCol w="720080"/>
                <a:gridCol w="576064"/>
                <a:gridCol w="792088"/>
                <a:gridCol w="864096"/>
                <a:gridCol w="787461"/>
                <a:gridCol w="648080"/>
              </a:tblGrid>
              <a:tr h="3906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바탕"/>
                        </a:rPr>
                        <a:t>모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후대</a:t>
                      </a:r>
                      <a:endParaRPr lang="ko-KR" alt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생년월일</a:t>
                      </a:r>
                      <a:endParaRPr lang="ko-KR" alt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KPN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err="1">
                          <a:solidFill>
                            <a:srgbClr val="000000"/>
                          </a:solidFill>
                          <a:latin typeface="바탕"/>
                        </a:rPr>
                        <a:t>도체중</a:t>
                      </a:r>
                      <a:endParaRPr lang="ko-KR" alt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바탕"/>
                        </a:rPr>
                        <a:t>단면적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err="1" smtClean="0">
                          <a:solidFill>
                            <a:srgbClr val="000000"/>
                          </a:solidFill>
                          <a:latin typeface="바탕"/>
                        </a:rPr>
                        <a:t>등지방두께</a:t>
                      </a:r>
                      <a:endParaRPr lang="ko-KR" alt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err="1">
                          <a:solidFill>
                            <a:srgbClr val="000000"/>
                          </a:solidFill>
                          <a:latin typeface="바탕"/>
                        </a:rPr>
                        <a:t>근내지방도</a:t>
                      </a:r>
                      <a:endParaRPr lang="ko-KR" alt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육질등급</a:t>
                      </a:r>
                      <a:endParaRPr lang="ko-KR" alt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바탕"/>
                        </a:rPr>
                        <a:t>기타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6040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00200</a:t>
                      </a:r>
                      <a:r>
                        <a:rPr lang="en-US" altLang="ko-KR" sz="1050" b="1" dirty="0" smtClean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9549139</a:t>
                      </a:r>
                      <a:endParaRPr lang="en-US" sz="1050" b="1" dirty="0" smtClean="0">
                        <a:solidFill>
                          <a:srgbClr val="000000"/>
                        </a:solidFill>
                        <a:latin typeface="바탕"/>
                        <a:ea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(2007.9, </a:t>
                      </a: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혈</a:t>
                      </a:r>
                      <a:r>
                        <a:rPr lang="en-US" altLang="ko-KR" sz="1050" b="1" dirty="0" smtClean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, 1)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경남거창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002065248504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2011-03-26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677</a:t>
                      </a:r>
                      <a:endParaRPr lang="en-US" sz="1050" b="1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483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104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20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9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1++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바탕"/>
                        </a:rPr>
                        <a:t>형제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40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002081749746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2012-06-09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911</a:t>
                      </a:r>
                      <a:endParaRPr lang="en-US" sz="1050" b="1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430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85</a:t>
                      </a:r>
                      <a:endParaRPr lang="en-US" sz="1050" b="1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9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8</a:t>
                      </a:r>
                      <a:endParaRPr lang="en-US" sz="1050" b="1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1++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000108"/>
            <a:ext cx="5429288" cy="5786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모서리가 둥근 직사각형 33"/>
          <p:cNvSpPr>
            <a:spLocks noChangeArrowheads="1"/>
          </p:cNvSpPr>
          <p:nvPr/>
        </p:nvSpPr>
        <p:spPr bwMode="auto">
          <a:xfrm>
            <a:off x="179512" y="210300"/>
            <a:ext cx="6480720" cy="504056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smtClean="0"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2800" b="1" dirty="0" smtClean="0">
                <a:latin typeface="HY견고딕" pitchFamily="18" charset="-127"/>
                <a:ea typeface="HY견고딕" pitchFamily="18" charset="-127"/>
              </a:rPr>
              <a:t>□ </a:t>
            </a:r>
            <a:r>
              <a:rPr lang="ko-KR" altLang="en-US" sz="2800" dirty="0" err="1" smtClean="0">
                <a:latin typeface="HY견고딕" pitchFamily="18" charset="-127"/>
                <a:ea typeface="HY견고딕" pitchFamily="18" charset="-127"/>
              </a:rPr>
              <a:t>보증씨수소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800" dirty="0" smtClean="0">
                <a:latin typeface="HY견고딕" pitchFamily="18" charset="-127"/>
                <a:ea typeface="HY견고딕" pitchFamily="18" charset="-127"/>
              </a:rPr>
              <a:t>586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 가계도 현황</a:t>
            </a:r>
            <a:endParaRPr lang="en-US" altLang="ko-KR" sz="2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572000" y="1412776"/>
            <a:ext cx="504056" cy="1829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4572000" y="2570266"/>
            <a:ext cx="504056" cy="1829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564684" y="3903631"/>
          <a:ext cx="8007844" cy="2806030"/>
        </p:xfrm>
        <a:graphic>
          <a:graphicData uri="http://schemas.openxmlformats.org/drawingml/2006/table">
            <a:tbl>
              <a:tblPr/>
              <a:tblGrid>
                <a:gridCol w="1057904"/>
                <a:gridCol w="1080120"/>
                <a:gridCol w="1008112"/>
                <a:gridCol w="504056"/>
                <a:gridCol w="576064"/>
                <a:gridCol w="648072"/>
                <a:gridCol w="792089"/>
                <a:gridCol w="792088"/>
                <a:gridCol w="758111"/>
                <a:gridCol w="791228"/>
              </a:tblGrid>
              <a:tr h="561206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000165181101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(2001.3, </a:t>
                      </a: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고</a:t>
                      </a:r>
                      <a:r>
                        <a:rPr lang="en-US" altLang="ko-KR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.2)</a:t>
                      </a:r>
                      <a:endParaRPr lang="en-US" altLang="ko-KR" sz="105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경남 의령</a:t>
                      </a:r>
                      <a:endParaRPr lang="en-US" altLang="ko-KR" sz="1050" b="1" dirty="0" smtClean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002009504960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2007-06-10</a:t>
                      </a:r>
                      <a:endParaRPr lang="en-US" sz="1050" b="0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542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436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93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18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8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형제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2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002054549905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2010-06-05</a:t>
                      </a:r>
                      <a:endParaRPr lang="en-US" sz="1050" b="0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586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534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97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13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9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612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002081882236</a:t>
                      </a:r>
                      <a:endParaRPr 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2012-07-18</a:t>
                      </a:r>
                      <a:endParaRPr 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550</a:t>
                      </a:r>
                      <a:endParaRPr 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363</a:t>
                      </a:r>
                      <a:endParaRPr 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73</a:t>
                      </a:r>
                      <a:endParaRPr 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13</a:t>
                      </a:r>
                      <a:endParaRPr 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3</a:t>
                      </a:r>
                      <a:endParaRPr 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2</a:t>
                      </a:r>
                      <a:endParaRPr lang="en-US" sz="105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6120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000196958994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(2006.7, </a:t>
                      </a: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기</a:t>
                      </a:r>
                      <a:r>
                        <a:rPr lang="en-US" altLang="ko-KR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)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강원 원주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002018392318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2008-05-15</a:t>
                      </a:r>
                      <a:endParaRPr lang="en-US" sz="1050" b="0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542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462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97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21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9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형제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2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002046304564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2010-05-11</a:t>
                      </a:r>
                      <a:endParaRPr lang="en-US" sz="1050" b="0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586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420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95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13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8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모서리가 둥근 직사각형 33"/>
          <p:cNvSpPr>
            <a:spLocks noChangeArrowheads="1"/>
          </p:cNvSpPr>
          <p:nvPr/>
        </p:nvSpPr>
        <p:spPr bwMode="auto">
          <a:xfrm>
            <a:off x="71406" y="281738"/>
            <a:ext cx="6480720" cy="504056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smtClean="0"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2800" b="1" dirty="0" smtClean="0">
                <a:latin typeface="HY견고딕" pitchFamily="18" charset="-127"/>
                <a:ea typeface="HY견고딕" pitchFamily="18" charset="-127"/>
              </a:rPr>
              <a:t>□ </a:t>
            </a:r>
            <a:r>
              <a:rPr lang="ko-KR" altLang="en-US" sz="2800" dirty="0" err="1" smtClean="0">
                <a:latin typeface="HY견고딕" pitchFamily="18" charset="-127"/>
                <a:ea typeface="HY견고딕" pitchFamily="18" charset="-127"/>
              </a:rPr>
              <a:t>보증씨수소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800" dirty="0" err="1" smtClean="0">
                <a:latin typeface="HY견고딕" pitchFamily="18" charset="-127"/>
                <a:ea typeface="HY견고딕" pitchFamily="18" charset="-127"/>
              </a:rPr>
              <a:t>계통별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 성적현황</a:t>
            </a:r>
            <a:endParaRPr lang="en-US" altLang="ko-KR" sz="2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모서리가 둥근 직사각형 33"/>
          <p:cNvSpPr>
            <a:spLocks noChangeArrowheads="1"/>
          </p:cNvSpPr>
          <p:nvPr/>
        </p:nvSpPr>
        <p:spPr bwMode="auto">
          <a:xfrm>
            <a:off x="179512" y="908720"/>
            <a:ext cx="3312368" cy="504056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smtClean="0">
                <a:latin typeface="HY그래픽M" pitchFamily="18" charset="-127"/>
                <a:ea typeface="HY그래픽M" pitchFamily="18" charset="-127"/>
              </a:rPr>
              <a:t> </a:t>
            </a:r>
            <a:r>
              <a:rPr lang="en-US" altLang="ko-KR" sz="2800" dirty="0" smtClean="0">
                <a:latin typeface="굴림"/>
                <a:ea typeface="굴림"/>
              </a:rPr>
              <a:t>•</a:t>
            </a:r>
            <a:r>
              <a:rPr lang="ko-KR" altLang="en-US" sz="2000" b="1" dirty="0" smtClean="0">
                <a:latin typeface="+mn-ea"/>
                <a:ea typeface="+mn-ea"/>
              </a:rPr>
              <a:t> </a:t>
            </a:r>
            <a:r>
              <a:rPr lang="ko-KR" altLang="en-US" sz="2000" dirty="0" err="1" smtClean="0">
                <a:latin typeface="+mn-ea"/>
                <a:ea typeface="+mn-ea"/>
              </a:rPr>
              <a:t>보증씨수소</a:t>
            </a:r>
            <a:r>
              <a:rPr lang="ko-KR" altLang="en-US" sz="2000" dirty="0" smtClean="0">
                <a:latin typeface="+mn-ea"/>
                <a:ea typeface="+mn-ea"/>
              </a:rPr>
              <a:t> </a:t>
            </a:r>
            <a:r>
              <a:rPr lang="en-US" altLang="ko-KR" sz="2000" dirty="0" smtClean="0">
                <a:latin typeface="+mn-ea"/>
                <a:ea typeface="+mn-ea"/>
              </a:rPr>
              <a:t>586</a:t>
            </a:r>
            <a:r>
              <a:rPr lang="ko-KR" altLang="en-US" sz="2000" dirty="0" smtClean="0">
                <a:latin typeface="+mn-ea"/>
                <a:ea typeface="+mn-ea"/>
              </a:rPr>
              <a:t>계통</a:t>
            </a:r>
            <a:endParaRPr lang="en-US" altLang="ko-KR" sz="2000" dirty="0">
              <a:latin typeface="+mn-ea"/>
              <a:ea typeface="+mn-ea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565928" y="1428736"/>
          <a:ext cx="8007844" cy="2473953"/>
        </p:xfrm>
        <a:graphic>
          <a:graphicData uri="http://schemas.openxmlformats.org/drawingml/2006/table">
            <a:tbl>
              <a:tblPr/>
              <a:tblGrid>
                <a:gridCol w="1057904"/>
                <a:gridCol w="1080120"/>
                <a:gridCol w="1008112"/>
                <a:gridCol w="504056"/>
                <a:gridCol w="576064"/>
                <a:gridCol w="648072"/>
                <a:gridCol w="792089"/>
                <a:gridCol w="792088"/>
                <a:gridCol w="758111"/>
                <a:gridCol w="791228"/>
              </a:tblGrid>
              <a:tr h="3321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모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후대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생년월일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KPN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도체중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단면적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등지방두께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근내지방도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육질등급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기타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2965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000164634288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(2001.1, </a:t>
                      </a:r>
                      <a:r>
                        <a:rPr lang="ko-KR" altLang="en-US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고</a:t>
                      </a:r>
                      <a:r>
                        <a:rPr lang="en-US" altLang="ko-KR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.3)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전남 </a:t>
                      </a:r>
                      <a:r>
                        <a:rPr lang="ko-KR" altLang="en-US" sz="1000" b="1" dirty="0" err="1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고흥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000194928296</a:t>
                      </a:r>
                      <a:endParaRPr lang="ko-KR" altLang="en-US" sz="100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2005-06-19</a:t>
                      </a:r>
                      <a:endParaRPr lang="ko-KR" altLang="en-US" sz="100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486</a:t>
                      </a:r>
                      <a:endParaRPr lang="ko-KR" altLang="en-US" sz="100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283</a:t>
                      </a:r>
                      <a:endParaRPr lang="ko-KR" altLang="en-US" sz="100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82</a:t>
                      </a:r>
                      <a:endParaRPr lang="ko-KR" altLang="en-US" sz="100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6</a:t>
                      </a:r>
                      <a:endParaRPr lang="ko-KR" altLang="en-US" sz="100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2</a:t>
                      </a:r>
                      <a:endParaRPr lang="ko-KR" altLang="en-US" sz="100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2</a:t>
                      </a:r>
                      <a:endParaRPr lang="ko-KR" altLang="en-US" sz="100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형제</a:t>
                      </a:r>
                      <a:endParaRPr lang="en-US" altLang="ko-KR" sz="1000" b="1" dirty="0" smtClean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(kpn521)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0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002001994311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2007-03-17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542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386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78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9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8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030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002018972156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2008-02-12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505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392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75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13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4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1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030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002049508966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2010-01-27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586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404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81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23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8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42373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000167539337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(200.11, </a:t>
                      </a:r>
                      <a:r>
                        <a:rPr lang="ko-KR" altLang="en-US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고</a:t>
                      </a:r>
                      <a:r>
                        <a:rPr lang="en-US" altLang="ko-KR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.2)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경북 경주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000198901868</a:t>
                      </a:r>
                      <a:endParaRPr lang="ko-KR" altLang="en-US" sz="100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2006-05-27</a:t>
                      </a:r>
                      <a:endParaRPr lang="ko-KR" altLang="en-US" sz="100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486</a:t>
                      </a:r>
                      <a:endParaRPr lang="ko-KR" altLang="en-US" sz="100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282</a:t>
                      </a:r>
                      <a:endParaRPr lang="ko-KR" altLang="en-US" sz="100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80</a:t>
                      </a:r>
                      <a:endParaRPr lang="ko-KR" altLang="en-US" sz="100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8</a:t>
                      </a:r>
                      <a:endParaRPr lang="ko-KR" altLang="en-US" sz="100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1</a:t>
                      </a:r>
                      <a:endParaRPr lang="ko-KR" altLang="en-US" sz="100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바탕" pitchFamily="18" charset="-127"/>
                          <a:ea typeface="바탕" pitchFamily="18" charset="-127"/>
                        </a:rPr>
                        <a:t>3</a:t>
                      </a:r>
                      <a:endParaRPr lang="ko-KR" altLang="en-US" sz="1000" b="1" dirty="0">
                        <a:solidFill>
                          <a:srgbClr val="0000FF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형제</a:t>
                      </a:r>
                      <a:endParaRPr lang="en-US" altLang="ko-KR" sz="1000" b="1" dirty="0" smtClean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(kpn506)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(kpn696)</a:t>
                      </a:r>
                      <a:endParaRPr lang="ko-KR" altLang="en-US" sz="1000" b="1" dirty="0" smtClean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0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002005675878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2007-05-23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542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434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90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13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8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030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002055335393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2010-04-23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586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470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106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11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9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4250940" cy="606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8014" y="732010"/>
            <a:ext cx="4250940" cy="606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모서리가 둥근 직사각형 33"/>
          <p:cNvSpPr>
            <a:spLocks noChangeArrowheads="1"/>
          </p:cNvSpPr>
          <p:nvPr/>
        </p:nvSpPr>
        <p:spPr bwMode="auto">
          <a:xfrm>
            <a:off x="107504" y="0"/>
            <a:ext cx="6480720" cy="576808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smtClean="0"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2800" b="1" dirty="0" smtClean="0">
                <a:latin typeface="HY견고딕" pitchFamily="18" charset="-127"/>
                <a:ea typeface="HY견고딕" pitchFamily="18" charset="-127"/>
              </a:rPr>
              <a:t>□ </a:t>
            </a:r>
            <a:r>
              <a:rPr lang="ko-KR" altLang="en-US" sz="2800" dirty="0" err="1" smtClean="0">
                <a:latin typeface="HY견고딕" pitchFamily="18" charset="-127"/>
                <a:ea typeface="HY견고딕" pitchFamily="18" charset="-127"/>
              </a:rPr>
              <a:t>보증씨수소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800" dirty="0" err="1" smtClean="0">
                <a:latin typeface="HY견고딕" pitchFamily="18" charset="-127"/>
                <a:ea typeface="HY견고딕" pitchFamily="18" charset="-127"/>
              </a:rPr>
              <a:t>계통별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 성적현황</a:t>
            </a:r>
            <a:endParaRPr lang="en-US" altLang="ko-KR" sz="2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979712" y="5805264"/>
            <a:ext cx="467112" cy="432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359348" y="5050120"/>
            <a:ext cx="504056" cy="1829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1350112" y="5928814"/>
            <a:ext cx="504056" cy="1829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1350112" y="6462572"/>
            <a:ext cx="504056" cy="1829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1368584" y="1052736"/>
            <a:ext cx="504056" cy="1829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6444208" y="5094420"/>
            <a:ext cx="504056" cy="1829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6436852" y="5327036"/>
            <a:ext cx="504056" cy="1829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6479272" y="1061972"/>
            <a:ext cx="396984" cy="1347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6490388" y="3078196"/>
            <a:ext cx="385868" cy="1347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214285" y="3103612"/>
          <a:ext cx="8501119" cy="1821037"/>
        </p:xfrm>
        <a:graphic>
          <a:graphicData uri="http://schemas.openxmlformats.org/drawingml/2006/table">
            <a:tbl>
              <a:tblPr/>
              <a:tblGrid>
                <a:gridCol w="1205651"/>
                <a:gridCol w="1263704"/>
                <a:gridCol w="1022312"/>
                <a:gridCol w="795480"/>
                <a:gridCol w="776156"/>
                <a:gridCol w="651737"/>
                <a:gridCol w="571504"/>
                <a:gridCol w="785818"/>
                <a:gridCol w="697853"/>
                <a:gridCol w="730904"/>
              </a:tblGrid>
              <a:tr h="214476">
                <a:tc rowSpan="7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000188393772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(2005.</a:t>
                      </a:r>
                      <a:r>
                        <a:rPr lang="ko-KR" altLang="en-US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고등</a:t>
                      </a:r>
                      <a:r>
                        <a:rPr lang="en-US" altLang="ko-KR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.1)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경북 문경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002006571843</a:t>
                      </a:r>
                      <a:endParaRPr lang="ko-KR" alt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2008-01-06</a:t>
                      </a:r>
                      <a:endParaRPr lang="ko-KR" alt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448</a:t>
                      </a:r>
                      <a:endParaRPr lang="ko-KR" alt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403</a:t>
                      </a:r>
                      <a:endParaRPr lang="ko-KR" alt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89</a:t>
                      </a:r>
                      <a:endParaRPr lang="ko-KR" alt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35</a:t>
                      </a:r>
                      <a:endParaRPr lang="ko-KR" alt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5</a:t>
                      </a:r>
                      <a:endParaRPr lang="ko-KR" alt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1</a:t>
                      </a:r>
                      <a:endParaRPr lang="ko-KR" alt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형제</a:t>
                      </a:r>
                      <a:endParaRPr lang="en-US" altLang="ko-KR" sz="1000" b="1" dirty="0" smtClean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829</a:t>
                      </a:r>
                      <a:r>
                        <a:rPr lang="ko-KR" altLang="en-US" sz="1000" b="1" dirty="0" smtClean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계통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37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002035224257</a:t>
                      </a:r>
                      <a:endParaRPr 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2009-01-05</a:t>
                      </a:r>
                      <a:endParaRPr 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505</a:t>
                      </a:r>
                      <a:endParaRPr lang="en-US" sz="1000" b="1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465</a:t>
                      </a:r>
                      <a:endParaRPr 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86</a:t>
                      </a:r>
                      <a:endParaRPr 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11</a:t>
                      </a:r>
                      <a:endParaRPr lang="ko-KR" alt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8</a:t>
                      </a:r>
                      <a:endParaRPr 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1++</a:t>
                      </a:r>
                      <a:endParaRPr 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76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002045957986</a:t>
                      </a:r>
                      <a:endParaRPr lang="ko-KR" alt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2009-11-11</a:t>
                      </a:r>
                      <a:endParaRPr lang="ko-KR" alt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538</a:t>
                      </a:r>
                      <a:endParaRPr lang="ko-KR" alt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420</a:t>
                      </a:r>
                      <a:endParaRPr lang="ko-KR" alt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84</a:t>
                      </a:r>
                      <a:endParaRPr lang="ko-KR" alt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14</a:t>
                      </a:r>
                      <a:endParaRPr lang="ko-KR" alt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6</a:t>
                      </a:r>
                      <a:endParaRPr lang="ko-KR" alt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</a:t>
                      </a:r>
                      <a:endParaRPr lang="ko-KR" alt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02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002056874342</a:t>
                      </a:r>
                      <a:endParaRPr 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2010-09-19</a:t>
                      </a:r>
                      <a:endParaRPr 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689</a:t>
                      </a:r>
                      <a:endParaRPr 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428</a:t>
                      </a:r>
                      <a:endParaRPr 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92</a:t>
                      </a:r>
                      <a:endParaRPr 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14</a:t>
                      </a:r>
                      <a:endParaRPr 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4</a:t>
                      </a:r>
                      <a:endParaRPr 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1</a:t>
                      </a:r>
                      <a:endParaRPr 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02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002065439639</a:t>
                      </a:r>
                      <a:endParaRPr lang="ko-KR" alt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2011-08-08</a:t>
                      </a:r>
                      <a:endParaRPr lang="ko-KR" alt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576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485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96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25</a:t>
                      </a:r>
                      <a:endParaRPr lang="ko-KR" alt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8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1++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02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002079646796</a:t>
                      </a:r>
                      <a:endParaRPr 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2012-10-29</a:t>
                      </a:r>
                      <a:endParaRPr lang="ko-KR" alt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698</a:t>
                      </a:r>
                      <a:endParaRPr 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454</a:t>
                      </a:r>
                      <a:endParaRPr 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95</a:t>
                      </a:r>
                      <a:endParaRPr lang="ko-KR" alt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14</a:t>
                      </a:r>
                      <a:endParaRPr lang="ko-KR" alt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7</a:t>
                      </a:r>
                      <a:endParaRPr lang="ko-KR" alt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</a:t>
                      </a:r>
                      <a:endParaRPr 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02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002087937893</a:t>
                      </a:r>
                      <a:endParaRPr 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2013-10-22</a:t>
                      </a:r>
                      <a:endParaRPr 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841</a:t>
                      </a:r>
                      <a:endParaRPr lang="en-US" sz="1000" b="1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440</a:t>
                      </a:r>
                      <a:endParaRPr 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93</a:t>
                      </a:r>
                      <a:endParaRPr 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21</a:t>
                      </a:r>
                      <a:endParaRPr lang="ko-KR" alt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8</a:t>
                      </a:r>
                      <a:endParaRPr 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1++</a:t>
                      </a:r>
                      <a:endParaRPr 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모서리가 둥근 직사각형 33"/>
          <p:cNvSpPr>
            <a:spLocks noChangeArrowheads="1"/>
          </p:cNvSpPr>
          <p:nvPr/>
        </p:nvSpPr>
        <p:spPr bwMode="auto">
          <a:xfrm>
            <a:off x="71406" y="428604"/>
            <a:ext cx="3600400" cy="504056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smtClean="0">
                <a:latin typeface="HY그래픽M" pitchFamily="18" charset="-127"/>
                <a:ea typeface="HY그래픽M" pitchFamily="18" charset="-127"/>
              </a:rPr>
              <a:t> </a:t>
            </a:r>
            <a:r>
              <a:rPr lang="en-US" altLang="ko-KR" sz="2800" dirty="0" smtClean="0">
                <a:latin typeface="굴림"/>
                <a:ea typeface="굴림"/>
              </a:rPr>
              <a:t>•</a:t>
            </a:r>
            <a:r>
              <a:rPr lang="ko-KR" altLang="en-US" sz="2000" b="1" dirty="0" smtClean="0">
                <a:latin typeface="+mn-ea"/>
                <a:ea typeface="+mn-ea"/>
              </a:rPr>
              <a:t> </a:t>
            </a:r>
            <a:r>
              <a:rPr lang="ko-KR" altLang="en-US" sz="2000" dirty="0" err="1" smtClean="0">
                <a:latin typeface="+mn-ea"/>
                <a:ea typeface="+mn-ea"/>
              </a:rPr>
              <a:t>보증씨수소</a:t>
            </a:r>
            <a:r>
              <a:rPr lang="ko-KR" altLang="en-US" sz="2000" dirty="0" smtClean="0">
                <a:latin typeface="+mn-ea"/>
                <a:ea typeface="+mn-ea"/>
              </a:rPr>
              <a:t> </a:t>
            </a:r>
            <a:r>
              <a:rPr lang="en-US" altLang="ko-KR" sz="2000" dirty="0" smtClean="0">
                <a:latin typeface="+mn-ea"/>
                <a:ea typeface="+mn-ea"/>
              </a:rPr>
              <a:t>505</a:t>
            </a:r>
            <a:r>
              <a:rPr lang="en-US" altLang="ko-KR" sz="2000" dirty="0" smtClean="0">
                <a:latin typeface="굴림"/>
                <a:ea typeface="굴림"/>
              </a:rPr>
              <a:t>~994</a:t>
            </a:r>
            <a:r>
              <a:rPr lang="ko-KR" altLang="en-US" sz="2000" dirty="0" smtClean="0">
                <a:latin typeface="+mn-ea"/>
                <a:ea typeface="+mn-ea"/>
              </a:rPr>
              <a:t>계통</a:t>
            </a:r>
            <a:endParaRPr lang="en-US" altLang="ko-KR" sz="2000" dirty="0">
              <a:latin typeface="+mn-ea"/>
              <a:ea typeface="+mn-ea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214282" y="1134192"/>
          <a:ext cx="8501122" cy="1974529"/>
        </p:xfrm>
        <a:graphic>
          <a:graphicData uri="http://schemas.openxmlformats.org/drawingml/2006/table">
            <a:tbl>
              <a:tblPr/>
              <a:tblGrid>
                <a:gridCol w="1214446"/>
                <a:gridCol w="1259508"/>
                <a:gridCol w="1026508"/>
                <a:gridCol w="785818"/>
                <a:gridCol w="785818"/>
                <a:gridCol w="642942"/>
                <a:gridCol w="571504"/>
                <a:gridCol w="785818"/>
                <a:gridCol w="714380"/>
                <a:gridCol w="714380"/>
              </a:tblGrid>
              <a:tr h="3079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휴먼명조"/>
                        </a:rPr>
                        <a:t>개체정보</a:t>
                      </a: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휴먼명조"/>
                        </a:rPr>
                        <a:t>개체식별번호</a:t>
                      </a: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휴먼명조"/>
                        </a:rPr>
                        <a:t>생년월일</a:t>
                      </a: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KPN</a:t>
                      </a:r>
                      <a:endParaRPr lang="ko-KR" alt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도체중</a:t>
                      </a: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단면적</a:t>
                      </a: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err="1">
                          <a:solidFill>
                            <a:srgbClr val="000000"/>
                          </a:solidFill>
                          <a:latin typeface="휴먼명조"/>
                        </a:rPr>
                        <a:t>등지방</a:t>
                      </a:r>
                      <a:endParaRPr lang="ko-KR" alt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err="1">
                          <a:solidFill>
                            <a:srgbClr val="000000"/>
                          </a:solidFill>
                          <a:latin typeface="휴먼명조"/>
                        </a:rPr>
                        <a:t>근내</a:t>
                      </a:r>
                      <a:endParaRPr lang="ko-KR" alt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휴먼명조"/>
                        </a:rPr>
                        <a:t>등급</a:t>
                      </a: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9698"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000176327222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(2004.8.19.</a:t>
                      </a: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고등</a:t>
                      </a:r>
                      <a:r>
                        <a:rPr lang="en-US" altLang="ko-KR" sz="1000" b="1" dirty="0" smtClean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)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rgbClr val="000000"/>
                          </a:solidFill>
                          <a:latin typeface="HCI Poppy"/>
                        </a:rPr>
                        <a:t>경북 영주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002019588149</a:t>
                      </a:r>
                      <a:endParaRPr lang="en-US" sz="10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2008-03-23</a:t>
                      </a:r>
                      <a:endParaRPr lang="en-US" sz="10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388</a:t>
                      </a:r>
                      <a:endParaRPr lang="en-US" sz="10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484</a:t>
                      </a:r>
                      <a:endParaRPr lang="en-US" sz="10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98</a:t>
                      </a:r>
                      <a:endParaRPr lang="en-US" sz="10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6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002041587756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2009-04-09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497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410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88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8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8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1++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6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002058511815</a:t>
                      </a: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2010-10-05</a:t>
                      </a: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626</a:t>
                      </a: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361</a:t>
                      </a: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82</a:t>
                      </a:r>
                      <a:endParaRPr lang="en-US" sz="100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8</a:t>
                      </a:r>
                      <a:endParaRPr lang="en-US" sz="100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5</a:t>
                      </a:r>
                      <a:endParaRPr lang="en-US" sz="100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6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002074081192</a:t>
                      </a: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2012-01-22</a:t>
                      </a:r>
                      <a:endParaRPr lang="en-US" sz="100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626</a:t>
                      </a: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346</a:t>
                      </a: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79</a:t>
                      </a: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17</a:t>
                      </a: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0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6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002304367834</a:t>
                      </a: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2013-04-02</a:t>
                      </a: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626</a:t>
                      </a: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416</a:t>
                      </a: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97</a:t>
                      </a: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16</a:t>
                      </a: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7</a:t>
                      </a: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030A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rgbClr val="7030A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6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002308516818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2014-04-30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730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346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95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9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1++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61336" marR="61336" marT="16958" marB="1695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214282" y="4909410"/>
          <a:ext cx="8501122" cy="1448548"/>
        </p:xfrm>
        <a:graphic>
          <a:graphicData uri="http://schemas.openxmlformats.org/drawingml/2006/table">
            <a:tbl>
              <a:tblPr/>
              <a:tblGrid>
                <a:gridCol w="12042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50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11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294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1438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1438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62137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000188754405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(2004.</a:t>
                      </a: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고등</a:t>
                      </a:r>
                      <a:r>
                        <a:rPr lang="en-US" altLang="ko-KR" sz="1000" b="1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.1)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제주 남제주군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002005165941</a:t>
                      </a:r>
                      <a:endParaRPr lang="ko-KR" alt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2007-09-29</a:t>
                      </a:r>
                      <a:endParaRPr lang="ko-KR" alt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505</a:t>
                      </a:r>
                      <a:endParaRPr lang="ko-KR" altLang="en-US" sz="1000" b="1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370</a:t>
                      </a:r>
                      <a:endParaRPr lang="ko-KR" alt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73</a:t>
                      </a:r>
                      <a:endParaRPr lang="ko-KR" alt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17</a:t>
                      </a:r>
                      <a:endParaRPr lang="ko-KR" alt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9</a:t>
                      </a:r>
                      <a:endParaRPr lang="ko-KR" alt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1++</a:t>
                      </a:r>
                      <a:endParaRPr lang="ko-KR" altLang="en-US" sz="1000" b="0" dirty="0">
                        <a:solidFill>
                          <a:srgbClr val="FF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바탕" pitchFamily="18" charset="-127"/>
                          <a:ea typeface="바탕" pitchFamily="18" charset="-127"/>
                        </a:rPr>
                        <a:t>형제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213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002060435398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b="1" dirty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2010-11-29</a:t>
                      </a:r>
                      <a:endParaRPr lang="ko-KR" altLang="en-US" sz="1000" b="1" dirty="0">
                        <a:solidFill>
                          <a:srgbClr val="0033CC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494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234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66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6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1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3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213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002083641159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2013-01-29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550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422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85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12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7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33CC"/>
                          </a:solidFill>
                          <a:latin typeface="바탕" pitchFamily="18" charset="-127"/>
                          <a:ea typeface="바탕" pitchFamily="18" charset="-127"/>
                        </a:rPr>
                        <a:t>1+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2137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002307643235</a:t>
                      </a: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2014-03-03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855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455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96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15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8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FF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1++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dirty="0">
                        <a:solidFill>
                          <a:srgbClr val="000000"/>
                        </a:solidFill>
                        <a:latin typeface="바탕" pitchFamily="18" charset="-127"/>
                        <a:ea typeface="바탕" pitchFamily="18" charset="-127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467544" y="1628800"/>
          <a:ext cx="8272681" cy="5042921"/>
        </p:xfrm>
        <a:graphic>
          <a:graphicData uri="http://schemas.openxmlformats.org/drawingml/2006/table">
            <a:tbl>
              <a:tblPr/>
              <a:tblGrid>
                <a:gridCol w="1378313"/>
                <a:gridCol w="1378313"/>
                <a:gridCol w="678188"/>
                <a:gridCol w="678188"/>
                <a:gridCol w="678188"/>
                <a:gridCol w="1004914"/>
                <a:gridCol w="1004914"/>
                <a:gridCol w="829099"/>
                <a:gridCol w="642564"/>
              </a:tblGrid>
              <a:tr h="485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바탕"/>
                        </a:rPr>
                        <a:t>모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바탕"/>
                        </a:rPr>
                        <a:t>후대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KPN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>
                          <a:solidFill>
                            <a:srgbClr val="000000"/>
                          </a:solidFill>
                          <a:latin typeface="바탕"/>
                        </a:rPr>
                        <a:t>도체중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바탕"/>
                        </a:rPr>
                        <a:t>단면적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>
                          <a:solidFill>
                            <a:srgbClr val="000000"/>
                          </a:solidFill>
                          <a:latin typeface="바탕"/>
                        </a:rPr>
                        <a:t>등지방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>
                          <a:solidFill>
                            <a:srgbClr val="000000"/>
                          </a:solidFill>
                          <a:latin typeface="바탕"/>
                        </a:rPr>
                        <a:t>근내지방도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바탕"/>
                        </a:rPr>
                        <a:t>육질등급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바탕"/>
                        </a:rPr>
                        <a:t>기타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06419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000195683040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(2005.5, </a:t>
                      </a: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고</a:t>
                      </a:r>
                      <a:r>
                        <a:rPr lang="en-US" altLang="ko-KR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, 2)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전북 정읍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002007299729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480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546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107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14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8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1++</a:t>
                      </a:r>
                      <a:endParaRPr 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바탕"/>
                        </a:rPr>
                        <a:t>형제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41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002009133373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507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552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108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18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8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1++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06419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002041629859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378</a:t>
                      </a: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413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76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14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2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2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419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000148217856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(1998.5, </a:t>
                      </a: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기</a:t>
                      </a:r>
                      <a:r>
                        <a:rPr lang="en-US" altLang="ko-KR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)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경북 영천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000195618776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458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308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73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4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바탕"/>
                        </a:rPr>
                        <a:t>형제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419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002019376556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504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541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119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14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9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1++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41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002038744205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505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300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73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10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7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1++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06419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000170432892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(2001.5,</a:t>
                      </a: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고</a:t>
                      </a:r>
                      <a:r>
                        <a:rPr lang="en-US" altLang="ko-KR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,1)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전북 정읍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002007314683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480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510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100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17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9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1++</a:t>
                      </a:r>
                      <a:endParaRPr 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형제</a:t>
                      </a:r>
                      <a:endParaRPr lang="en-US" altLang="ko-KR" sz="1000" b="1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(kpn388)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41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002027386515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507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470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106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21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8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1++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06419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002043375262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626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334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111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8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5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1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모서리가 둥근 직사각형 33"/>
          <p:cNvSpPr>
            <a:spLocks noChangeArrowheads="1"/>
          </p:cNvSpPr>
          <p:nvPr/>
        </p:nvSpPr>
        <p:spPr bwMode="auto">
          <a:xfrm>
            <a:off x="179512" y="116632"/>
            <a:ext cx="6480720" cy="504056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smtClean="0"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2800" b="1" dirty="0" smtClean="0">
                <a:latin typeface="HY견고딕" pitchFamily="18" charset="-127"/>
                <a:ea typeface="HY견고딕" pitchFamily="18" charset="-127"/>
              </a:rPr>
              <a:t>□ </a:t>
            </a:r>
            <a:r>
              <a:rPr lang="ko-KR" altLang="en-US" sz="2800" dirty="0" err="1" smtClean="0">
                <a:latin typeface="HY견고딕" pitchFamily="18" charset="-127"/>
                <a:ea typeface="HY견고딕" pitchFamily="18" charset="-127"/>
              </a:rPr>
              <a:t>보증씨수소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800" dirty="0" err="1" smtClean="0">
                <a:latin typeface="HY견고딕" pitchFamily="18" charset="-127"/>
                <a:ea typeface="HY견고딕" pitchFamily="18" charset="-127"/>
              </a:rPr>
              <a:t>계통별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 성적현황</a:t>
            </a:r>
            <a:endParaRPr lang="en-US" altLang="ko-KR" sz="2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모서리가 둥근 직사각형 33"/>
          <p:cNvSpPr>
            <a:spLocks noChangeArrowheads="1"/>
          </p:cNvSpPr>
          <p:nvPr/>
        </p:nvSpPr>
        <p:spPr bwMode="auto">
          <a:xfrm>
            <a:off x="395536" y="908720"/>
            <a:ext cx="4676530" cy="504056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smtClean="0">
                <a:latin typeface="HY그래픽M" pitchFamily="18" charset="-127"/>
                <a:ea typeface="HY그래픽M" pitchFamily="18" charset="-127"/>
              </a:rPr>
              <a:t> </a:t>
            </a:r>
            <a:r>
              <a:rPr lang="en-US" altLang="ko-KR" sz="2800" dirty="0" smtClean="0">
                <a:latin typeface="굴림"/>
                <a:ea typeface="굴림"/>
              </a:rPr>
              <a:t>•</a:t>
            </a:r>
            <a:r>
              <a:rPr lang="ko-KR" altLang="en-US" sz="2000" b="1" dirty="0" smtClean="0">
                <a:latin typeface="+mn-ea"/>
                <a:ea typeface="+mn-ea"/>
              </a:rPr>
              <a:t> </a:t>
            </a:r>
            <a:r>
              <a:rPr lang="ko-KR" altLang="en-US" sz="2000" dirty="0" err="1" smtClean="0">
                <a:latin typeface="+mn-ea"/>
                <a:ea typeface="+mn-ea"/>
              </a:rPr>
              <a:t>보증씨수소</a:t>
            </a:r>
            <a:r>
              <a:rPr lang="ko-KR" altLang="en-US" sz="2000" dirty="0" smtClean="0">
                <a:latin typeface="+mn-ea"/>
                <a:ea typeface="+mn-ea"/>
              </a:rPr>
              <a:t> </a:t>
            </a:r>
            <a:r>
              <a:rPr lang="en-US" altLang="ko-KR" sz="2000" dirty="0" smtClean="0">
                <a:latin typeface="+mn-ea"/>
                <a:ea typeface="+mn-ea"/>
              </a:rPr>
              <a:t>486</a:t>
            </a:r>
            <a:r>
              <a:rPr lang="en-US" altLang="ko-KR" sz="2000" dirty="0" smtClean="0">
                <a:latin typeface="굴림"/>
                <a:ea typeface="굴림"/>
              </a:rPr>
              <a:t>~</a:t>
            </a:r>
            <a:r>
              <a:rPr lang="en-US" altLang="ko-KR" sz="2000" dirty="0" smtClean="0">
                <a:latin typeface="+mn-ea"/>
                <a:ea typeface="+mn-ea"/>
              </a:rPr>
              <a:t>730, 872,757</a:t>
            </a:r>
            <a:r>
              <a:rPr lang="ko-KR" altLang="en-US" sz="2000" dirty="0" smtClean="0">
                <a:latin typeface="+mn-ea"/>
                <a:ea typeface="+mn-ea"/>
              </a:rPr>
              <a:t>계통</a:t>
            </a:r>
            <a:endParaRPr lang="en-US" altLang="ko-KR" sz="2000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547791" y="1988839"/>
          <a:ext cx="8272681" cy="4038236"/>
        </p:xfrm>
        <a:graphic>
          <a:graphicData uri="http://schemas.openxmlformats.org/drawingml/2006/table">
            <a:tbl>
              <a:tblPr/>
              <a:tblGrid>
                <a:gridCol w="1378313"/>
                <a:gridCol w="1378313"/>
                <a:gridCol w="678188"/>
                <a:gridCol w="678188"/>
                <a:gridCol w="678188"/>
                <a:gridCol w="1004914"/>
                <a:gridCol w="1004914"/>
                <a:gridCol w="829099"/>
                <a:gridCol w="642564"/>
              </a:tblGrid>
              <a:tr h="583889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000182990731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(2003.12,</a:t>
                      </a: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고</a:t>
                      </a: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,1)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경북성주</a:t>
                      </a:r>
                      <a:endParaRPr lang="en-US" sz="1050" b="1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000198919689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486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510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108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15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8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1++</a:t>
                      </a:r>
                      <a:endParaRPr 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형제</a:t>
                      </a:r>
                      <a:endParaRPr lang="en-US" altLang="ko-KR" sz="1000" b="1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b="1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b="1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b="1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b="1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형제</a:t>
                      </a:r>
                      <a:endParaRPr lang="en-US" altLang="ko-KR" sz="1000" b="1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b="1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b="1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642</a:t>
                      </a:r>
                      <a:r>
                        <a:rPr lang="ko-KR" altLang="en-US" sz="100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형제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8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002019714105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531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434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89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5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1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3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838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002039017862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507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481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99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26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8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1++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838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002050714477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654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449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85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12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8</a:t>
                      </a:r>
                      <a:endParaRPr lang="en-US" sz="105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1+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6756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000200824413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(2006.9,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고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,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2)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강원평창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002301259438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769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456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118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7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8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1++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바탕"/>
                        </a:rPr>
                        <a:t>형제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56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002037351694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566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337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88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11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5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바탕"/>
                        </a:rPr>
                        <a:t>1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6756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002000728601</a:t>
                      </a:r>
                      <a:endParaRPr 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789</a:t>
                      </a:r>
                      <a:endParaRPr 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587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95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14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8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1++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모서리가 둥근 직사각형 33"/>
          <p:cNvSpPr>
            <a:spLocks noChangeArrowheads="1"/>
          </p:cNvSpPr>
          <p:nvPr/>
        </p:nvSpPr>
        <p:spPr bwMode="auto">
          <a:xfrm>
            <a:off x="179512" y="116632"/>
            <a:ext cx="6480720" cy="504056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smtClean="0">
                <a:latin typeface="HY그래픽M" pitchFamily="18" charset="-127"/>
                <a:ea typeface="HY그래픽M" pitchFamily="18" charset="-127"/>
              </a:rPr>
              <a:t> </a:t>
            </a:r>
            <a:r>
              <a:rPr lang="ko-KR" altLang="en-US" sz="2800" b="1" dirty="0" smtClean="0">
                <a:latin typeface="HY견고딕" pitchFamily="18" charset="-127"/>
                <a:ea typeface="HY견고딕" pitchFamily="18" charset="-127"/>
              </a:rPr>
              <a:t>□ </a:t>
            </a:r>
            <a:r>
              <a:rPr lang="ko-KR" altLang="en-US" sz="2800" dirty="0" err="1" smtClean="0">
                <a:latin typeface="HY견고딕" pitchFamily="18" charset="-127"/>
                <a:ea typeface="HY견고딕" pitchFamily="18" charset="-127"/>
              </a:rPr>
              <a:t>보증씨수소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800" dirty="0" err="1" smtClean="0">
                <a:latin typeface="HY견고딕" pitchFamily="18" charset="-127"/>
                <a:ea typeface="HY견고딕" pitchFamily="18" charset="-127"/>
              </a:rPr>
              <a:t>계통별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 성적현황</a:t>
            </a:r>
            <a:endParaRPr lang="en-US" altLang="ko-KR" sz="2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모서리가 둥근 직사각형 33"/>
          <p:cNvSpPr>
            <a:spLocks noChangeArrowheads="1"/>
          </p:cNvSpPr>
          <p:nvPr/>
        </p:nvSpPr>
        <p:spPr bwMode="auto">
          <a:xfrm>
            <a:off x="395536" y="908720"/>
            <a:ext cx="4676530" cy="504056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>
              <a:defRPr/>
            </a:pPr>
            <a:r>
              <a:rPr lang="ko-KR" altLang="en-US" sz="2800" dirty="0" smtClean="0">
                <a:latin typeface="HY그래픽M" pitchFamily="18" charset="-127"/>
                <a:ea typeface="HY그래픽M" pitchFamily="18" charset="-127"/>
              </a:rPr>
              <a:t> </a:t>
            </a:r>
            <a:r>
              <a:rPr lang="en-US" altLang="ko-KR" sz="2800" dirty="0" smtClean="0">
                <a:latin typeface="굴림"/>
                <a:ea typeface="굴림"/>
              </a:rPr>
              <a:t>•</a:t>
            </a:r>
            <a:r>
              <a:rPr lang="ko-KR" altLang="en-US" sz="2000" b="1" dirty="0" smtClean="0">
                <a:latin typeface="+mn-ea"/>
                <a:ea typeface="+mn-ea"/>
              </a:rPr>
              <a:t> </a:t>
            </a:r>
            <a:r>
              <a:rPr lang="ko-KR" altLang="en-US" sz="2000" dirty="0" err="1" smtClean="0">
                <a:latin typeface="+mn-ea"/>
                <a:ea typeface="+mn-ea"/>
              </a:rPr>
              <a:t>보증씨수소</a:t>
            </a:r>
            <a:r>
              <a:rPr lang="ko-KR" altLang="en-US" sz="2000" dirty="0" smtClean="0">
                <a:latin typeface="+mn-ea"/>
                <a:ea typeface="+mn-ea"/>
              </a:rPr>
              <a:t> </a:t>
            </a:r>
            <a:r>
              <a:rPr lang="en-US" altLang="ko-KR" sz="2000" dirty="0" smtClean="0">
                <a:latin typeface="+mn-ea"/>
                <a:ea typeface="+mn-ea"/>
              </a:rPr>
              <a:t>486</a:t>
            </a:r>
            <a:r>
              <a:rPr lang="en-US" altLang="ko-KR" sz="2000" dirty="0" smtClean="0">
                <a:latin typeface="굴림"/>
                <a:ea typeface="굴림"/>
              </a:rPr>
              <a:t>~</a:t>
            </a:r>
            <a:r>
              <a:rPr lang="en-US" altLang="ko-KR" sz="2000" dirty="0" smtClean="0">
                <a:latin typeface="+mn-ea"/>
                <a:ea typeface="+mn-ea"/>
              </a:rPr>
              <a:t>730, 872,757</a:t>
            </a:r>
            <a:r>
              <a:rPr lang="ko-KR" altLang="en-US" sz="2000" dirty="0" smtClean="0">
                <a:latin typeface="+mn-ea"/>
                <a:ea typeface="+mn-ea"/>
              </a:rPr>
              <a:t>계통</a:t>
            </a:r>
            <a:endParaRPr lang="en-US" altLang="ko-KR" sz="2000" dirty="0">
              <a:latin typeface="+mn-ea"/>
              <a:ea typeface="+mn-ea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550569" y="1485136"/>
          <a:ext cx="8272681" cy="485150"/>
        </p:xfrm>
        <a:graphic>
          <a:graphicData uri="http://schemas.openxmlformats.org/drawingml/2006/table">
            <a:tbl>
              <a:tblPr/>
              <a:tblGrid>
                <a:gridCol w="1378313"/>
                <a:gridCol w="1378313"/>
                <a:gridCol w="678188"/>
                <a:gridCol w="678188"/>
                <a:gridCol w="678188"/>
                <a:gridCol w="1004914"/>
                <a:gridCol w="1004914"/>
                <a:gridCol w="829099"/>
                <a:gridCol w="642564"/>
              </a:tblGrid>
              <a:tr h="485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바탕"/>
                        </a:rPr>
                        <a:t>모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i="1" dirty="0">
                          <a:solidFill>
                            <a:srgbClr val="000000"/>
                          </a:solidFill>
                          <a:latin typeface="바탕"/>
                        </a:rPr>
                        <a:t>후대</a:t>
                      </a:r>
                      <a:endParaRPr lang="ko-KR" altLang="en-US" sz="1000" i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바탕"/>
                          <a:ea typeface="바탕"/>
                        </a:rPr>
                        <a:t>KPN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>
                          <a:solidFill>
                            <a:srgbClr val="000000"/>
                          </a:solidFill>
                          <a:latin typeface="바탕"/>
                        </a:rPr>
                        <a:t>도체중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바탕"/>
                        </a:rPr>
                        <a:t>단면적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>
                          <a:solidFill>
                            <a:srgbClr val="000000"/>
                          </a:solidFill>
                          <a:latin typeface="바탕"/>
                        </a:rPr>
                        <a:t>등지방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>
                          <a:solidFill>
                            <a:srgbClr val="000000"/>
                          </a:solidFill>
                          <a:latin typeface="바탕"/>
                        </a:rPr>
                        <a:t>근내지방도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바탕"/>
                        </a:rPr>
                        <a:t>육질등급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바탕"/>
                        </a:rPr>
                        <a:t>기타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1982" marR="61982" marT="17136" marB="171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kdmoon\Desktop\하은용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00042"/>
            <a:ext cx="8929718" cy="59960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85728"/>
            <a:ext cx="5514975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내용 개체 틀 7"/>
          <p:cNvSpPr txBox="1">
            <a:spLocks/>
          </p:cNvSpPr>
          <p:nvPr/>
        </p:nvSpPr>
        <p:spPr>
          <a:xfrm>
            <a:off x="214282" y="1314448"/>
            <a:ext cx="8715436" cy="518638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분석자료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총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65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두</a:t>
            </a:r>
            <a:endParaRPr lang="en-US" altLang="ko-KR" sz="2000" b="1" dirty="0" smtClean="0"/>
          </a:p>
          <a:p>
            <a:pPr marL="342900" indent="-342900">
              <a:lnSpc>
                <a:spcPct val="150000"/>
              </a:lnSpc>
              <a:spcBef>
                <a:spcPct val="20000"/>
              </a:spcBef>
            </a:pPr>
            <a:r>
              <a:rPr lang="en-US" altLang="ko-KR" sz="1900" dirty="0" smtClean="0"/>
              <a:t>   </a:t>
            </a:r>
            <a:r>
              <a:rPr lang="ko-KR" altLang="en-US" sz="1900" dirty="0" smtClean="0"/>
              <a:t>○ </a:t>
            </a:r>
            <a:r>
              <a:rPr lang="ko-KR" altLang="en-US" sz="1900" b="1" u="sng" dirty="0" err="1" smtClean="0"/>
              <a:t>번식우</a:t>
            </a:r>
            <a:r>
              <a:rPr lang="en-US" altLang="ko-KR" sz="1900" b="1" u="sng" dirty="0" smtClean="0"/>
              <a:t>(</a:t>
            </a:r>
            <a:r>
              <a:rPr lang="ko-KR" altLang="en-US" sz="1900" b="1" u="sng" dirty="0" err="1" smtClean="0"/>
              <a:t>후대축</a:t>
            </a:r>
            <a:r>
              <a:rPr lang="ko-KR" altLang="en-US" sz="1900" b="1" u="sng" dirty="0" smtClean="0"/>
              <a:t> 및 도체성적이 있는 개체</a:t>
            </a:r>
            <a:r>
              <a:rPr lang="en-US" altLang="ko-KR" sz="1900" b="1" u="sng" dirty="0" smtClean="0"/>
              <a:t>) : 41</a:t>
            </a:r>
            <a:r>
              <a:rPr lang="ko-KR" altLang="en-US" sz="1900" b="1" u="sng" dirty="0" smtClean="0"/>
              <a:t>두</a:t>
            </a:r>
            <a:endParaRPr lang="ko-KR" altLang="en-US" sz="1900" b="1" dirty="0" smtClean="0"/>
          </a:p>
          <a:p>
            <a:pPr marL="342900" indent="-342900">
              <a:lnSpc>
                <a:spcPct val="150000"/>
              </a:lnSpc>
              <a:spcBef>
                <a:spcPct val="20000"/>
              </a:spcBef>
            </a:pPr>
            <a:r>
              <a:rPr lang="en-US" altLang="ko-KR" sz="1900" dirty="0" smtClean="0"/>
              <a:t>   </a:t>
            </a:r>
            <a:r>
              <a:rPr lang="ko-KR" altLang="en-US" sz="1900" dirty="0" smtClean="0"/>
              <a:t>○ </a:t>
            </a:r>
            <a:r>
              <a:rPr lang="ko-KR" altLang="en-US" sz="1900" b="1" u="sng" dirty="0" err="1" smtClean="0"/>
              <a:t>번식우</a:t>
            </a:r>
            <a:r>
              <a:rPr lang="en-US" altLang="ko-KR" sz="1900" b="1" u="sng" dirty="0" smtClean="0"/>
              <a:t>(</a:t>
            </a:r>
            <a:r>
              <a:rPr lang="ko-KR" altLang="en-US" sz="1900" b="1" u="sng" dirty="0" err="1" smtClean="0"/>
              <a:t>후대축</a:t>
            </a:r>
            <a:r>
              <a:rPr lang="ko-KR" altLang="en-US" sz="1900" b="1" u="sng" dirty="0" smtClean="0"/>
              <a:t> 및 도체성적이 없는 개체</a:t>
            </a:r>
            <a:r>
              <a:rPr lang="en-US" altLang="ko-KR" sz="1900" b="1" u="sng" dirty="0" smtClean="0"/>
              <a:t>) : 24</a:t>
            </a:r>
            <a:r>
              <a:rPr lang="ko-KR" altLang="en-US" sz="1900" b="1" u="sng" dirty="0" smtClean="0"/>
              <a:t>두</a:t>
            </a:r>
            <a:endParaRPr lang="ko-KR" altLang="en-US" sz="1900" b="1" dirty="0" smtClean="0"/>
          </a:p>
          <a:p>
            <a:pPr marL="342900" indent="-342900">
              <a:lnSpc>
                <a:spcPct val="150000"/>
              </a:lnSpc>
              <a:spcBef>
                <a:spcPct val="20000"/>
              </a:spcBef>
            </a:pPr>
            <a:r>
              <a:rPr kumimoji="0" lang="en-US" altLang="ko-KR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lang="ko-KR" altLang="en-US" sz="1900" dirty="0" smtClean="0"/>
              <a:t>○ </a:t>
            </a:r>
            <a:r>
              <a:rPr lang="ko-KR" altLang="en-US" sz="1900" b="1" u="sng" dirty="0" smtClean="0"/>
              <a:t>수소</a:t>
            </a:r>
            <a:r>
              <a:rPr lang="en-US" altLang="ko-KR" sz="1900" b="1" u="sng" dirty="0" smtClean="0"/>
              <a:t>(</a:t>
            </a:r>
            <a:r>
              <a:rPr lang="ko-KR" altLang="en-US" sz="1900" b="1" u="sng" dirty="0" err="1" smtClean="0"/>
              <a:t>거세우</a:t>
            </a:r>
            <a:r>
              <a:rPr lang="en-US" altLang="ko-KR" sz="1900" b="1" u="sng" dirty="0" smtClean="0"/>
              <a:t>)</a:t>
            </a:r>
            <a:r>
              <a:rPr lang="ko-KR" altLang="en-US" sz="1900" b="1" u="sng" dirty="0" smtClean="0"/>
              <a:t>는 분석에서 제외</a:t>
            </a:r>
            <a:endParaRPr kumimoji="0" lang="en-US" altLang="ko-KR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기준일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2017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년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월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쇠고기 </a:t>
            </a: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이력제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농장주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lang="ko-KR" altLang="en-US" sz="2000" b="1" dirty="0"/>
              <a:t>경기 용인</a:t>
            </a:r>
            <a:r>
              <a:rPr lang="en-US" altLang="ko-KR" sz="2000" b="1" dirty="0"/>
              <a:t>(</a:t>
            </a:r>
            <a:r>
              <a:rPr lang="ko-KR" altLang="en-US" sz="2000" b="1" dirty="0" err="1"/>
              <a:t>하은용</a:t>
            </a:r>
            <a:r>
              <a:rPr lang="ko-KR" altLang="en-US" sz="2000" b="1" dirty="0"/>
              <a:t> 농가</a:t>
            </a:r>
            <a:r>
              <a:rPr lang="en-US" altLang="ko-KR" sz="2000" b="1" dirty="0" smtClean="0"/>
              <a:t>)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분석일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2017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년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월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일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컨설팅요령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○ 본 농가의 번식우중 후대 및 </a:t>
            </a: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형매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정보를 이용하여 분석 실시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○ 암소의 </a:t>
            </a: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보증씨수소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계통을 이용한 개체의 선발 및 도태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○ 개체의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차 선발은 우선적으로 후대정보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도축성적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를 이용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단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후대정보가 없는 경우 </a:t>
            </a: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형매정보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이용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○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후대정보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1++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이상 개체만 </a:t>
            </a: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보증종모우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계통 표기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ko-KR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계획교배시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참고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251520" y="1050456"/>
            <a:ext cx="4752528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□ </a:t>
            </a:r>
            <a:r>
              <a:rPr kumimoji="1" lang="ko-KR" alt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한우 정액공급현황</a:t>
            </a:r>
            <a:r>
              <a:rPr kumimoji="1" lang="en-US" altLang="ko-KR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kumimoji="1" lang="en-US" altLang="ko-KR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2014~2017)</a:t>
            </a:r>
            <a:endParaRPr kumimoji="1" lang="ko-KR" alt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94593" y="262574"/>
            <a:ext cx="36773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ko-KR" altLang="en-US" sz="3600" b="1" dirty="0" smtClean="0">
                <a:solidFill>
                  <a:srgbClr val="0000CC"/>
                </a:solidFill>
                <a:latin typeface="+mj-ea"/>
                <a:ea typeface="+mj-ea"/>
              </a:rPr>
              <a:t>한우산업의  </a:t>
            </a:r>
            <a:r>
              <a:rPr lang="ko-KR" altLang="en-US" sz="3600" b="1" dirty="0">
                <a:solidFill>
                  <a:srgbClr val="0000CC"/>
                </a:solidFill>
                <a:latin typeface="+mj-ea"/>
                <a:ea typeface="+mj-ea"/>
              </a:rPr>
              <a:t>현황</a:t>
            </a:r>
            <a:r>
              <a:rPr lang="ko-KR" sz="3600" b="1" dirty="0">
                <a:solidFill>
                  <a:srgbClr val="0000CC"/>
                </a:solidFill>
                <a:latin typeface="+mj-ea"/>
                <a:ea typeface="+mj-ea"/>
              </a:rPr>
              <a:t> </a:t>
            </a:r>
            <a:endParaRPr lang="ko-KR" altLang="en-US" sz="3600" b="1" dirty="0">
              <a:solidFill>
                <a:srgbClr val="0000CC"/>
              </a:solidFill>
              <a:latin typeface="+mj-ea"/>
              <a:ea typeface="+mj-ea"/>
            </a:endParaRPr>
          </a:p>
        </p:txBody>
      </p:sp>
      <p:graphicFrame>
        <p:nvGraphicFramePr>
          <p:cNvPr id="8" name="차트 7"/>
          <p:cNvGraphicFramePr/>
          <p:nvPr/>
        </p:nvGraphicFramePr>
        <p:xfrm>
          <a:off x="357158" y="3500438"/>
          <a:ext cx="8429684" cy="3138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214282" y="1571612"/>
          <a:ext cx="8643999" cy="1785948"/>
        </p:xfrm>
        <a:graphic>
          <a:graphicData uri="http://schemas.openxmlformats.org/drawingml/2006/table">
            <a:tbl>
              <a:tblPr/>
              <a:tblGrid>
                <a:gridCol w="601515"/>
                <a:gridCol w="601515"/>
                <a:gridCol w="601515"/>
                <a:gridCol w="601515"/>
                <a:gridCol w="601515"/>
                <a:gridCol w="601515"/>
                <a:gridCol w="601515"/>
                <a:gridCol w="601515"/>
                <a:gridCol w="601515"/>
                <a:gridCol w="623795"/>
                <a:gridCol w="623795"/>
                <a:gridCol w="623795"/>
                <a:gridCol w="601515"/>
                <a:gridCol w="757464"/>
              </a:tblGrid>
              <a:tr h="353972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구분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</a:t>
                      </a: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</a:t>
                      </a: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</a:t>
                      </a: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</a:t>
                      </a: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</a:t>
                      </a: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</a:t>
                      </a: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7</a:t>
                      </a: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8</a:t>
                      </a: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9</a:t>
                      </a: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10</a:t>
                      </a: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11</a:t>
                      </a: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12</a:t>
                      </a: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누계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3972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2014</a:t>
                      </a: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년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111,699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124,390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134,950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141,310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151,310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140,757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178,291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223,030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205,020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176,950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175,451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148,900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50" b="1" i="0" u="none" strike="noStrike" dirty="0">
                          <a:solidFill>
                            <a:srgbClr val="FF0000"/>
                          </a:solidFill>
                          <a:latin typeface="+mj-lt"/>
                        </a:rPr>
                        <a:t>1,912,058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972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2015</a:t>
                      </a: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년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112,150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119,005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135,580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136,340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138,740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180,518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231,178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194,781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196,624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179,966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166,459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145,687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50" b="1" i="0" u="none" strike="noStrike" dirty="0">
                          <a:solidFill>
                            <a:srgbClr val="FF0000"/>
                          </a:solidFill>
                          <a:latin typeface="+mj-lt"/>
                        </a:rPr>
                        <a:t>1,937,028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972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2016</a:t>
                      </a: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년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113,057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97,540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146,950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136,874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144,220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155,557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214,775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198,939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189,280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154,330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157,150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150,240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50" b="1" i="0" u="none" strike="noStrike" dirty="0">
                          <a:solidFill>
                            <a:srgbClr val="FF0000"/>
                          </a:solidFill>
                          <a:latin typeface="+mj-lt"/>
                        </a:rPr>
                        <a:t>1,858,912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0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2017</a:t>
                      </a: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년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122,440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130,031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99,811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151,070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154,750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178,636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222,541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168,000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215,970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195,774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178,848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135,643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50" b="1" i="0" u="none" strike="noStrike" dirty="0">
                          <a:solidFill>
                            <a:srgbClr val="FF0000"/>
                          </a:solidFill>
                          <a:latin typeface="+mj-lt"/>
                        </a:rPr>
                        <a:t>1,953,514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/>
          <p:cNvSpPr txBox="1">
            <a:spLocks/>
          </p:cNvSpPr>
          <p:nvPr/>
        </p:nvSpPr>
        <p:spPr>
          <a:xfrm>
            <a:off x="71406" y="214290"/>
            <a:ext cx="6357982" cy="5715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□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보증씨수소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계통을 이용한 개체선발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214280" y="1180515"/>
          <a:ext cx="8786875" cy="5545979"/>
        </p:xfrm>
        <a:graphic>
          <a:graphicData uri="http://schemas.openxmlformats.org/drawingml/2006/table">
            <a:tbl>
              <a:tblPr/>
              <a:tblGrid>
                <a:gridCol w="500068"/>
                <a:gridCol w="1000132"/>
                <a:gridCol w="928694"/>
                <a:gridCol w="714380"/>
                <a:gridCol w="785818"/>
                <a:gridCol w="1714512"/>
                <a:gridCol w="785818"/>
                <a:gridCol w="785818"/>
                <a:gridCol w="869745"/>
                <a:gridCol w="701890"/>
              </a:tblGrid>
              <a:tr h="2930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err="1">
                          <a:solidFill>
                            <a:srgbClr val="000000"/>
                          </a:solidFill>
                          <a:latin typeface="휴먼명조"/>
                        </a:rPr>
                        <a:t>연번</a:t>
                      </a:r>
                      <a:endParaRPr lang="ko-KR" alt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개체번호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생년월일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단축번호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구분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바코드</a:t>
                      </a:r>
                      <a:r>
                        <a:rPr lang="en-US" altLang="ko-KR" sz="1050" b="1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후대 및 형매</a:t>
                      </a:r>
                      <a:r>
                        <a:rPr lang="en-US" altLang="ko-KR" sz="1050" b="1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근내지방도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부</a:t>
                      </a:r>
                      <a:r>
                        <a:rPr lang="en-US" altLang="ko-KR" sz="1050" b="1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KPN)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등급결과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비고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49441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</a:t>
                      </a:r>
                      <a:endParaRPr lang="en-US" sz="105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002049922903</a:t>
                      </a:r>
                      <a:endParaRPr lang="en-US" sz="105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2010-02-26</a:t>
                      </a:r>
                      <a:endParaRPr lang="en-US" sz="105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2290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후대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002075124425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KPN656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4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002077714965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KPN774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4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002049922903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KPN550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441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002052315423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2010-05-25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1542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>
                          <a:solidFill>
                            <a:srgbClr val="000000"/>
                          </a:solidFill>
                          <a:latin typeface="휴먼명조"/>
                        </a:rPr>
                        <a:t>후대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002077718667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KPN774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4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002028792504</a:t>
                      </a:r>
                      <a:endParaRPr lang="en-US" sz="105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KPN614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4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002075118718</a:t>
                      </a:r>
                      <a:endParaRPr lang="en-US" sz="105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KPN656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4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002052315423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KPN593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441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002063752437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2011-03-19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5243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후대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002308982178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5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4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002052315458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9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KPN550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1++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계통무　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4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002075109629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KPN676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4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002091123853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KPN864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4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002063752437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441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002075109645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2012-02-29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0964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002091123845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KPN864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4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002063752429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4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002075109645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KPN593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332" marR="48332" marT="24166" marB="2416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134133" y="1142984"/>
          <a:ext cx="8858315" cy="5723374"/>
        </p:xfrm>
        <a:graphic>
          <a:graphicData uri="http://schemas.openxmlformats.org/drawingml/2006/table">
            <a:tbl>
              <a:tblPr/>
              <a:tblGrid>
                <a:gridCol w="571506"/>
                <a:gridCol w="1143008"/>
                <a:gridCol w="857256"/>
                <a:gridCol w="714380"/>
                <a:gridCol w="571504"/>
                <a:gridCol w="1500198"/>
                <a:gridCol w="928694"/>
                <a:gridCol w="969131"/>
                <a:gridCol w="801319"/>
                <a:gridCol w="801319"/>
              </a:tblGrid>
              <a:tr h="285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err="1">
                          <a:solidFill>
                            <a:srgbClr val="000000"/>
                          </a:solidFill>
                          <a:latin typeface="휴먼명조"/>
                        </a:rPr>
                        <a:t>연번</a:t>
                      </a:r>
                      <a:endParaRPr lang="ko-KR" alt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개체번호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생년월일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단축번호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구분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바코드</a:t>
                      </a:r>
                      <a:r>
                        <a:rPr lang="en-US" altLang="ko-KR" sz="1050" b="1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후대 및 형매</a:t>
                      </a:r>
                      <a:r>
                        <a:rPr lang="en-US" altLang="ko-KR" sz="1050" b="1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근내지방도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부</a:t>
                      </a:r>
                      <a:r>
                        <a:rPr lang="en-US" altLang="ko-KR" sz="1050" b="1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KPN)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등급결과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비고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4642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002077685911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2012-08-23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8591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002052315499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KPN550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002077685911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KPN656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4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002077688303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2012-10-05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8830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002069266024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KPN717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2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002077688282</a:t>
                      </a:r>
                      <a:endParaRPr lang="en-US" sz="105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2012-10-14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8828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002028792561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KPN550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002052315431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KPN550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23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8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002077699880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2013-02-20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9988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002091123845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KPN864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002063752429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002075109645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KPN593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23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9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002077699898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2013-03-01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9989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002063750958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002091123870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KPN864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002075114950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KPN710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23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002077704825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2013-04-01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0482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002052315458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9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KPN550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1++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계통무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002075109629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KPN676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002091123853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KPN864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4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002063752437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제목 3"/>
          <p:cNvSpPr txBox="1">
            <a:spLocks/>
          </p:cNvSpPr>
          <p:nvPr/>
        </p:nvSpPr>
        <p:spPr>
          <a:xfrm>
            <a:off x="71406" y="214290"/>
            <a:ext cx="6357982" cy="5715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□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보증씨수소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계통을 이용한 개체선발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240408" y="1142981"/>
          <a:ext cx="8715438" cy="5646806"/>
        </p:xfrm>
        <a:graphic>
          <a:graphicData uri="http://schemas.openxmlformats.org/drawingml/2006/table">
            <a:tbl>
              <a:tblPr/>
              <a:tblGrid>
                <a:gridCol w="500067"/>
                <a:gridCol w="1071570"/>
                <a:gridCol w="928694"/>
                <a:gridCol w="785818"/>
                <a:gridCol w="642942"/>
                <a:gridCol w="1500198"/>
                <a:gridCol w="785818"/>
                <a:gridCol w="785818"/>
                <a:gridCol w="785818"/>
                <a:gridCol w="928695"/>
              </a:tblGrid>
              <a:tr h="5268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err="1">
                          <a:solidFill>
                            <a:srgbClr val="000000"/>
                          </a:solidFill>
                          <a:latin typeface="휴먼명조"/>
                        </a:rPr>
                        <a:t>연번</a:t>
                      </a:r>
                      <a:endParaRPr lang="ko-KR" alt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개체번호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생년월일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휴먼명조"/>
                        </a:rPr>
                        <a:t>단축번호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구분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바코드</a:t>
                      </a:r>
                      <a:r>
                        <a:rPr lang="en-US" altLang="ko-KR" sz="1050" b="1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후대 및 형매</a:t>
                      </a:r>
                      <a:r>
                        <a:rPr lang="en-US" altLang="ko-KR" sz="1050" b="1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근내지방도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부</a:t>
                      </a:r>
                      <a:r>
                        <a:rPr lang="en-US" altLang="ko-KR" sz="1050" b="1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KPN)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등급결과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비고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719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002077708086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2013-04-15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0808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002075118806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KPN656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002077708086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KPN695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8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002077710757</a:t>
                      </a:r>
                      <a:endParaRPr lang="en-US" sz="105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2013-05-16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1075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002092892523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9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002077710724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2013-05-17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1072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002075118775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KPN710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002077710724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KPN774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9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002077710732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2013-05-17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1073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002075120227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KPN710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002091457919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9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KPN783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1++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KPN538</a:t>
                      </a: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계통　</a:t>
                      </a:r>
                      <a:endParaRPr lang="ko-KR" alt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92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002091123870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2014-03-26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2387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002063750958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002091123870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KPN864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002075114950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KPN710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9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002091123896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2014-04-03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2389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002075124441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KPN656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002077708094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KPN774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9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002091123888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2014-04-04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2388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002075118806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KPN656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002077708086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KPN695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9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18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002091457871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2014-04-16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5787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002075118783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KPN656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002077704786</a:t>
                      </a:r>
                      <a:endParaRPr lang="en-US" sz="105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KPN695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0173" marR="50173" marT="25086" marB="250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제목 3"/>
          <p:cNvSpPr txBox="1">
            <a:spLocks/>
          </p:cNvSpPr>
          <p:nvPr/>
        </p:nvSpPr>
        <p:spPr>
          <a:xfrm>
            <a:off x="71406" y="214290"/>
            <a:ext cx="6357982" cy="5715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□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보증씨수소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계통을 이용한 개체선발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142844" y="1106719"/>
          <a:ext cx="8786872" cy="5679867"/>
        </p:xfrm>
        <a:graphic>
          <a:graphicData uri="http://schemas.openxmlformats.org/drawingml/2006/table">
            <a:tbl>
              <a:tblPr/>
              <a:tblGrid>
                <a:gridCol w="720235"/>
                <a:gridCol w="1080353"/>
                <a:gridCol w="936306"/>
                <a:gridCol w="792259"/>
                <a:gridCol w="576189"/>
                <a:gridCol w="1609677"/>
                <a:gridCol w="794855"/>
                <a:gridCol w="687288"/>
                <a:gridCol w="794855"/>
                <a:gridCol w="794855"/>
              </a:tblGrid>
              <a:tr h="35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err="1">
                          <a:solidFill>
                            <a:srgbClr val="000000"/>
                          </a:solidFill>
                          <a:latin typeface="휴먼명조"/>
                        </a:rPr>
                        <a:t>연번</a:t>
                      </a:r>
                      <a:endParaRPr lang="ko-KR" alt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개체번호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생년월일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단축번호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구분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바코드</a:t>
                      </a:r>
                      <a:r>
                        <a:rPr lang="en-US" altLang="ko-KR" sz="1050" b="1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후대 및 형매</a:t>
                      </a:r>
                      <a:r>
                        <a:rPr lang="en-US" altLang="ko-KR" sz="1050" b="1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근내지방도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부</a:t>
                      </a:r>
                      <a:r>
                        <a:rPr lang="en-US" altLang="ko-KR" sz="1050" b="1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KPN)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등급결과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비고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8438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19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002091457902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2014-04-19</a:t>
                      </a:r>
                      <a:endParaRPr lang="en-US" sz="105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5790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002075118791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KPN710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3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002077704794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KPN695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381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</a:t>
                      </a:r>
                      <a:endParaRPr lang="en-US" sz="105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002091457855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2014-04-22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5785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002075118759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KPN656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3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002077715007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KPN774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3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002091457855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38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002307517491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2014-04-26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1749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002075114933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KPN710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3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002077710749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KPN774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38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002307517506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2014-05-01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1750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002075124417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KPN656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3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002077710773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KPN774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38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002307517483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2014-05-08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1748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002075124425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KPN656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3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002077714965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KPN774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7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002307517442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2014-05-10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1744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 err="1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  <a:endParaRPr lang="ko-KR" altLang="en-US" sz="105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002307517442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38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002307517475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2014-05-10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1747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 err="1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  <a:endParaRPr lang="ko-KR" altLang="en-US" sz="105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002075114941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KPN710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3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002077704778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KPN695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52678" marR="52678" marT="26339" marB="2633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제목 3"/>
          <p:cNvSpPr txBox="1">
            <a:spLocks/>
          </p:cNvSpPr>
          <p:nvPr/>
        </p:nvSpPr>
        <p:spPr>
          <a:xfrm>
            <a:off x="71406" y="214290"/>
            <a:ext cx="6357982" cy="5715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□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보증씨수소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계통을 이용한 개체선발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151550" y="1106373"/>
          <a:ext cx="8858314" cy="5537337"/>
        </p:xfrm>
        <a:graphic>
          <a:graphicData uri="http://schemas.openxmlformats.org/drawingml/2006/table">
            <a:tbl>
              <a:tblPr/>
              <a:tblGrid>
                <a:gridCol w="571507"/>
                <a:gridCol w="1071570"/>
                <a:gridCol w="928694"/>
                <a:gridCol w="785818"/>
                <a:gridCol w="642942"/>
                <a:gridCol w="1357322"/>
                <a:gridCol w="857256"/>
                <a:gridCol w="857256"/>
                <a:gridCol w="983551"/>
                <a:gridCol w="802398"/>
              </a:tblGrid>
              <a:tr h="3306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err="1">
                          <a:solidFill>
                            <a:srgbClr val="000000"/>
                          </a:solidFill>
                          <a:latin typeface="휴먼명조"/>
                        </a:rPr>
                        <a:t>연번</a:t>
                      </a:r>
                      <a:endParaRPr lang="ko-KR" alt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개체번호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생년월일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단축번호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구분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휴먼명조"/>
                        </a:rPr>
                        <a:t>바코드</a:t>
                      </a:r>
                      <a:r>
                        <a:rPr lang="en-US" altLang="ko-KR" sz="1050" b="1" dirty="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050" b="1" dirty="0">
                          <a:solidFill>
                            <a:srgbClr val="000000"/>
                          </a:solidFill>
                          <a:latin typeface="휴먼명조"/>
                        </a:rPr>
                        <a:t>후대 및 </a:t>
                      </a:r>
                      <a:r>
                        <a:rPr lang="ko-KR" altLang="en-US" sz="1050" b="1" dirty="0" err="1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  <a:r>
                        <a:rPr lang="en-US" altLang="ko-KR" sz="1050" b="1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근내지방도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부</a:t>
                      </a:r>
                      <a:r>
                        <a:rPr lang="en-US" altLang="ko-KR" sz="1050" b="1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KPN)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등급결과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비고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187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002308977981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2014-05-20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7798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002077714990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KPN774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8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002308978007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2014-05-20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7800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002077718667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KPN774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8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28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002308977990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2014-05-29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7799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002077718675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KPN774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8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29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002308982186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2014-06-21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8218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002077710765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KPN774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9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002308982194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2014-06-26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8219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002077721270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KPN774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002308982194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98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002308982217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2014-07-04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8221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002075124433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KPN656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002077714973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KPN774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002308982225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98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002308982225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2014-07-04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8222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002075124433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KPN656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002077714973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KPN774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002308982225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98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002311502042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2015-03-24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0204</a:t>
                      </a:r>
                      <a:endParaRPr lang="en-US" sz="105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 err="1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  <a:endParaRPr lang="ko-KR" altLang="en-US" sz="105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002063750958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002091123870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KPN864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002075114950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KPN710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846" marR="48846" marT="24423" marB="2442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제목 3"/>
          <p:cNvSpPr txBox="1">
            <a:spLocks/>
          </p:cNvSpPr>
          <p:nvPr/>
        </p:nvSpPr>
        <p:spPr>
          <a:xfrm>
            <a:off x="71406" y="214290"/>
            <a:ext cx="6357982" cy="5715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□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보증씨수소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계통을 이용한 개체선발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10" name="표 9"/>
          <p:cNvGraphicFramePr>
            <a:graphicFrameLocks noGrp="1"/>
          </p:cNvGraphicFramePr>
          <p:nvPr/>
        </p:nvGraphicFramePr>
        <p:xfrm>
          <a:off x="285718" y="1142984"/>
          <a:ext cx="8644001" cy="5436230"/>
        </p:xfrm>
        <a:graphic>
          <a:graphicData uri="http://schemas.openxmlformats.org/drawingml/2006/table">
            <a:tbl>
              <a:tblPr/>
              <a:tblGrid>
                <a:gridCol w="714382"/>
                <a:gridCol w="1071570"/>
                <a:gridCol w="928694"/>
                <a:gridCol w="714380"/>
                <a:gridCol w="642942"/>
                <a:gridCol w="1428760"/>
                <a:gridCol w="910879"/>
                <a:gridCol w="673824"/>
                <a:gridCol w="779285"/>
                <a:gridCol w="779285"/>
              </a:tblGrid>
              <a:tr h="2973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dirty="0" err="1">
                          <a:solidFill>
                            <a:srgbClr val="000000"/>
                          </a:solidFill>
                          <a:latin typeface="휴먼명조"/>
                        </a:rPr>
                        <a:t>연번</a:t>
                      </a:r>
                      <a:endParaRPr lang="ko-KR" alt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개체번호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생년월일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단축번호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구분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바코드</a:t>
                      </a:r>
                      <a:r>
                        <a:rPr lang="en-US" altLang="ko-KR" sz="1050" b="1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후대 및 형매</a:t>
                      </a:r>
                      <a:r>
                        <a:rPr lang="en-US" altLang="ko-KR" sz="1050" b="1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근내지방도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부</a:t>
                      </a:r>
                      <a:r>
                        <a:rPr lang="en-US" altLang="ko-KR" sz="1050" b="1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KPN)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등급결과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>
                          <a:solidFill>
                            <a:srgbClr val="000000"/>
                          </a:solidFill>
                          <a:latin typeface="휴먼명조"/>
                        </a:rPr>
                        <a:t>비고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16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002311501996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2015-03-27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0199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002307517442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65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002311502000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2015-04-03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0200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002075124425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KPN656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65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002077714965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KPN774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654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002311502034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2015-04-03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0203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002063752412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65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002075109637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KPN676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65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002077699871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KPN695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65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002091123837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65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37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002311502018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2015-04-10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0201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002075114933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KPN710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65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002077710749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KPN774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65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38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002100799795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2015-07-01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9979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002077721270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KPN774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65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002308982194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654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39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002102637433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2015-09-01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3743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002052315503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KPN550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65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002052315503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KPN550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65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002075118726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KPN710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4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40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002102637394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2015-09-04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3739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002092892515</a:t>
                      </a:r>
                      <a:endParaRPr lang="en-US" sz="105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2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41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002106542532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2016-04-28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4253</a:t>
                      </a:r>
                      <a:endParaRPr lang="en-US" sz="105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>
                          <a:solidFill>
                            <a:srgbClr val="000000"/>
                          </a:solidFill>
                          <a:latin typeface="휴먼명조"/>
                        </a:rPr>
                        <a:t>형매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002308982178</a:t>
                      </a:r>
                      <a:endParaRPr lang="en-US" sz="105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KPN783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1+ </a:t>
                      </a:r>
                      <a:endParaRPr lang="en-US" sz="105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dirty="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8266" marR="48266" marT="24133" marB="24133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제목 3"/>
          <p:cNvSpPr txBox="1">
            <a:spLocks/>
          </p:cNvSpPr>
          <p:nvPr/>
        </p:nvSpPr>
        <p:spPr>
          <a:xfrm>
            <a:off x="71406" y="214290"/>
            <a:ext cx="6357982" cy="5715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□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보증씨수소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계통을 이용한 개체선발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11" name="표 10"/>
          <p:cNvGraphicFramePr>
            <a:graphicFrameLocks noGrp="1"/>
          </p:cNvGraphicFramePr>
          <p:nvPr/>
        </p:nvGraphicFramePr>
        <p:xfrm>
          <a:off x="285722" y="1000108"/>
          <a:ext cx="8643997" cy="6519600"/>
        </p:xfrm>
        <a:graphic>
          <a:graphicData uri="http://schemas.openxmlformats.org/drawingml/2006/table">
            <a:tbl>
              <a:tblPr/>
              <a:tblGrid>
                <a:gridCol w="1057259"/>
                <a:gridCol w="1306606"/>
                <a:gridCol w="1057259"/>
                <a:gridCol w="927664"/>
                <a:gridCol w="1123432"/>
                <a:gridCol w="1057259"/>
                <a:gridCol w="1057259"/>
                <a:gridCol w="1057259"/>
              </a:tblGrid>
              <a:tr h="2191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dirty="0" err="1">
                          <a:solidFill>
                            <a:srgbClr val="000000"/>
                          </a:solidFill>
                          <a:latin typeface="휴먼명조"/>
                        </a:rPr>
                        <a:t>연번</a:t>
                      </a:r>
                      <a:endParaRPr lang="ko-KR" altLang="en-US" sz="900" b="1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>
                          <a:solidFill>
                            <a:srgbClr val="000000"/>
                          </a:solidFill>
                          <a:latin typeface="휴먼명조"/>
                        </a:rPr>
                        <a:t>개체번호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dirty="0">
                          <a:solidFill>
                            <a:srgbClr val="000000"/>
                          </a:solidFill>
                          <a:latin typeface="휴먼명조"/>
                        </a:rPr>
                        <a:t>단축번호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>
                          <a:solidFill>
                            <a:srgbClr val="000000"/>
                          </a:solidFill>
                          <a:latin typeface="휴먼명조"/>
                        </a:rPr>
                        <a:t>등록구분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>
                          <a:solidFill>
                            <a:srgbClr val="000000"/>
                          </a:solidFill>
                          <a:latin typeface="휴먼명조"/>
                        </a:rPr>
                        <a:t>생년월일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>
                          <a:solidFill>
                            <a:srgbClr val="000000"/>
                          </a:solidFill>
                          <a:latin typeface="휴먼명조"/>
                        </a:rPr>
                        <a:t>월령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>
                          <a:solidFill>
                            <a:srgbClr val="000000"/>
                          </a:solidFill>
                          <a:latin typeface="휴먼명조"/>
                        </a:rPr>
                        <a:t>아비정액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>
                          <a:solidFill>
                            <a:srgbClr val="000000"/>
                          </a:solidFill>
                          <a:latin typeface="휴먼명조"/>
                        </a:rPr>
                        <a:t>비고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002075109590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0959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혈통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2012-03-15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65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KPN676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002075124450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2445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고등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2012-06-01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62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KPN656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002077708051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0805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혈통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2013-04-25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52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KPN695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002077721261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2126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기초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2013-08-10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48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KPN774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002091457880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5788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혈통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2014-04-28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40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KPN783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6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002307517459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1745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고등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2014-05-04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39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KPN783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7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002307517467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1746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혈통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2014-05-06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39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KPN783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8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002308977965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7796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혈통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2014-05-23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39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KPN783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9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002092889152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8915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혈통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2014-07-30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36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KPN783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10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002092892531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9253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기초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2014-08-26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36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-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11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002311501953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0195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혈통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2015-03-22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29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KPN783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12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002311501970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0197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혈통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2015-03-25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29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KPN911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13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002311501961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0196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혈통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2015-04-07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28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KPN911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14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002102639919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3991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혈통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2015-10-10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22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KPN887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15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002106538672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3867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혈통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2016-03-21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17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KPN960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16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002106542573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4257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혈통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2016-05-10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15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KPN744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17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002106542604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4260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혈통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2016-05-21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15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KPN744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18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002106545287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4528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혈통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2016-06-01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14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KPN744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19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002106545342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4534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혈통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2016-06-06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14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KPN744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002106545318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4531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혈통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2016-06-09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14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KPN744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21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002109687730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8773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혈통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2016-06-23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14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KPN744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22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002109691167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9116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혈통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2016-08-02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12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KPN744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23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002109691126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9112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혈통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2016-08-08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12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KPN946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24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002109691100</a:t>
                      </a:r>
                      <a:endParaRPr lang="en-US" sz="900" dirty="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9110</a:t>
                      </a:r>
                      <a:endParaRPr lang="en-US" sz="900" b="1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>
                          <a:solidFill>
                            <a:srgbClr val="000000"/>
                          </a:solidFill>
                          <a:latin typeface="휴먼명조"/>
                        </a:rPr>
                        <a:t>혈통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2016-08-16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12 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HCI Poppy"/>
                          <a:ea typeface="휴먼명조"/>
                        </a:rPr>
                        <a:t>KPN946</a:t>
                      </a:r>
                      <a:endParaRPr lang="en-US" sz="900">
                        <a:solidFill>
                          <a:srgbClr val="000000"/>
                        </a:solidFill>
                        <a:latin typeface="휴먼명조"/>
                      </a:endParaRP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dirty="0">
                          <a:solidFill>
                            <a:srgbClr val="000000"/>
                          </a:solidFill>
                          <a:latin typeface="휴먼명조"/>
                        </a:rPr>
                        <a:t>　</a:t>
                      </a:r>
                    </a:p>
                  </a:txBody>
                  <a:tcPr marL="41329" marR="41329" marT="20664" marB="2066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제목 3"/>
          <p:cNvSpPr txBox="1">
            <a:spLocks/>
          </p:cNvSpPr>
          <p:nvPr/>
        </p:nvSpPr>
        <p:spPr>
          <a:xfrm>
            <a:off x="214282" y="285728"/>
            <a:ext cx="7420028" cy="5715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800" b="1" dirty="0" smtClean="0">
                <a:latin typeface="+mj-lt"/>
                <a:ea typeface="+mj-ea"/>
                <a:cs typeface="+mj-cs"/>
              </a:rPr>
              <a:t>□후대개체 및 도체성적이 없는 번식암소 현황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직사각형 63"/>
          <p:cNvSpPr/>
          <p:nvPr/>
        </p:nvSpPr>
        <p:spPr>
          <a:xfrm>
            <a:off x="1785918" y="1962685"/>
            <a:ext cx="5143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000" b="1" dirty="0" smtClean="0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40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향후 한우개량 </a:t>
            </a:r>
            <a:r>
              <a:rPr lang="en-US" altLang="ko-KR" sz="4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4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방향</a:t>
            </a:r>
            <a:endParaRPr lang="ko-KR" altLang="en-US" sz="4000" b="1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65" name="AutoShape 5"/>
          <p:cNvCxnSpPr>
            <a:cxnSpLocks noChangeShapeType="1"/>
          </p:cNvCxnSpPr>
          <p:nvPr/>
        </p:nvCxnSpPr>
        <p:spPr bwMode="auto">
          <a:xfrm rot="16200000" flipV="1">
            <a:off x="2572674" y="6214373"/>
            <a:ext cx="1385" cy="3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00364" y="2786059"/>
            <a:ext cx="2643206" cy="2571768"/>
            <a:chOff x="1542" y="1499"/>
            <a:chExt cx="2858" cy="2135"/>
          </a:xfrm>
        </p:grpSpPr>
        <p:graphicFrame>
          <p:nvGraphicFramePr>
            <p:cNvPr id="67" name="Object 4"/>
            <p:cNvGraphicFramePr>
              <a:graphicFrameLocks noChangeAspect="1"/>
            </p:cNvGraphicFramePr>
            <p:nvPr/>
          </p:nvGraphicFramePr>
          <p:xfrm>
            <a:off x="1542" y="1499"/>
            <a:ext cx="2858" cy="2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437" name="Image" r:id="rId3" imgW="2326620" imgH="1738413" progId="">
                    <p:embed/>
                  </p:oleObj>
                </mc:Choice>
                <mc:Fallback>
                  <p:oleObj name="Image" r:id="rId3" imgW="2326620" imgH="1738413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lum bright="18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42" y="1499"/>
                          <a:ext cx="2858" cy="21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" name="Oval 5"/>
            <p:cNvSpPr>
              <a:spLocks noChangeArrowheads="1"/>
            </p:cNvSpPr>
            <p:nvPr/>
          </p:nvSpPr>
          <p:spPr bwMode="auto">
            <a:xfrm>
              <a:off x="1542" y="1502"/>
              <a:ext cx="2858" cy="2132"/>
            </a:xfrm>
            <a:prstGeom prst="ellipse">
              <a:avLst/>
            </a:prstGeom>
            <a:noFill/>
            <a:ln w="57150" algn="ctr">
              <a:solidFill>
                <a:srgbClr val="3366FF"/>
              </a:solidFill>
              <a:round/>
              <a:headEnd/>
              <a:tailEnd/>
            </a:ln>
          </p:spPr>
          <p:txBody>
            <a:bodyPr wrap="none" tIns="0" rIns="0" bIns="0" anchor="ctr"/>
            <a:lstStyle/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None/>
              </a:pPr>
              <a:endParaRPr lang="ko-KR" altLang="en-US"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1" name="모서리가 둥근 직사각형 33"/>
          <p:cNvSpPr>
            <a:spLocks noChangeArrowheads="1"/>
          </p:cNvSpPr>
          <p:nvPr/>
        </p:nvSpPr>
        <p:spPr bwMode="auto">
          <a:xfrm>
            <a:off x="323528" y="23416"/>
            <a:ext cx="5472608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ko-KR" altLang="en-US" sz="2400" b="1" dirty="0" smtClean="0">
                <a:solidFill>
                  <a:schemeClr val="bg1"/>
                </a:solidFill>
                <a:latin typeface="HY그래픽M" pitchFamily="18" charset="-127"/>
                <a:ea typeface="HY그래픽M" pitchFamily="18" charset="-127"/>
              </a:rPr>
              <a:t>한우 선형심사 및 현장컨설팅 프로그램 </a:t>
            </a:r>
            <a:endParaRPr lang="en-US" altLang="ko-KR" sz="2400" b="1" dirty="0">
              <a:solidFill>
                <a:schemeClr val="bg1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sp>
        <p:nvSpPr>
          <p:cNvPr id="86" name="직사각형 85"/>
          <p:cNvSpPr/>
          <p:nvPr/>
        </p:nvSpPr>
        <p:spPr>
          <a:xfrm>
            <a:off x="755576" y="836712"/>
            <a:ext cx="2276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[</a:t>
            </a:r>
            <a:r>
              <a:rPr lang="ko-KR" altLang="en-US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컨설팅보고서 표지</a:t>
            </a:r>
            <a:r>
              <a:rPr lang="en-US" altLang="ko-KR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]</a:t>
            </a:r>
            <a:endParaRPr lang="ko-KR" altLang="en-US" dirty="0"/>
          </a:p>
        </p:txBody>
      </p:sp>
      <p:pic>
        <p:nvPicPr>
          <p:cNvPr id="295937" name="Picture 1" descr="C:\Users\jeoungyh\Desktop\컨설팅자료\컨설팅(표지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367935" cy="525669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331640" y="971436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1. </a:t>
            </a:r>
            <a:r>
              <a:rPr lang="ko-KR" altLang="en-US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사육두수 현황</a:t>
            </a:r>
            <a:endParaRPr lang="en-US" altLang="ko-KR" dirty="0" smtClean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94913" name="Picture 1" descr="C:\Users\jeoungyh\Desktop\컨설팅자료\컨설팅(사육두수현황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12776"/>
            <a:ext cx="5616624" cy="5328591"/>
          </a:xfrm>
          <a:prstGeom prst="rect">
            <a:avLst/>
          </a:prstGeom>
          <a:noFill/>
        </p:spPr>
      </p:pic>
      <p:sp>
        <p:nvSpPr>
          <p:cNvPr id="6" name="모서리가 둥근 직사각형 33"/>
          <p:cNvSpPr>
            <a:spLocks noChangeArrowheads="1"/>
          </p:cNvSpPr>
          <p:nvPr/>
        </p:nvSpPr>
        <p:spPr bwMode="auto">
          <a:xfrm>
            <a:off x="323528" y="116434"/>
            <a:ext cx="5544616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ko-KR" altLang="en-US" sz="26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한우 선형심사 및 현장컨설팅 </a:t>
            </a:r>
            <a:r>
              <a:rPr lang="ko-KR" altLang="en-US" sz="26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프로램</a:t>
            </a:r>
            <a:r>
              <a:rPr lang="ko-KR" altLang="en-US" sz="26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endParaRPr lang="en-US" altLang="ko-KR" sz="2600" b="1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전남도 개량사업 평가 및 개량목표설정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맑은 고딕" pitchFamily="50" charset="-127"/>
            <a:ea typeface="맑은 고딕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맑은 고딕" pitchFamily="50" charset="-127"/>
            <a:ea typeface="맑은 고딕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전남도 개량사업 평가 및 개량목표설정</Template>
  <TotalTime>10723</TotalTime>
  <Words>9681</Words>
  <Application>Microsoft Office PowerPoint</Application>
  <PresentationFormat>화면 슬라이드 쇼(4:3)</PresentationFormat>
  <Paragraphs>6978</Paragraphs>
  <Slides>108</Slides>
  <Notes>24</Notes>
  <HiddenSlides>2</HiddenSlides>
  <MMClips>0</MMClips>
  <ScaleCrop>false</ScaleCrop>
  <HeadingPairs>
    <vt:vector size="8" baseType="variant">
      <vt:variant>
        <vt:lpstr>사용한 글꼴</vt:lpstr>
      </vt:variant>
      <vt:variant>
        <vt:i4>18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108</vt:i4>
      </vt:variant>
    </vt:vector>
  </HeadingPairs>
  <TitlesOfParts>
    <vt:vector size="128" baseType="lpstr">
      <vt:lpstr>HCI Poppy</vt:lpstr>
      <vt:lpstr>HY견고딕</vt:lpstr>
      <vt:lpstr>HY그래픽M</vt:lpstr>
      <vt:lpstr>HY헤드라인M</vt:lpstr>
      <vt:lpstr>MS Gothic</vt:lpstr>
      <vt:lpstr>굴림</vt:lpstr>
      <vt:lpstr>맑은 고딕</vt:lpstr>
      <vt:lpstr>바탕</vt:lpstr>
      <vt:lpstr>한양견고딕</vt:lpstr>
      <vt:lpstr>한양신명조</vt:lpstr>
      <vt:lpstr>한양중고딕</vt:lpstr>
      <vt:lpstr>한컴바탕</vt:lpstr>
      <vt:lpstr>휴먼명조</vt:lpstr>
      <vt:lpstr>Arial</vt:lpstr>
      <vt:lpstr>Lucida Sans</vt:lpstr>
      <vt:lpstr>Times New Roman</vt:lpstr>
      <vt:lpstr>Wingdings</vt:lpstr>
      <vt:lpstr>Wingdings 2</vt:lpstr>
      <vt:lpstr>전남도 개량사업 평가 및 개량목표설정</vt:lpstr>
      <vt:lpstr>Image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□ KPN683 후대축 등급별 경락가격 비교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with Black Vista Theme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신승규</dc:creator>
  <cp:lastModifiedBy>USER</cp:lastModifiedBy>
  <cp:revision>680</cp:revision>
  <dcterms:created xsi:type="dcterms:W3CDTF">2010-05-15T01:58:46Z</dcterms:created>
  <dcterms:modified xsi:type="dcterms:W3CDTF">2018-03-06T00:55:23Z</dcterms:modified>
</cp:coreProperties>
</file>