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61" r:id="rId4"/>
    <p:sldId id="262" r:id="rId5"/>
    <p:sldId id="263" r:id="rId6"/>
    <p:sldId id="264" r:id="rId7"/>
    <p:sldId id="267" r:id="rId8"/>
    <p:sldId id="268" r:id="rId9"/>
    <p:sldId id="269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4" autoAdjust="0"/>
  </p:normalViewPr>
  <p:slideViewPr>
    <p:cSldViewPr>
      <p:cViewPr varScale="1">
        <p:scale>
          <a:sx n="73" d="100"/>
          <a:sy n="73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EC4C8-F97E-4D7E-A4AD-F0367B24563D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6627B-AD08-40AD-90F1-C63FD143D7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13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06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DCE24AD-7EE2-419E-ACFD-91F1104A6CF3}" type="slidenum">
              <a:rPr lang="ko-KR" altLang="en-US" smtClean="0"/>
              <a:pPr eaLnBrk="1" hangingPunct="1">
                <a:defRPr/>
              </a:pPr>
              <a:t>1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07306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10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299996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11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47198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12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59099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13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48232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14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94052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17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08469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680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EA4C307-DBF3-4CB5-A287-F2A30B850D11}" type="slidenum">
              <a:rPr lang="ko-KR" altLang="en-US" smtClean="0"/>
              <a:pPr eaLnBrk="1" hangingPunct="1">
                <a:defRPr/>
              </a:pPr>
              <a:t>18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8555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19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3033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06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DCE24AD-7EE2-419E-ACFD-91F1104A6CF3}" type="slidenum">
              <a:rPr lang="ko-KR" altLang="en-US" smtClean="0"/>
              <a:pPr eaLnBrk="1" hangingPunct="1">
                <a:defRPr/>
              </a:pPr>
              <a:t>2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14480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737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2F2F5AD-8B7B-4855-9500-E48950527EA0}" type="slidenum">
              <a:rPr lang="ko-KR" altLang="en-US" smtClean="0"/>
              <a:pPr eaLnBrk="1" hangingPunct="1">
                <a:defRPr/>
              </a:pPr>
              <a:t>3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89650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D0956AC-28EB-4292-AEB0-2D2A58B78DA2}" type="slidenum">
              <a:rPr lang="ko-KR" altLang="en-US" smtClean="0"/>
              <a:pPr eaLnBrk="1" hangingPunct="1">
                <a:defRPr/>
              </a:pPr>
              <a:t>4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19752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5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04773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6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49774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7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8901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8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46179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78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916" indent="-2861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486" indent="-2288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280" indent="-2288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075" indent="-2288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367743-0F40-4A44-875D-2AC288A3608E}" type="slidenum">
              <a:rPr lang="ko-KR" altLang="en-US" smtClean="0"/>
              <a:pPr eaLnBrk="1" hangingPunct="1">
                <a:defRPr/>
              </a:pPr>
              <a:t>9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2087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74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29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87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023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04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64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72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76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69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82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86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74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DF63-4D84-45A3-A409-0E3DF781AAB9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62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DF63-4D84-45A3-A409-0E3DF781AAB9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E8D1F-2F64-46B3-8B81-DD45F9352B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47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5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 dirty="0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45076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800" b="1" spc="150" dirty="0" smtClean="0">
                <a:ln w="11430">
                  <a:solidFill>
                    <a:prstClr val="white"/>
                  </a:solidFill>
                </a:ln>
                <a:solidFill>
                  <a:schemeClr val="bg1"/>
                </a:solidFill>
                <a:latin typeface="+mn-ea"/>
              </a:rPr>
              <a:t>Ⅰ. </a:t>
            </a:r>
            <a:r>
              <a:rPr lang="ko-KR" altLang="en-US" sz="2800" b="1" spc="150" dirty="0" err="1" smtClean="0">
                <a:ln w="11430">
                  <a:solidFill>
                    <a:prstClr val="white"/>
                  </a:solidFill>
                </a:ln>
                <a:solidFill>
                  <a:schemeClr val="bg1"/>
                </a:solidFill>
                <a:latin typeface="+mn-ea"/>
              </a:rPr>
              <a:t>소도체</a:t>
            </a:r>
            <a:r>
              <a:rPr lang="ko-KR" altLang="en-US" sz="2800" b="1" spc="150" dirty="0" smtClean="0">
                <a:ln w="11430">
                  <a:solidFill>
                    <a:prstClr val="white"/>
                  </a:solidFill>
                </a:ln>
                <a:solidFill>
                  <a:schemeClr val="bg1"/>
                </a:solidFill>
                <a:latin typeface="+mn-ea"/>
              </a:rPr>
              <a:t> 등급기준 보완 추진 배경</a:t>
            </a:r>
            <a:endParaRPr lang="en-US" altLang="ko-KR" sz="2800" b="1" spc="150" dirty="0" smtClean="0">
              <a:ln w="11430">
                <a:solidFill>
                  <a:prstClr val="white"/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fld id="{0634EFE6-801D-41F2-B5C0-40A5A27BDD2D}" type="slidenum">
              <a:rPr lang="ko-KR" altLang="en-US" sz="1800" smtClean="0">
                <a:solidFill>
                  <a:schemeClr val="tx1"/>
                </a:solidFill>
              </a:rPr>
              <a:pPr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145212" y="1295308"/>
            <a:ext cx="8819276" cy="3070308"/>
          </a:xfrm>
          <a:prstGeom prst="roundRect">
            <a:avLst>
              <a:gd name="adj" fmla="val 423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latinLnBrk="0">
              <a:defRPr/>
            </a:pPr>
            <a:endParaRPr kumimoji="0" lang="ko-KR" altLang="en-US" sz="2000">
              <a:solidFill>
                <a:srgbClr val="FFFFFF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 rot="5400000">
            <a:off x="2275683" y="-1078724"/>
            <a:ext cx="431800" cy="4875216"/>
          </a:xfrm>
          <a:prstGeom prst="flowChartManualInput">
            <a:avLst/>
          </a:prstGeom>
          <a:solidFill>
            <a:srgbClr val="3C6EC8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latinLnBrk="0">
              <a:spcBef>
                <a:spcPct val="50000"/>
              </a:spcBef>
              <a:defRPr/>
            </a:pPr>
            <a:r>
              <a:rPr kumimoji="0" lang="ko-KR" altLang="en-US" sz="2000" b="1" dirty="0">
                <a:solidFill>
                  <a:srgbClr val="FFFFFF"/>
                </a:solidFill>
                <a:latin typeface="+mj-lt"/>
                <a:ea typeface="HY견고딕" pitchFamily="18" charset="-127"/>
              </a:rPr>
              <a:t>  </a:t>
            </a:r>
            <a:r>
              <a:rPr kumimoji="0" lang="ko-KR" altLang="en-US" sz="2000" b="1" dirty="0" smtClean="0">
                <a:solidFill>
                  <a:srgbClr val="FFFFFF"/>
                </a:solidFill>
                <a:latin typeface="+mj-lt"/>
                <a:ea typeface="HY견고딕" pitchFamily="18" charset="-127"/>
              </a:rPr>
              <a:t>수입 개방 대비  제도 시행</a:t>
            </a:r>
            <a:endParaRPr kumimoji="0" lang="en-US" altLang="ko-KR" sz="2000" b="1" dirty="0">
              <a:solidFill>
                <a:srgbClr val="FFFFFF"/>
              </a:solidFill>
              <a:latin typeface="+mj-lt"/>
              <a:ea typeface="HY견고딕" pitchFamily="18" charset="-127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4925" y="1670035"/>
            <a:ext cx="9109075" cy="279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lvl="1" latinLnBrk="0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2000" dirty="0">
                <a:solidFill>
                  <a:srgbClr val="2B5298"/>
                </a:solidFill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rgbClr val="2B5298"/>
                </a:solidFill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한우산업 경쟁력 제고를 위해 </a:t>
            </a:r>
            <a:r>
              <a:rPr lang="en-US" altLang="ko-KR" sz="2000" dirty="0" smtClean="0">
                <a:latin typeface="맑은 고딕" pitchFamily="50" charset="-127"/>
                <a:ea typeface="HY헤드라인M" pitchFamily="18" charset="-127"/>
              </a:rPr>
              <a:t>’93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년부터 시행</a:t>
            </a:r>
            <a:r>
              <a:rPr lang="ko-KR" altLang="en-US" sz="2000" dirty="0" smtClean="0">
                <a:latin typeface="+mj-ea"/>
              </a:rPr>
              <a:t> </a:t>
            </a:r>
            <a:endParaRPr lang="en-US" altLang="ko-KR" sz="2000" dirty="0" smtClean="0">
              <a:latin typeface="+mj-ea"/>
            </a:endParaRPr>
          </a:p>
          <a:p>
            <a:pPr marL="179388" lvl="1" latinLnBrk="0">
              <a:lnSpc>
                <a:spcPct val="150000"/>
              </a:lnSpc>
              <a:spcBef>
                <a:spcPct val="20000"/>
              </a:spcBef>
            </a:pP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* </a:t>
            </a:r>
            <a:r>
              <a:rPr lang="ko-KR" altLang="en-US" spc="-150" dirty="0" smtClean="0">
                <a:latin typeface="+mj-ea"/>
                <a:ea typeface="+mj-ea"/>
              </a:rPr>
              <a:t>국내산 축산물의 품질수준 향상</a:t>
            </a:r>
            <a:r>
              <a:rPr lang="en-US" altLang="ko-KR" spc="-150" dirty="0" smtClean="0">
                <a:latin typeface="+mj-ea"/>
                <a:ea typeface="+mj-ea"/>
              </a:rPr>
              <a:t>, </a:t>
            </a:r>
            <a:r>
              <a:rPr lang="ko-KR" altLang="en-US" spc="-150" dirty="0" smtClean="0">
                <a:latin typeface="+mj-ea"/>
                <a:ea typeface="+mj-ea"/>
              </a:rPr>
              <a:t>농가소득 증대</a:t>
            </a:r>
            <a:r>
              <a:rPr lang="en-US" altLang="ko-KR" spc="-150" dirty="0" smtClean="0">
                <a:latin typeface="+mj-ea"/>
                <a:ea typeface="+mj-ea"/>
              </a:rPr>
              <a:t>, </a:t>
            </a:r>
            <a:r>
              <a:rPr lang="ko-KR" altLang="en-US" spc="-150" dirty="0" smtClean="0">
                <a:latin typeface="+mj-ea"/>
                <a:ea typeface="+mj-ea"/>
              </a:rPr>
              <a:t>가축개량 촉진을 목적으로 시행</a:t>
            </a:r>
            <a:endParaRPr lang="en-US" altLang="ko-KR" spc="-150" dirty="0" smtClean="0">
              <a:latin typeface="+mj-ea"/>
              <a:ea typeface="+mj-ea"/>
            </a:endParaRPr>
          </a:p>
          <a:p>
            <a:pPr marL="179388" lvl="1" latinLnBrk="0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2000" dirty="0" smtClean="0">
                <a:latin typeface="맑은 고딕" pitchFamily="50" charset="-127"/>
                <a:ea typeface="HY헤드라인M" pitchFamily="18" charset="-127"/>
              </a:rPr>
              <a:t> 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한우 개량 촉진</a:t>
            </a:r>
            <a:r>
              <a:rPr lang="en-US" altLang="ko-KR" sz="2000" dirty="0" smtClean="0">
                <a:latin typeface="맑은 고딕" pitchFamily="50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대외 경쟁력 제고</a:t>
            </a:r>
            <a:r>
              <a:rPr lang="en-US" altLang="ko-KR" sz="2000" dirty="0" smtClean="0">
                <a:latin typeface="맑은 고딕" pitchFamily="50" charset="-127"/>
                <a:ea typeface="HY헤드라인M" pitchFamily="18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공정거래 및  유통투명성 확보에 기여</a:t>
            </a:r>
            <a:endParaRPr lang="en-US" altLang="ko-KR" sz="2000" dirty="0" smtClean="0">
              <a:latin typeface="맑은 고딕" pitchFamily="50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  * 한우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등급 이상 출현율 </a:t>
            </a:r>
            <a:r>
              <a:rPr lang="en-US" altLang="ko-KR" dirty="0" smtClean="0">
                <a:latin typeface="+mj-ea"/>
                <a:ea typeface="+mj-ea"/>
              </a:rPr>
              <a:t>: (’94) 12.7% </a:t>
            </a:r>
            <a:r>
              <a:rPr lang="ko-KR" altLang="en-US" dirty="0" smtClean="0">
                <a:latin typeface="+mj-ea"/>
                <a:ea typeface="+mj-ea"/>
              </a:rPr>
              <a:t>→ </a:t>
            </a:r>
            <a:r>
              <a:rPr lang="en-US" altLang="ko-KR" dirty="0" smtClean="0">
                <a:latin typeface="+mj-ea"/>
                <a:ea typeface="+mj-ea"/>
              </a:rPr>
              <a:t>(’04) 35.9 </a:t>
            </a:r>
            <a:r>
              <a:rPr lang="ko-KR" altLang="en-US" dirty="0" smtClean="0">
                <a:latin typeface="+mj-ea"/>
                <a:ea typeface="+mj-ea"/>
              </a:rPr>
              <a:t>→ </a:t>
            </a:r>
            <a:r>
              <a:rPr lang="en-US" altLang="ko-KR" dirty="0" smtClean="0">
                <a:latin typeface="+mj-ea"/>
                <a:ea typeface="+mj-ea"/>
              </a:rPr>
              <a:t>(’15) 67.9 </a:t>
            </a:r>
            <a:endParaRPr lang="ko-KR" altLang="en-US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  * 등급별 평균 경락가격</a:t>
            </a:r>
            <a:r>
              <a:rPr lang="en-US" altLang="ko-KR" dirty="0" smtClean="0">
                <a:latin typeface="+mj-ea"/>
                <a:ea typeface="+mj-ea"/>
              </a:rPr>
              <a:t>(‘15</a:t>
            </a:r>
            <a:r>
              <a:rPr lang="ko-KR" altLang="en-US" dirty="0" smtClean="0">
                <a:latin typeface="+mj-ea"/>
                <a:ea typeface="+mj-ea"/>
              </a:rPr>
              <a:t>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원</a:t>
            </a:r>
            <a:r>
              <a:rPr lang="en-US" altLang="ko-KR" dirty="0" smtClean="0">
                <a:latin typeface="+mj-ea"/>
                <a:ea typeface="+mj-ea"/>
              </a:rPr>
              <a:t>/kg) : </a:t>
            </a:r>
            <a:r>
              <a:rPr lang="en-US" altLang="ko-KR" spc="-150" dirty="0" smtClean="0">
                <a:latin typeface="+mj-ea"/>
                <a:ea typeface="+mj-ea"/>
              </a:rPr>
              <a:t>1</a:t>
            </a:r>
            <a:r>
              <a:rPr lang="en-US" altLang="ko-KR" spc="-150" baseline="30000" dirty="0" smtClean="0">
                <a:latin typeface="+mj-ea"/>
                <a:ea typeface="+mj-ea"/>
              </a:rPr>
              <a:t>++</a:t>
            </a:r>
            <a:r>
              <a:rPr lang="ko-KR" altLang="en-US" spc="-150" dirty="0" smtClean="0">
                <a:solidFill>
                  <a:prstClr val="black"/>
                </a:solidFill>
                <a:latin typeface="맑은 고딕"/>
                <a:ea typeface="맑은 고딕"/>
              </a:rPr>
              <a:t>등급</a:t>
            </a:r>
            <a:r>
              <a:rPr lang="en-US" altLang="ko-KR" spc="-150" dirty="0" smtClean="0">
                <a:latin typeface="+mj-ea"/>
                <a:ea typeface="+mj-ea"/>
              </a:rPr>
              <a:t>(19,121)   1</a:t>
            </a:r>
            <a:r>
              <a:rPr lang="en-US" altLang="ko-KR" spc="-150" baseline="30000" dirty="0" smtClean="0">
                <a:latin typeface="+mj-ea"/>
                <a:ea typeface="+mj-ea"/>
              </a:rPr>
              <a:t>+</a:t>
            </a:r>
            <a:r>
              <a:rPr lang="ko-KR" altLang="en-US" spc="-150" dirty="0" smtClean="0">
                <a:solidFill>
                  <a:prstClr val="black"/>
                </a:solidFill>
                <a:latin typeface="맑은 고딕"/>
                <a:ea typeface="맑은 고딕"/>
              </a:rPr>
              <a:t>등급</a:t>
            </a:r>
            <a:r>
              <a:rPr lang="en-US" altLang="ko-KR" spc="-150" dirty="0" smtClean="0">
                <a:latin typeface="+mj-ea"/>
                <a:ea typeface="+mj-ea"/>
              </a:rPr>
              <a:t>(17,649)   1</a:t>
            </a:r>
            <a:r>
              <a:rPr lang="ko-KR" altLang="en-US" spc="-150" dirty="0" smtClean="0">
                <a:latin typeface="+mj-ea"/>
                <a:ea typeface="+mj-ea"/>
              </a:rPr>
              <a:t>등급</a:t>
            </a:r>
            <a:r>
              <a:rPr lang="en-US" altLang="ko-KR" spc="-150" dirty="0" smtClean="0">
                <a:latin typeface="+mj-ea"/>
                <a:ea typeface="+mj-ea"/>
              </a:rPr>
              <a:t>(16,301)</a:t>
            </a: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latin typeface="+mj-ea"/>
                <a:ea typeface="+mj-ea"/>
              </a:rPr>
              <a:t>                                                                       2</a:t>
            </a:r>
            <a:r>
              <a:rPr lang="ko-KR" altLang="en-US" spc="-150" dirty="0" smtClean="0">
                <a:solidFill>
                  <a:prstClr val="black"/>
                </a:solidFill>
                <a:latin typeface="맑은 고딕"/>
                <a:ea typeface="맑은 고딕"/>
              </a:rPr>
              <a:t> 등급</a:t>
            </a:r>
            <a:r>
              <a:rPr lang="en-US" altLang="ko-KR" spc="-150" dirty="0" smtClean="0">
                <a:latin typeface="+mj-ea"/>
                <a:ea typeface="+mj-ea"/>
              </a:rPr>
              <a:t>(14,392)     3</a:t>
            </a:r>
            <a:r>
              <a:rPr lang="ko-KR" altLang="en-US" spc="-150" dirty="0" smtClean="0">
                <a:solidFill>
                  <a:prstClr val="black"/>
                </a:solidFill>
                <a:latin typeface="맑은 고딕"/>
                <a:ea typeface="맑은 고딕"/>
              </a:rPr>
              <a:t> 등급</a:t>
            </a:r>
            <a:r>
              <a:rPr lang="en-US" altLang="ko-KR" spc="-150" dirty="0" smtClean="0">
                <a:latin typeface="+mj-ea"/>
                <a:ea typeface="+mj-ea"/>
              </a:rPr>
              <a:t>(12,653)</a:t>
            </a:r>
            <a:endParaRPr lang="ko-KR" altLang="en-US" spc="-150" dirty="0" smtClean="0">
              <a:latin typeface="+mj-ea"/>
              <a:ea typeface="+mj-ea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145212" y="4867208"/>
            <a:ext cx="8819276" cy="1633625"/>
          </a:xfrm>
          <a:prstGeom prst="roundRect">
            <a:avLst>
              <a:gd name="adj" fmla="val 423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latinLnBrk="0">
              <a:defRPr/>
            </a:pPr>
            <a:endParaRPr kumimoji="0" lang="ko-KR" altLang="en-US" sz="2000">
              <a:solidFill>
                <a:srgbClr val="FFFFFF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 rot="5400000">
            <a:off x="2347121" y="2421739"/>
            <a:ext cx="431800" cy="5018091"/>
          </a:xfrm>
          <a:prstGeom prst="flowChartManualInput">
            <a:avLst/>
          </a:prstGeom>
          <a:solidFill>
            <a:srgbClr val="3C6EC8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latinLnBrk="0">
              <a:spcBef>
                <a:spcPct val="50000"/>
              </a:spcBef>
              <a:defRPr/>
            </a:pPr>
            <a:r>
              <a:rPr kumimoji="0" lang="ko-KR" altLang="en-US" sz="2000" b="1" dirty="0">
                <a:solidFill>
                  <a:srgbClr val="FFFFFF"/>
                </a:solidFill>
                <a:latin typeface="+mj-lt"/>
                <a:ea typeface="HY견고딕" pitchFamily="18" charset="-127"/>
              </a:rPr>
              <a:t>  웰빙 중시의 </a:t>
            </a:r>
            <a:r>
              <a:rPr kumimoji="0" lang="ko-KR" altLang="en-US" sz="2000" b="1" dirty="0" smtClean="0">
                <a:solidFill>
                  <a:srgbClr val="FFFFFF"/>
                </a:solidFill>
                <a:latin typeface="+mj-lt"/>
                <a:ea typeface="HY견고딕" pitchFamily="18" charset="-127"/>
              </a:rPr>
              <a:t>소비패턴  </a:t>
            </a:r>
            <a:r>
              <a:rPr kumimoji="0" lang="ko-KR" altLang="en-US" sz="2000" b="1" dirty="0">
                <a:solidFill>
                  <a:srgbClr val="FFFFFF"/>
                </a:solidFill>
                <a:latin typeface="+mj-lt"/>
                <a:ea typeface="HY견고딕" pitchFamily="18" charset="-127"/>
              </a:rPr>
              <a:t>변화</a:t>
            </a:r>
            <a:endParaRPr kumimoji="0" lang="en-US" altLang="ko-KR" sz="2000" b="1" dirty="0">
              <a:solidFill>
                <a:srgbClr val="FFFFFF"/>
              </a:solidFill>
              <a:latin typeface="+mj-lt"/>
              <a:ea typeface="HY견고딕" pitchFamily="18" charset="-127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0" y="5214950"/>
            <a:ext cx="532289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lvl="1" latinLnBrk="0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2000" dirty="0">
                <a:solidFill>
                  <a:srgbClr val="2B5298"/>
                </a:solidFill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>
                <a:solidFill>
                  <a:srgbClr val="2B5298"/>
                </a:solidFill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>
                <a:latin typeface="맑은 고딕" pitchFamily="50" charset="-127"/>
                <a:ea typeface="HY헤드라인M" pitchFamily="18" charset="-127"/>
              </a:rPr>
              <a:t>동물성 지방에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대한 사회적 이슈화 </a:t>
            </a:r>
            <a:endParaRPr lang="en-US" altLang="ko-KR" sz="2000" dirty="0">
              <a:latin typeface="맑은 고딕" pitchFamily="50" charset="-127"/>
              <a:ea typeface="HY헤드라인M" pitchFamily="18" charset="-127"/>
            </a:endParaRPr>
          </a:p>
          <a:p>
            <a:pPr marL="179388" lvl="1" latinLnBrk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2000" dirty="0">
                <a:latin typeface="맑은 고딕" pitchFamily="50" charset="-127"/>
                <a:ea typeface="HY헤드라인M" pitchFamily="18" charset="-127"/>
              </a:rPr>
              <a:t> 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마블링과 건강에 대한 상반된 인식 확산</a:t>
            </a:r>
            <a:endParaRPr lang="en-US" altLang="ko-KR" sz="2000" dirty="0" smtClean="0">
              <a:latin typeface="맑은 고딕" pitchFamily="50" charset="-127"/>
              <a:ea typeface="HY헤드라인M" pitchFamily="18" charset="-127"/>
            </a:endParaRPr>
          </a:p>
          <a:p>
            <a:pPr marL="179388" lvl="1" latinLnBrk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2000" dirty="0" smtClean="0">
                <a:latin typeface="맑은 고딕" pitchFamily="50" charset="-127"/>
                <a:ea typeface="HY헤드라인M" pitchFamily="18" charset="-127"/>
              </a:rPr>
              <a:t>  </a:t>
            </a:r>
            <a:r>
              <a:rPr lang="ko-KR" altLang="en-US" sz="2000" dirty="0" err="1" smtClean="0">
                <a:latin typeface="맑은 고딕" pitchFamily="50" charset="-127"/>
                <a:ea typeface="HY헤드라인M" pitchFamily="18" charset="-127"/>
              </a:rPr>
              <a:t>저지방육을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 선호하는 소비자 증가</a:t>
            </a:r>
            <a:endParaRPr lang="en-US" altLang="ko-KR" sz="2000" dirty="0">
              <a:latin typeface="맑은 고딕" pitchFamily="50" charset="-127"/>
              <a:ea typeface="HY헤드라인M" pitchFamily="18" charset="-127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875222"/>
            <a:ext cx="3590925" cy="1625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170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30200" y="1285860"/>
            <a:ext cx="8548718" cy="5286412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072" y="1428737"/>
            <a:ext cx="80010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2.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육질등급 보완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등급별 근내지방도 범위 조정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572000" y="2143116"/>
            <a:ext cx="1500198" cy="1143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572000" y="3286124"/>
            <a:ext cx="1500198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554538" y="3857628"/>
            <a:ext cx="1500198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559300" y="4635508"/>
            <a:ext cx="1500198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554538" y="5480064"/>
            <a:ext cx="1500198" cy="8778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6072198" y="3857628"/>
            <a:ext cx="2357454" cy="1588"/>
          </a:xfrm>
          <a:prstGeom prst="line">
            <a:avLst/>
          </a:prstGeom>
          <a:ln w="25400">
            <a:solidFill>
              <a:srgbClr val="FF0000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0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17500" y="2214554"/>
            <a:ext cx="8548718" cy="4357718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303182" y="1211246"/>
            <a:ext cx="8501122" cy="847732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buFont typeface="Wingdings" pitchFamily="2" charset="2"/>
              <a:buChar char="u"/>
              <a:defRPr/>
            </a:pPr>
            <a:r>
              <a:rPr kumimoji="0" lang="ko-KR" altLang="en-US" sz="20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a typeface="+mn-ea"/>
              </a:rPr>
              <a:t> </a:t>
            </a:r>
            <a:r>
              <a:rPr lang="en-US" altLang="ko-KR" sz="2000" b="1" dirty="0" smtClean="0"/>
              <a:t>1</a:t>
            </a:r>
            <a:r>
              <a:rPr lang="en-US" altLang="ko-KR" sz="2000" b="1" baseline="30000" dirty="0" smtClean="0"/>
              <a:t>++</a:t>
            </a:r>
            <a:r>
              <a:rPr lang="ko-KR" altLang="en-US" sz="2000" b="1" dirty="0" smtClean="0"/>
              <a:t>등급의 품질편차가 커지게 되는 점을 감안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등급에 한하여 자율적</a:t>
            </a:r>
            <a:endParaRPr lang="en-US" altLang="ko-KR" sz="2000" b="1" dirty="0" smtClean="0"/>
          </a:p>
          <a:p>
            <a:pPr latinLnBrk="0">
              <a:lnSpc>
                <a:spcPct val="120000"/>
              </a:lnSpc>
              <a:defRPr/>
            </a:pPr>
            <a:r>
              <a:rPr lang="en-US" altLang="ko-KR" sz="2000" b="1" dirty="0" smtClean="0"/>
              <a:t>     </a:t>
            </a:r>
            <a:r>
              <a:rPr lang="ko-KR" altLang="en-US" sz="2000" b="1" dirty="0" smtClean="0"/>
              <a:t>구분판매 가능토록 근내지방도 정보 제공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확인서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경매 전광판 등</a:t>
            </a:r>
            <a:r>
              <a:rPr lang="en-US" altLang="ko-KR" sz="2000" b="1" dirty="0" smtClean="0"/>
              <a:t>)</a:t>
            </a:r>
            <a:endParaRPr lang="ko-KR" altLang="en-US" sz="2000" b="1" dirty="0" smtClean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00306"/>
            <a:ext cx="81864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2.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육질등급 보완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등급별 </a:t>
            </a:r>
            <a:r>
              <a:rPr kumimoji="0" lang="ko-KR" altLang="en-US" sz="22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근내지방도</a:t>
            </a:r>
            <a:r>
              <a:rPr kumimoji="0" lang="ko-KR" altLang="en-US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범위 조정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2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17500" y="1928802"/>
            <a:ext cx="8548718" cy="4643470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7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2.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육질등급 보완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등급별 </a:t>
            </a:r>
            <a:r>
              <a:rPr kumimoji="0" lang="ko-KR" altLang="en-US" sz="22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근내지방도</a:t>
            </a:r>
            <a:r>
              <a:rPr kumimoji="0" lang="ko-KR" altLang="en-US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범위 조정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28596" y="1285860"/>
            <a:ext cx="1785949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latinLnBrk="0">
              <a:defRPr sz="13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ko-KR" altLang="en-US" sz="2400" b="1" dirty="0" smtClean="0">
                <a:solidFill>
                  <a:schemeClr val="bg1"/>
                </a:solidFill>
                <a:latin typeface="+mn-lt"/>
                <a:ea typeface="+mn-ea"/>
              </a:rPr>
              <a:t>기대효과</a:t>
            </a:r>
            <a:endParaRPr kumimoji="0" lang="ko-KR" altLang="ko-KR" sz="24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34" y="2214554"/>
            <a:ext cx="818767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45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81000" y="2500306"/>
            <a:ext cx="8548718" cy="4143404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53255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2.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육질등급 보완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2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근내지방</a:t>
            </a:r>
            <a:r>
              <a:rPr kumimoji="0" lang="ko-KR" altLang="en-US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함량 이외 평가요소 기준 강화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357188" y="1327944"/>
            <a:ext cx="8558212" cy="1059648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dirty="0" smtClean="0"/>
              <a:t>◈ </a:t>
            </a:r>
            <a:r>
              <a:rPr kumimoji="0" lang="ko-KR" altLang="en-US" sz="2000" b="1" dirty="0" err="1" smtClean="0"/>
              <a:t>근내지방</a:t>
            </a:r>
            <a:r>
              <a:rPr kumimoji="0" lang="ko-KR" altLang="en-US" sz="2000" b="1" dirty="0" smtClean="0"/>
              <a:t> 형태</a:t>
            </a:r>
            <a:r>
              <a:rPr kumimoji="0" lang="en-US" altLang="ko-KR" sz="2000" b="1" dirty="0" smtClean="0"/>
              <a:t>(</a:t>
            </a:r>
            <a:r>
              <a:rPr kumimoji="0" lang="ko-KR" altLang="en-US" sz="2000" b="1" dirty="0" smtClean="0"/>
              <a:t>크기</a:t>
            </a:r>
            <a:r>
              <a:rPr kumimoji="0" lang="en-US" altLang="ko-KR" sz="2000" b="1" dirty="0" smtClean="0"/>
              <a:t>, </a:t>
            </a:r>
            <a:r>
              <a:rPr kumimoji="0" lang="ko-KR" altLang="en-US" sz="2000" b="1" dirty="0" smtClean="0"/>
              <a:t>분포 등</a:t>
            </a:r>
            <a:r>
              <a:rPr kumimoji="0" lang="en-US" altLang="ko-KR" sz="2000" b="1" dirty="0" smtClean="0"/>
              <a:t>) </a:t>
            </a:r>
            <a:r>
              <a:rPr kumimoji="0" lang="ko-KR" altLang="en-US" sz="2000" b="1" dirty="0" smtClean="0"/>
              <a:t>평가항목 신규도입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latinLnBrk="0">
              <a:lnSpc>
                <a:spcPct val="120000"/>
              </a:lnSpc>
              <a:defRPr/>
            </a:pPr>
            <a:r>
              <a:rPr lang="ko-KR" altLang="en-US" sz="2000" dirty="0" smtClean="0"/>
              <a:t>◈ </a:t>
            </a:r>
            <a:r>
              <a:rPr kumimoji="0" lang="ko-KR" altLang="en-US" sz="2000" b="1" dirty="0" err="1" smtClean="0"/>
              <a:t>근내지방</a:t>
            </a:r>
            <a:r>
              <a:rPr kumimoji="0" lang="ko-KR" altLang="en-US" sz="2000" b="1" dirty="0" smtClean="0"/>
              <a:t>  이외의 타 평가항목의 비중을 높여 종합적인 품질 향상 유도</a:t>
            </a:r>
            <a:endParaRPr kumimoji="0" lang="en-US" altLang="ko-KR" sz="2000" b="1" dirty="0" smtClean="0"/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792961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57818" y="100010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축산과학원과 공동 연구과제 수행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81000" y="2285992"/>
            <a:ext cx="8477280" cy="4357718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53255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2.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육질등급 보완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2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근내지방</a:t>
            </a:r>
            <a:r>
              <a:rPr kumimoji="0" lang="ko-KR" altLang="en-US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함량 이외 평가요소 기준 강화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407988" y="1226344"/>
            <a:ext cx="8429654" cy="916772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dirty="0" smtClean="0"/>
              <a:t>◈ </a:t>
            </a:r>
            <a:r>
              <a:rPr lang="ko-KR" altLang="en-US" sz="2000" b="1" dirty="0" smtClean="0"/>
              <a:t>가령</a:t>
            </a:r>
            <a:r>
              <a:rPr lang="en-US" altLang="ko-KR" sz="2000" b="1" dirty="0" smtClean="0"/>
              <a:t>, 1</a:t>
            </a:r>
            <a:r>
              <a:rPr lang="en-US" altLang="ko-KR" sz="2000" b="1" baseline="30000" dirty="0" smtClean="0"/>
              <a:t>+</a:t>
            </a:r>
            <a:r>
              <a:rPr lang="ko-KR" altLang="en-US" sz="2000" b="1" dirty="0" smtClean="0"/>
              <a:t>등급의 소 도체의 경우 지방이 섬세하게 분포하면 </a:t>
            </a:r>
            <a:r>
              <a:rPr lang="en-US" altLang="ko-KR" sz="2000" b="1" dirty="0" smtClean="0"/>
              <a:t>1</a:t>
            </a:r>
            <a:r>
              <a:rPr lang="en-US" altLang="ko-KR" sz="2000" b="1" baseline="30000" dirty="0" smtClean="0"/>
              <a:t>++</a:t>
            </a:r>
            <a:r>
              <a:rPr lang="ko-KR" altLang="en-US" sz="2000" b="1" dirty="0" smtClean="0"/>
              <a:t>등급</a:t>
            </a:r>
            <a:r>
              <a:rPr lang="en-US" altLang="ko-KR" sz="2000" b="1" dirty="0" smtClean="0"/>
              <a:t>, </a:t>
            </a:r>
          </a:p>
          <a:p>
            <a:pPr latinLnBrk="0">
              <a:lnSpc>
                <a:spcPct val="120000"/>
              </a:lnSpc>
              <a:defRPr/>
            </a:pPr>
            <a:r>
              <a:rPr lang="en-US" altLang="ko-KR" sz="2000" b="1" dirty="0" smtClean="0"/>
              <a:t>    </a:t>
            </a:r>
            <a:r>
              <a:rPr lang="ko-KR" altLang="en-US" sz="2000" b="1" dirty="0" smtClean="0"/>
              <a:t>성기게 분포되어 있으면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등급으로 조정</a:t>
            </a:r>
            <a:endParaRPr lang="ko-KR" alt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82010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21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 t="8946" r="877"/>
          <a:stretch>
            <a:fillRect/>
          </a:stretch>
        </p:blipFill>
        <p:spPr bwMode="auto">
          <a:xfrm>
            <a:off x="500034" y="2857496"/>
            <a:ext cx="8072465" cy="363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457200" y="533400"/>
            <a:ext cx="1981200" cy="38417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latinLnBrk="0">
              <a:defRPr sz="13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ko-KR" altLang="en-US" sz="1900" b="1" dirty="0">
                <a:solidFill>
                  <a:schemeClr val="bg1"/>
                </a:solidFill>
                <a:latin typeface="+mn-lt"/>
                <a:ea typeface="+mn-ea"/>
              </a:rPr>
              <a:t>해외 </a:t>
            </a:r>
            <a:r>
              <a:rPr kumimoji="0" lang="ko-KR" altLang="en-US" sz="1900" b="1" dirty="0" smtClean="0">
                <a:solidFill>
                  <a:schemeClr val="bg1"/>
                </a:solidFill>
                <a:latin typeface="+mn-lt"/>
                <a:ea typeface="+mn-ea"/>
              </a:rPr>
              <a:t>사례</a:t>
            </a:r>
            <a:r>
              <a:rPr kumimoji="0" lang="en-US" altLang="ko-KR" sz="1900" b="1" dirty="0" smtClean="0">
                <a:solidFill>
                  <a:schemeClr val="bg1"/>
                </a:solidFill>
                <a:latin typeface="+mn-lt"/>
                <a:ea typeface="+mn-ea"/>
              </a:rPr>
              <a:t>(</a:t>
            </a:r>
            <a:r>
              <a:rPr kumimoji="0" lang="ko-KR" altLang="en-US" sz="1900" b="1" dirty="0" smtClean="0">
                <a:solidFill>
                  <a:schemeClr val="bg1"/>
                </a:solidFill>
                <a:latin typeface="+mn-lt"/>
                <a:ea typeface="+mn-ea"/>
              </a:rPr>
              <a:t>호주</a:t>
            </a:r>
            <a:r>
              <a:rPr kumimoji="0" lang="en-US" altLang="ko-KR" sz="1900" b="1" dirty="0" smtClean="0">
                <a:solidFill>
                  <a:schemeClr val="bg1"/>
                </a:solidFill>
                <a:latin typeface="+mn-lt"/>
                <a:ea typeface="+mn-ea"/>
              </a:rPr>
              <a:t>)</a:t>
            </a:r>
            <a:endParaRPr kumimoji="0" lang="ko-KR" altLang="ko-KR" sz="19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306473" y="1219732"/>
            <a:ext cx="8501122" cy="917294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kumimoji="0" lang="ko-KR" altLang="en-US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lt"/>
              </a:rPr>
              <a:t>호주산 와규는 일본 </a:t>
            </a:r>
            <a:r>
              <a:rPr kumimoji="0" lang="ko-KR" altLang="en-US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lt"/>
              </a:rPr>
              <a:t>화우</a:t>
            </a:r>
            <a:r>
              <a:rPr kumimoji="0" lang="ko-KR" altLang="en-US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lt"/>
              </a:rPr>
              <a:t> 수준에 근접한 </a:t>
            </a:r>
            <a:r>
              <a:rPr kumimoji="0" lang="ko-KR" altLang="en-US" dirty="0" err="1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lt"/>
              </a:rPr>
              <a:t>마블링을</a:t>
            </a:r>
            <a:r>
              <a:rPr kumimoji="0" lang="ko-KR" altLang="en-US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lt"/>
              </a:rPr>
              <a:t> 생산하는 체계를 </a:t>
            </a:r>
            <a:endParaRPr kumimoji="0" lang="en-US" altLang="ko-KR" dirty="0" smtClean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+mj-lt"/>
            </a:endParaRPr>
          </a:p>
          <a:p>
            <a:pPr algn="ctr">
              <a:lnSpc>
                <a:spcPct val="150000"/>
              </a:lnSpc>
              <a:defRPr/>
            </a:pPr>
            <a:r>
              <a:rPr kumimoji="0" lang="ko-KR" altLang="en-US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lt"/>
              </a:rPr>
              <a:t>구축 하였으나</a:t>
            </a:r>
            <a:r>
              <a:rPr kumimoji="0" lang="en-US" altLang="ko-KR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lt"/>
              </a:rPr>
              <a:t>, </a:t>
            </a:r>
            <a:r>
              <a:rPr kumimoji="0" lang="ko-KR" altLang="en-US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+mj-lt"/>
              </a:rPr>
              <a:t>뭉친 지방이 많아 육종 및 사양기술 개발 노력 중</a:t>
            </a:r>
            <a:endParaRPr kumimoji="0" lang="ko-KR" altLang="en-US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+mj-lt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00034" y="2143116"/>
            <a:ext cx="8499476" cy="492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spc="-150" dirty="0">
                <a:latin typeface="+mn-ea"/>
              </a:rPr>
              <a:t>◈</a:t>
            </a:r>
            <a:r>
              <a:rPr lang="ko-KR" altLang="en-US" sz="2000" spc="-150" dirty="0" smtClean="0">
                <a:latin typeface="+mn-ea"/>
              </a:rPr>
              <a:t>  </a:t>
            </a:r>
            <a:r>
              <a:rPr lang="ko-KR" altLang="en-US" sz="2000" b="1" spc="-150" dirty="0" smtClean="0">
                <a:latin typeface="+mn-ea"/>
              </a:rPr>
              <a:t>일본 화우와 호주산 와규의 근내지방 형태 비교</a:t>
            </a:r>
            <a:endParaRPr lang="ko-KR" altLang="en-US" sz="2000" b="1" spc="-150" dirty="0">
              <a:latin typeface="+mn-ea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>
            <a:off x="142844" y="2786058"/>
            <a:ext cx="8784976" cy="3714776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+mn-lt"/>
            </a:endParaRPr>
          </a:p>
        </p:txBody>
      </p:sp>
      <p:sp>
        <p:nvSpPr>
          <p:cNvPr id="10" name="슬라이드 번호 개체 틀 40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71C1591-AC2A-4DE8-9CEC-D494C772621B}" type="slidenum">
              <a:rPr kumimoji="0" lang="ko-KR" altLang="en-US">
                <a:latin typeface="+mn-lt"/>
                <a:ea typeface="+mn-ea"/>
              </a:rPr>
              <a:pPr algn="r">
                <a:defRPr/>
              </a:pPr>
              <a:t>15</a:t>
            </a:fld>
            <a:endParaRPr kumimoji="0" lang="ko-KR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43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9" r="771"/>
          <a:stretch>
            <a:fillRect/>
          </a:stretch>
        </p:blipFill>
        <p:spPr bwMode="auto">
          <a:xfrm>
            <a:off x="487998" y="1285860"/>
            <a:ext cx="8084530" cy="471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142844" y="1524000"/>
            <a:ext cx="8784976" cy="4800600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+mn-lt"/>
            </a:endParaRPr>
          </a:p>
        </p:txBody>
      </p:sp>
      <p:sp>
        <p:nvSpPr>
          <p:cNvPr id="6" name="폭발 1 5"/>
          <p:cNvSpPr/>
          <p:nvPr/>
        </p:nvSpPr>
        <p:spPr>
          <a:xfrm>
            <a:off x="3420590" y="6021288"/>
            <a:ext cx="2448272" cy="936104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1">
                <a:shade val="50000"/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275856" y="6253602"/>
            <a:ext cx="2736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/>
            <a:r>
              <a:rPr kumimoji="0" lang="ko-KR" altLang="en-US" sz="2000" b="1" dirty="0">
                <a:solidFill>
                  <a:srgbClr val="FF0000"/>
                </a:solidFill>
                <a:ea typeface="맑은 고딕" pitchFamily="50" charset="-127"/>
              </a:rPr>
              <a:t>차이 </a:t>
            </a:r>
            <a:r>
              <a:rPr kumimoji="0" lang="en-US" altLang="ko-KR" sz="2000" b="1" dirty="0">
                <a:solidFill>
                  <a:srgbClr val="FF0000"/>
                </a:solidFill>
                <a:ea typeface="맑은 고딕" pitchFamily="50" charset="-127"/>
              </a:rPr>
              <a:t>: </a:t>
            </a:r>
            <a:r>
              <a:rPr kumimoji="0" lang="en-US" altLang="ko-KR" sz="2000" b="1" dirty="0" smtClean="0">
                <a:solidFill>
                  <a:srgbClr val="FF0000"/>
                </a:solidFill>
                <a:ea typeface="맑은 고딕" pitchFamily="50" charset="-127"/>
              </a:rPr>
              <a:t>130</a:t>
            </a:r>
            <a:r>
              <a:rPr kumimoji="0" lang="ko-KR" altLang="en-US" sz="2000" b="1" dirty="0" smtClean="0">
                <a:solidFill>
                  <a:srgbClr val="FF0000"/>
                </a:solidFill>
                <a:ea typeface="맑은 고딕" pitchFamily="50" charset="-127"/>
              </a:rPr>
              <a:t>엔</a:t>
            </a:r>
            <a:endParaRPr kumimoji="0" lang="ko-KR" altLang="en-US" sz="2000" b="1" dirty="0">
              <a:solidFill>
                <a:srgbClr val="FF0000"/>
              </a:solidFill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28596" y="857232"/>
            <a:ext cx="84994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spc="-150" dirty="0">
                <a:latin typeface="+mn-ea"/>
              </a:rPr>
              <a:t>◈</a:t>
            </a:r>
            <a:r>
              <a:rPr lang="ko-KR" altLang="en-US" sz="2000" spc="-150" dirty="0" smtClean="0">
                <a:latin typeface="+mn-ea"/>
              </a:rPr>
              <a:t>  일본 </a:t>
            </a:r>
            <a:r>
              <a:rPr lang="ko-KR" altLang="en-US" sz="2000" spc="-150" dirty="0" err="1" smtClean="0">
                <a:latin typeface="+mn-ea"/>
              </a:rPr>
              <a:t>화우</a:t>
            </a:r>
            <a:r>
              <a:rPr lang="en-US" altLang="ko-KR" sz="2000" spc="-150" dirty="0" smtClean="0">
                <a:latin typeface="+mn-ea"/>
              </a:rPr>
              <a:t> </a:t>
            </a:r>
            <a:r>
              <a:rPr lang="ko-KR" altLang="en-US" sz="2000" spc="-150" dirty="0" smtClean="0">
                <a:latin typeface="+mn-ea"/>
              </a:rPr>
              <a:t> 근내지방도 </a:t>
            </a:r>
            <a:r>
              <a:rPr lang="en-US" altLang="ko-KR" sz="2000" spc="-150" dirty="0" smtClean="0">
                <a:latin typeface="+mn-ea"/>
              </a:rPr>
              <a:t>No.9 </a:t>
            </a:r>
            <a:r>
              <a:rPr lang="ko-KR" altLang="en-US" sz="2000" spc="-150" dirty="0" smtClean="0">
                <a:latin typeface="+mn-ea"/>
              </a:rPr>
              <a:t>소 도체의 경락단가 조사결과</a:t>
            </a:r>
            <a:r>
              <a:rPr lang="en-US" altLang="ko-KR" sz="2000" spc="-150" dirty="0" smtClean="0">
                <a:latin typeface="+mn-ea"/>
              </a:rPr>
              <a:t>(</a:t>
            </a:r>
            <a:r>
              <a:rPr lang="ko-KR" altLang="en-US" sz="2000" spc="-150" dirty="0" err="1" smtClean="0">
                <a:latin typeface="+mn-ea"/>
              </a:rPr>
              <a:t>오비히로</a:t>
            </a:r>
            <a:r>
              <a:rPr lang="ko-KR" altLang="en-US" sz="2000" spc="-150" dirty="0" smtClean="0">
                <a:latin typeface="+mn-ea"/>
              </a:rPr>
              <a:t> 대학</a:t>
            </a:r>
            <a:r>
              <a:rPr lang="en-US" altLang="ko-KR" sz="2000" spc="-150" dirty="0" smtClean="0">
                <a:latin typeface="+mn-ea"/>
              </a:rPr>
              <a:t>)</a:t>
            </a:r>
            <a:endParaRPr lang="ko-KR" altLang="en-US" sz="2000" spc="-150" dirty="0">
              <a:latin typeface="+mn-ea"/>
            </a:endParaRPr>
          </a:p>
        </p:txBody>
      </p:sp>
      <p:sp>
        <p:nvSpPr>
          <p:cNvPr id="9" name="슬라이드 번호 개체 틀 40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71C1591-AC2A-4DE8-9CEC-D494C772621B}" type="slidenum">
              <a:rPr kumimoji="0" lang="ko-KR" altLang="en-US">
                <a:latin typeface="+mn-lt"/>
                <a:ea typeface="+mn-ea"/>
              </a:rPr>
              <a:pPr algn="r">
                <a:defRPr/>
              </a:pPr>
              <a:t>16</a:t>
            </a:fld>
            <a:endParaRPr kumimoji="0" lang="ko-KR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34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81000" y="2285992"/>
            <a:ext cx="8477280" cy="4357718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53255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2.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육질등급 보완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2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근내지방</a:t>
            </a:r>
            <a:r>
              <a:rPr kumimoji="0" lang="ko-KR" altLang="en-US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함량 이외 평가요소 기준 강화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407988" y="1226344"/>
            <a:ext cx="8450292" cy="916772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b="1" dirty="0" smtClean="0"/>
              <a:t>◈ </a:t>
            </a:r>
            <a:r>
              <a:rPr lang="ko-KR" altLang="en-US" sz="2000" b="1" dirty="0" err="1" smtClean="0"/>
              <a:t>근내지방</a:t>
            </a:r>
            <a:r>
              <a:rPr lang="ko-KR" altLang="en-US" sz="2000" b="1" dirty="0" smtClean="0"/>
              <a:t> 함량이 높아도 타 평가항목의 판정결과가 우수하지 않은 </a:t>
            </a:r>
            <a:endParaRPr lang="en-US" altLang="ko-KR" sz="2000" b="1" dirty="0" smtClean="0"/>
          </a:p>
          <a:p>
            <a:pPr latinLnBrk="0">
              <a:lnSpc>
                <a:spcPct val="120000"/>
              </a:lnSpc>
              <a:defRPr/>
            </a:pPr>
            <a:r>
              <a:rPr lang="ko-KR" altLang="en-US" sz="2000" b="1" dirty="0" smtClean="0"/>
              <a:t>    경우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낮은 등급으로 부여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00306"/>
            <a:ext cx="807249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43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206375" y="500042"/>
            <a:ext cx="8785225" cy="4953000"/>
            <a:chOff x="206624" y="304800"/>
            <a:chExt cx="8784976" cy="4953000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206624" y="304800"/>
              <a:ext cx="8784976" cy="4953000"/>
            </a:xfrm>
            <a:prstGeom prst="roundRect">
              <a:avLst>
                <a:gd name="adj" fmla="val 5978"/>
              </a:avLst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0" h="0" prst="angle"/>
            </a:sp3d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+mn-lt"/>
                <a:ea typeface="+mn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19343" y="508000"/>
              <a:ext cx="2928855" cy="385763"/>
            </a:xfrm>
            <a:prstGeom prst="rect">
              <a:avLst/>
            </a:prstGeom>
            <a:solidFill>
              <a:schemeClr val="tx1"/>
            </a:solidFill>
          </p:spPr>
          <p:txBody>
            <a:bodyPr>
              <a:spAutoFit/>
            </a:bodyPr>
            <a:lstStyle/>
            <a:p>
              <a:pPr algn="ctr" latinLnBrk="0">
                <a:defRPr sz="13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ko-KR" altLang="en-US" sz="1900" b="1" dirty="0">
                  <a:solidFill>
                    <a:schemeClr val="bg1"/>
                  </a:solidFill>
                  <a:latin typeface="+mn-lt"/>
                  <a:ea typeface="+mn-ea"/>
                </a:rPr>
                <a:t>조직감 항목 연구</a:t>
              </a:r>
              <a:r>
                <a:rPr kumimoji="0" lang="en-US" altLang="ko-KR" sz="1900" b="1" dirty="0">
                  <a:solidFill>
                    <a:schemeClr val="bg1"/>
                  </a:solidFill>
                  <a:latin typeface="+mn-lt"/>
                  <a:ea typeface="+mn-ea"/>
                </a:rPr>
                <a:t>(‘15.11)</a:t>
              </a:r>
              <a:endParaRPr kumimoji="0" lang="ko-KR" altLang="ko-KR" sz="1900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pic>
          <p:nvPicPr>
            <p:cNvPr id="51209" name="_x101347072" descr="EMB0000145c445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1673857"/>
              <a:ext cx="3868137" cy="2994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0" name="직사각형 18"/>
            <p:cNvSpPr>
              <a:spLocks noChangeArrowheads="1"/>
            </p:cNvSpPr>
            <p:nvPr/>
          </p:nvSpPr>
          <p:spPr bwMode="auto">
            <a:xfrm>
              <a:off x="4714596" y="4419600"/>
              <a:ext cx="16957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0"/>
              <a:r>
                <a:rPr kumimoji="0" lang="ko-KR" altLang="en-US" sz="1600" b="1">
                  <a:ea typeface="맑은 고딕" pitchFamily="50" charset="-127"/>
                </a:rPr>
                <a:t>고운 조직감</a:t>
              </a:r>
              <a:endParaRPr kumimoji="0" lang="ko-KR" altLang="en-US" sz="1600">
                <a:ea typeface="맑은 고딕" pitchFamily="50" charset="-127"/>
              </a:endParaRPr>
            </a:p>
          </p:txBody>
        </p:sp>
        <p:sp>
          <p:nvSpPr>
            <p:cNvPr id="51211" name="직사각형 19"/>
            <p:cNvSpPr>
              <a:spLocks noChangeArrowheads="1"/>
            </p:cNvSpPr>
            <p:nvPr/>
          </p:nvSpPr>
          <p:spPr bwMode="auto">
            <a:xfrm>
              <a:off x="990880" y="1219200"/>
              <a:ext cx="2905125" cy="35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/>
              <a:r>
                <a:rPr kumimoji="0" lang="ko-KR" altLang="en-US" b="1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조직감과 연도</a:t>
              </a:r>
              <a:r>
                <a:rPr kumimoji="0" lang="en-US" altLang="ko-KR" b="1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(</a:t>
              </a:r>
              <a:r>
                <a:rPr kumimoji="0" lang="ko-KR" altLang="en-US" b="1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한우 거세</a:t>
              </a:r>
              <a:r>
                <a:rPr kumimoji="0" lang="en-US" altLang="ko-KR" b="1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)</a:t>
              </a:r>
              <a:r>
                <a:rPr kumimoji="0" lang="ko-KR" altLang="en-US" b="1">
                  <a:solidFill>
                    <a:srgbClr val="C00000"/>
                  </a:solidFill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 </a:t>
              </a:r>
              <a:endParaRPr kumimoji="0" lang="ko-KR" altLang="en-US">
                <a:ea typeface="맑은 고딕" pitchFamily="50" charset="-127"/>
              </a:endParaRPr>
            </a:p>
          </p:txBody>
        </p:sp>
        <p:sp>
          <p:nvSpPr>
            <p:cNvPr id="51212" name="직사각형 24"/>
            <p:cNvSpPr>
              <a:spLocks noChangeArrowheads="1"/>
            </p:cNvSpPr>
            <p:nvPr/>
          </p:nvSpPr>
          <p:spPr bwMode="auto">
            <a:xfrm>
              <a:off x="6275585" y="4419600"/>
              <a:ext cx="25731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/>
              <a:r>
                <a:rPr kumimoji="0" lang="ko-KR" altLang="en-US" sz="1600" b="1" dirty="0">
                  <a:ea typeface="맑은 고딕" pitchFamily="50" charset="-127"/>
                </a:rPr>
                <a:t>    거친 조직감</a:t>
              </a:r>
              <a:r>
                <a:rPr kumimoji="0" lang="en-US" altLang="ko-KR" sz="1600" dirty="0">
                  <a:ea typeface="맑은 고딕" pitchFamily="50" charset="-127"/>
                </a:rPr>
                <a:t>(</a:t>
              </a:r>
              <a:r>
                <a:rPr kumimoji="0" lang="ko-KR" altLang="en-US" sz="1600" dirty="0">
                  <a:ea typeface="맑은 고딕" pitchFamily="50" charset="-127"/>
                </a:rPr>
                <a:t>근육 함몰</a:t>
              </a:r>
              <a:r>
                <a:rPr kumimoji="0" lang="en-US" altLang="ko-KR" sz="1600" dirty="0">
                  <a:ea typeface="맑은 고딕" pitchFamily="50" charset="-127"/>
                </a:rPr>
                <a:t>) </a:t>
              </a:r>
              <a:endParaRPr kumimoji="0" lang="ko-KR" altLang="en-US" sz="1600" dirty="0">
                <a:ea typeface="맑은 고딕" pitchFamily="50" charset="-127"/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1428964" y="2422525"/>
              <a:ext cx="692130" cy="1968500"/>
            </a:xfrm>
            <a:prstGeom prst="ellipse">
              <a:avLst/>
            </a:prstGeom>
            <a:noFill/>
            <a:ln>
              <a:solidFill>
                <a:srgbClr val="F23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2443349" y="1670050"/>
              <a:ext cx="681018" cy="1966913"/>
            </a:xfrm>
            <a:prstGeom prst="ellipse">
              <a:avLst/>
            </a:prstGeom>
            <a:noFill/>
            <a:ln>
              <a:solidFill>
                <a:srgbClr val="F23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0">
                <a:defRPr/>
              </a:pPr>
              <a:endParaRPr kumimoji="0" lang="ko-KR" altLang="en-US"/>
            </a:p>
          </p:txBody>
        </p:sp>
      </p:grpSp>
      <p:sp>
        <p:nvSpPr>
          <p:cNvPr id="51204" name="직사각형 13"/>
          <p:cNvSpPr>
            <a:spLocks noChangeArrowheads="1"/>
          </p:cNvSpPr>
          <p:nvPr/>
        </p:nvSpPr>
        <p:spPr bwMode="auto">
          <a:xfrm>
            <a:off x="457200" y="5638800"/>
            <a:ext cx="8534400" cy="87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latinLnBrk="0">
              <a:lnSpc>
                <a:spcPct val="150000"/>
              </a:lnSpc>
            </a:pPr>
            <a:r>
              <a:rPr kumimoji="0" lang="ko-KR" altLang="en-US" b="1" u="sng" dirty="0">
                <a:solidFill>
                  <a:srgbClr val="FF0000"/>
                </a:solidFill>
                <a:ea typeface="맑은 고딕" pitchFamily="50" charset="-127"/>
              </a:rPr>
              <a:t>근육</a:t>
            </a:r>
            <a:r>
              <a:rPr kumimoji="0" lang="ko-KR" altLang="en-US" b="1" u="sng" dirty="0">
                <a:ea typeface="맑은 고딕" pitchFamily="50" charset="-127"/>
              </a:rPr>
              <a:t>의 결이 곱고</a:t>
            </a:r>
            <a:r>
              <a:rPr kumimoji="0" lang="en-US" altLang="ko-KR" b="1" u="sng" dirty="0">
                <a:ea typeface="맑은 고딕" pitchFamily="50" charset="-127"/>
              </a:rPr>
              <a:t>, </a:t>
            </a:r>
            <a:r>
              <a:rPr kumimoji="0" lang="ko-KR" altLang="en-US" b="1" u="sng" dirty="0">
                <a:ea typeface="맑은 고딕" pitchFamily="50" charset="-127"/>
              </a:rPr>
              <a:t>매끄러우며</a:t>
            </a:r>
            <a:r>
              <a:rPr kumimoji="0" lang="en-US" altLang="ko-KR" b="1" u="sng" dirty="0">
                <a:ea typeface="맑은 고딕" pitchFamily="50" charset="-127"/>
              </a:rPr>
              <a:t>,</a:t>
            </a:r>
            <a:r>
              <a:rPr kumimoji="0" lang="ko-KR" altLang="en-US" b="1" u="sng" dirty="0">
                <a:ea typeface="맑은 고딕" pitchFamily="50" charset="-127"/>
              </a:rPr>
              <a:t> 탄력이 좋은 </a:t>
            </a:r>
            <a:r>
              <a:rPr kumimoji="0" lang="ko-KR" altLang="en-US" b="1" u="sng" dirty="0">
                <a:solidFill>
                  <a:srgbClr val="FF0000"/>
                </a:solidFill>
                <a:ea typeface="맑은 고딕" pitchFamily="50" charset="-127"/>
              </a:rPr>
              <a:t>쇠고기</a:t>
            </a:r>
            <a:r>
              <a:rPr kumimoji="0" lang="ko-KR" altLang="en-US" b="1" dirty="0">
                <a:ea typeface="맑은 고딕" pitchFamily="50" charset="-127"/>
              </a:rPr>
              <a:t>는 근육의 결이 거칠고</a:t>
            </a:r>
            <a:r>
              <a:rPr kumimoji="0" lang="en-US" altLang="ko-KR" b="1" dirty="0">
                <a:ea typeface="맑은 고딕" pitchFamily="50" charset="-127"/>
              </a:rPr>
              <a:t>, </a:t>
            </a:r>
            <a:r>
              <a:rPr kumimoji="0" lang="ko-KR" altLang="en-US" b="1" dirty="0">
                <a:ea typeface="맑은 고딕" pitchFamily="50" charset="-127"/>
              </a:rPr>
              <a:t>근육이</a:t>
            </a:r>
            <a:r>
              <a:rPr kumimoji="0" lang="en-US" altLang="ko-KR" b="1" dirty="0">
                <a:ea typeface="맑은 고딕" pitchFamily="50" charset="-127"/>
              </a:rPr>
              <a:t> </a:t>
            </a:r>
            <a:r>
              <a:rPr kumimoji="0" lang="ko-KR" altLang="en-US" b="1" dirty="0">
                <a:ea typeface="맑은 고딕" pitchFamily="50" charset="-127"/>
              </a:rPr>
              <a:t> </a:t>
            </a:r>
            <a:endParaRPr kumimoji="0" lang="en-US" altLang="ko-KR" b="1" dirty="0">
              <a:ea typeface="맑은 고딕" pitchFamily="50" charset="-127"/>
            </a:endParaRPr>
          </a:p>
          <a:p>
            <a:pPr latinLnBrk="0">
              <a:lnSpc>
                <a:spcPct val="150000"/>
              </a:lnSpc>
            </a:pPr>
            <a:r>
              <a:rPr kumimoji="0" lang="ko-KR" altLang="en-US" b="1" dirty="0">
                <a:ea typeface="맑은 고딕" pitchFamily="50" charset="-127"/>
              </a:rPr>
              <a:t>함몰되어 있으며</a:t>
            </a:r>
            <a:r>
              <a:rPr kumimoji="0" lang="en-US" altLang="ko-KR" b="1" dirty="0">
                <a:ea typeface="맑은 고딕" pitchFamily="50" charset="-127"/>
              </a:rPr>
              <a:t>,</a:t>
            </a:r>
            <a:r>
              <a:rPr kumimoji="0" lang="ko-KR" altLang="en-US" b="1" dirty="0">
                <a:ea typeface="맑은 고딕" pitchFamily="50" charset="-127"/>
              </a:rPr>
              <a:t> 탄력이 떨어지는 쇠고기에 비해 </a:t>
            </a:r>
            <a:r>
              <a:rPr kumimoji="0" lang="ko-KR" altLang="en-US" b="1" dirty="0">
                <a:solidFill>
                  <a:srgbClr val="FF0000"/>
                </a:solidFill>
                <a:ea typeface="맑은 고딕" pitchFamily="50" charset="-127"/>
              </a:rPr>
              <a:t>연도</a:t>
            </a:r>
            <a:r>
              <a:rPr kumimoji="0" lang="en-US" altLang="ko-KR" b="1" dirty="0">
                <a:ea typeface="맑은 고딕" pitchFamily="50" charset="-127"/>
              </a:rPr>
              <a:t>(</a:t>
            </a:r>
            <a:r>
              <a:rPr kumimoji="0" lang="ko-KR" altLang="en-US" b="1" dirty="0">
                <a:ea typeface="맑은 고딕" pitchFamily="50" charset="-127"/>
              </a:rPr>
              <a:t>관능품질</a:t>
            </a:r>
            <a:r>
              <a:rPr kumimoji="0" lang="en-US" altLang="ko-KR" b="1" dirty="0">
                <a:ea typeface="맑은 고딕" pitchFamily="50" charset="-127"/>
              </a:rPr>
              <a:t>)</a:t>
            </a:r>
            <a:r>
              <a:rPr kumimoji="0" lang="ko-KR" altLang="en-US" b="1" dirty="0">
                <a:ea typeface="맑은 고딕" pitchFamily="50" charset="-127"/>
              </a:rPr>
              <a:t>가 </a:t>
            </a:r>
            <a:r>
              <a:rPr kumimoji="0" lang="ko-KR" altLang="en-US" b="1" dirty="0">
                <a:solidFill>
                  <a:srgbClr val="FF0000"/>
                </a:solidFill>
                <a:ea typeface="맑은 고딕" pitchFamily="50" charset="-127"/>
              </a:rPr>
              <a:t>우수</a:t>
            </a: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1219200"/>
            <a:ext cx="4051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6" name="TextBox 2"/>
          <p:cNvSpPr txBox="1">
            <a:spLocks noChangeArrowheads="1"/>
          </p:cNvSpPr>
          <p:nvPr/>
        </p:nvSpPr>
        <p:spPr bwMode="auto">
          <a:xfrm>
            <a:off x="6318250" y="4941888"/>
            <a:ext cx="2501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kumimoji="0" lang="en-US" altLang="ko-KR" sz="1200" b="1">
                <a:latin typeface="맑은 고딕" pitchFamily="50" charset="-127"/>
                <a:ea typeface="맑은 고딕" pitchFamily="50" charset="-127"/>
              </a:rPr>
              <a:t>※ </a:t>
            </a:r>
            <a:r>
              <a:rPr kumimoji="0" lang="ko-KR" altLang="en-US" sz="1200" b="1">
                <a:latin typeface="맑은 고딕" pitchFamily="50" charset="-127"/>
                <a:ea typeface="맑은 고딕" pitchFamily="50" charset="-127"/>
              </a:rPr>
              <a:t>축평원</a:t>
            </a:r>
            <a:r>
              <a:rPr kumimoji="0" lang="en-US" altLang="ko-KR" sz="1200" b="1">
                <a:latin typeface="맑은 고딕" pitchFamily="50" charset="-127"/>
                <a:ea typeface="맑은 고딕" pitchFamily="50" charset="-127"/>
              </a:rPr>
              <a:t>·</a:t>
            </a:r>
            <a:r>
              <a:rPr kumimoji="0" lang="ko-KR" altLang="en-US" sz="1200" b="1">
                <a:latin typeface="맑은 고딕" pitchFamily="50" charset="-127"/>
                <a:ea typeface="맑은 고딕" pitchFamily="50" charset="-127"/>
              </a:rPr>
              <a:t>경북대 공동연구</a:t>
            </a:r>
            <a:r>
              <a:rPr kumimoji="0" lang="en-US" altLang="ko-KR" sz="1200" b="1">
                <a:latin typeface="맑은 고딕" pitchFamily="50" charset="-127"/>
                <a:ea typeface="맑은 고딕" pitchFamily="50" charset="-127"/>
              </a:rPr>
              <a:t>(2015)</a:t>
            </a:r>
            <a:endParaRPr kumimoji="0" lang="ko-KR" altLang="en-US" sz="1200" b="1">
              <a:ea typeface="맑은 고딕" pitchFamily="50" charset="-127"/>
            </a:endParaRPr>
          </a:p>
        </p:txBody>
      </p:sp>
      <p:sp>
        <p:nvSpPr>
          <p:cNvPr id="16" name="슬라이드 번호 개체 틀 40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71C1591-AC2A-4DE8-9CEC-D494C772621B}" type="slidenum">
              <a:rPr kumimoji="0" lang="ko-KR" altLang="en-US">
                <a:latin typeface="+mn-lt"/>
                <a:ea typeface="+mn-ea"/>
              </a:rPr>
              <a:pPr algn="r">
                <a:defRPr/>
              </a:pPr>
              <a:t>18</a:t>
            </a:fld>
            <a:endParaRPr kumimoji="0" lang="ko-KR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25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17500" y="2143116"/>
            <a:ext cx="8548718" cy="4429156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28596" y="1323960"/>
            <a:ext cx="1785949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latinLnBrk="0">
              <a:defRPr sz="13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ko-KR" altLang="en-US" sz="2400" b="1" dirty="0" smtClean="0">
                <a:solidFill>
                  <a:schemeClr val="bg1"/>
                </a:solidFill>
                <a:latin typeface="+mn-lt"/>
                <a:ea typeface="+mn-ea"/>
              </a:rPr>
              <a:t>기대효과</a:t>
            </a:r>
            <a:endParaRPr kumimoji="0" lang="ko-KR" altLang="ko-KR" sz="24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2.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육질등급 보완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2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근내지방</a:t>
            </a:r>
            <a:r>
              <a:rPr kumimoji="0" lang="ko-KR" altLang="en-US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함량 이외 평가요소 기준 강화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49506"/>
            <a:ext cx="81198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00694" y="3071810"/>
            <a:ext cx="31432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한우고기의 품질 가치 향상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4319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92875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  <a:defRPr/>
            </a:pPr>
            <a:fld id="{0634EFE6-801D-41F2-B5C0-40A5A27BDD2D}" type="slidenum">
              <a:rPr lang="ko-KR" altLang="en-US" sz="1800" smtClean="0">
                <a:solidFill>
                  <a:schemeClr val="tx1"/>
                </a:solidFill>
              </a:rPr>
              <a:pPr fontAlgn="base" latinLnBrk="1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285688" y="357166"/>
            <a:ext cx="8644030" cy="4373593"/>
          </a:xfrm>
          <a:prstGeom prst="roundRect">
            <a:avLst>
              <a:gd name="adj" fmla="val 423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latinLnBrk="0">
              <a:defRPr/>
            </a:pPr>
            <a:endParaRPr kumimoji="0" lang="ko-KR" altLang="en-US" sz="2000">
              <a:solidFill>
                <a:srgbClr val="FFFFFF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 rot="5400000">
            <a:off x="2683430" y="-2326263"/>
            <a:ext cx="562463" cy="5929324"/>
          </a:xfrm>
          <a:prstGeom prst="flowChartManualInput">
            <a:avLst/>
          </a:prstGeom>
          <a:solidFill>
            <a:srgbClr val="3C6EC8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latinLnBrk="0">
              <a:spcBef>
                <a:spcPct val="50000"/>
              </a:spcBef>
              <a:defRPr/>
            </a:pPr>
            <a:r>
              <a:rPr kumimoji="0" lang="ko-KR" altLang="en-US" sz="2000" b="1" dirty="0">
                <a:solidFill>
                  <a:srgbClr val="FFFFFF"/>
                </a:solidFill>
                <a:latin typeface="+mj-lt"/>
                <a:ea typeface="HY견고딕" pitchFamily="18" charset="-127"/>
              </a:rPr>
              <a:t> </a:t>
            </a:r>
            <a:r>
              <a:rPr kumimoji="0" lang="ko-KR" altLang="en-US" sz="2000" b="1" dirty="0" smtClean="0">
                <a:solidFill>
                  <a:srgbClr val="FFFFFF"/>
                </a:solidFill>
                <a:latin typeface="+mj-lt"/>
                <a:ea typeface="HY견고딕" pitchFamily="18" charset="-127"/>
              </a:rPr>
              <a:t> 소도체 등급기준에 대한 비판 제기</a:t>
            </a:r>
            <a:endParaRPr kumimoji="0" lang="en-US" altLang="ko-KR" sz="2000" b="1" dirty="0">
              <a:solidFill>
                <a:srgbClr val="FFFFFF"/>
              </a:solidFill>
              <a:latin typeface="+mj-lt"/>
              <a:ea typeface="HY견고딕" pitchFamily="18" charset="-127"/>
            </a:endParaRPr>
          </a:p>
        </p:txBody>
      </p:sp>
      <p:sp>
        <p:nvSpPr>
          <p:cNvPr id="26" name="TextBox 20"/>
          <p:cNvSpPr txBox="1">
            <a:spLocks noChangeArrowheads="1"/>
          </p:cNvSpPr>
          <p:nvPr/>
        </p:nvSpPr>
        <p:spPr bwMode="auto">
          <a:xfrm>
            <a:off x="0" y="1037603"/>
            <a:ext cx="8858280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lvl="1" latinLnBrk="0">
              <a:lnSpc>
                <a:spcPts val="26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2000" dirty="0"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현행 소도체 등급기준이 생산 및 소비 여건 변화 반영에 미흡</a:t>
            </a:r>
            <a:r>
              <a:rPr lang="ko-KR" altLang="en-US" sz="2000" dirty="0" smtClean="0">
                <a:latin typeface="+mj-ea"/>
              </a:rPr>
              <a:t>  </a:t>
            </a:r>
            <a:endParaRPr lang="en-US" altLang="ko-KR" sz="2000" dirty="0" smtClean="0">
              <a:latin typeface="맑은 고딕" pitchFamily="50" charset="-127"/>
              <a:ea typeface="HY헤드라인M" pitchFamily="18" charset="-127"/>
            </a:endParaRPr>
          </a:p>
          <a:p>
            <a:pPr marL="179388" lvl="1" latinLnBrk="0">
              <a:lnSpc>
                <a:spcPts val="2600"/>
              </a:lnSpc>
              <a:spcBef>
                <a:spcPct val="20000"/>
              </a:spcBef>
            </a:pPr>
            <a:r>
              <a:rPr lang="ko-KR" altLang="en-US" sz="2000" dirty="0" smtClean="0">
                <a:latin typeface="+mj-ea"/>
              </a:rPr>
              <a:t>  * </a:t>
            </a:r>
            <a:r>
              <a:rPr lang="ko-KR" altLang="en-US" dirty="0" smtClean="0">
                <a:latin typeface="+mj-ea"/>
                <a:ea typeface="+mj-ea"/>
              </a:rPr>
              <a:t>등급제도의 긍정적 기능에도 불구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현재 평가 기준이 </a:t>
            </a:r>
            <a:r>
              <a:rPr lang="ko-KR" altLang="en-US" spc="-150" dirty="0" smtClean="0">
                <a:latin typeface="+mj-ea"/>
                <a:ea typeface="+mj-ea"/>
              </a:rPr>
              <a:t>축산물의 소비 및 생산 여건 </a:t>
            </a:r>
            <a:endParaRPr lang="en-US" altLang="ko-KR" spc="-150" dirty="0" smtClean="0">
              <a:latin typeface="+mj-ea"/>
              <a:ea typeface="+mj-ea"/>
            </a:endParaRPr>
          </a:p>
          <a:p>
            <a:pPr marL="179388" lvl="1" latinLnBrk="0">
              <a:lnSpc>
                <a:spcPts val="2600"/>
              </a:lnSpc>
              <a:spcBef>
                <a:spcPct val="20000"/>
              </a:spcBef>
            </a:pPr>
            <a:r>
              <a:rPr lang="en-US" altLang="ko-KR" dirty="0" smtClean="0">
                <a:latin typeface="+mj-ea"/>
                <a:ea typeface="+mj-ea"/>
              </a:rPr>
              <a:t>     </a:t>
            </a:r>
            <a:r>
              <a:rPr lang="ko-KR" altLang="en-US" dirty="0" smtClean="0">
                <a:latin typeface="+mj-ea"/>
                <a:ea typeface="+mj-ea"/>
              </a:rPr>
              <a:t>변화를 제대로 반영하지 못한다는 비판 제기</a:t>
            </a:r>
            <a:endParaRPr lang="en-US" altLang="ko-KR" dirty="0">
              <a:latin typeface="+mj-ea"/>
              <a:ea typeface="+mj-ea"/>
            </a:endParaRPr>
          </a:p>
          <a:p>
            <a:pPr marL="179388" lvl="1" latinLnBrk="0">
              <a:lnSpc>
                <a:spcPts val="26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2000" dirty="0">
                <a:latin typeface="맑은 고딕" pitchFamily="50" charset="-127"/>
                <a:ea typeface="HY헤드라인M" pitchFamily="18" charset="-127"/>
              </a:rPr>
              <a:t> 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출하체중 증가에 따른 정육율이 낮은 </a:t>
            </a:r>
            <a:r>
              <a:rPr lang="en-US" altLang="ko-KR" sz="2000" dirty="0" smtClean="0">
                <a:latin typeface="맑은 고딕" pitchFamily="50" charset="-127"/>
                <a:ea typeface="HY헤드라인M" pitchFamily="18" charset="-127"/>
              </a:rPr>
              <a:t>C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등급 </a:t>
            </a:r>
            <a:r>
              <a:rPr lang="ko-KR" altLang="en-US" sz="2000" dirty="0" err="1" smtClean="0">
                <a:latin typeface="맑은 고딕" pitchFamily="50" charset="-127"/>
                <a:ea typeface="HY헤드라인M" pitchFamily="18" charset="-127"/>
              </a:rPr>
              <a:t>출현율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 상승</a:t>
            </a:r>
            <a:endParaRPr lang="en-US" altLang="ko-KR" sz="2000" dirty="0" smtClean="0">
              <a:latin typeface="맑은 고딕" pitchFamily="50" charset="-127"/>
              <a:ea typeface="HY헤드라인M" pitchFamily="18" charset="-127"/>
            </a:endParaRPr>
          </a:p>
          <a:p>
            <a:pPr>
              <a:lnSpc>
                <a:spcPts val="2600"/>
              </a:lnSpc>
            </a:pPr>
            <a:r>
              <a:rPr lang="ko-KR" altLang="en-US" dirty="0" smtClean="0">
                <a:latin typeface="+mj-ea"/>
                <a:ea typeface="+mj-ea"/>
              </a:rPr>
              <a:t>     * 한우 </a:t>
            </a:r>
            <a:r>
              <a:rPr lang="ko-KR" altLang="en-US" dirty="0" err="1" smtClean="0">
                <a:latin typeface="+mj-ea"/>
                <a:ea typeface="+mj-ea"/>
              </a:rPr>
              <a:t>거세우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ko-KR" altLang="en-US" dirty="0" err="1" smtClean="0">
                <a:latin typeface="+mj-ea"/>
                <a:ea typeface="+mj-ea"/>
              </a:rPr>
              <a:t>도체중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: (’05) 380.8</a:t>
            </a:r>
            <a:r>
              <a:rPr lang="ko-KR" altLang="en-US" dirty="0" smtClean="0">
                <a:latin typeface="+mj-ea"/>
                <a:ea typeface="+mj-ea"/>
              </a:rPr>
              <a:t>㎏ → </a:t>
            </a:r>
            <a:r>
              <a:rPr lang="en-US" altLang="ko-KR" dirty="0" smtClean="0">
                <a:latin typeface="+mj-ea"/>
                <a:ea typeface="+mj-ea"/>
              </a:rPr>
              <a:t>(’10) 418.3 </a:t>
            </a:r>
            <a:r>
              <a:rPr lang="ko-KR" altLang="en-US" dirty="0" smtClean="0">
                <a:latin typeface="+mj-ea"/>
                <a:ea typeface="+mj-ea"/>
              </a:rPr>
              <a:t>→ </a:t>
            </a:r>
            <a:r>
              <a:rPr lang="en-US" altLang="ko-KR" dirty="0" smtClean="0">
                <a:latin typeface="+mj-ea"/>
                <a:ea typeface="+mj-ea"/>
              </a:rPr>
              <a:t>(’15) 429.5</a:t>
            </a:r>
          </a:p>
          <a:p>
            <a:pPr>
              <a:lnSpc>
                <a:spcPts val="2600"/>
              </a:lnSpc>
            </a:pPr>
            <a:r>
              <a:rPr lang="ko-KR" altLang="en-US" dirty="0" smtClean="0">
                <a:latin typeface="+mj-ea"/>
                <a:ea typeface="+mj-ea"/>
              </a:rPr>
              <a:t>     * 한우 </a:t>
            </a:r>
            <a:r>
              <a:rPr lang="ko-KR" altLang="en-US" dirty="0" err="1" smtClean="0">
                <a:latin typeface="+mj-ea"/>
                <a:ea typeface="+mj-ea"/>
              </a:rPr>
              <a:t>거세우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C</a:t>
            </a:r>
            <a:r>
              <a:rPr lang="ko-KR" altLang="en-US" dirty="0" smtClean="0">
                <a:latin typeface="+mj-ea"/>
                <a:ea typeface="+mj-ea"/>
              </a:rPr>
              <a:t>등급 </a:t>
            </a:r>
            <a:r>
              <a:rPr lang="ko-KR" altLang="en-US" dirty="0" err="1" smtClean="0">
                <a:latin typeface="+mj-ea"/>
                <a:ea typeface="+mj-ea"/>
              </a:rPr>
              <a:t>출현율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: (’05) 13.3 % </a:t>
            </a:r>
            <a:r>
              <a:rPr lang="ko-KR" altLang="en-US" dirty="0" smtClean="0">
                <a:latin typeface="+mj-ea"/>
                <a:ea typeface="+mj-ea"/>
              </a:rPr>
              <a:t>→ </a:t>
            </a:r>
            <a:r>
              <a:rPr lang="en-US" altLang="ko-KR" dirty="0" smtClean="0">
                <a:latin typeface="+mj-ea"/>
                <a:ea typeface="+mj-ea"/>
              </a:rPr>
              <a:t>(’11) 22.2 </a:t>
            </a:r>
            <a:r>
              <a:rPr lang="ko-KR" altLang="en-US" dirty="0" smtClean="0">
                <a:latin typeface="+mj-ea"/>
                <a:ea typeface="+mj-ea"/>
              </a:rPr>
              <a:t>→ </a:t>
            </a:r>
            <a:r>
              <a:rPr lang="en-US" altLang="ko-KR" dirty="0" smtClean="0">
                <a:latin typeface="+mj-ea"/>
                <a:ea typeface="+mj-ea"/>
              </a:rPr>
              <a:t>(’15) 30.8</a:t>
            </a:r>
          </a:p>
          <a:p>
            <a:pPr marL="179388" lvl="1" latinLnBrk="0">
              <a:lnSpc>
                <a:spcPts val="26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2000" dirty="0" smtClean="0"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지나친 육질중심의 비육으로 생산성 저하</a:t>
            </a:r>
            <a:r>
              <a:rPr lang="en-US" altLang="ko-KR" sz="1600" dirty="0" smtClean="0">
                <a:latin typeface="맑은 고딕" pitchFamily="50" charset="-127"/>
                <a:ea typeface="HY헤드라인M" pitchFamily="18" charset="-127"/>
              </a:rPr>
              <a:t>(</a:t>
            </a:r>
            <a:r>
              <a:rPr lang="ko-KR" altLang="en-US" sz="1600" dirty="0" smtClean="0">
                <a:latin typeface="맑은 고딕" pitchFamily="50" charset="-127"/>
                <a:ea typeface="HY헤드라인M" pitchFamily="18" charset="-127"/>
              </a:rPr>
              <a:t>장기비육</a:t>
            </a:r>
            <a:r>
              <a:rPr lang="en-US" altLang="ko-KR" sz="1600" dirty="0" smtClean="0">
                <a:latin typeface="맑은 고딕" pitchFamily="50" charset="-127"/>
                <a:ea typeface="HY헤드라인M" pitchFamily="18" charset="-127"/>
              </a:rPr>
              <a:t>, </a:t>
            </a:r>
            <a:r>
              <a:rPr lang="ko-KR" altLang="en-US" sz="1600" dirty="0" smtClean="0">
                <a:latin typeface="맑은 고딕" pitchFamily="50" charset="-127"/>
                <a:ea typeface="HY헤드라인M" pitchFamily="18" charset="-127"/>
              </a:rPr>
              <a:t>불가식지방</a:t>
            </a:r>
            <a:r>
              <a:rPr lang="en-US" altLang="ko-KR" sz="1600" dirty="0" smtClean="0"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1600" dirty="0" smtClean="0">
                <a:latin typeface="맑은 고딕" pitchFamily="50" charset="-127"/>
                <a:ea typeface="HY헤드라인M" pitchFamily="18" charset="-127"/>
              </a:rPr>
              <a:t>증가</a:t>
            </a:r>
            <a:r>
              <a:rPr lang="en-US" altLang="ko-KR" sz="1600" dirty="0" smtClean="0">
                <a:latin typeface="맑은 고딕" pitchFamily="50" charset="-127"/>
                <a:ea typeface="HY헤드라인M" pitchFamily="18" charset="-127"/>
              </a:rPr>
              <a:t>)</a:t>
            </a:r>
          </a:p>
          <a:p>
            <a:pPr>
              <a:lnSpc>
                <a:spcPts val="2600"/>
              </a:lnSpc>
            </a:pPr>
            <a:r>
              <a:rPr lang="ko-KR" altLang="en-US" dirty="0" smtClean="0"/>
              <a:t>      </a:t>
            </a:r>
            <a:r>
              <a:rPr lang="ko-KR" altLang="en-US" dirty="0" smtClean="0">
                <a:latin typeface="+mj-ea"/>
                <a:ea typeface="+mj-ea"/>
              </a:rPr>
              <a:t>* 한우 거세우 출하월령 </a:t>
            </a:r>
            <a:r>
              <a:rPr lang="en-US" altLang="ko-KR" dirty="0" smtClean="0">
                <a:latin typeface="+mj-ea"/>
                <a:ea typeface="+mj-ea"/>
              </a:rPr>
              <a:t>: (‘07) 29.5</a:t>
            </a:r>
            <a:r>
              <a:rPr lang="ko-KR" altLang="en-US" dirty="0" smtClean="0">
                <a:latin typeface="+mj-ea"/>
                <a:ea typeface="+mj-ea"/>
              </a:rPr>
              <a:t>개월 → </a:t>
            </a:r>
            <a:r>
              <a:rPr lang="en-US" altLang="ko-KR" dirty="0" smtClean="0">
                <a:latin typeface="+mj-ea"/>
                <a:ea typeface="+mj-ea"/>
              </a:rPr>
              <a:t>(’10) 30.9 </a:t>
            </a:r>
            <a:r>
              <a:rPr lang="ko-KR" altLang="en-US" dirty="0" smtClean="0">
                <a:latin typeface="+mj-ea"/>
                <a:ea typeface="+mj-ea"/>
              </a:rPr>
              <a:t>→ </a:t>
            </a:r>
            <a:r>
              <a:rPr lang="en-US" altLang="ko-KR" dirty="0" smtClean="0">
                <a:latin typeface="+mj-ea"/>
                <a:ea typeface="+mj-ea"/>
              </a:rPr>
              <a:t>(‘15) 31.1</a:t>
            </a:r>
          </a:p>
          <a:p>
            <a:pPr>
              <a:lnSpc>
                <a:spcPts val="2600"/>
              </a:lnSpc>
            </a:pPr>
            <a:r>
              <a:rPr lang="ko-KR" altLang="en-US" dirty="0" smtClean="0">
                <a:latin typeface="+mj-ea"/>
                <a:ea typeface="+mj-ea"/>
              </a:rPr>
              <a:t>     * 한우 거세우 지방 생산량 </a:t>
            </a:r>
            <a:r>
              <a:rPr lang="en-US" altLang="ko-KR" dirty="0" smtClean="0">
                <a:latin typeface="+mj-ea"/>
                <a:ea typeface="+mj-ea"/>
              </a:rPr>
              <a:t>: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(2</a:t>
            </a:r>
            <a:r>
              <a:rPr lang="ko-KR" altLang="en-US" dirty="0" smtClean="0">
                <a:latin typeface="+mj-ea"/>
                <a:ea typeface="+mj-ea"/>
              </a:rPr>
              <a:t>등급</a:t>
            </a:r>
            <a:r>
              <a:rPr lang="en-US" altLang="ko-KR" dirty="0" smtClean="0">
                <a:latin typeface="+mj-ea"/>
                <a:ea typeface="+mj-ea"/>
              </a:rPr>
              <a:t>) 99kg, (1</a:t>
            </a:r>
            <a:r>
              <a:rPr lang="ko-KR" altLang="en-US" dirty="0" smtClean="0">
                <a:latin typeface="+mj-ea"/>
                <a:ea typeface="+mj-ea"/>
              </a:rPr>
              <a:t>등급</a:t>
            </a:r>
            <a:r>
              <a:rPr lang="en-US" altLang="ko-KR" dirty="0" smtClean="0">
                <a:latin typeface="+mj-ea"/>
                <a:ea typeface="+mj-ea"/>
              </a:rPr>
              <a:t>) 107, (1</a:t>
            </a:r>
            <a:r>
              <a:rPr lang="en-US" altLang="ko-KR" baseline="30000" dirty="0" smtClean="0">
                <a:latin typeface="+mj-ea"/>
                <a:ea typeface="+mj-ea"/>
              </a:rPr>
              <a:t>++</a:t>
            </a:r>
            <a:r>
              <a:rPr lang="ko-KR" altLang="en-US" dirty="0" smtClean="0">
                <a:latin typeface="+mj-ea"/>
                <a:ea typeface="+mj-ea"/>
              </a:rPr>
              <a:t>등급</a:t>
            </a:r>
            <a:r>
              <a:rPr lang="en-US" altLang="ko-KR" dirty="0" smtClean="0">
                <a:latin typeface="+mj-ea"/>
                <a:ea typeface="+mj-ea"/>
              </a:rPr>
              <a:t>) 117</a:t>
            </a:r>
            <a:endParaRPr lang="ko-KR" altLang="en-US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latin typeface="+mj-ea"/>
                <a:ea typeface="+mj-ea"/>
              </a:rPr>
              <a:t>                                                                                   </a:t>
            </a:r>
            <a:r>
              <a:rPr lang="en-US" altLang="ko-KR" dirty="0" smtClean="0">
                <a:latin typeface="+mj-ea"/>
                <a:ea typeface="+mj-ea"/>
              </a:rPr>
              <a:t>(A</a:t>
            </a:r>
            <a:r>
              <a:rPr lang="ko-KR" altLang="en-US" dirty="0" smtClean="0">
                <a:latin typeface="+mj-ea"/>
                <a:ea typeface="+mj-ea"/>
              </a:rPr>
              <a:t>등급</a:t>
            </a:r>
            <a:r>
              <a:rPr lang="en-US" altLang="ko-KR" dirty="0" smtClean="0">
                <a:latin typeface="+mj-ea"/>
                <a:ea typeface="+mj-ea"/>
              </a:rPr>
              <a:t>) 97kg, (B</a:t>
            </a:r>
            <a:r>
              <a:rPr lang="ko-KR" altLang="en-US" dirty="0" smtClean="0">
                <a:latin typeface="+mj-ea"/>
                <a:ea typeface="+mj-ea"/>
              </a:rPr>
              <a:t>등급</a:t>
            </a:r>
            <a:r>
              <a:rPr lang="en-US" altLang="ko-KR" dirty="0" smtClean="0">
                <a:latin typeface="+mj-ea"/>
                <a:ea typeface="+mj-ea"/>
              </a:rPr>
              <a:t>) 112, (C</a:t>
            </a:r>
            <a:r>
              <a:rPr lang="ko-KR" altLang="en-US" dirty="0" smtClean="0">
                <a:latin typeface="+mj-ea"/>
                <a:ea typeface="+mj-ea"/>
              </a:rPr>
              <a:t>등급</a:t>
            </a:r>
            <a:r>
              <a:rPr lang="en-US" altLang="ko-KR" dirty="0" smtClean="0">
                <a:latin typeface="+mj-ea"/>
                <a:ea typeface="+mj-ea"/>
              </a:rPr>
              <a:t>) 120</a:t>
            </a:r>
            <a:endParaRPr lang="ko-KR" altLang="en-US" dirty="0" smtClean="0">
              <a:latin typeface="+mj-ea"/>
              <a:ea typeface="+mj-ea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285720" y="5072074"/>
            <a:ext cx="8643998" cy="1627198"/>
          </a:xfrm>
          <a:prstGeom prst="roundRect">
            <a:avLst>
              <a:gd name="adj" fmla="val 423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 latinLnBrk="0">
              <a:defRPr/>
            </a:pPr>
            <a:endParaRPr kumimoji="0" lang="ko-KR" altLang="en-US" sz="2000">
              <a:solidFill>
                <a:srgbClr val="FFFFFF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 rot="5400000">
            <a:off x="2028031" y="3028171"/>
            <a:ext cx="431800" cy="4370386"/>
          </a:xfrm>
          <a:prstGeom prst="flowChartManualInput">
            <a:avLst/>
          </a:prstGeom>
          <a:solidFill>
            <a:srgbClr val="3C6EC8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latinLnBrk="0">
              <a:spcBef>
                <a:spcPct val="50000"/>
              </a:spcBef>
              <a:defRPr/>
            </a:pPr>
            <a:r>
              <a:rPr kumimoji="0" lang="ko-KR" altLang="en-US" sz="2000" b="1" dirty="0">
                <a:solidFill>
                  <a:srgbClr val="FFFFFF"/>
                </a:solidFill>
                <a:latin typeface="+mj-lt"/>
                <a:ea typeface="HY견고딕" pitchFamily="18" charset="-127"/>
              </a:rPr>
              <a:t>  </a:t>
            </a:r>
            <a:r>
              <a:rPr kumimoji="0" lang="ko-KR" altLang="en-US" sz="2000" b="1" dirty="0" smtClean="0">
                <a:solidFill>
                  <a:srgbClr val="FFFFFF"/>
                </a:solidFill>
                <a:latin typeface="+mj-lt"/>
                <a:ea typeface="HY견고딕" pitchFamily="18" charset="-127"/>
              </a:rPr>
              <a:t>소도체 </a:t>
            </a:r>
            <a:r>
              <a:rPr kumimoji="0" lang="ko-KR" altLang="en-US" sz="2000" b="1" dirty="0">
                <a:solidFill>
                  <a:srgbClr val="FFFFFF"/>
                </a:solidFill>
                <a:latin typeface="+mj-lt"/>
                <a:ea typeface="HY견고딕" pitchFamily="18" charset="-127"/>
              </a:rPr>
              <a:t>등급기준 개선 요구</a:t>
            </a:r>
            <a:endParaRPr kumimoji="0" lang="en-US" altLang="ko-KR" sz="2000" b="1" dirty="0">
              <a:solidFill>
                <a:srgbClr val="FFFFFF"/>
              </a:solidFill>
              <a:latin typeface="+mj-lt"/>
              <a:ea typeface="HY견고딕" pitchFamily="18" charset="-127"/>
            </a:endParaRP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71406" y="5387982"/>
            <a:ext cx="89154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latinLnBrk="0">
              <a:lnSpc>
                <a:spcPct val="15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altLang="ko-KR" sz="2000" dirty="0"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>
                <a:latin typeface="맑은 고딕" pitchFamily="50" charset="-127"/>
                <a:ea typeface="HY헤드라인M" pitchFamily="18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국정감사에서 </a:t>
            </a:r>
            <a:r>
              <a:rPr lang="ko-KR" altLang="en-US" sz="2000" dirty="0">
                <a:latin typeface="맑은 고딕" pitchFamily="50" charset="-127"/>
                <a:ea typeface="HY헤드라인M" pitchFamily="18" charset="-127"/>
              </a:rPr>
              <a:t>등급기준 개선 필요성 지적</a:t>
            </a:r>
            <a:r>
              <a:rPr lang="en-US" altLang="ko-KR" sz="1600" b="1" spc="-150" dirty="0">
                <a:latin typeface="맑은 고딕" pitchFamily="50" charset="-127"/>
                <a:ea typeface="HY헤드라인M" pitchFamily="18" charset="-127"/>
              </a:rPr>
              <a:t>(’14 </a:t>
            </a:r>
            <a:r>
              <a:rPr lang="ko-KR" altLang="en-US" sz="1600" b="1" spc="-150" dirty="0">
                <a:latin typeface="맑은 고딕" pitchFamily="50" charset="-127"/>
                <a:ea typeface="HY헤드라인M" pitchFamily="18" charset="-127"/>
              </a:rPr>
              <a:t>축산물품질평가원</a:t>
            </a:r>
            <a:r>
              <a:rPr lang="en-US" altLang="ko-KR" sz="1600" b="1" spc="-150" dirty="0">
                <a:latin typeface="맑은 고딕" pitchFamily="50" charset="-127"/>
                <a:ea typeface="HY헤드라인M" pitchFamily="18" charset="-127"/>
              </a:rPr>
              <a:t>, ’15 </a:t>
            </a:r>
            <a:r>
              <a:rPr lang="ko-KR" altLang="en-US" sz="1600" b="1" spc="-150" dirty="0">
                <a:latin typeface="맑은 고딕" pitchFamily="50" charset="-127"/>
                <a:ea typeface="HY헤드라인M" pitchFamily="18" charset="-127"/>
              </a:rPr>
              <a:t>식약처 </a:t>
            </a:r>
            <a:r>
              <a:rPr lang="ko-KR" altLang="en-US" sz="1600" b="1" spc="-150" dirty="0" smtClean="0">
                <a:latin typeface="맑은 고딕" pitchFamily="50" charset="-127"/>
                <a:ea typeface="HY헤드라인M" pitchFamily="18" charset="-127"/>
              </a:rPr>
              <a:t>국감</a:t>
            </a:r>
            <a:r>
              <a:rPr lang="en-US" altLang="ko-KR" sz="1600" b="1" spc="-150" dirty="0" smtClean="0">
                <a:latin typeface="맑은 고딕" pitchFamily="50" charset="-127"/>
                <a:ea typeface="HY헤드라인M" pitchFamily="18" charset="-127"/>
              </a:rPr>
              <a:t>)</a:t>
            </a:r>
          </a:p>
          <a:p>
            <a:pPr marL="179388" lvl="1" latinLnBrk="0">
              <a:spcBef>
                <a:spcPct val="20000"/>
              </a:spcBef>
            </a:pPr>
            <a:r>
              <a:rPr lang="ko-KR" altLang="en-US" sz="2000" dirty="0" smtClean="0">
                <a:latin typeface="맑은 고딕" pitchFamily="50" charset="-127"/>
                <a:ea typeface="HY헤드라인M" pitchFamily="18" charset="-127"/>
              </a:rPr>
              <a:t>  </a:t>
            </a:r>
            <a:r>
              <a:rPr lang="en-US" altLang="ko-KR" dirty="0" smtClean="0">
                <a:latin typeface="+mj-ea"/>
                <a:ea typeface="+mj-ea"/>
              </a:rPr>
              <a:t>- </a:t>
            </a:r>
            <a:r>
              <a:rPr lang="ko-KR" altLang="en-US" dirty="0" smtClean="0">
                <a:latin typeface="+mj-ea"/>
                <a:ea typeface="+mj-ea"/>
              </a:rPr>
              <a:t>마블링 </a:t>
            </a:r>
            <a:r>
              <a:rPr lang="ko-KR" altLang="en-US" dirty="0">
                <a:latin typeface="+mj-ea"/>
                <a:ea typeface="+mj-ea"/>
              </a:rPr>
              <a:t>이외의 평가요소 발굴</a:t>
            </a:r>
            <a:r>
              <a:rPr lang="en-US" altLang="ko-KR" dirty="0">
                <a:latin typeface="+mj-ea"/>
                <a:ea typeface="+mj-ea"/>
              </a:rPr>
              <a:t>, </a:t>
            </a:r>
            <a:r>
              <a:rPr lang="ko-KR" altLang="en-US" dirty="0">
                <a:latin typeface="+mj-ea"/>
                <a:ea typeface="+mj-ea"/>
              </a:rPr>
              <a:t>현행 등급표시 외에 성분</a:t>
            </a:r>
            <a:r>
              <a:rPr lang="en-US" altLang="ko-KR" dirty="0">
                <a:latin typeface="+mj-ea"/>
                <a:ea typeface="+mj-ea"/>
              </a:rPr>
              <a:t>(</a:t>
            </a:r>
            <a:r>
              <a:rPr lang="ko-KR" altLang="en-US" dirty="0">
                <a:latin typeface="+mj-ea"/>
                <a:ea typeface="+mj-ea"/>
              </a:rPr>
              <a:t>지방함량</a:t>
            </a:r>
            <a:r>
              <a:rPr lang="en-US" altLang="ko-KR" dirty="0">
                <a:latin typeface="+mj-ea"/>
                <a:ea typeface="+mj-ea"/>
              </a:rPr>
              <a:t>) </a:t>
            </a:r>
            <a:r>
              <a:rPr lang="ko-KR" altLang="en-US" dirty="0">
                <a:latin typeface="+mj-ea"/>
                <a:ea typeface="+mj-ea"/>
              </a:rPr>
              <a:t>및 도축일자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</a:p>
          <a:p>
            <a:pPr marL="179388" lvl="1" latinLnBrk="0">
              <a:spcBef>
                <a:spcPct val="20000"/>
              </a:spcBef>
            </a:pPr>
            <a:r>
              <a:rPr lang="en-US" altLang="ko-KR" dirty="0" smtClean="0">
                <a:latin typeface="+mj-ea"/>
                <a:ea typeface="+mj-ea"/>
              </a:rPr>
              <a:t>    </a:t>
            </a:r>
            <a:r>
              <a:rPr lang="ko-KR" altLang="en-US" dirty="0" smtClean="0">
                <a:latin typeface="+mj-ea"/>
                <a:ea typeface="+mj-ea"/>
              </a:rPr>
              <a:t>표시 </a:t>
            </a:r>
            <a:r>
              <a:rPr lang="ko-KR" altLang="en-US" dirty="0">
                <a:latin typeface="+mj-ea"/>
                <a:ea typeface="+mj-ea"/>
              </a:rPr>
              <a:t>등 </a:t>
            </a:r>
            <a:r>
              <a:rPr lang="ko-KR" altLang="en-US" dirty="0" smtClean="0">
                <a:latin typeface="+mj-ea"/>
                <a:ea typeface="+mj-ea"/>
              </a:rPr>
              <a:t>개선 </a:t>
            </a:r>
            <a:r>
              <a:rPr lang="ko-KR" altLang="en-US" dirty="0">
                <a:latin typeface="+mj-ea"/>
                <a:ea typeface="+mj-ea"/>
              </a:rPr>
              <a:t>필요성 제기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14348" y="4295009"/>
            <a:ext cx="2408032" cy="2769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ko-KR" sz="1200" dirty="0" smtClean="0"/>
              <a:t> (‘15, </a:t>
            </a:r>
            <a:r>
              <a:rPr lang="ko-KR" altLang="en-US" sz="1200" dirty="0" smtClean="0"/>
              <a:t>육가공 자료 </a:t>
            </a:r>
            <a:r>
              <a:rPr lang="en-US" altLang="ko-KR" sz="1200" dirty="0" smtClean="0"/>
              <a:t>4,026</a:t>
            </a:r>
            <a:r>
              <a:rPr lang="ko-KR" altLang="en-US" sz="1200" dirty="0" smtClean="0"/>
              <a:t>두 기준</a:t>
            </a:r>
            <a:r>
              <a:rPr lang="en-US" altLang="ko-KR" sz="1200" dirty="0" smtClean="0"/>
              <a:t>)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029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ChangeArrowheads="1"/>
          </p:cNvSpPr>
          <p:nvPr/>
        </p:nvSpPr>
        <p:spPr bwMode="auto">
          <a:xfrm rot="5400000">
            <a:off x="4040981" y="-1961356"/>
            <a:ext cx="1062038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57158" y="2247836"/>
            <a:ext cx="814393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algn="ctr" latinLnBrk="0">
              <a:defRPr/>
            </a:pPr>
            <a:r>
              <a:rPr kumimoji="0" lang="en-US" altLang="ko-KR" sz="3800" b="1" spc="150" dirty="0" smtClean="0">
                <a:ln w="11430">
                  <a:solidFill>
                    <a:prstClr val="white"/>
                  </a:solidFill>
                </a:ln>
                <a:solidFill>
                  <a:schemeClr val="bg1"/>
                </a:solidFill>
                <a:latin typeface="맑은 고딕"/>
                <a:ea typeface="맑은 고딕"/>
              </a:rPr>
              <a:t>Ⅱ. </a:t>
            </a:r>
            <a:r>
              <a:rPr kumimoji="0" lang="ko-KR" altLang="en-US" sz="3800" b="1" spc="150" dirty="0" err="1" smtClean="0">
                <a:ln w="11430">
                  <a:solidFill>
                    <a:prstClr val="white"/>
                  </a:solidFill>
                </a:ln>
                <a:solidFill>
                  <a:schemeClr val="bg1"/>
                </a:solidFill>
                <a:ea typeface="+mn-ea"/>
              </a:rPr>
              <a:t>소도체</a:t>
            </a:r>
            <a:r>
              <a:rPr kumimoji="0" lang="ko-KR" altLang="en-US" sz="3800" b="1" spc="150" dirty="0" smtClean="0">
                <a:ln w="11430">
                  <a:solidFill>
                    <a:prstClr val="white"/>
                  </a:solidFill>
                </a:ln>
                <a:solidFill>
                  <a:schemeClr val="bg1"/>
                </a:solidFill>
                <a:ea typeface="+mn-ea"/>
              </a:rPr>
              <a:t> </a:t>
            </a:r>
            <a:r>
              <a:rPr kumimoji="0" lang="ko-KR" altLang="en-US" sz="3800" b="1" spc="150" dirty="0">
                <a:ln w="11430">
                  <a:solidFill>
                    <a:prstClr val="white"/>
                  </a:solidFill>
                </a:ln>
                <a:solidFill>
                  <a:schemeClr val="bg1"/>
                </a:solidFill>
                <a:ea typeface="+mn-ea"/>
              </a:rPr>
              <a:t>등급기준 보완 방향 </a:t>
            </a:r>
          </a:p>
        </p:txBody>
      </p:sp>
      <p:sp>
        <p:nvSpPr>
          <p:cNvPr id="6" name="슬라이드 번호 개체 틀 40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71C1591-AC2A-4DE8-9CEC-D494C772621B}" type="slidenum">
              <a:rPr kumimoji="0" lang="ko-KR" altLang="en-US">
                <a:latin typeface="+mn-lt"/>
                <a:ea typeface="+mn-ea"/>
              </a:rPr>
              <a:pPr algn="r">
                <a:defRPr/>
              </a:pPr>
              <a:t>3</a:t>
            </a:fld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28794" y="3505200"/>
            <a:ext cx="60103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latinLnBrk="0">
              <a:lnSpc>
                <a:spcPct val="150000"/>
              </a:lnSpc>
              <a:defRPr/>
            </a:pPr>
            <a:r>
              <a:rPr kumimoji="0" lang="en-US" altLang="ko-KR" sz="2400" b="1" spc="150" dirty="0">
                <a:ln w="11430">
                  <a:solidFill>
                    <a:prstClr val="white"/>
                  </a:solidFill>
                </a:ln>
                <a:latin typeface="HY견고딕" pitchFamily="18" charset="-127"/>
                <a:ea typeface="HY견고딕" pitchFamily="18" charset="-127"/>
              </a:rPr>
              <a:t>1. </a:t>
            </a:r>
            <a:r>
              <a:rPr kumimoji="0" lang="ko-KR" altLang="en-US" sz="2400" b="1" spc="150" dirty="0" smtClean="0">
                <a:ln w="11430">
                  <a:solidFill>
                    <a:prstClr val="white"/>
                  </a:solidFill>
                </a:ln>
                <a:latin typeface="HY견고딕" pitchFamily="18" charset="-127"/>
                <a:ea typeface="HY견고딕" pitchFamily="18" charset="-127"/>
              </a:rPr>
              <a:t>육량등급 개선</a:t>
            </a:r>
            <a:endParaRPr kumimoji="0" lang="ko-KR" altLang="en-US" sz="2400" b="1" spc="150" dirty="0">
              <a:ln w="11430">
                <a:solidFill>
                  <a:prstClr val="white"/>
                </a:solidFill>
              </a:ln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lnSpc>
                <a:spcPct val="150000"/>
              </a:lnSpc>
              <a:defRPr/>
            </a:pPr>
            <a:r>
              <a:rPr kumimoji="0" lang="en-US" altLang="ko-KR" sz="2400" b="1" spc="150" dirty="0">
                <a:ln w="11430">
                  <a:solidFill>
                    <a:prstClr val="white"/>
                  </a:solidFill>
                </a:ln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2. </a:t>
            </a:r>
            <a:r>
              <a:rPr kumimoji="0" lang="ko-KR" altLang="en-US" sz="2400" b="1" spc="150" dirty="0" smtClean="0">
                <a:ln w="11430">
                  <a:solidFill>
                    <a:prstClr val="white"/>
                  </a:solidFill>
                </a:ln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육질등급 보완</a:t>
            </a:r>
            <a:endParaRPr kumimoji="0" lang="en-US" altLang="ko-KR" sz="2400" b="1" spc="150" dirty="0">
              <a:ln w="11430">
                <a:solidFill>
                  <a:prstClr val="white"/>
                </a:solidFill>
              </a:ln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lnSpc>
                <a:spcPct val="150000"/>
              </a:lnSpc>
              <a:defRPr/>
            </a:pPr>
            <a:r>
              <a:rPr kumimoji="0" lang="en-US" altLang="ko-KR" sz="2400" b="1" spc="150" dirty="0">
                <a:ln w="11430">
                  <a:solidFill>
                    <a:prstClr val="white"/>
                  </a:solidFill>
                </a:ln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3. </a:t>
            </a:r>
            <a:r>
              <a:rPr kumimoji="0" lang="ko-KR" altLang="en-US" sz="2400" b="1" spc="150" dirty="0">
                <a:ln w="11430">
                  <a:solidFill>
                    <a:prstClr val="white"/>
                  </a:solidFill>
                </a:ln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등급명칭 </a:t>
            </a:r>
            <a:r>
              <a:rPr kumimoji="0" lang="ko-KR" altLang="en-US" sz="2400" b="1" spc="150" dirty="0" smtClean="0">
                <a:ln w="11430">
                  <a:solidFill>
                    <a:prstClr val="white"/>
                  </a:solidFill>
                </a:ln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개선</a:t>
            </a:r>
            <a:endParaRPr kumimoji="0" lang="en-US" altLang="ko-KR" sz="2400" b="1" spc="150" dirty="0">
              <a:ln w="11430">
                <a:solidFill>
                  <a:prstClr val="white"/>
                </a:solidFill>
              </a:ln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lnSpc>
                <a:spcPct val="150000"/>
              </a:lnSpc>
              <a:defRPr/>
            </a:pPr>
            <a:r>
              <a:rPr kumimoji="0" lang="en-US" altLang="ko-KR" sz="2400" b="1" spc="150" dirty="0">
                <a:ln w="11430">
                  <a:solidFill>
                    <a:prstClr val="white"/>
                  </a:solidFill>
                </a:ln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4. </a:t>
            </a:r>
            <a:r>
              <a:rPr kumimoji="0" lang="ko-KR" altLang="en-US" sz="2400" b="1" spc="150" dirty="0">
                <a:ln w="11430">
                  <a:solidFill>
                    <a:prstClr val="white"/>
                  </a:solidFill>
                </a:ln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등급정보 이외의 식육정보 </a:t>
            </a:r>
            <a:r>
              <a:rPr kumimoji="0" lang="ko-KR" altLang="en-US" sz="2400" b="1" spc="150" dirty="0" smtClean="0">
                <a:ln w="11430">
                  <a:solidFill>
                    <a:prstClr val="white"/>
                  </a:solidFill>
                </a:ln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제공</a:t>
            </a:r>
            <a:endParaRPr kumimoji="0" lang="en-US" altLang="ko-KR" sz="2400" b="1" spc="150" dirty="0">
              <a:ln w="11430">
                <a:solidFill>
                  <a:prstClr val="white"/>
                </a:solidFill>
              </a:ln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52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ChangeArrowheads="1"/>
          </p:cNvSpPr>
          <p:nvPr/>
        </p:nvSpPr>
        <p:spPr bwMode="auto">
          <a:xfrm rot="5400000">
            <a:off x="4302125" y="-3844925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 sz="1600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47107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ko-KR" altLang="en-US" sz="24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kumimoji="0"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kumimoji="0"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소 도체 등급기준 보완 방향</a:t>
            </a:r>
            <a:endParaRPr kumimoji="0" lang="ko-KR" altLang="en-US" sz="24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58738"/>
            <a:ext cx="18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atinLnBrk="0"/>
            <a:endParaRPr kumimoji="0" lang="ko-KR" altLang="en-US" sz="1600">
              <a:ea typeface="맑은 고딕" pitchFamily="50" charset="-127"/>
            </a:endParaRPr>
          </a:p>
        </p:txBody>
      </p:sp>
      <p:sp>
        <p:nvSpPr>
          <p:cNvPr id="47109" name="Rectangle 2"/>
          <p:cNvSpPr>
            <a:spLocks noChangeArrowheads="1"/>
          </p:cNvSpPr>
          <p:nvPr/>
        </p:nvSpPr>
        <p:spPr bwMode="auto">
          <a:xfrm>
            <a:off x="0" y="58738"/>
            <a:ext cx="18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 sz="1600">
              <a:ea typeface="맑은 고딕" pitchFamily="50" charset="-127"/>
            </a:endParaRPr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0" y="58738"/>
            <a:ext cx="184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 sz="1600"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5"/>
            <a:ext cx="8786874" cy="5500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슬라이드 번호 개체 틀 40"/>
          <p:cNvSpPr txBox="1">
            <a:spLocks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71C1591-AC2A-4DE8-9CEC-D494C772621B}" type="slidenum">
              <a:rPr kumimoji="0" lang="ko-KR" altLang="en-US">
                <a:latin typeface="+mn-lt"/>
                <a:ea typeface="+mn-ea"/>
              </a:rPr>
              <a:pPr algn="r">
                <a:defRPr/>
              </a:pPr>
              <a:t>4</a:t>
            </a:fld>
            <a:endParaRPr kumimoji="0" lang="ko-KR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13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81000" y="2643182"/>
            <a:ext cx="8548718" cy="4000528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357188" y="1086644"/>
            <a:ext cx="8558212" cy="1413662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dirty="0" smtClean="0"/>
              <a:t>◈ </a:t>
            </a:r>
            <a:r>
              <a:rPr lang="ko-KR" altLang="en-US" sz="2000" b="1" dirty="0" smtClean="0"/>
              <a:t>도체중량이 크면서 </a:t>
            </a:r>
            <a:r>
              <a:rPr lang="ko-KR" altLang="en-US" sz="2000" b="1" dirty="0" err="1" smtClean="0"/>
              <a:t>정육량과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정육율이</a:t>
            </a:r>
            <a:r>
              <a:rPr lang="ko-KR" altLang="en-US" sz="2000" b="1" dirty="0" smtClean="0"/>
              <a:t> 우수한 소의 변별력 강화로</a:t>
            </a:r>
            <a:endParaRPr lang="en-US" altLang="ko-KR" sz="2000" b="1" dirty="0" smtClean="0"/>
          </a:p>
          <a:p>
            <a:pPr latinLnBrk="0">
              <a:lnSpc>
                <a:spcPct val="120000"/>
              </a:lnSpc>
              <a:defRPr/>
            </a:pPr>
            <a:r>
              <a:rPr lang="en-US" altLang="ko-KR" sz="2000" b="1" dirty="0" smtClean="0"/>
              <a:t>    </a:t>
            </a:r>
            <a:r>
              <a:rPr lang="ko-KR" altLang="en-US" sz="2000" b="1" dirty="0" err="1" smtClean="0"/>
              <a:t>도체중</a:t>
            </a:r>
            <a:r>
              <a:rPr lang="ko-KR" altLang="en-US" sz="2000" b="1" dirty="0" smtClean="0"/>
              <a:t> 증가 유도를 통한 생산량 증진 및 농가소득 향상</a:t>
            </a:r>
            <a:endParaRPr lang="en-US" altLang="ko-KR" sz="2000" b="1" dirty="0" smtClean="0"/>
          </a:p>
          <a:p>
            <a:pPr latinLnBrk="0">
              <a:lnSpc>
                <a:spcPct val="120000"/>
              </a:lnSpc>
              <a:defRPr/>
            </a:pPr>
            <a:r>
              <a:rPr lang="en-US" altLang="ko-KR" sz="2000" dirty="0" smtClean="0"/>
              <a:t>  </a:t>
            </a:r>
            <a:r>
              <a:rPr lang="ko-KR" altLang="en-US" sz="2000" dirty="0" smtClean="0"/>
              <a:t>✧ </a:t>
            </a:r>
            <a:r>
              <a:rPr lang="ko-KR" altLang="en-US" dirty="0" smtClean="0"/>
              <a:t>사육두수를 늘리기 어려운 한계상황을 두당 생산량</a:t>
            </a:r>
            <a:r>
              <a:rPr lang="en-US" altLang="ko-KR" dirty="0" smtClean="0"/>
              <a:t>(</a:t>
            </a:r>
            <a:r>
              <a:rPr lang="ko-KR" altLang="en-US" dirty="0" smtClean="0"/>
              <a:t>출하체중</a:t>
            </a:r>
            <a:r>
              <a:rPr lang="en-US" altLang="ko-KR" dirty="0" smtClean="0"/>
              <a:t>) </a:t>
            </a:r>
            <a:r>
              <a:rPr lang="ko-KR" altLang="en-US" dirty="0" smtClean="0"/>
              <a:t>증대로 대처</a:t>
            </a:r>
          </a:p>
        </p:txBody>
      </p:sp>
      <p:sp>
        <p:nvSpPr>
          <p:cNvPr id="10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육량등급 개선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65434"/>
            <a:ext cx="792961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072074"/>
            <a:ext cx="785818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89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81000" y="1928802"/>
            <a:ext cx="8548718" cy="4714908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10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육량등급 개선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28596" y="1285860"/>
            <a:ext cx="2357454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latinLnBrk="0">
              <a:defRPr sz="13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ko-KR" altLang="en-US" sz="2400" b="1" dirty="0" smtClean="0">
                <a:solidFill>
                  <a:schemeClr val="bg1"/>
                </a:solidFill>
                <a:latin typeface="+mn-lt"/>
                <a:ea typeface="+mn-ea"/>
              </a:rPr>
              <a:t>산식개발예시</a:t>
            </a:r>
            <a:endParaRPr kumimoji="0" lang="ko-KR" altLang="ko-KR" sz="24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14554"/>
            <a:ext cx="807249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00662" y="100010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축산과학원과 공동 연구과제 수행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10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육량등급 개선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357188" y="1086644"/>
            <a:ext cx="8572530" cy="470148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20000"/>
              </a:lnSpc>
              <a:defRPr/>
            </a:pPr>
            <a:r>
              <a:rPr lang="ko-KR" altLang="en-US" sz="2000" b="1" dirty="0" smtClean="0"/>
              <a:t>◈ 연도별 한우 </a:t>
            </a:r>
            <a:r>
              <a:rPr lang="ko-KR" altLang="en-US" sz="2000" b="1" dirty="0" err="1" smtClean="0"/>
              <a:t>거세우</a:t>
            </a:r>
            <a:r>
              <a:rPr lang="ko-KR" altLang="en-US" sz="2000" b="1" dirty="0" smtClean="0"/>
              <a:t> 특성 추이</a:t>
            </a:r>
            <a:endParaRPr lang="en-US" altLang="ko-KR" sz="2000" b="1" dirty="0" smtClean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214279" y="1785926"/>
          <a:ext cx="8786877" cy="2286016"/>
        </p:xfrm>
        <a:graphic>
          <a:graphicData uri="http://schemas.openxmlformats.org/drawingml/2006/table">
            <a:tbl>
              <a:tblPr/>
              <a:tblGrid>
                <a:gridCol w="694429"/>
                <a:gridCol w="529835"/>
                <a:gridCol w="550398"/>
                <a:gridCol w="540117"/>
                <a:gridCol w="540117"/>
                <a:gridCol w="540117"/>
                <a:gridCol w="540117"/>
                <a:gridCol w="540117"/>
                <a:gridCol w="540117"/>
                <a:gridCol w="540117"/>
                <a:gridCol w="540117"/>
                <a:gridCol w="540117"/>
                <a:gridCol w="617276"/>
                <a:gridCol w="676630"/>
                <a:gridCol w="857256"/>
              </a:tblGrid>
              <a:tr h="571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구 분</a:t>
                      </a:r>
                      <a:endParaRPr lang="ko-KR" alt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’05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(A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’06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’07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’08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’09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’10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’11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’12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’13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’14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’15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’16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B)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+mn-lt"/>
                        </a:rPr>
                        <a:t>증감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B-A)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spc="-150" dirty="0">
                          <a:solidFill>
                            <a:srgbClr val="000000"/>
                          </a:solidFill>
                          <a:latin typeface="+mn-lt"/>
                        </a:rPr>
                        <a:t>증감률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spc="0" dirty="0" err="1">
                          <a:solidFill>
                            <a:srgbClr val="000000"/>
                          </a:solidFill>
                          <a:latin typeface="+mn-lt"/>
                        </a:rPr>
                        <a:t>등지방</a:t>
                      </a:r>
                      <a:endParaRPr lang="ko-KR" altLang="en-US" sz="1300" b="1" spc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(㎜)</a:t>
                      </a:r>
                      <a:endParaRPr lang="ko-KR" alt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11.3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11.7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11.9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12.6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12.5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12.9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13.2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13.1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12.7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12.9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13.5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13.8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2.5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22.1%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+mn-lt"/>
                        </a:rPr>
                        <a:t>단면적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(㎠)</a:t>
                      </a:r>
                      <a:endParaRPr lang="ko-KR" alt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82.2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83.4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84.2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86.2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87.8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88.5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89.4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89.5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89.5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89.8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91.2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91.6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9.4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11.4%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latin typeface="+mn-lt"/>
                        </a:rPr>
                        <a:t>도체중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(㎏)</a:t>
                      </a:r>
                      <a:endParaRPr lang="ko-KR" altLang="en-US" sz="13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381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388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395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405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413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418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422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416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420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425</a:t>
                      </a:r>
                      <a:endParaRPr lang="en-US" sz="1200" b="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430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435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54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n-lt"/>
                          <a:ea typeface="휴먼명조"/>
                        </a:rPr>
                        <a:t>14.2%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285720" y="4402447"/>
            <a:ext cx="7572428" cy="21698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ko-KR" altLang="en-US" sz="2000" b="1" dirty="0" smtClean="0">
                <a:latin typeface="+mn-ea"/>
                <a:ea typeface="+mn-ea"/>
              </a:rPr>
              <a:t> 육량 </a:t>
            </a:r>
            <a:r>
              <a:rPr lang="en-US" altLang="ko-KR" sz="2000" b="1" dirty="0" smtClean="0">
                <a:latin typeface="+mn-ea"/>
                <a:ea typeface="+mn-ea"/>
              </a:rPr>
              <a:t>C</a:t>
            </a:r>
            <a:r>
              <a:rPr lang="ko-KR" altLang="en-US" sz="2000" b="1" dirty="0" smtClean="0">
                <a:latin typeface="+mn-ea"/>
                <a:ea typeface="+mn-ea"/>
              </a:rPr>
              <a:t>등급 증가 요인</a:t>
            </a:r>
            <a:endParaRPr lang="en-US" altLang="ko-KR" sz="2000" b="1" dirty="0" smtClean="0">
              <a:latin typeface="+mn-ea"/>
              <a:ea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b="1" dirty="0" smtClean="0">
                <a:latin typeface="+mn-ea"/>
                <a:ea typeface="+mn-ea"/>
              </a:rPr>
              <a:t>   </a:t>
            </a:r>
            <a:r>
              <a:rPr lang="ko-KR" altLang="en-US" sz="1800" b="1" dirty="0" smtClean="0">
                <a:solidFill>
                  <a:srgbClr val="FF0000"/>
                </a:solidFill>
                <a:latin typeface="+mn-ea"/>
                <a:ea typeface="+mn-ea"/>
              </a:rPr>
              <a:t>거세우</a:t>
            </a:r>
            <a:r>
              <a:rPr lang="ko-KR" altLang="en-US" sz="1800" b="1" dirty="0" smtClean="0">
                <a:latin typeface="+mn-ea"/>
                <a:ea typeface="+mn-ea"/>
              </a:rPr>
              <a:t>의 육량 </a:t>
            </a:r>
            <a:r>
              <a:rPr lang="en-US" altLang="ko-KR" sz="1800" b="1" dirty="0" smtClean="0">
                <a:latin typeface="+mn-ea"/>
                <a:ea typeface="+mn-ea"/>
              </a:rPr>
              <a:t>C</a:t>
            </a:r>
            <a:r>
              <a:rPr lang="ko-KR" altLang="en-US" sz="1800" b="1" dirty="0" smtClean="0">
                <a:latin typeface="+mn-ea"/>
                <a:ea typeface="+mn-ea"/>
              </a:rPr>
              <a:t>등급 출현율  증가는 도체중 증가에 따른 등심단면적    </a:t>
            </a:r>
            <a:endParaRPr lang="en-US" altLang="ko-KR" sz="1800" b="1" dirty="0" smtClean="0">
              <a:latin typeface="+mn-ea"/>
              <a:ea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800" b="1" dirty="0" smtClean="0">
                <a:latin typeface="+mn-ea"/>
                <a:ea typeface="+mn-ea"/>
              </a:rPr>
              <a:t>   </a:t>
            </a:r>
            <a:r>
              <a:rPr lang="ko-KR" altLang="en-US" sz="1800" b="1" dirty="0" smtClean="0">
                <a:latin typeface="+mn-ea"/>
                <a:ea typeface="+mn-ea"/>
              </a:rPr>
              <a:t>크기 증가보다</a:t>
            </a:r>
            <a:r>
              <a:rPr lang="en-US" altLang="ko-KR" sz="1800" b="1" dirty="0" smtClean="0">
                <a:latin typeface="+mn-ea"/>
                <a:ea typeface="+mn-ea"/>
              </a:rPr>
              <a:t>,</a:t>
            </a:r>
            <a:r>
              <a:rPr lang="ko-KR" altLang="en-US" sz="1800" b="1" dirty="0" smtClean="0">
                <a:latin typeface="+mn-ea"/>
                <a:ea typeface="+mn-ea"/>
              </a:rPr>
              <a:t> 상대적으로 </a:t>
            </a:r>
            <a:r>
              <a:rPr lang="ko-KR" altLang="en-US" sz="1800" b="1" dirty="0" smtClean="0">
                <a:solidFill>
                  <a:srgbClr val="FF0000"/>
                </a:solidFill>
                <a:latin typeface="+mn-ea"/>
                <a:ea typeface="+mn-ea"/>
              </a:rPr>
              <a:t>등지방두께</a:t>
            </a:r>
            <a:r>
              <a:rPr lang="ko-KR" altLang="en-US" sz="1800" b="1" dirty="0" smtClean="0">
                <a:latin typeface="+mn-ea"/>
                <a:ea typeface="+mn-ea"/>
              </a:rPr>
              <a:t>가 더 많이 증가한 것으로 </a:t>
            </a:r>
            <a:endParaRPr lang="en-US" altLang="ko-KR" sz="1800" b="1" dirty="0" smtClean="0">
              <a:latin typeface="+mn-ea"/>
              <a:ea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800" b="1" dirty="0" smtClean="0">
                <a:latin typeface="+mn-ea"/>
                <a:ea typeface="+mn-ea"/>
              </a:rPr>
              <a:t>   </a:t>
            </a:r>
            <a:r>
              <a:rPr lang="ko-KR" altLang="en-US" sz="1800" b="1" dirty="0" smtClean="0">
                <a:latin typeface="+mn-ea"/>
                <a:ea typeface="+mn-ea"/>
              </a:rPr>
              <a:t>나타나</a:t>
            </a:r>
            <a:r>
              <a:rPr lang="en-US" altLang="ko-KR" sz="1800" b="1" dirty="0" smtClean="0">
                <a:latin typeface="+mn-ea"/>
                <a:ea typeface="+mn-ea"/>
              </a:rPr>
              <a:t>,</a:t>
            </a:r>
            <a:r>
              <a:rPr lang="ko-KR" altLang="en-US" sz="1800" b="1" dirty="0" smtClean="0">
                <a:latin typeface="+mn-ea"/>
                <a:ea typeface="+mn-ea"/>
              </a:rPr>
              <a:t>  </a:t>
            </a:r>
            <a:r>
              <a:rPr lang="ko-KR" altLang="en-US" sz="1800" b="1" dirty="0" smtClean="0">
                <a:solidFill>
                  <a:srgbClr val="FF0000"/>
                </a:solidFill>
                <a:latin typeface="+mn-ea"/>
                <a:ea typeface="+mn-ea"/>
              </a:rPr>
              <a:t>육량 </a:t>
            </a:r>
            <a:r>
              <a:rPr lang="en-US" altLang="ko-KR" sz="1800" b="1" dirty="0" smtClean="0">
                <a:solidFill>
                  <a:srgbClr val="FF0000"/>
                </a:solidFill>
                <a:latin typeface="+mn-ea"/>
                <a:ea typeface="+mn-ea"/>
              </a:rPr>
              <a:t>C</a:t>
            </a:r>
            <a:r>
              <a:rPr lang="ko-KR" altLang="en-US" sz="1800" b="1" dirty="0" smtClean="0">
                <a:solidFill>
                  <a:srgbClr val="FF0000"/>
                </a:solidFill>
                <a:latin typeface="+mn-ea"/>
                <a:ea typeface="+mn-ea"/>
              </a:rPr>
              <a:t>등급 출현율</a:t>
            </a:r>
            <a:r>
              <a:rPr lang="ko-KR" altLang="en-US" sz="1800" b="1" dirty="0" smtClean="0">
                <a:latin typeface="+mn-ea"/>
                <a:ea typeface="+mn-ea"/>
              </a:rPr>
              <a:t>에 기여하는 것으로 나타남</a:t>
            </a:r>
            <a:r>
              <a:rPr lang="en-US" altLang="ko-KR" sz="1800" b="1" dirty="0" smtClean="0">
                <a:latin typeface="+mn-ea"/>
                <a:ea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800" b="1" dirty="0" smtClean="0">
                <a:latin typeface="+mn-ea"/>
                <a:ea typeface="+mn-ea"/>
              </a:rPr>
              <a:t>     </a:t>
            </a:r>
            <a:r>
              <a:rPr lang="en-US" altLang="ko-KR" sz="800" b="1" dirty="0" smtClean="0">
                <a:solidFill>
                  <a:srgbClr val="FF0000"/>
                </a:solidFill>
                <a:latin typeface="+mn-ea"/>
                <a:ea typeface="+mn-ea"/>
              </a:rPr>
              <a:t>  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  <a:ea typeface="+mn-ea"/>
              </a:rPr>
              <a:t>도체중 증가분은 정육이 아닌 지방량이다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endParaRPr lang="ko-KR" altLang="en-US" sz="1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8072462" y="4272222"/>
            <a:ext cx="500066" cy="1299918"/>
            <a:chOff x="7897476" y="4071942"/>
            <a:chExt cx="500066" cy="1299918"/>
          </a:xfrm>
        </p:grpSpPr>
        <p:cxnSp>
          <p:nvCxnSpPr>
            <p:cNvPr id="14" name="직선 연결선 13"/>
            <p:cNvCxnSpPr/>
            <p:nvPr/>
          </p:nvCxnSpPr>
          <p:spPr>
            <a:xfrm rot="5400000">
              <a:off x="7714478" y="4714884"/>
              <a:ext cx="1286678" cy="79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/>
            <p:nvPr/>
          </p:nvCxnSpPr>
          <p:spPr>
            <a:xfrm rot="10800000">
              <a:off x="7897476" y="5370272"/>
              <a:ext cx="500066" cy="158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16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17500" y="1928802"/>
            <a:ext cx="8548718" cy="4643470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28596" y="1285860"/>
            <a:ext cx="1785949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latinLnBrk="0">
              <a:defRPr sz="13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ko-KR" altLang="en-US" sz="2400" b="1" dirty="0" smtClean="0">
                <a:solidFill>
                  <a:schemeClr val="bg1"/>
                </a:solidFill>
                <a:latin typeface="+mn-lt"/>
                <a:ea typeface="+mn-ea"/>
              </a:rPr>
              <a:t>기대효과</a:t>
            </a:r>
            <a:endParaRPr kumimoji="0" lang="ko-KR" altLang="ko-KR" sz="24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8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육량등급 개선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 rotWithShape="1">
          <a:blip r:embed="rId3"/>
          <a:srcRect b="35628"/>
          <a:stretch/>
        </p:blipFill>
        <p:spPr bwMode="auto">
          <a:xfrm>
            <a:off x="428596" y="2071678"/>
            <a:ext cx="7929618" cy="280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91156" y="2677078"/>
            <a:ext cx="268130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쇠고기 수급 조절 기능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6" y="3324782"/>
            <a:ext cx="30003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(</a:t>
            </a:r>
            <a:r>
              <a:rPr lang="ko-KR" altLang="en-US" b="1" dirty="0" smtClean="0"/>
              <a:t>쇠고기 자급율 조절 기능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087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8" name="슬라이드 번호 개체 틀 4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45325" y="65468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EA5DB-7F97-49D5-BE59-B4704ED11B98}" type="slidenum">
              <a:rPr lang="ko-KR" altLang="en-US" sz="18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ko-KR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381000" y="3071810"/>
            <a:ext cx="8548718" cy="3176590"/>
          </a:xfrm>
          <a:prstGeom prst="roundRect">
            <a:avLst>
              <a:gd name="adj" fmla="val 5978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0" h="0" prst="angle"/>
          </a:sp3d>
        </p:spPr>
        <p:txBody>
          <a:bodyPr wrap="none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 rot="5400000">
            <a:off x="4302125" y="-3860800"/>
            <a:ext cx="539750" cy="9144000"/>
          </a:xfrm>
          <a:prstGeom prst="rect">
            <a:avLst/>
          </a:prstGeom>
          <a:gradFill rotWithShape="1">
            <a:gsLst>
              <a:gs pos="0">
                <a:srgbClr val="65000A"/>
              </a:gs>
              <a:gs pos="50000">
                <a:srgbClr val="940013"/>
              </a:gs>
              <a:gs pos="100000">
                <a:srgbClr val="B1001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>
              <a:solidFill>
                <a:srgbClr val="000000"/>
              </a:solidFill>
              <a:ea typeface="맑은 고딕" pitchFamily="50" charset="-127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357188" y="1226344"/>
            <a:ext cx="8558212" cy="1518438"/>
          </a:xfrm>
          <a:prstGeom prst="roundRect">
            <a:avLst/>
          </a:prstGeom>
          <a:solidFill>
            <a:srgbClr val="FFFF99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latinLnBrk="0">
              <a:lnSpc>
                <a:spcPct val="150000"/>
              </a:lnSpc>
              <a:defRPr/>
            </a:pPr>
            <a:r>
              <a:rPr lang="ko-KR" altLang="en-US" sz="2000" dirty="0" smtClean="0"/>
              <a:t>◈ </a:t>
            </a:r>
            <a:r>
              <a:rPr kumimoji="0" lang="ko-KR" altLang="en-US" sz="2000" b="1" dirty="0" smtClean="0"/>
              <a:t>등급별 </a:t>
            </a:r>
            <a:r>
              <a:rPr kumimoji="0" lang="ko-KR" altLang="en-US" sz="2000" b="1" dirty="0" err="1" smtClean="0"/>
              <a:t>근내지방도</a:t>
            </a:r>
            <a:r>
              <a:rPr kumimoji="0" lang="ko-KR" altLang="en-US" sz="2000" b="1" dirty="0" smtClean="0"/>
              <a:t> 범위 기준을 완화하여 소비자의 요구에 부응하고</a:t>
            </a:r>
            <a:endParaRPr kumimoji="0" lang="en-US" altLang="ko-KR" sz="2000" b="1" dirty="0" smtClean="0"/>
          </a:p>
          <a:p>
            <a:pPr latinLnBrk="0">
              <a:lnSpc>
                <a:spcPct val="150000"/>
              </a:lnSpc>
              <a:defRPr/>
            </a:pPr>
            <a:r>
              <a:rPr kumimoji="0" lang="en-US" altLang="ko-KR" sz="2000" b="1" dirty="0" smtClean="0"/>
              <a:t>    </a:t>
            </a:r>
            <a:r>
              <a:rPr kumimoji="0" lang="ko-KR" altLang="en-US" sz="2000" b="1" dirty="0" smtClean="0"/>
              <a:t> 생산농가의 생산성 향상 유지 </a:t>
            </a:r>
            <a:endParaRPr kumimoji="0" lang="en-US" altLang="ko-KR" sz="2000" b="1" dirty="0" smtClean="0"/>
          </a:p>
          <a:p>
            <a:pPr latinLnBrk="0">
              <a:lnSpc>
                <a:spcPct val="120000"/>
              </a:lnSpc>
              <a:defRPr/>
            </a:pPr>
            <a:r>
              <a:rPr lang="ko-KR" altLang="en-US" sz="2000" dirty="0" smtClean="0"/>
              <a:t>    ✧ </a:t>
            </a:r>
            <a:r>
              <a:rPr lang="en-US" altLang="ko-KR" dirty="0" smtClean="0"/>
              <a:t>(</a:t>
            </a:r>
            <a:r>
              <a:rPr lang="ko-KR" altLang="en-US" b="1" dirty="0" smtClean="0"/>
              <a:t>현 행</a:t>
            </a:r>
            <a:r>
              <a:rPr lang="en-US" altLang="ko-KR" dirty="0" smtClean="0"/>
              <a:t>) 1</a:t>
            </a:r>
            <a:r>
              <a:rPr lang="en-US" altLang="ko-KR" baseline="30000" dirty="0" smtClean="0"/>
              <a:t>++</a:t>
            </a:r>
            <a:r>
              <a:rPr lang="ko-KR" altLang="en-US" dirty="0" smtClean="0"/>
              <a:t>등급 </a:t>
            </a:r>
            <a:r>
              <a:rPr lang="ko-KR" altLang="en-US" dirty="0" err="1" smtClean="0"/>
              <a:t>근내지방도</a:t>
            </a:r>
            <a:r>
              <a:rPr lang="ko-KR" altLang="en-US" dirty="0" smtClean="0"/>
              <a:t> </a:t>
            </a:r>
            <a:r>
              <a:rPr lang="en-US" altLang="ko-KR" dirty="0" smtClean="0"/>
              <a:t>: No. 8, 9 </a:t>
            </a:r>
            <a:r>
              <a:rPr lang="ko-KR" altLang="en-US" dirty="0" smtClean="0"/>
              <a:t>→ </a:t>
            </a:r>
            <a:r>
              <a:rPr lang="en-US" altLang="ko-KR" dirty="0" smtClean="0"/>
              <a:t>(</a:t>
            </a:r>
            <a:r>
              <a:rPr lang="ko-KR" altLang="en-US" b="1" dirty="0" smtClean="0"/>
              <a:t>조 정</a:t>
            </a:r>
            <a:r>
              <a:rPr lang="en-US" altLang="ko-KR" dirty="0" smtClean="0"/>
              <a:t>) No. </a:t>
            </a:r>
            <a:r>
              <a:rPr lang="en-US" altLang="ko-KR" dirty="0" smtClean="0">
                <a:solidFill>
                  <a:srgbClr val="FF0000"/>
                </a:solidFill>
              </a:rPr>
              <a:t>7</a:t>
            </a:r>
            <a:r>
              <a:rPr lang="en-US" altLang="ko-KR" dirty="0" smtClean="0"/>
              <a:t>, 8, 9</a:t>
            </a:r>
            <a:endParaRPr lang="ko-KR" altLang="en-US" dirty="0" smtClean="0"/>
          </a:p>
        </p:txBody>
      </p:sp>
      <p:sp>
        <p:nvSpPr>
          <p:cNvPr id="10" name="제목 160"/>
          <p:cNvSpPr txBox="1">
            <a:spLocks/>
          </p:cNvSpPr>
          <p:nvPr/>
        </p:nvSpPr>
        <p:spPr bwMode="auto">
          <a:xfrm>
            <a:off x="128588" y="122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kumimoji="0"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2. </a:t>
            </a:r>
            <a:r>
              <a:rPr kumimoji="0"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육질등급 보완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등급별 </a:t>
            </a:r>
            <a:r>
              <a:rPr kumimoji="0" lang="ko-KR" altLang="en-US" sz="2200" b="1" dirty="0" err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근내지방도</a:t>
            </a:r>
            <a:r>
              <a:rPr kumimoji="0" lang="ko-KR" altLang="en-US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범위 조정</a:t>
            </a:r>
            <a:r>
              <a:rPr kumimoji="0" lang="en-US" altLang="ko-KR" sz="22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22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8" y="3212976"/>
            <a:ext cx="837501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8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972</Words>
  <Application>Microsoft Office PowerPoint</Application>
  <PresentationFormat>화면 슬라이드 쇼(4:3)</PresentationFormat>
  <Paragraphs>190</Paragraphs>
  <Slides>19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HY견고딕</vt:lpstr>
      <vt:lpstr>HY헤드라인M</vt:lpstr>
      <vt:lpstr>굴림</vt:lpstr>
      <vt:lpstr>맑은 고딕</vt:lpstr>
      <vt:lpstr>휴먼명조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소도체 등급기준 보완  (검토자료)</dc:title>
  <dc:creator>본부</dc:creator>
  <cp:lastModifiedBy>USER</cp:lastModifiedBy>
  <cp:revision>11</cp:revision>
  <dcterms:created xsi:type="dcterms:W3CDTF">2016-10-25T07:13:54Z</dcterms:created>
  <dcterms:modified xsi:type="dcterms:W3CDTF">2018-03-06T00:57:41Z</dcterms:modified>
</cp:coreProperties>
</file>