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7" r:id="rId2"/>
    <p:sldId id="298" r:id="rId3"/>
    <p:sldId id="273" r:id="rId4"/>
    <p:sldId id="316" r:id="rId5"/>
    <p:sldId id="317" r:id="rId6"/>
    <p:sldId id="271" r:id="rId7"/>
    <p:sldId id="318" r:id="rId8"/>
    <p:sldId id="283" r:id="rId9"/>
    <p:sldId id="270" r:id="rId10"/>
    <p:sldId id="258" r:id="rId11"/>
    <p:sldId id="319" r:id="rId12"/>
    <p:sldId id="320" r:id="rId13"/>
    <p:sldId id="321" r:id="rId14"/>
    <p:sldId id="322" r:id="rId15"/>
    <p:sldId id="323" r:id="rId16"/>
    <p:sldId id="324" r:id="rId17"/>
    <p:sldId id="326" r:id="rId18"/>
    <p:sldId id="325" r:id="rId19"/>
    <p:sldId id="259" r:id="rId20"/>
    <p:sldId id="260" r:id="rId21"/>
    <p:sldId id="261" r:id="rId22"/>
    <p:sldId id="262" r:id="rId23"/>
    <p:sldId id="263" r:id="rId24"/>
    <p:sldId id="264" r:id="rId25"/>
    <p:sldId id="310" r:id="rId26"/>
    <p:sldId id="267" r:id="rId27"/>
    <p:sldId id="285" r:id="rId28"/>
    <p:sldId id="286" r:id="rId29"/>
    <p:sldId id="290" r:id="rId30"/>
    <p:sldId id="291" r:id="rId31"/>
    <p:sldId id="295" r:id="rId32"/>
    <p:sldId id="296" r:id="rId33"/>
    <p:sldId id="311" r:id="rId34"/>
    <p:sldId id="306" r:id="rId35"/>
    <p:sldId id="307" r:id="rId36"/>
    <p:sldId id="308" r:id="rId37"/>
    <p:sldId id="309" r:id="rId38"/>
    <p:sldId id="268" r:id="rId39"/>
    <p:sldId id="348" r:id="rId40"/>
    <p:sldId id="312" r:id="rId41"/>
    <p:sldId id="313" r:id="rId42"/>
    <p:sldId id="350" r:id="rId43"/>
    <p:sldId id="349" r:id="rId44"/>
    <p:sldId id="314" r:id="rId45"/>
    <p:sldId id="315" r:id="rId46"/>
    <p:sldId id="342" r:id="rId47"/>
    <p:sldId id="343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0" r:id="rId59"/>
    <p:sldId id="341" r:id="rId60"/>
    <p:sldId id="344" r:id="rId61"/>
    <p:sldId id="345" r:id="rId62"/>
    <p:sldId id="346" r:id="rId63"/>
    <p:sldId id="347" r:id="rId64"/>
    <p:sldId id="327" r:id="rId65"/>
    <p:sldId id="328" r:id="rId66"/>
    <p:sldId id="329" r:id="rId67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3" autoAdjust="0"/>
    <p:restoredTop sz="94660"/>
  </p:normalViewPr>
  <p:slideViewPr>
    <p:cSldViewPr>
      <p:cViewPr varScale="1">
        <p:scale>
          <a:sx n="74" d="100"/>
          <a:sy n="74" d="100"/>
        </p:scale>
        <p:origin x="15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3163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515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31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5608" y="8686579"/>
            <a:ext cx="2972393" cy="45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FEDCF8-F902-4EF6-A8B8-CF323F9452AB}" type="slidenum">
              <a:rPr lang="ja-JP" altLang="en-US" sz="1200" b="0">
                <a:ea typeface="MS PGothic" pitchFamily="34" charset="-128"/>
              </a:rPr>
              <a:pPr algn="r"/>
              <a:t>3</a:t>
            </a:fld>
            <a:endParaRPr lang="en-US" altLang="ja-JP" sz="1200" b="0">
              <a:ea typeface="MS PGothic" pitchFamily="34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2625"/>
            <a:ext cx="4576763" cy="3432175"/>
          </a:xfrm>
          <a:prstGeom prst="rect">
            <a:avLst/>
          </a:prstGeo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32" y="4344760"/>
            <a:ext cx="5028338" cy="4113844"/>
          </a:xfrm>
          <a:prstGeom prst="rect">
            <a:avLst/>
          </a:prstGeom>
          <a:noFill/>
          <a:ln/>
        </p:spPr>
        <p:txBody>
          <a:bodyPr/>
          <a:lstStyle/>
          <a:p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713987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E43D6D-4F2A-446D-9C37-EC55F4334770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ja-JP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475953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EE99E1-EB87-4620-A064-196F2B0F468C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altLang="ja-JP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1077649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B059C9-D4F6-44CD-A1B1-1AAFBDE6D8D5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altLang="ja-JP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855442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433CA8-5CBD-4699-AF8D-62EE3ED634A1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altLang="ja-JP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1919348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5608" y="8686579"/>
            <a:ext cx="2972393" cy="45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FEDCF8-F902-4EF6-A8B8-CF323F9452AB}" type="slidenum">
              <a:rPr lang="ja-JP" altLang="en-US" sz="1200" b="0">
                <a:ea typeface="MS PGothic" pitchFamily="34" charset="-128"/>
              </a:rPr>
              <a:pPr algn="r"/>
              <a:t>35</a:t>
            </a:fld>
            <a:endParaRPr lang="en-US" altLang="ja-JP" sz="1200" b="0">
              <a:ea typeface="MS PGothic" pitchFamily="34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2625"/>
            <a:ext cx="4576763" cy="3432175"/>
          </a:xfrm>
          <a:prstGeom prst="rect">
            <a:avLst/>
          </a:prstGeo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32" y="4344760"/>
            <a:ext cx="5028338" cy="4113844"/>
          </a:xfrm>
          <a:prstGeom prst="rect">
            <a:avLst/>
          </a:prstGeom>
          <a:noFill/>
          <a:ln/>
        </p:spPr>
        <p:txBody>
          <a:bodyPr/>
          <a:lstStyle/>
          <a:p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29925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B059C9-D4F6-44CD-A1B1-1AAFBDE6D8D5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altLang="ja-JP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2457058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EE99E1-EB87-4620-A064-196F2B0F468C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altLang="ja-JP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979990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8199C6-5253-4F4F-AEFA-A0A2AF71EA07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altLang="ja-JP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1212644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06"/>
            <a:ext cx="2971800" cy="457275"/>
          </a:xfrm>
          <a:prstGeom prst="rect">
            <a:avLst/>
          </a:prstGeom>
          <a:noFill/>
        </p:spPr>
        <p:txBody>
          <a:bodyPr/>
          <a:lstStyle/>
          <a:p>
            <a:fld id="{39DD7167-EC5B-48BA-B937-A719AB4620F8}" type="slidenum">
              <a:rPr lang="en-US" altLang="ko-KR"/>
              <a:pPr/>
              <a:t>4</a:t>
            </a:fld>
            <a:endParaRPr lang="en-US" altLang="ko-KR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363"/>
            <a:ext cx="5486400" cy="4115483"/>
          </a:xfrm>
          <a:prstGeom prst="rect">
            <a:avLst/>
          </a:prstGeom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836423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E43D6D-4F2A-446D-9C37-EC55F4334770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ja-JP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52832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E43D6D-4F2A-446D-9C37-EC55F4334770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ja-JP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213931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06"/>
            <a:ext cx="2971800" cy="457275"/>
          </a:xfrm>
          <a:prstGeom prst="rect">
            <a:avLst/>
          </a:prstGeom>
          <a:noFill/>
        </p:spPr>
        <p:txBody>
          <a:bodyPr/>
          <a:lstStyle/>
          <a:p>
            <a:fld id="{25482F17-49CB-4023-80C9-86F5A280BA8B}" type="slidenum">
              <a:rPr lang="en-US" altLang="ko-KR"/>
              <a:pPr/>
              <a:t>11</a:t>
            </a:fld>
            <a:endParaRPr lang="en-US" altLang="ko-KR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363"/>
            <a:ext cx="5486400" cy="4115483"/>
          </a:xfrm>
          <a:prstGeom prst="rect">
            <a:avLst/>
          </a:prstGeom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1433991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EE99E1-EB87-4620-A064-196F2B0F468C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ja-JP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487431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B059C9-D4F6-44CD-A1B1-1AAFBDE6D8D5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ja-JP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1920340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433CA8-5CBD-4699-AF8D-62EE3ED634A1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ja-JP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291188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5608" y="8686579"/>
            <a:ext cx="2972393" cy="45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FEDCF8-F902-4EF6-A8B8-CF323F9452AB}" type="slidenum">
              <a:rPr lang="ja-JP" altLang="en-US" sz="1200" b="0">
                <a:ea typeface="MS PGothic" pitchFamily="34" charset="-128"/>
              </a:rPr>
              <a:pPr algn="r"/>
              <a:t>28</a:t>
            </a:fld>
            <a:endParaRPr lang="en-US" altLang="ja-JP" sz="1200" b="0">
              <a:ea typeface="MS PGothic" pitchFamily="34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2625"/>
            <a:ext cx="4576763" cy="3432175"/>
          </a:xfrm>
          <a:prstGeom prst="rect">
            <a:avLst/>
          </a:prstGeo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32" y="4344760"/>
            <a:ext cx="5028338" cy="4113844"/>
          </a:xfrm>
          <a:prstGeom prst="rect">
            <a:avLst/>
          </a:prstGeom>
          <a:noFill/>
          <a:ln/>
        </p:spPr>
        <p:txBody>
          <a:bodyPr/>
          <a:lstStyle/>
          <a:p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90584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7" name="제목 1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rtlCol="0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날짜 개체 틀 23"/>
          <p:cNvSpPr>
            <a:spLocks noGrp="1"/>
          </p:cNvSpPr>
          <p:nvPr>
            <p:ph type="dt" sz="half" idx="10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9"/>
          <p:cNvSpPr>
            <a:spLocks noGrp="1"/>
          </p:cNvSpPr>
          <p:nvPr>
            <p:ph type="ftr" sz="quarter" idx="11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1"/>
          <p:cNvSpPr>
            <a:spLocks noGrp="1"/>
          </p:cNvSpPr>
          <p:nvPr>
            <p:ph type="sldNum" sz="quarter" idx="12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5436C-9CF6-455B-A518-8E4575D6C0A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ko-KR" altLang="en-US" noProof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03999-7943-4624-8D67-3756D65B0B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com\Desktop\&#51228;&#51068;&#45453;&#51109;%20&#49324;&#51652;\IMG_0382.MOV" TargetMode="External"/><Relationship Id="rId1" Type="http://schemas.openxmlformats.org/officeDocument/2006/relationships/video" Target="file:///C:\Users\com\Desktop\&#51228;&#51068;&#45453;&#51109;%20&#49324;&#51652;\IMG_0381.MOV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com\Desktop\&#51228;&#51068;&#45453;&#51109;%20&#49324;&#51652;\IMG_0385.MOV" TargetMode="External"/><Relationship Id="rId7" Type="http://schemas.openxmlformats.org/officeDocument/2006/relationships/image" Target="../media/image35.png"/><Relationship Id="rId2" Type="http://schemas.openxmlformats.org/officeDocument/2006/relationships/video" Target="file:///C:\Users\com\Desktop\&#51228;&#51068;&#45453;&#51109;%20&#49324;&#51652;\IMG_0384.MOV" TargetMode="External"/><Relationship Id="rId1" Type="http://schemas.openxmlformats.org/officeDocument/2006/relationships/video" Target="file:///C:\Users\com\Desktop\&#51228;&#51068;&#45453;&#51109;%20&#49324;&#51652;\IMG_0383.MOV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com\Desktop\&#51228;&#51068;&#45453;&#51109;%20&#49324;&#51652;\IMG_0389.MOV" TargetMode="External"/><Relationship Id="rId7" Type="http://schemas.openxmlformats.org/officeDocument/2006/relationships/image" Target="../media/image40.png"/><Relationship Id="rId2" Type="http://schemas.openxmlformats.org/officeDocument/2006/relationships/video" Target="file:///C:\Users\com\Desktop\&#51228;&#51068;&#45453;&#51109;%20&#49324;&#51652;\IMG_0387.MOV" TargetMode="External"/><Relationship Id="rId1" Type="http://schemas.openxmlformats.org/officeDocument/2006/relationships/video" Target="file:///C:\Users\com\Desktop\&#51228;&#51068;&#45453;&#51109;%20&#49324;&#51652;\IMG_0386.MOV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com\Desktop\&#51228;&#51068;&#45453;&#51109;%20&#49324;&#51652;\IMG_0390.MOV" TargetMode="External"/><Relationship Id="rId1" Type="http://schemas.openxmlformats.org/officeDocument/2006/relationships/video" Target="file:///C:\Users\com\Desktop\&#51228;&#51068;&#45453;&#51109;%20&#49324;&#51652;\IMG_0388.MOV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12750" y="1772816"/>
            <a:ext cx="8383588" cy="151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ko-KR" altLang="en-US" sz="40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한우 비타민 사양관리</a:t>
            </a:r>
            <a:endParaRPr lang="en-US" altLang="ko-KR" sz="4000" b="1" dirty="0" smtClean="0">
              <a:solidFill>
                <a:srgbClr val="0A0E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42938" y="5084763"/>
            <a:ext cx="8208962" cy="1008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ko-KR" altLang="en-US" sz="3200" b="1" dirty="0">
                <a:latin typeface="+mn-ea"/>
                <a:ea typeface="+mn-ea"/>
              </a:rPr>
              <a:t>국 </a:t>
            </a:r>
            <a:r>
              <a:rPr lang="ko-KR" altLang="en-US" sz="3200" b="1" dirty="0" err="1">
                <a:latin typeface="+mn-ea"/>
                <a:ea typeface="+mn-ea"/>
              </a:rPr>
              <a:t>립</a:t>
            </a:r>
            <a:r>
              <a:rPr lang="ko-KR" altLang="en-US" sz="3200" b="1" dirty="0">
                <a:latin typeface="+mn-ea"/>
                <a:ea typeface="+mn-ea"/>
              </a:rPr>
              <a:t> 한 경 대 학 </a:t>
            </a:r>
            <a:r>
              <a:rPr lang="ko-KR" altLang="en-US" sz="3200" b="1" dirty="0" smtClean="0">
                <a:latin typeface="+mn-ea"/>
                <a:ea typeface="+mn-ea"/>
              </a:rPr>
              <a:t>교</a:t>
            </a:r>
            <a:endParaRPr lang="en-US" altLang="ko-KR" sz="3200" b="1" dirty="0" smtClean="0">
              <a:latin typeface="+mn-ea"/>
              <a:ea typeface="+mn-ea"/>
            </a:endParaRPr>
          </a:p>
          <a:p>
            <a:pPr algn="ctr">
              <a:defRPr/>
            </a:pPr>
            <a:endParaRPr lang="ko-KR" altLang="en-US" sz="3200" dirty="0">
              <a:solidFill>
                <a:srgbClr val="FFFF00"/>
              </a:solidFill>
              <a:latin typeface="MS PGothic" pitchFamily="34" charset="-128"/>
            </a:endParaRPr>
          </a:p>
          <a:p>
            <a:pPr algn="ctr">
              <a:defRPr/>
            </a:pPr>
            <a:r>
              <a:rPr lang="ko-KR" altLang="en-US" sz="3200" b="1" dirty="0" smtClean="0">
                <a:latin typeface="MS PGothic" pitchFamily="34" charset="-128"/>
              </a:rPr>
              <a:t>정  근  정</a:t>
            </a:r>
            <a:endParaRPr lang="ko-KR" altLang="en-US" sz="3200" b="1" dirty="0">
              <a:latin typeface="MS PGothic" pitchFamily="34" charset="-128"/>
            </a:endParaRPr>
          </a:p>
          <a:p>
            <a:pPr algn="ctr">
              <a:defRPr/>
            </a:pPr>
            <a:endParaRPr lang="ko-KR" altLang="en-US" sz="3200" dirty="0">
              <a:solidFill>
                <a:srgbClr val="FFFF00"/>
              </a:solidFill>
              <a:latin typeface="MS PGothic" pitchFamily="3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87376" y="3429000"/>
            <a:ext cx="8208962" cy="1008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en-US" altLang="ko-KR" sz="3200" b="1" dirty="0" smtClean="0">
                <a:latin typeface="+mn-ea"/>
                <a:ea typeface="+mn-ea"/>
              </a:rPr>
              <a:t>2018.</a:t>
            </a:r>
            <a:endParaRPr lang="ko-KR" altLang="en-US" sz="3200" b="1" dirty="0">
              <a:latin typeface="MS PGothic" pitchFamily="34" charset="-128"/>
            </a:endParaRPr>
          </a:p>
          <a:p>
            <a:pPr algn="ctr">
              <a:defRPr/>
            </a:pPr>
            <a:endParaRPr lang="ko-KR" altLang="en-US" sz="3200" dirty="0">
              <a:solidFill>
                <a:srgbClr val="FFFF00"/>
              </a:solidFill>
              <a:latin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5656" y="188640"/>
            <a:ext cx="6696744" cy="720725"/>
          </a:xfrm>
          <a:prstGeom prst="rect">
            <a:avLst/>
          </a:prstGeom>
          <a:ln w="38100">
            <a:solidFill>
              <a:schemeClr val="folHlink"/>
            </a:solidFill>
          </a:ln>
        </p:spPr>
        <p:txBody>
          <a:bodyPr anchor="ctr" anchorCtr="0"/>
          <a:lstStyle/>
          <a:p>
            <a:pPr defTabSz="977900" eaLnBrk="1" hangingPunct="1">
              <a:lnSpc>
                <a:spcPct val="75000"/>
              </a:lnSpc>
            </a:pPr>
            <a:r>
              <a:rPr lang="ko-KR" altLang="en-US" sz="3600" dirty="0" err="1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거세우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비육의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사양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포인트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②</a:t>
            </a:r>
            <a:endParaRPr lang="ja-JP" altLang="en-US" sz="3600" dirty="0" smtClean="0">
              <a:solidFill>
                <a:srgbClr val="008000"/>
              </a:solidFill>
              <a:latin typeface="MS PGothic" pitchFamily="34" charset="-128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39552" y="2996952"/>
            <a:ext cx="816768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endParaRPr kumimoji="0" lang="en-US" altLang="ko-KR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위생대책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    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백신접종</a:t>
            </a:r>
            <a:r>
              <a:rPr kumimoji="0" lang="en-US" altLang="ko-KR" sz="2400" dirty="0">
                <a:latin typeface="MS PGothic" pitchFamily="34" charset="-128"/>
                <a:ea typeface="MS PGothic" pitchFamily="34" charset="-128"/>
              </a:rPr>
              <a:t>,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구충제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endParaRPr kumimoji="0" lang="en-US" altLang="ko-KR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양질의 조사료 급여 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     -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충분한 비타민을 송아지 체내에 흡수</a:t>
            </a:r>
            <a:endParaRPr kumimoji="0" lang="en-US" altLang="ko-KR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4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    -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위의 융모 발달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4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제각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     -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추후 우방관리 시 개체간의 서열 싸움으로 경제적인 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      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손실 방지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en-US" altLang="ko-KR" sz="2400" b="1" dirty="0" smtClean="0">
              <a:solidFill>
                <a:srgbClr val="000000"/>
              </a:solidFill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lang="ko-KR" altLang="en-US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비타민 </a:t>
            </a:r>
            <a:r>
              <a:rPr lang="en-US" altLang="ko-KR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A</a:t>
            </a:r>
            <a:r>
              <a:rPr lang="ko-KR" altLang="ko-KR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：　</a:t>
            </a:r>
            <a:r>
              <a:rPr lang="ko-KR" altLang="en-US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경구투여 </a:t>
            </a:r>
            <a:r>
              <a:rPr lang="en-US" altLang="ko-KR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( 9</a:t>
            </a:r>
            <a:r>
              <a:rPr lang="ko-KR" altLang="en-US" sz="2400" dirty="0" err="1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lang="en-US" altLang="ko-KR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) 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     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en-US" altLang="ja-JP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4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</a:t>
            </a:r>
          </a:p>
          <a:p>
            <a:pPr marL="457200" indent="-457200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endParaRPr kumimoji="0" lang="en-US" altLang="ja-JP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3528" y="1268760"/>
            <a:ext cx="6299200" cy="504825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457200" indent="-457200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 dirty="0" smtClean="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 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육 성 기 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6</a:t>
            </a:r>
            <a:r>
              <a:rPr kumimoji="0" lang="ja-JP" altLang="en-US" sz="2400" dirty="0" smtClean="0">
                <a:solidFill>
                  <a:srgbClr val="0070C0"/>
                </a:solidFill>
                <a:latin typeface="MS PGothic" pitchFamily="34" charset="-128"/>
                <a:ea typeface="MS PGothic" pitchFamily="34" charset="-128"/>
              </a:rPr>
              <a:t> ～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9</a:t>
            </a:r>
            <a:r>
              <a:rPr kumimoji="0" lang="ko-KR" altLang="en-US" sz="2400" dirty="0" err="1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ja-JP" altLang="en-US" sz="240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）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051720" y="4365104"/>
            <a:ext cx="1378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ko-KR" sz="1600" b="1" dirty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　</a:t>
            </a:r>
            <a:endParaRPr lang="ko-KR" sz="16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1026"/>
          <p:cNvGraphicFramePr>
            <a:graphicFrameLocks/>
          </p:cNvGraphicFramePr>
          <p:nvPr/>
        </p:nvGraphicFramePr>
        <p:xfrm>
          <a:off x="58738" y="0"/>
          <a:ext cx="9085262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4" name="Clip" r:id="rId4" imgW="4037027" imgH="3046007" progId="">
                  <p:embed/>
                </p:oleObj>
              </mc:Choice>
              <mc:Fallback>
                <p:oleObj name="Clip" r:id="rId4" imgW="4037027" imgH="3046007" progId="">
                  <p:embed/>
                  <p:pic>
                    <p:nvPicPr>
                      <p:cNvPr id="0" name="Object 102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0"/>
                        <a:ext cx="9085262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fld id="{63857508-7989-43A8-A5F6-91D74394A935}" type="slidenum">
              <a:rPr lang="en-US" altLang="ko-KR" smtClean="0"/>
              <a:pPr/>
              <a:t>11</a:t>
            </a:fld>
            <a:endParaRPr lang="en-US" altLang="ko-KR" smtClean="0"/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1524000" y="685800"/>
            <a:ext cx="6019800" cy="609600"/>
          </a:xfrm>
          <a:prstGeom prst="rect">
            <a:avLst/>
          </a:prstGeom>
          <a:noFill/>
          <a:ln w="6350" cap="rnd">
            <a:noFill/>
          </a:ln>
        </p:spPr>
        <p:txBody>
          <a:bodyPr lIns="92075" tIns="46038" rIns="92075" bIns="46038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ko-KR" altLang="en-US" sz="3200" b="1" spc="-10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66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거세한우 반추위의 용적변화</a:t>
            </a:r>
            <a:endParaRPr kumimoji="0" lang="ko-KR" altLang="en-US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F66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Object 1031"/>
          <p:cNvGraphicFramePr>
            <a:graphicFrameLocks/>
          </p:cNvGraphicFramePr>
          <p:nvPr/>
        </p:nvGraphicFramePr>
        <p:xfrm>
          <a:off x="160338" y="1341438"/>
          <a:ext cx="8372475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차트" r:id="rId6" imgW="9525000" imgH="6667411" progId="MSGraph.Chart.8">
                  <p:embed followColorScheme="full"/>
                </p:oleObj>
              </mc:Choice>
              <mc:Fallback>
                <p:oleObj name="차트" r:id="rId6" imgW="9525000" imgH="6667411" progId="MSGraph.Chart.8">
                  <p:embed followColorScheme="full"/>
                  <p:pic>
                    <p:nvPicPr>
                      <p:cNvPr id="0" name="Object 103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8" y="1341438"/>
                        <a:ext cx="8372475" cy="510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번호 개체 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fld id="{6A25FF89-0093-4F5E-BD87-37CC17A49687}" type="slidenum">
              <a:rPr lang="en-US" altLang="ko-KR"/>
              <a:pPr/>
              <a:t>12</a:t>
            </a:fld>
            <a:endParaRPr lang="en-US" altLang="ko-KR"/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457200" y="1066800"/>
            <a:ext cx="426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altLang="ko-KR" sz="2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 </a:t>
            </a:r>
            <a:r>
              <a:rPr lang="ko-KR" altLang="en-US" sz="32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근내지방도 향상</a:t>
            </a:r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>
            <a:off x="1066800" y="2514600"/>
            <a:ext cx="0" cy="3352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61" name="Line 6"/>
          <p:cNvSpPr>
            <a:spLocks noChangeShapeType="1"/>
          </p:cNvSpPr>
          <p:nvPr/>
        </p:nvSpPr>
        <p:spPr bwMode="auto">
          <a:xfrm>
            <a:off x="1066800" y="5867400"/>
            <a:ext cx="7086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62" name="Line 7"/>
          <p:cNvSpPr>
            <a:spLocks noChangeShapeType="1"/>
          </p:cNvSpPr>
          <p:nvPr/>
        </p:nvSpPr>
        <p:spPr bwMode="auto">
          <a:xfrm flipV="1">
            <a:off x="1066800" y="2514600"/>
            <a:ext cx="594360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63" name="Line 8"/>
          <p:cNvSpPr>
            <a:spLocks noChangeShapeType="1"/>
          </p:cNvSpPr>
          <p:nvPr/>
        </p:nvSpPr>
        <p:spPr bwMode="auto">
          <a:xfrm flipV="1">
            <a:off x="1524000" y="3124200"/>
            <a:ext cx="594360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64" name="Line 9"/>
          <p:cNvSpPr>
            <a:spLocks noChangeShapeType="1"/>
          </p:cNvSpPr>
          <p:nvPr/>
        </p:nvSpPr>
        <p:spPr bwMode="auto">
          <a:xfrm flipV="1">
            <a:off x="1600200" y="43434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flipV="1">
            <a:off x="1752600" y="4267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66" name="Line 11"/>
          <p:cNvSpPr>
            <a:spLocks noChangeShapeType="1"/>
          </p:cNvSpPr>
          <p:nvPr/>
        </p:nvSpPr>
        <p:spPr bwMode="auto">
          <a:xfrm flipV="1">
            <a:off x="1905000" y="41910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67" name="Line 12"/>
          <p:cNvSpPr>
            <a:spLocks noChangeShapeType="1"/>
          </p:cNvSpPr>
          <p:nvPr/>
        </p:nvSpPr>
        <p:spPr bwMode="auto">
          <a:xfrm flipV="1">
            <a:off x="2057400" y="41148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68" name="Line 13"/>
          <p:cNvSpPr>
            <a:spLocks noChangeShapeType="1"/>
          </p:cNvSpPr>
          <p:nvPr/>
        </p:nvSpPr>
        <p:spPr bwMode="auto">
          <a:xfrm flipV="1">
            <a:off x="2209800" y="40386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69" name="Line 14"/>
          <p:cNvSpPr>
            <a:spLocks noChangeShapeType="1"/>
          </p:cNvSpPr>
          <p:nvPr/>
        </p:nvSpPr>
        <p:spPr bwMode="auto">
          <a:xfrm flipV="1">
            <a:off x="2971800" y="37338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0" name="Line 15"/>
          <p:cNvSpPr>
            <a:spLocks noChangeShapeType="1"/>
          </p:cNvSpPr>
          <p:nvPr/>
        </p:nvSpPr>
        <p:spPr bwMode="auto">
          <a:xfrm flipV="1">
            <a:off x="3124200" y="36576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1" name="Line 16"/>
          <p:cNvSpPr>
            <a:spLocks noChangeShapeType="1"/>
          </p:cNvSpPr>
          <p:nvPr/>
        </p:nvSpPr>
        <p:spPr bwMode="auto">
          <a:xfrm flipV="1">
            <a:off x="3276600" y="35814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2" name="Line 17"/>
          <p:cNvSpPr>
            <a:spLocks noChangeShapeType="1"/>
          </p:cNvSpPr>
          <p:nvPr/>
        </p:nvSpPr>
        <p:spPr bwMode="auto">
          <a:xfrm flipV="1">
            <a:off x="3810000" y="33528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3" name="Line 18"/>
          <p:cNvSpPr>
            <a:spLocks noChangeShapeType="1"/>
          </p:cNvSpPr>
          <p:nvPr/>
        </p:nvSpPr>
        <p:spPr bwMode="auto">
          <a:xfrm flipV="1">
            <a:off x="3962400" y="32766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4" name="Line 19"/>
          <p:cNvSpPr>
            <a:spLocks noChangeShapeType="1"/>
          </p:cNvSpPr>
          <p:nvPr/>
        </p:nvSpPr>
        <p:spPr bwMode="auto">
          <a:xfrm flipV="1">
            <a:off x="4648200" y="28956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5" name="Line 20"/>
          <p:cNvSpPr>
            <a:spLocks noChangeShapeType="1"/>
          </p:cNvSpPr>
          <p:nvPr/>
        </p:nvSpPr>
        <p:spPr bwMode="auto">
          <a:xfrm>
            <a:off x="5562600" y="40386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6" name="Line 21"/>
          <p:cNvSpPr>
            <a:spLocks noChangeShapeType="1"/>
          </p:cNvSpPr>
          <p:nvPr/>
        </p:nvSpPr>
        <p:spPr bwMode="auto">
          <a:xfrm>
            <a:off x="5257800" y="41910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7" name="Line 22"/>
          <p:cNvSpPr>
            <a:spLocks noChangeShapeType="1"/>
          </p:cNvSpPr>
          <p:nvPr/>
        </p:nvSpPr>
        <p:spPr bwMode="auto">
          <a:xfrm>
            <a:off x="4953000" y="43434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8" name="Line 23"/>
          <p:cNvSpPr>
            <a:spLocks noChangeShapeType="1"/>
          </p:cNvSpPr>
          <p:nvPr/>
        </p:nvSpPr>
        <p:spPr bwMode="auto">
          <a:xfrm>
            <a:off x="4648200" y="44958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9" name="Rectangle 24"/>
          <p:cNvSpPr>
            <a:spLocks noChangeArrowheads="1"/>
          </p:cNvSpPr>
          <p:nvPr/>
        </p:nvSpPr>
        <p:spPr bwMode="auto">
          <a:xfrm>
            <a:off x="1508125" y="371792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latinLnBrk="0" hangingPunct="0"/>
            <a:r>
              <a:rPr lang="ko-KR" altLang="en-US">
                <a:latin typeface="바탕체" pitchFamily="17" charset="-127"/>
                <a:ea typeface="바탕체" pitchFamily="17" charset="-127"/>
              </a:rPr>
              <a:t>뇌</a:t>
            </a:r>
          </a:p>
        </p:txBody>
      </p:sp>
      <p:sp>
        <p:nvSpPr>
          <p:cNvPr id="45080" name="Rectangle 25"/>
          <p:cNvSpPr>
            <a:spLocks noChangeArrowheads="1"/>
          </p:cNvSpPr>
          <p:nvPr/>
        </p:nvSpPr>
        <p:spPr bwMode="auto">
          <a:xfrm>
            <a:off x="2803525" y="326072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latinLnBrk="0" hangingPunct="0"/>
            <a:r>
              <a:rPr lang="ko-KR" altLang="en-US">
                <a:ea typeface="바탕체" pitchFamily="17" charset="-127"/>
              </a:rPr>
              <a:t>뼈</a:t>
            </a:r>
          </a:p>
        </p:txBody>
      </p:sp>
      <p:sp>
        <p:nvSpPr>
          <p:cNvPr id="45081" name="Rectangle 26"/>
          <p:cNvSpPr>
            <a:spLocks noChangeArrowheads="1"/>
          </p:cNvSpPr>
          <p:nvPr/>
        </p:nvSpPr>
        <p:spPr bwMode="auto">
          <a:xfrm>
            <a:off x="3413125" y="287972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latinLnBrk="0" hangingPunct="0"/>
            <a:r>
              <a:rPr lang="ko-KR" altLang="en-US">
                <a:ea typeface="바탕체" pitchFamily="17" charset="-127"/>
              </a:rPr>
              <a:t>근육</a:t>
            </a:r>
          </a:p>
        </p:txBody>
      </p:sp>
      <p:sp>
        <p:nvSpPr>
          <p:cNvPr id="45082" name="Rectangle 27"/>
          <p:cNvSpPr>
            <a:spLocks noChangeArrowheads="1"/>
          </p:cNvSpPr>
          <p:nvPr/>
        </p:nvSpPr>
        <p:spPr bwMode="auto">
          <a:xfrm>
            <a:off x="4403725" y="234632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latinLnBrk="0" hangingPunct="0"/>
            <a:r>
              <a:rPr lang="ko-KR" altLang="en-US">
                <a:ea typeface="바탕체" pitchFamily="17" charset="-127"/>
              </a:rPr>
              <a:t>지방</a:t>
            </a:r>
          </a:p>
        </p:txBody>
      </p:sp>
      <p:sp>
        <p:nvSpPr>
          <p:cNvPr id="45083" name="Rectangle 28"/>
          <p:cNvSpPr>
            <a:spLocks noChangeArrowheads="1"/>
          </p:cNvSpPr>
          <p:nvPr/>
        </p:nvSpPr>
        <p:spPr bwMode="auto">
          <a:xfrm>
            <a:off x="6689725" y="417512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latinLnBrk="0" hangingPunct="0"/>
            <a:r>
              <a:rPr lang="ko-KR" altLang="en-US">
                <a:ea typeface="바탕체" pitchFamily="17" charset="-127"/>
              </a:rPr>
              <a:t>태아</a:t>
            </a:r>
          </a:p>
        </p:txBody>
      </p:sp>
      <p:sp>
        <p:nvSpPr>
          <p:cNvPr id="45084" name="Rectangle 29"/>
          <p:cNvSpPr>
            <a:spLocks noChangeArrowheads="1"/>
          </p:cNvSpPr>
          <p:nvPr/>
        </p:nvSpPr>
        <p:spPr bwMode="auto">
          <a:xfrm>
            <a:off x="2165350" y="6156325"/>
            <a:ext cx="4895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latinLnBrk="0" hangingPunct="0"/>
            <a:r>
              <a:rPr lang="ko-KR" altLang="en-US" sz="2800" b="1">
                <a:solidFill>
                  <a:srgbClr val="FFFF00"/>
                </a:solidFill>
                <a:ea typeface="바탕체" pitchFamily="17" charset="-127"/>
              </a:rPr>
              <a:t>영양소의 각 조직별  공급 순위</a:t>
            </a:r>
          </a:p>
        </p:txBody>
      </p:sp>
      <p:sp>
        <p:nvSpPr>
          <p:cNvPr id="45085" name="Rectangle 30"/>
          <p:cNvSpPr>
            <a:spLocks noChangeArrowheads="1"/>
          </p:cNvSpPr>
          <p:nvPr/>
        </p:nvSpPr>
        <p:spPr bwMode="auto">
          <a:xfrm>
            <a:off x="6248400" y="762000"/>
            <a:ext cx="281940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latinLnBrk="0" hangingPunct="0"/>
            <a:r>
              <a:rPr lang="ko-KR" altLang="en-US" sz="4400" b="1">
                <a:solidFill>
                  <a:srgbClr val="FF3300"/>
                </a:solidFill>
                <a:latin typeface="Arial" pitchFamily="34" charset="0"/>
                <a:ea typeface="돋움" pitchFamily="50" charset="-127"/>
              </a:rPr>
              <a:t>신지방</a:t>
            </a:r>
            <a:endParaRPr lang="ko-KR" altLang="en-US" b="1">
              <a:solidFill>
                <a:srgbClr val="FF3300"/>
              </a:solidFill>
              <a:latin typeface="Arial" pitchFamily="34" charset="0"/>
              <a:ea typeface="돋움" pitchFamily="50" charset="-127"/>
            </a:endParaRPr>
          </a:p>
          <a:p>
            <a:pPr eaLnBrk="0" latinLnBrk="0" hangingPunct="0"/>
            <a:r>
              <a:rPr lang="ko-KR" altLang="en-US" b="1">
                <a:solidFill>
                  <a:srgbClr val="FF3300"/>
                </a:solidFill>
                <a:latin typeface="Arial" pitchFamily="34" charset="0"/>
                <a:ea typeface="돋움" pitchFamily="50" charset="-127"/>
              </a:rPr>
              <a:t>   </a:t>
            </a:r>
            <a:r>
              <a:rPr lang="ko-KR" altLang="en-US" sz="3800" b="1">
                <a:solidFill>
                  <a:srgbClr val="FF3300"/>
                </a:solidFill>
                <a:latin typeface="Arial" pitchFamily="34" charset="0"/>
                <a:ea typeface="돋움" pitchFamily="50" charset="-127"/>
              </a:rPr>
              <a:t>내장지방</a:t>
            </a:r>
            <a:endParaRPr lang="ko-KR" altLang="en-US" b="1">
              <a:solidFill>
                <a:srgbClr val="FF3300"/>
              </a:solidFill>
              <a:latin typeface="Arial" pitchFamily="34" charset="0"/>
              <a:ea typeface="돋움" pitchFamily="50" charset="-127"/>
            </a:endParaRPr>
          </a:p>
          <a:p>
            <a:pPr eaLnBrk="0" latinLnBrk="0" hangingPunct="0"/>
            <a:r>
              <a:rPr lang="ko-KR" altLang="en-US" b="1">
                <a:solidFill>
                  <a:srgbClr val="FF3300"/>
                </a:solidFill>
                <a:latin typeface="Arial" pitchFamily="34" charset="0"/>
                <a:ea typeface="돋움" pitchFamily="50" charset="-127"/>
              </a:rPr>
              <a:t>      </a:t>
            </a:r>
            <a:r>
              <a:rPr lang="ko-KR" altLang="en-US" sz="3200" b="1">
                <a:solidFill>
                  <a:srgbClr val="FF3300"/>
                </a:solidFill>
                <a:latin typeface="Arial" pitchFamily="34" charset="0"/>
                <a:ea typeface="돋움" pitchFamily="50" charset="-127"/>
              </a:rPr>
              <a:t>피하지방</a:t>
            </a:r>
            <a:endParaRPr lang="ko-KR" altLang="en-US" b="1">
              <a:solidFill>
                <a:srgbClr val="FF3300"/>
              </a:solidFill>
              <a:latin typeface="Arial" pitchFamily="34" charset="0"/>
              <a:ea typeface="돋움" pitchFamily="50" charset="-127"/>
            </a:endParaRPr>
          </a:p>
          <a:p>
            <a:pPr eaLnBrk="0" latinLnBrk="0" hangingPunct="0"/>
            <a:r>
              <a:rPr lang="ko-KR" altLang="en-US" b="1">
                <a:solidFill>
                  <a:srgbClr val="FF3300"/>
                </a:solidFill>
                <a:latin typeface="Arial" pitchFamily="34" charset="0"/>
                <a:ea typeface="돋움" pitchFamily="50" charset="-127"/>
              </a:rPr>
              <a:t>        </a:t>
            </a:r>
            <a:r>
              <a:rPr lang="ko-KR" altLang="en-US" sz="2800" b="1">
                <a:solidFill>
                  <a:srgbClr val="FF3300"/>
                </a:solidFill>
                <a:latin typeface="Arial" pitchFamily="34" charset="0"/>
                <a:ea typeface="돋움" pitchFamily="50" charset="-127"/>
              </a:rPr>
              <a:t> </a:t>
            </a:r>
            <a:r>
              <a:rPr lang="ko-KR" altLang="en-US" sz="2600" b="1">
                <a:solidFill>
                  <a:srgbClr val="FF3300"/>
                </a:solidFill>
                <a:latin typeface="Arial" pitchFamily="34" charset="0"/>
                <a:ea typeface="돋움" pitchFamily="50" charset="-127"/>
              </a:rPr>
              <a:t>근간지방</a:t>
            </a:r>
            <a:endParaRPr lang="ko-KR" altLang="en-US" b="1">
              <a:solidFill>
                <a:srgbClr val="FF3300"/>
              </a:solidFill>
              <a:latin typeface="Arial" pitchFamily="34" charset="0"/>
              <a:ea typeface="돋움" pitchFamily="50" charset="-127"/>
            </a:endParaRPr>
          </a:p>
          <a:p>
            <a:pPr eaLnBrk="0" latinLnBrk="0" hangingPunct="0"/>
            <a:r>
              <a:rPr lang="ko-KR" altLang="en-US" b="1">
                <a:solidFill>
                  <a:srgbClr val="FF3300"/>
                </a:solidFill>
                <a:latin typeface="Arial" pitchFamily="34" charset="0"/>
                <a:ea typeface="돋움" pitchFamily="50" charset="-127"/>
              </a:rPr>
              <a:t>            </a:t>
            </a:r>
            <a:r>
              <a:rPr lang="ko-KR" altLang="en-US" sz="2000" b="1">
                <a:solidFill>
                  <a:srgbClr val="FF9900"/>
                </a:solidFill>
                <a:latin typeface="Arial" pitchFamily="34" charset="0"/>
                <a:ea typeface="돋움" pitchFamily="50" charset="-127"/>
              </a:rPr>
              <a:t>근내지방</a:t>
            </a:r>
            <a:endParaRPr lang="ko-KR" altLang="en-US" sz="2000" b="1">
              <a:solidFill>
                <a:srgbClr val="FF3300"/>
              </a:solidFill>
              <a:latin typeface="Arial" pitchFamily="34" charset="0"/>
              <a:ea typeface="돋움" pitchFamily="50" charset="-127"/>
            </a:endParaRPr>
          </a:p>
        </p:txBody>
      </p:sp>
      <p:sp>
        <p:nvSpPr>
          <p:cNvPr id="45086" name="Line 31"/>
          <p:cNvSpPr>
            <a:spLocks noChangeShapeType="1"/>
          </p:cNvSpPr>
          <p:nvPr/>
        </p:nvSpPr>
        <p:spPr bwMode="auto">
          <a:xfrm>
            <a:off x="5410200" y="2590800"/>
            <a:ext cx="6858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87" name="Line 32"/>
          <p:cNvSpPr>
            <a:spLocks noChangeShapeType="1"/>
          </p:cNvSpPr>
          <p:nvPr/>
        </p:nvSpPr>
        <p:spPr bwMode="auto">
          <a:xfrm flipH="1" flipV="1">
            <a:off x="5789613" y="1901825"/>
            <a:ext cx="77787" cy="23177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88" name="Line 33"/>
          <p:cNvSpPr>
            <a:spLocks noChangeShapeType="1"/>
          </p:cNvSpPr>
          <p:nvPr/>
        </p:nvSpPr>
        <p:spPr bwMode="auto">
          <a:xfrm>
            <a:off x="5791200" y="1905000"/>
            <a:ext cx="762000" cy="3810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89" name="Line 34"/>
          <p:cNvSpPr>
            <a:spLocks noChangeShapeType="1"/>
          </p:cNvSpPr>
          <p:nvPr/>
        </p:nvSpPr>
        <p:spPr bwMode="auto">
          <a:xfrm>
            <a:off x="6096000" y="2590800"/>
            <a:ext cx="76200" cy="3048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90" name="Line 35"/>
          <p:cNvSpPr>
            <a:spLocks noChangeShapeType="1"/>
          </p:cNvSpPr>
          <p:nvPr/>
        </p:nvSpPr>
        <p:spPr bwMode="auto">
          <a:xfrm flipH="1">
            <a:off x="6172200" y="2286000"/>
            <a:ext cx="381000" cy="609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91" name="Line 36"/>
          <p:cNvSpPr>
            <a:spLocks noChangeShapeType="1"/>
          </p:cNvSpPr>
          <p:nvPr/>
        </p:nvSpPr>
        <p:spPr bwMode="auto">
          <a:xfrm flipH="1">
            <a:off x="5486400" y="2133600"/>
            <a:ext cx="381000" cy="152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/>
          </p:cNvGraphicFramePr>
          <p:nvPr/>
        </p:nvGraphicFramePr>
        <p:xfrm>
          <a:off x="31750" y="762000"/>
          <a:ext cx="9110663" cy="609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클립" r:id="rId3" imgW="6590476" imgH="4647619" progId="">
                  <p:embed/>
                </p:oleObj>
              </mc:Choice>
              <mc:Fallback>
                <p:oleObj name="클립" r:id="rId3" imgW="6590476" imgH="4647619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" y="762000"/>
                        <a:ext cx="9110663" cy="609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373188" y="762000"/>
            <a:ext cx="63992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latinLnBrk="0" hangingPunct="0">
              <a:defRPr/>
            </a:pPr>
            <a:r>
              <a:rPr lang="ko-KR" altLang="en-US" sz="32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거세한우의 지방세포</a:t>
            </a:r>
            <a:r>
              <a:rPr lang="en-US" altLang="ko-KR" sz="32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(18</a:t>
            </a:r>
            <a:r>
              <a:rPr lang="ko-KR" altLang="en-US" sz="32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개월령</a:t>
            </a:r>
            <a:r>
              <a:rPr lang="en-US" altLang="ko-KR" sz="32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)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28650" y="5241925"/>
            <a:ext cx="110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latinLnBrk="0" hangingPunct="0">
              <a:defRPr/>
            </a:pPr>
            <a:r>
              <a:rPr lang="ko-KR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신지방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7267575" y="5318125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latinLnBrk="0" hangingPunct="0">
              <a:defRPr/>
            </a:pPr>
            <a:r>
              <a:rPr lang="ko-KR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근내지방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984250" y="792163"/>
            <a:ext cx="695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latinLnBrk="0" hangingPunct="0">
              <a:defRPr/>
            </a:pPr>
            <a:r>
              <a:rPr lang="ko-KR" altLang="en-US" sz="32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비육기간이 근내지방도에 미치는 영향</a:t>
            </a:r>
          </a:p>
        </p:txBody>
      </p:sp>
      <p:graphicFrame>
        <p:nvGraphicFramePr>
          <p:cNvPr id="8194" name="Object 3"/>
          <p:cNvGraphicFramePr>
            <a:graphicFrameLocks/>
          </p:cNvGraphicFramePr>
          <p:nvPr/>
        </p:nvGraphicFramePr>
        <p:xfrm>
          <a:off x="685800" y="1792288"/>
          <a:ext cx="78486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차트" r:id="rId3" imgW="8753425" imgH="4352836" progId="MSGraph.Chart.8">
                  <p:embed followColorScheme="full"/>
                </p:oleObj>
              </mc:Choice>
              <mc:Fallback>
                <p:oleObj name="차트" r:id="rId3" imgW="8753425" imgH="4352836" progId="MSGraph.Chart.8">
                  <p:embed followColorScheme="full"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92288"/>
                        <a:ext cx="78486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815138" y="6126163"/>
            <a:ext cx="1455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latinLnBrk="0" hangingPunct="0"/>
            <a:r>
              <a:rPr lang="ko-KR" altLang="en-US" sz="2000" b="1">
                <a:latin typeface="굴림체" pitchFamily="49" charset="-127"/>
                <a:ea typeface="굴림체" pitchFamily="49" charset="-127"/>
              </a:rPr>
              <a:t>개월령</a:t>
            </a:r>
            <a:r>
              <a:rPr lang="en-US" altLang="ko-KR" sz="2000" b="1">
                <a:latin typeface="굴림체" pitchFamily="49" charset="-127"/>
                <a:ea typeface="굴림체" pitchFamily="49" charset="-127"/>
              </a:rPr>
              <a:t>(</a:t>
            </a:r>
            <a:r>
              <a:rPr lang="ko-KR" altLang="en-US" sz="2000" b="1">
                <a:latin typeface="굴림체" pitchFamily="49" charset="-127"/>
                <a:ea typeface="굴림체" pitchFamily="49" charset="-127"/>
              </a:rPr>
              <a:t>월</a:t>
            </a:r>
            <a:r>
              <a:rPr lang="en-US" altLang="ko-KR" sz="2000" b="1">
                <a:latin typeface="굴림체" pitchFamily="49" charset="-127"/>
                <a:ea typeface="굴림체" pitchFamily="49" charset="-127"/>
              </a:rPr>
              <a:t>)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 rot="-5460000">
            <a:off x="-284162" y="3762375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latinLnBrk="0" hangingPunct="0"/>
            <a:r>
              <a:rPr lang="ko-KR" altLang="en-US" sz="2000" b="1">
                <a:latin typeface="굴림체" pitchFamily="49" charset="-127"/>
                <a:ea typeface="굴림체" pitchFamily="49" charset="-127"/>
              </a:rPr>
              <a:t>근내지방도</a:t>
            </a:r>
            <a:r>
              <a:rPr lang="en-US" altLang="ko-KR" sz="2000" b="1">
                <a:latin typeface="굴림체" pitchFamily="49" charset="-127"/>
                <a:ea typeface="굴림체" pitchFamily="49" charset="-127"/>
              </a:rPr>
              <a:t>(</a:t>
            </a:r>
            <a:r>
              <a:rPr lang="en-US" altLang="ko-KR" sz="2000" b="1" i="1">
                <a:latin typeface="굴림체" pitchFamily="49" charset="-127"/>
                <a:ea typeface="굴림체" pitchFamily="49" charset="-127"/>
              </a:rPr>
              <a:t>No.</a:t>
            </a:r>
            <a:r>
              <a:rPr lang="en-US" altLang="ko-KR" sz="2000" b="1">
                <a:latin typeface="굴림체" pitchFamily="49" charset="-127"/>
                <a:ea typeface="굴림체" pitchFamily="49" charset="-127"/>
              </a:rPr>
              <a:t>)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fld id="{A3873EA2-07E7-486C-884A-642484CA3692}" type="slidenum">
              <a:rPr lang="en-US" altLang="ko-KR"/>
              <a:pPr/>
              <a:t>15</a:t>
            </a:fld>
            <a:endParaRPr lang="en-US" altLang="ko-KR"/>
          </a:p>
        </p:txBody>
      </p:sp>
      <p:pic>
        <p:nvPicPr>
          <p:cNvPr id="46083" name="Picture 2" descr="screenhunter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188913"/>
            <a:ext cx="7519988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 descr="abscess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0100" y="4873625"/>
            <a:ext cx="32639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730250" y="333375"/>
            <a:ext cx="1473200" cy="8636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585788" y="2690813"/>
            <a:ext cx="1635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ko-KR" altLang="ko-KR" sz="2000" b="1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6087" name="Picture 6" descr="liver abscess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088" y="3662363"/>
            <a:ext cx="2303462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7" descr="rumenit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4138" y="5157788"/>
            <a:ext cx="2076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8" descr="acid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338" y="5137150"/>
            <a:ext cx="1792287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9" descr="healthypapilla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84538"/>
            <a:ext cx="185737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fld id="{CA2DA402-C886-44E4-9031-878275DBE71D}" type="slidenum">
              <a:rPr lang="en-US" altLang="ko-KR"/>
              <a:pPr/>
              <a:t>16</a:t>
            </a:fld>
            <a:endParaRPr lang="en-US" altLang="ko-KR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606425"/>
            <a:ext cx="8001000" cy="5784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fld id="{E5403AAE-79F3-4AB5-968B-EA19A1FD92E7}" type="slidenum">
              <a:rPr lang="en-US" altLang="ko-KR"/>
              <a:pPr/>
              <a:t>17</a:t>
            </a:fld>
            <a:endParaRPr lang="en-US" altLang="ko-KR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3" y="947738"/>
            <a:ext cx="8931275" cy="496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ko-KR" altLang="ko-KR" smtClean="0"/>
          </a:p>
        </p:txBody>
      </p:sp>
      <p:sp>
        <p:nvSpPr>
          <p:cNvPr id="48131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fld id="{2DCF59A9-3D8E-4C55-BC50-53F38A4F863D}" type="slidenum">
              <a:rPr lang="en-US" altLang="ko-KR"/>
              <a:pPr/>
              <a:t>18</a:t>
            </a:fld>
            <a:endParaRPr lang="en-US" altLang="ko-KR"/>
          </a:p>
        </p:txBody>
      </p:sp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ko-KR" altLang="ko-KR"/>
          </a:p>
        </p:txBody>
      </p:sp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261938"/>
            <a:ext cx="8829675" cy="6334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39750" y="1928813"/>
            <a:ext cx="3746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조사료의 급여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47663" y="1339850"/>
            <a:ext cx="7153275" cy="574675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457200" indent="-457200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 dirty="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</a:t>
            </a:r>
            <a:r>
              <a:rPr kumimoji="0" lang="ko-KR" altLang="en-US" sz="240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비육전기</a:t>
            </a:r>
            <a:r>
              <a:rPr kumimoji="0" lang="ja-JP" altLang="en-US" sz="240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en-US" altLang="ja-JP" sz="240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9</a:t>
            </a:r>
            <a:r>
              <a:rPr kumimoji="0" lang="ja-JP" altLang="en-US" sz="240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14</a:t>
            </a:r>
            <a:r>
              <a:rPr kumimoji="0" lang="ko-KR" altLang="en-US" sz="2400" dirty="0" err="1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ja-JP" altLang="en-US" sz="240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）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71500" y="2428875"/>
            <a:ext cx="84296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  9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12</a:t>
            </a: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：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양질의 건초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티모시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、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오차드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그라스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등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）　　　　　　</a:t>
            </a:r>
          </a:p>
          <a:p>
            <a:pPr marL="265113" indent="-265113">
              <a:lnSpc>
                <a:spcPct val="6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　　　　</a:t>
            </a:r>
            <a:endParaRPr kumimoji="0" lang="en-US" altLang="ja-JP" sz="2400" dirty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lnSpc>
                <a:spcPct val="6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                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     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β-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카로틴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10mg/kg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이상 포함하는 것을 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3kg/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일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  13 </a:t>
            </a: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 이후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：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β-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카로틴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2mg/kg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이하의 것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539750" y="4365104"/>
            <a:ext cx="5032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농후사료의 급여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827584" y="4941168"/>
            <a:ext cx="79295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스탄천을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 이용하여 제한급여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ＤＧ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는 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0.7(0.8)kg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정도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　　　　　　　　　　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331640" y="187995"/>
            <a:ext cx="6840760" cy="7207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77900">
              <a:lnSpc>
                <a:spcPct val="75000"/>
              </a:lnSpc>
            </a:pPr>
            <a:r>
              <a:rPr lang="ko-KR" altLang="en-US" sz="3600" dirty="0" err="1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거세우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비육의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사양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포인트 ③</a:t>
            </a:r>
            <a:endParaRPr kumimoji="0" lang="ja-JP" altLang="en-US" sz="3600" dirty="0">
              <a:solidFill>
                <a:srgbClr val="0080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39552" y="5732487"/>
            <a:ext cx="6984776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lang="ko-KR" altLang="en-US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비타민 </a:t>
            </a:r>
            <a:r>
              <a:rPr lang="en-US" altLang="ko-KR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A</a:t>
            </a:r>
            <a:r>
              <a:rPr lang="ko-KR" altLang="ko-KR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：</a:t>
            </a:r>
            <a:r>
              <a:rPr lang="en-US" altLang="ko-KR" sz="2400" dirty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ko-KR" altLang="en-US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경구투여 </a:t>
            </a:r>
            <a:r>
              <a:rPr lang="en-US" altLang="ko-KR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(11</a:t>
            </a:r>
            <a:r>
              <a:rPr lang="ko-KR" altLang="en-US" sz="2400" dirty="0" err="1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lang="en-US" altLang="ko-KR" sz="24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)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07704" y="2844225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32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</a:rPr>
              <a:t>Ⅰ. </a:t>
            </a:r>
            <a:r>
              <a:rPr lang="ko-KR" altLang="en-US" sz="32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</a:rPr>
              <a:t>거세 비육우 </a:t>
            </a:r>
            <a:r>
              <a:rPr lang="ko-KR" altLang="en-US" sz="3200" b="1" dirty="0" err="1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</a:rPr>
              <a:t>바타민</a:t>
            </a:r>
            <a:r>
              <a:rPr lang="ko-KR" altLang="en-US" sz="32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</a:rPr>
              <a:t> 포인트</a:t>
            </a:r>
            <a:endParaRPr lang="ja-JP" altLang="en-US" sz="3200" b="1" dirty="0">
              <a:solidFill>
                <a:srgbClr val="0A0E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2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0"/>
            <a:ext cx="4837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207963"/>
            <a:ext cx="32758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거세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  <a:p>
            <a:r>
              <a:rPr kumimoji="0" lang="ko-KR" altLang="en-US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부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(KPN)</a:t>
            </a:r>
            <a:r>
              <a:rPr kumimoji="0" lang="ja-JP" altLang="en-US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　　 </a:t>
            </a:r>
            <a:r>
              <a:rPr kumimoji="0" lang="ja-JP" altLang="en-US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          ： </a:t>
            </a:r>
            <a:r>
              <a:rPr kumimoji="0" lang="en-US" altLang="ja-JP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A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  <a:p>
            <a:r>
              <a:rPr kumimoji="0" lang="ko-KR" altLang="en-US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모우의 조부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(KPN) </a:t>
            </a:r>
            <a:r>
              <a:rPr kumimoji="0" lang="ja-JP" altLang="en-US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： </a:t>
            </a:r>
            <a:r>
              <a:rPr kumimoji="0" lang="en-US" altLang="ja-JP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B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  <a:p>
            <a:r>
              <a:rPr kumimoji="0" lang="ko-KR" altLang="en-US" sz="2400" dirty="0" err="1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지육중량</a:t>
            </a:r>
            <a:r>
              <a:rPr kumimoji="0" lang="ja-JP" altLang="en-US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：</a:t>
            </a:r>
            <a:r>
              <a:rPr kumimoji="0" lang="en-US" altLang="ja-JP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423.7</a:t>
            </a:r>
            <a:r>
              <a:rPr kumimoji="0" lang="ja-JP" altLang="en-US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ｋｇ</a:t>
            </a:r>
          </a:p>
          <a:p>
            <a:r>
              <a:rPr kumimoji="0" lang="ko-KR" altLang="en-US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육질등급</a:t>
            </a:r>
            <a:r>
              <a:rPr kumimoji="0" lang="ja-JP" altLang="en-US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：</a:t>
            </a:r>
            <a:r>
              <a:rPr kumimoji="0" lang="en-US" altLang="ja-JP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A5-10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806950" y="193675"/>
            <a:ext cx="365348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거세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  <a:p>
            <a:r>
              <a:rPr kumimoji="0" lang="ko-KR" altLang="en-US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부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(KPN)</a:t>
            </a:r>
            <a:r>
              <a:rPr kumimoji="0" lang="ja-JP" altLang="en-US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　　            ： </a:t>
            </a:r>
            <a:r>
              <a:rPr kumimoji="0" lang="en-US" altLang="ja-JP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A</a:t>
            </a:r>
            <a:endParaRPr kumimoji="0" lang="ja-JP" altLang="en-US" sz="2400" dirty="0" smtClean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  <a:p>
            <a:r>
              <a:rPr kumimoji="0" lang="ko-KR" altLang="en-US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모우의 조부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(KPN) </a:t>
            </a:r>
            <a:r>
              <a:rPr kumimoji="0" lang="ja-JP" altLang="en-US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： </a:t>
            </a:r>
            <a:r>
              <a:rPr kumimoji="0" lang="en-US" altLang="ja-JP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B</a:t>
            </a:r>
            <a:endParaRPr kumimoji="0" lang="ja-JP" altLang="en-US" sz="2400" dirty="0" smtClean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  <a:p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지육중량</a:t>
            </a:r>
            <a:r>
              <a:rPr kumimoji="0" lang="ko-KR" altLang="en-US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ja-JP" altLang="en-US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：</a:t>
            </a:r>
            <a:r>
              <a:rPr kumimoji="0" lang="en-US" altLang="ja-JP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439.9</a:t>
            </a:r>
            <a:r>
              <a:rPr kumimoji="0" lang="ja-JP" altLang="en-US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ｋｇ</a:t>
            </a:r>
          </a:p>
          <a:p>
            <a:r>
              <a:rPr kumimoji="0" lang="ko-KR" altLang="en-US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육질등급 </a:t>
            </a:r>
            <a:r>
              <a:rPr kumimoji="0" lang="ja-JP" altLang="en-US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：</a:t>
            </a:r>
            <a:r>
              <a:rPr kumimoji="0" lang="en-US" altLang="ja-JP" sz="2400" dirty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B3-3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74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3" imgW="7243205" imgH="5896223" progId="">
                  <p:embed/>
                </p:oleObj>
              </mc:Choice>
              <mc:Fallback>
                <p:oleObj name="Image" r:id="rId3" imgW="7243205" imgH="589622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74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858838" y="1700213"/>
            <a:ext cx="43561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조사료 급여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47663" y="1354138"/>
            <a:ext cx="7724775" cy="574675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457200" indent="-457200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</a:t>
            </a:r>
            <a:r>
              <a:rPr kumimoji="0" lang="ko-KR" altLang="en-US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비육중기</a:t>
            </a:r>
            <a:r>
              <a:rPr kumimoji="0" lang="ja-JP" altLang="en-US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en-US" altLang="ja-JP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15</a:t>
            </a:r>
            <a:r>
              <a:rPr kumimoji="0" lang="ja-JP" altLang="en-US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22</a:t>
            </a:r>
            <a:r>
              <a:rPr kumimoji="0" lang="ko-KR" altLang="en-US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ja-JP" altLang="en-US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）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643188" y="1987550"/>
            <a:ext cx="57705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서서히 줄인다</a:t>
            </a:r>
            <a:r>
              <a:rPr kumimoji="0" lang="ja-JP" altLang="en-US" sz="2400">
                <a:latin typeface="MS PGothic" pitchFamily="34" charset="-128"/>
                <a:ea typeface="MS PGothic" pitchFamily="34" charset="-128"/>
              </a:rPr>
              <a:t>　（</a:t>
            </a:r>
            <a:r>
              <a:rPr kumimoji="0" lang="en-US" altLang="ja-JP" sz="2400">
                <a:latin typeface="MS PGothic" pitchFamily="34" charset="-128"/>
                <a:ea typeface="MS PGothic" pitchFamily="34" charset="-128"/>
              </a:rPr>
              <a:t>3.0kg→1.2kg</a:t>
            </a:r>
            <a:r>
              <a:rPr kumimoji="0" lang="ja-JP" altLang="en-US" sz="2400">
                <a:latin typeface="MS PGothic" pitchFamily="34" charset="-128"/>
                <a:ea typeface="MS PGothic" pitchFamily="34" charset="-128"/>
              </a:rPr>
              <a:t>）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858838" y="2492375"/>
            <a:ext cx="47132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농후사료 급여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036888" y="2922588"/>
            <a:ext cx="524827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서서히 늘려 포식한다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860425" y="3573463"/>
            <a:ext cx="4606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비타민 </a:t>
            </a:r>
            <a:r>
              <a:rPr kumimoji="0" lang="en-US" altLang="ko-KR" sz="2400">
                <a:latin typeface="MS PGothic" pitchFamily="34" charset="-128"/>
                <a:ea typeface="MS PGothic" pitchFamily="34" charset="-128"/>
              </a:rPr>
              <a:t>A </a:t>
            </a: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레벨을 체크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628775" y="4078288"/>
            <a:ext cx="6015038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>
                <a:latin typeface="MS PGothic" pitchFamily="34" charset="-128"/>
                <a:ea typeface="MS PGothic" pitchFamily="34" charset="-128"/>
              </a:rPr>
              <a:t>18</a:t>
            </a: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개월령시 혈액중 비타민</a:t>
            </a:r>
            <a:r>
              <a:rPr kumimoji="0" lang="ja-JP" altLang="en-US" sz="2400">
                <a:latin typeface="MS PGothic" pitchFamily="34" charset="-128"/>
                <a:ea typeface="MS PGothic" pitchFamily="34" charset="-128"/>
              </a:rPr>
              <a:t>Ａ</a:t>
            </a: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농도 측정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858838" y="4581525"/>
            <a:ext cx="46085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비타민 </a:t>
            </a:r>
            <a:r>
              <a:rPr kumimoji="0" lang="en-US" altLang="ko-KR" sz="2400">
                <a:latin typeface="MS PGothic" pitchFamily="34" charset="-128"/>
                <a:ea typeface="MS PGothic" pitchFamily="34" charset="-128"/>
              </a:rPr>
              <a:t>A</a:t>
            </a: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의 급여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1690688" y="5113338"/>
            <a:ext cx="69770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18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시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비타민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Ａ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레벨과 사료 섭취 상황으로부터 투여시기를 판단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　　　　・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매일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또는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</a:t>
            </a: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　　　　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・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비타민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A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를 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2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3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주 간격으로 투여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 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1350665" y="188640"/>
            <a:ext cx="6749727" cy="7207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77900">
              <a:lnSpc>
                <a:spcPct val="75000"/>
              </a:lnSpc>
            </a:pPr>
            <a:r>
              <a:rPr lang="ko-KR" altLang="en-US" sz="3600" dirty="0" err="1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거세우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비육의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사양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포인트 ④</a:t>
            </a:r>
            <a:endParaRPr kumimoji="0" lang="ja-JP" altLang="en-US" sz="3600" dirty="0">
              <a:solidFill>
                <a:srgbClr val="008000"/>
              </a:solidFill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11163" y="1125538"/>
            <a:ext cx="5632450" cy="574675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457200" indent="-457200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</a:t>
            </a:r>
            <a:r>
              <a:rPr kumimoji="0" lang="ko-KR" altLang="en-US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비육후기</a:t>
            </a:r>
            <a:r>
              <a:rPr kumimoji="0" lang="ja-JP" altLang="en-US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en-US" altLang="ja-JP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23</a:t>
            </a:r>
            <a:r>
              <a:rPr kumimoji="0" lang="ja-JP" altLang="en-US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30</a:t>
            </a:r>
            <a:r>
              <a:rPr kumimoji="0" lang="ko-KR" altLang="en-US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ja-JP" altLang="en-US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）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925513" y="1628775"/>
            <a:ext cx="4606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비타민 </a:t>
            </a:r>
            <a:r>
              <a:rPr kumimoji="0" lang="en-US" altLang="ko-KR" sz="2400">
                <a:latin typeface="MS PGothic" pitchFamily="34" charset="-128"/>
                <a:ea typeface="MS PGothic" pitchFamily="34" charset="-128"/>
              </a:rPr>
              <a:t>A</a:t>
            </a: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의 급여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755775" y="2060575"/>
            <a:ext cx="691197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조기부터 제한된 소는 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：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24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개월령부터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제한 시기가 늦은 소는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：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26</a:t>
            </a: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개월령부터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　　　　　　　　　　　　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적절량을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매월투여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923925" y="3427413"/>
            <a:ext cx="4479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풍미가 있는 쇠고기 생산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12750" y="4724400"/>
            <a:ext cx="2111375" cy="574675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457200" indent="-457200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</a:t>
            </a:r>
            <a:r>
              <a:rPr kumimoji="0" lang="ko-KR" altLang="en-US" sz="24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전 기간</a:t>
            </a:r>
            <a:endParaRPr kumimoji="0" lang="ja-JP" altLang="en-US" sz="2400">
              <a:solidFill>
                <a:srgbClr val="0000FF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989013" y="5300663"/>
            <a:ext cx="17907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관찰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989013" y="5948363"/>
            <a:ext cx="4606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스트레스 요인 경감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820863" y="4005263"/>
            <a:ext cx="62071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옥수수 주체의 농후사료를 주어 극단적인 비타민 </a:t>
            </a:r>
            <a:r>
              <a:rPr kumimoji="0" lang="en-US" altLang="ko-KR" sz="2400">
                <a:latin typeface="MS PGothic" pitchFamily="34" charset="-128"/>
                <a:ea typeface="MS PGothic" pitchFamily="34" charset="-128"/>
              </a:rPr>
              <a:t>A</a:t>
            </a: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의 제한을 실시하지 않는다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2844800" y="5300663"/>
            <a:ext cx="300672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이상 소의 조기발견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4829175" y="6021388"/>
            <a:ext cx="3519488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쾌적한 환경 만들기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1187624" y="188913"/>
            <a:ext cx="7128792" cy="7207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77900">
              <a:lnSpc>
                <a:spcPct val="75000"/>
              </a:lnSpc>
            </a:pPr>
            <a:r>
              <a:rPr lang="ko-KR" altLang="en-US" sz="3600" dirty="0" err="1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거세우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비육의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사양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포인트 ⑤⑥</a:t>
            </a:r>
            <a:endParaRPr kumimoji="0" lang="ja-JP" altLang="en-US" sz="3600" dirty="0">
              <a:solidFill>
                <a:srgbClr val="008000"/>
              </a:solidFill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0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356992"/>
          </a:xfrm>
          <a:prstGeom prst="rect">
            <a:avLst/>
          </a:prstGeom>
        </p:spPr>
      </p:pic>
      <p:pic>
        <p:nvPicPr>
          <p:cNvPr id="3" name="그림 2" descr="IMG_0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356992"/>
          </a:xfrm>
          <a:prstGeom prst="rect">
            <a:avLst/>
          </a:prstGeom>
        </p:spPr>
      </p:pic>
      <p:pic>
        <p:nvPicPr>
          <p:cNvPr id="4" name="그림 3" descr="IMG_0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6992"/>
            <a:ext cx="4572000" cy="3501008"/>
          </a:xfrm>
          <a:prstGeom prst="rect">
            <a:avLst/>
          </a:prstGeom>
        </p:spPr>
      </p:pic>
      <p:pic>
        <p:nvPicPr>
          <p:cNvPr id="5" name="그림 4" descr="IMG_01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356992"/>
            <a:ext cx="4572000" cy="3501008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7624" y="2852936"/>
            <a:ext cx="2592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거세우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24</a:t>
            </a:r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1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652120" y="2852936"/>
            <a:ext cx="2592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거세우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24</a:t>
            </a:r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2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43608" y="6396335"/>
            <a:ext cx="2592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거세우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24</a:t>
            </a:r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3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868144" y="6396335"/>
            <a:ext cx="2592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거세우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23</a:t>
            </a:r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"/>
          <p:cNvGrpSpPr>
            <a:grpSpLocks noChangeAspect="1"/>
          </p:cNvGrpSpPr>
          <p:nvPr/>
        </p:nvGrpSpPr>
        <p:grpSpPr bwMode="auto">
          <a:xfrm>
            <a:off x="179512" y="380379"/>
            <a:ext cx="8832850" cy="6577013"/>
            <a:chOff x="0" y="0"/>
            <a:chExt cx="5564" cy="4143"/>
          </a:xfrm>
        </p:grpSpPr>
        <p:sp>
          <p:nvSpPr>
            <p:cNvPr id="10243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564" cy="4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244" name="Rectangle 5"/>
            <p:cNvSpPr>
              <a:spLocks noChangeArrowheads="1"/>
            </p:cNvSpPr>
            <p:nvPr/>
          </p:nvSpPr>
          <p:spPr bwMode="auto">
            <a:xfrm>
              <a:off x="133" y="45"/>
              <a:ext cx="181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altLang="ko-KR" sz="2800" b="1" dirty="0" smtClean="0">
                  <a:solidFill>
                    <a:srgbClr val="0000D4"/>
                  </a:solidFill>
                  <a:latin typeface="MS PGothic" pitchFamily="34" charset="-128"/>
                  <a:ea typeface="MS PGothic" pitchFamily="34" charset="-128"/>
                </a:rPr>
                <a:t>* </a:t>
              </a:r>
              <a:r>
                <a:rPr lang="ko-KR" altLang="en-US" sz="2800" b="1" dirty="0" smtClean="0">
                  <a:solidFill>
                    <a:srgbClr val="0000D4"/>
                  </a:solidFill>
                  <a:latin typeface="MS PGothic" pitchFamily="34" charset="-128"/>
                  <a:ea typeface="MS PGothic" pitchFamily="34" charset="-128"/>
                </a:rPr>
                <a:t>요  약</a:t>
              </a:r>
              <a:endParaRPr lang="ko-KR" sz="2800" dirty="0"/>
            </a:p>
          </p:txBody>
        </p:sp>
        <p:sp>
          <p:nvSpPr>
            <p:cNvPr id="10245" name="Rectangle 6"/>
            <p:cNvSpPr>
              <a:spLocks noChangeArrowheads="1"/>
            </p:cNvSpPr>
            <p:nvPr/>
          </p:nvSpPr>
          <p:spPr bwMode="auto">
            <a:xfrm>
              <a:off x="128" y="408"/>
              <a:ext cx="152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　</a:t>
              </a:r>
              <a:r>
                <a:rPr lang="ko-KR" altLang="en-US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 </a:t>
              </a:r>
              <a:r>
                <a:rPr lang="en-US" altLang="ko-KR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(1) </a:t>
              </a:r>
              <a:r>
                <a:rPr lang="en-US" altLang="ko-KR" sz="1600" b="1" dirty="0" smtClean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 </a:t>
              </a:r>
              <a:r>
                <a:rPr lang="ko-KR" altLang="en-US" sz="1600" b="1" dirty="0" smtClean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육성기  </a:t>
              </a:r>
              <a:r>
                <a:rPr lang="ko-KR" altLang="ko-KR" sz="1600" b="1" dirty="0" smtClean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（</a:t>
              </a:r>
              <a:r>
                <a:rPr lang="en-US" altLang="ko-KR" sz="1600" b="1" dirty="0" smtClean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6</a:t>
              </a:r>
              <a:r>
                <a:rPr lang="ko-KR" altLang="ko-KR" sz="1600" b="1" dirty="0" smtClean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-</a:t>
              </a:r>
              <a:r>
                <a:rPr lang="en-US" altLang="ko-KR" sz="1600" b="1" dirty="0" smtClean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9</a:t>
              </a:r>
              <a:r>
                <a:rPr lang="ko-KR" altLang="en-US" sz="1600" b="1" dirty="0" err="1" smtClean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개월령</a:t>
              </a:r>
              <a:r>
                <a:rPr lang="ko-KR" altLang="ko-KR" sz="1600" b="1" dirty="0" smtClean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）</a:t>
              </a:r>
              <a:endParaRPr lang="ko-KR" altLang="ko-KR" sz="1600" dirty="0"/>
            </a:p>
          </p:txBody>
        </p:sp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303" y="647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・</a:t>
              </a:r>
              <a:endParaRPr lang="ko-KR" sz="1600"/>
            </a:p>
          </p:txBody>
        </p:sp>
        <p:sp>
          <p:nvSpPr>
            <p:cNvPr id="10248" name="Rectangle 9"/>
            <p:cNvSpPr>
              <a:spLocks noChangeArrowheads="1"/>
            </p:cNvSpPr>
            <p:nvPr/>
          </p:nvSpPr>
          <p:spPr bwMode="auto">
            <a:xfrm>
              <a:off x="303" y="886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・</a:t>
              </a:r>
              <a:endParaRPr lang="ko-KR" sz="1600"/>
            </a:p>
          </p:txBody>
        </p:sp>
        <p:sp>
          <p:nvSpPr>
            <p:cNvPr id="10249" name="Rectangle 10"/>
            <p:cNvSpPr>
              <a:spLocks noChangeArrowheads="1"/>
            </p:cNvSpPr>
            <p:nvPr/>
          </p:nvSpPr>
          <p:spPr bwMode="auto">
            <a:xfrm>
              <a:off x="435" y="886"/>
              <a:ext cx="246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구충：　</a:t>
              </a:r>
              <a:r>
                <a:rPr lang="ko-KR" altLang="en-US" sz="1600" b="1" dirty="0" err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이보멕틴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 제재</a:t>
              </a:r>
              <a:r>
                <a:rPr lang="en-US" alt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, 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세균성질환 예방제제</a:t>
              </a:r>
              <a:endParaRPr lang="ko-KR" sz="1600" dirty="0"/>
            </a:p>
          </p:txBody>
        </p:sp>
        <p:sp>
          <p:nvSpPr>
            <p:cNvPr id="10250" name="Rectangle 11"/>
            <p:cNvSpPr>
              <a:spLocks noChangeArrowheads="1"/>
            </p:cNvSpPr>
            <p:nvPr/>
          </p:nvSpPr>
          <p:spPr bwMode="auto">
            <a:xfrm>
              <a:off x="303" y="1124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・</a:t>
              </a:r>
              <a:endParaRPr lang="ko-KR" sz="1600"/>
            </a:p>
          </p:txBody>
        </p:sp>
        <p:sp>
          <p:nvSpPr>
            <p:cNvPr id="10251" name="Rectangle 12"/>
            <p:cNvSpPr>
              <a:spLocks noChangeArrowheads="1"/>
            </p:cNvSpPr>
            <p:nvPr/>
          </p:nvSpPr>
          <p:spPr bwMode="auto">
            <a:xfrm>
              <a:off x="435" y="1124"/>
              <a:ext cx="84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</a:rPr>
                <a:t>항생 물질 투여</a:t>
              </a:r>
              <a:endParaRPr lang="ko-KR" sz="1600" dirty="0"/>
            </a:p>
          </p:txBody>
        </p:sp>
        <p:sp>
          <p:nvSpPr>
            <p:cNvPr id="10252" name="Rectangle 13"/>
            <p:cNvSpPr>
              <a:spLocks noChangeArrowheads="1"/>
            </p:cNvSpPr>
            <p:nvPr/>
          </p:nvSpPr>
          <p:spPr bwMode="auto">
            <a:xfrm>
              <a:off x="303" y="1363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・</a:t>
              </a:r>
              <a:endParaRPr lang="ko-KR" sz="1600" dirty="0"/>
            </a:p>
          </p:txBody>
        </p:sp>
        <p:sp>
          <p:nvSpPr>
            <p:cNvPr id="10253" name="Rectangle 14"/>
            <p:cNvSpPr>
              <a:spLocks noChangeArrowheads="1"/>
            </p:cNvSpPr>
            <p:nvPr/>
          </p:nvSpPr>
          <p:spPr bwMode="auto">
            <a:xfrm>
              <a:off x="435" y="1363"/>
              <a:ext cx="25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1600" b="1" dirty="0" err="1"/>
                <a:t>제각</a:t>
              </a:r>
              <a:endParaRPr lang="ko-KR" sz="1600" b="1" dirty="0"/>
            </a:p>
          </p:txBody>
        </p:sp>
        <p:sp>
          <p:nvSpPr>
            <p:cNvPr id="10254" name="Rectangle 15"/>
            <p:cNvSpPr>
              <a:spLocks noChangeArrowheads="1"/>
            </p:cNvSpPr>
            <p:nvPr/>
          </p:nvSpPr>
          <p:spPr bwMode="auto">
            <a:xfrm>
              <a:off x="128" y="1601"/>
              <a:ext cx="171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　（２）　</a:t>
              </a:r>
              <a:r>
                <a:rPr lang="ko-KR" altLang="en-US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비육전기 </a:t>
              </a:r>
              <a:r>
                <a:rPr lang="ko-KR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（</a:t>
              </a:r>
              <a:r>
                <a:rPr lang="ko-KR" altLang="ko-KR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9-14</a:t>
              </a:r>
              <a:r>
                <a:rPr lang="ko-KR" altLang="en-US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개월령</a:t>
              </a:r>
              <a:r>
                <a:rPr lang="ko-KR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）</a:t>
              </a:r>
              <a:endParaRPr lang="ko-KR" sz="1600" dirty="0"/>
            </a:p>
          </p:txBody>
        </p:sp>
        <p:sp>
          <p:nvSpPr>
            <p:cNvPr id="10255" name="Rectangle 16"/>
            <p:cNvSpPr>
              <a:spLocks noChangeArrowheads="1"/>
            </p:cNvSpPr>
            <p:nvPr/>
          </p:nvSpPr>
          <p:spPr bwMode="auto">
            <a:xfrm>
              <a:off x="303" y="1840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・</a:t>
              </a:r>
              <a:endParaRPr lang="ko-KR" sz="1600"/>
            </a:p>
          </p:txBody>
        </p:sp>
        <p:sp>
          <p:nvSpPr>
            <p:cNvPr id="10256" name="Rectangle 17"/>
            <p:cNvSpPr>
              <a:spLocks noChangeArrowheads="1"/>
            </p:cNvSpPr>
            <p:nvPr/>
          </p:nvSpPr>
          <p:spPr bwMode="auto">
            <a:xfrm>
              <a:off x="435" y="1840"/>
              <a:ext cx="394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입식 후 </a:t>
              </a:r>
              <a:r>
                <a:rPr lang="ko-KR" alt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3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개월간은 양질의 건초</a:t>
              </a:r>
              <a:r>
                <a:rPr lang="ko-KR" sz="1600" b="1" dirty="0" smtClean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（</a:t>
              </a:r>
              <a:r>
                <a:rPr lang="ko-KR" altLang="en-US" sz="1600" b="1" dirty="0" err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티</a:t>
              </a:r>
              <a:r>
                <a:rPr lang="ko-KR" altLang="en-US" sz="1600" b="1" dirty="0" err="1" smtClean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모시</a:t>
              </a:r>
              <a:r>
                <a:rPr lang="ko-KR" altLang="en-US" sz="1600" b="1" dirty="0" smtClean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  건초  등</a:t>
              </a:r>
              <a:r>
                <a:rPr lang="ko-KR" sz="1600" b="1" dirty="0" smtClean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）</a:t>
              </a:r>
              <a:r>
                <a:rPr lang="ko-KR" altLang="en-US" sz="1600" b="1" dirty="0" err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를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 </a:t>
              </a:r>
              <a:r>
                <a:rPr lang="ko-KR" altLang="ko-KR" sz="1600" b="1" dirty="0" smtClean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1</a:t>
              </a:r>
              <a:r>
                <a:rPr lang="ko-KR" altLang="en-US" sz="1600" b="1" dirty="0" smtClean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일 </a:t>
              </a:r>
              <a:r>
                <a:rPr lang="ko-KR" altLang="ko-KR" sz="1600" b="1" dirty="0" smtClean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3kg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이상 급여</a:t>
              </a:r>
              <a:endParaRPr lang="ko-KR" sz="1600" dirty="0"/>
            </a:p>
          </p:txBody>
        </p:sp>
        <p:sp>
          <p:nvSpPr>
            <p:cNvPr id="10257" name="Rectangle 18"/>
            <p:cNvSpPr>
              <a:spLocks noChangeArrowheads="1"/>
            </p:cNvSpPr>
            <p:nvPr/>
          </p:nvSpPr>
          <p:spPr bwMode="auto">
            <a:xfrm>
              <a:off x="303" y="2079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・</a:t>
              </a:r>
              <a:endParaRPr lang="ko-KR" sz="1600" dirty="0"/>
            </a:p>
          </p:txBody>
        </p:sp>
        <p:sp>
          <p:nvSpPr>
            <p:cNvPr id="10258" name="Rectangle 19"/>
            <p:cNvSpPr>
              <a:spLocks noChangeArrowheads="1"/>
            </p:cNvSpPr>
            <p:nvPr/>
          </p:nvSpPr>
          <p:spPr bwMode="auto">
            <a:xfrm>
              <a:off x="435" y="2079"/>
              <a:ext cx="135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1600" b="1">
                  <a:solidFill>
                    <a:srgbClr val="000000"/>
                  </a:solidFill>
                  <a:latin typeface="MS PGothic" pitchFamily="34" charset="-128"/>
                </a:rPr>
                <a:t>급이시는 스탄천을 사용</a:t>
              </a:r>
              <a:endParaRPr lang="ko-KR" sz="1600"/>
            </a:p>
          </p:txBody>
        </p:sp>
        <p:sp>
          <p:nvSpPr>
            <p:cNvPr id="10259" name="Rectangle 20"/>
            <p:cNvSpPr>
              <a:spLocks noChangeArrowheads="1"/>
            </p:cNvSpPr>
            <p:nvPr/>
          </p:nvSpPr>
          <p:spPr bwMode="auto">
            <a:xfrm>
              <a:off x="128" y="2317"/>
              <a:ext cx="179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　（３）　</a:t>
              </a:r>
              <a:r>
                <a:rPr lang="ko-KR" altLang="en-US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비육 중기 </a:t>
              </a:r>
              <a:r>
                <a:rPr lang="en-US" altLang="ko-KR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(</a:t>
              </a:r>
              <a:r>
                <a:rPr lang="ko-KR" altLang="ko-KR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15-22</a:t>
              </a:r>
              <a:r>
                <a:rPr lang="ko-KR" altLang="en-US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개월령</a:t>
              </a:r>
              <a:r>
                <a:rPr lang="ko-KR" sz="1600" b="1" dirty="0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）</a:t>
              </a:r>
              <a:endParaRPr lang="ko-KR" sz="1600" dirty="0"/>
            </a:p>
          </p:txBody>
        </p:sp>
        <p:sp>
          <p:nvSpPr>
            <p:cNvPr id="10260" name="Rectangle 21"/>
            <p:cNvSpPr>
              <a:spLocks noChangeArrowheads="1"/>
            </p:cNvSpPr>
            <p:nvPr/>
          </p:nvSpPr>
          <p:spPr bwMode="auto">
            <a:xfrm>
              <a:off x="303" y="2556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・</a:t>
              </a:r>
              <a:endParaRPr lang="ko-KR" sz="1600"/>
            </a:p>
          </p:txBody>
        </p:sp>
        <p:sp>
          <p:nvSpPr>
            <p:cNvPr id="10261" name="Rectangle 22"/>
            <p:cNvSpPr>
              <a:spLocks noChangeArrowheads="1"/>
            </p:cNvSpPr>
            <p:nvPr/>
          </p:nvSpPr>
          <p:spPr bwMode="auto">
            <a:xfrm>
              <a:off x="435" y="2556"/>
              <a:ext cx="19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15 </a:t>
              </a:r>
              <a:r>
                <a:rPr lang="ko-KR" altLang="en-US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개월령시에 </a:t>
              </a:r>
              <a:r>
                <a:rPr lang="en-US" altLang="ko-KR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5</a:t>
              </a:r>
              <a:r>
                <a:rPr lang="ko-KR" altLang="en-US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종 혼합 백신 접종</a:t>
              </a:r>
              <a:endParaRPr lang="ko-KR" sz="1600"/>
            </a:p>
          </p:txBody>
        </p:sp>
        <p:sp>
          <p:nvSpPr>
            <p:cNvPr id="10262" name="Rectangle 23"/>
            <p:cNvSpPr>
              <a:spLocks noChangeArrowheads="1"/>
            </p:cNvSpPr>
            <p:nvPr/>
          </p:nvSpPr>
          <p:spPr bwMode="auto">
            <a:xfrm>
              <a:off x="303" y="2795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・</a:t>
              </a:r>
              <a:endParaRPr lang="ko-KR" sz="1600"/>
            </a:p>
          </p:txBody>
        </p:sp>
        <p:sp>
          <p:nvSpPr>
            <p:cNvPr id="10263" name="Rectangle 24"/>
            <p:cNvSpPr>
              <a:spLocks noChangeArrowheads="1"/>
            </p:cNvSpPr>
            <p:nvPr/>
          </p:nvSpPr>
          <p:spPr bwMode="auto">
            <a:xfrm>
              <a:off x="435" y="2795"/>
              <a:ext cx="284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혈액검사</a:t>
              </a:r>
              <a:r>
                <a:rPr lang="en-US" alt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(18</a:t>
              </a:r>
              <a:r>
                <a:rPr lang="ko-KR" altLang="en-US" sz="1600" b="1" dirty="0" err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개월령</a:t>
              </a:r>
              <a:r>
                <a:rPr lang="en-US" alt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)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：</a:t>
              </a:r>
              <a:r>
                <a:rPr lang="ko-KR" altLang="en-US" sz="1600" b="1" dirty="0" err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혈액중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 비타민 </a:t>
              </a:r>
              <a:r>
                <a:rPr lang="en-US" alt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A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농도를 </a:t>
              </a:r>
              <a:r>
                <a:rPr lang="ko-KR" altLang="en-US" sz="1600" b="1" dirty="0" smtClean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측정</a:t>
              </a:r>
              <a:endParaRPr lang="ko-KR" altLang="ko-KR" sz="1600" dirty="0"/>
            </a:p>
          </p:txBody>
        </p:sp>
        <p:sp>
          <p:nvSpPr>
            <p:cNvPr id="10264" name="Rectangle 25"/>
            <p:cNvSpPr>
              <a:spLocks noChangeArrowheads="1"/>
            </p:cNvSpPr>
            <p:nvPr/>
          </p:nvSpPr>
          <p:spPr bwMode="auto">
            <a:xfrm>
              <a:off x="303" y="3033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・</a:t>
              </a:r>
              <a:endParaRPr lang="ko-KR" sz="1600"/>
            </a:p>
          </p:txBody>
        </p:sp>
        <p:sp>
          <p:nvSpPr>
            <p:cNvPr id="10265" name="Rectangle 26"/>
            <p:cNvSpPr>
              <a:spLocks noChangeArrowheads="1"/>
            </p:cNvSpPr>
            <p:nvPr/>
          </p:nvSpPr>
          <p:spPr bwMode="auto">
            <a:xfrm>
              <a:off x="435" y="3033"/>
              <a:ext cx="385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비타민 </a:t>
              </a:r>
              <a:r>
                <a:rPr lang="en-US" alt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A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투여：사료 섭취량이 저하했을 때 </a:t>
              </a:r>
              <a:r>
                <a:rPr lang="en-US" altLang="ko-KR" sz="1600" b="1" dirty="0" smtClean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2-3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주 간격으로 경구투여</a:t>
              </a:r>
              <a:endParaRPr lang="ko-KR" sz="1600" dirty="0"/>
            </a:p>
          </p:txBody>
        </p:sp>
        <p:sp>
          <p:nvSpPr>
            <p:cNvPr id="10266" name="Rectangle 27"/>
            <p:cNvSpPr>
              <a:spLocks noChangeArrowheads="1"/>
            </p:cNvSpPr>
            <p:nvPr/>
          </p:nvSpPr>
          <p:spPr bwMode="auto">
            <a:xfrm>
              <a:off x="303" y="3272"/>
              <a:ext cx="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ko-KR" altLang="ko-KR" sz="1600"/>
            </a:p>
          </p:txBody>
        </p:sp>
        <p:sp>
          <p:nvSpPr>
            <p:cNvPr id="10267" name="Rectangle 28"/>
            <p:cNvSpPr>
              <a:spLocks noChangeArrowheads="1"/>
            </p:cNvSpPr>
            <p:nvPr/>
          </p:nvSpPr>
          <p:spPr bwMode="auto">
            <a:xfrm>
              <a:off x="435" y="3272"/>
              <a:ext cx="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ko-KR" altLang="ko-KR" sz="1600"/>
            </a:p>
          </p:txBody>
        </p:sp>
        <p:sp>
          <p:nvSpPr>
            <p:cNvPr id="10268" name="Rectangle 29"/>
            <p:cNvSpPr>
              <a:spLocks noChangeArrowheads="1"/>
            </p:cNvSpPr>
            <p:nvPr/>
          </p:nvSpPr>
          <p:spPr bwMode="auto">
            <a:xfrm>
              <a:off x="128" y="3330"/>
              <a:ext cx="178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　（４）　</a:t>
              </a:r>
              <a:r>
                <a:rPr lang="ko-KR" altLang="en-US" sz="1600" b="1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비육 후기</a:t>
              </a:r>
              <a:r>
                <a:rPr lang="ko-KR" sz="1600" b="1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（</a:t>
              </a:r>
              <a:r>
                <a:rPr lang="ko-KR" altLang="ko-KR" sz="1600" b="1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23-31</a:t>
              </a:r>
              <a:r>
                <a:rPr lang="ko-KR" altLang="en-US" sz="1600" b="1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개월령</a:t>
              </a:r>
              <a:r>
                <a:rPr lang="ko-KR" sz="1600" b="1">
                  <a:solidFill>
                    <a:srgbClr val="DD0806"/>
                  </a:solidFill>
                  <a:latin typeface="MS PGothic" pitchFamily="34" charset="-128"/>
                  <a:ea typeface="MS PGothic" pitchFamily="34" charset="-128"/>
                </a:rPr>
                <a:t>）</a:t>
              </a:r>
              <a:endParaRPr lang="ko-KR" sz="1600"/>
            </a:p>
          </p:txBody>
        </p:sp>
        <p:sp>
          <p:nvSpPr>
            <p:cNvPr id="10269" name="Rectangle 30"/>
            <p:cNvSpPr>
              <a:spLocks noChangeArrowheads="1"/>
            </p:cNvSpPr>
            <p:nvPr/>
          </p:nvSpPr>
          <p:spPr bwMode="auto">
            <a:xfrm>
              <a:off x="303" y="3600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sz="1600" b="1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・</a:t>
              </a:r>
              <a:endParaRPr lang="ko-KR" sz="1600"/>
            </a:p>
          </p:txBody>
        </p:sp>
        <p:sp>
          <p:nvSpPr>
            <p:cNvPr id="10270" name="Rectangle 31"/>
            <p:cNvSpPr>
              <a:spLocks noChangeArrowheads="1"/>
            </p:cNvSpPr>
            <p:nvPr/>
          </p:nvSpPr>
          <p:spPr bwMode="auto">
            <a:xfrm>
              <a:off x="416" y="3616"/>
              <a:ext cx="27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비타민 </a:t>
              </a:r>
              <a:r>
                <a:rPr lang="en-US" alt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A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의 급여</a:t>
              </a:r>
              <a:r>
                <a:rPr 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：　</a:t>
              </a:r>
              <a:r>
                <a:rPr lang="ko-KR" alt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26</a:t>
              </a:r>
              <a:r>
                <a:rPr lang="ko-KR" altLang="en-US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개월령 이후 매월</a:t>
              </a:r>
              <a:r>
                <a:rPr lang="ko-KR" altLang="ko-KR" sz="1600" b="1" dirty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 </a:t>
              </a:r>
              <a:r>
                <a:rPr lang="ko-KR" altLang="en-US" sz="1600" b="1" dirty="0" smtClean="0">
                  <a:solidFill>
                    <a:srgbClr val="000000"/>
                  </a:solidFill>
                  <a:latin typeface="MS PGothic" pitchFamily="34" charset="-128"/>
                  <a:ea typeface="MS PGothic" pitchFamily="34" charset="-128"/>
                </a:rPr>
                <a:t>경구투여</a:t>
              </a:r>
              <a:endParaRPr lang="ko-KR" sz="1600" dirty="0"/>
            </a:p>
          </p:txBody>
        </p:sp>
        <p:sp>
          <p:nvSpPr>
            <p:cNvPr id="10271" name="Rectangle 32"/>
            <p:cNvSpPr>
              <a:spLocks noChangeArrowheads="1"/>
            </p:cNvSpPr>
            <p:nvPr/>
          </p:nvSpPr>
          <p:spPr bwMode="auto">
            <a:xfrm>
              <a:off x="303" y="3988"/>
              <a:ext cx="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ko-KR" altLang="ko-KR" sz="1600"/>
            </a:p>
          </p:txBody>
        </p:sp>
      </p:grp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899592" y="1412776"/>
            <a:ext cx="20117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ko-KR" altLang="en-US" sz="1600" b="1" dirty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비타민 </a:t>
            </a:r>
            <a:r>
              <a:rPr lang="en-US" altLang="ko-KR" sz="1600" b="1" dirty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A</a:t>
            </a:r>
            <a:r>
              <a:rPr lang="ko-KR" sz="1600" b="1" dirty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：　</a:t>
            </a:r>
            <a:r>
              <a:rPr lang="ko-KR" altLang="en-US" sz="1600" b="1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경구투여</a:t>
            </a:r>
            <a:r>
              <a:rPr lang="ko-KR" sz="1600" b="1" dirty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　</a:t>
            </a:r>
            <a:endParaRPr lang="ko-K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5536" y="2132136"/>
            <a:ext cx="8383588" cy="151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en-US" altLang="ko-KR" sz="36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Ⅱ. </a:t>
            </a:r>
            <a:r>
              <a:rPr lang="ko-KR" altLang="en-US" sz="3600" b="1" dirty="0" err="1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미경산</a:t>
            </a:r>
            <a:r>
              <a:rPr lang="ko-KR" altLang="en-US" sz="36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 암소 비타민</a:t>
            </a:r>
            <a:r>
              <a:rPr lang="en-US" altLang="ko-KR" sz="36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 </a:t>
            </a:r>
            <a:r>
              <a:rPr lang="ko-KR" altLang="en-US" sz="36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컨트롤 </a:t>
            </a:r>
            <a:endParaRPr lang="en-US" altLang="ko-KR" sz="3600" b="1" dirty="0" smtClean="0">
              <a:solidFill>
                <a:srgbClr val="0A0E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  <a:p>
            <a:pPr algn="ctr">
              <a:defRPr/>
            </a:pPr>
            <a:r>
              <a:rPr lang="ko-KR" altLang="en-US" sz="36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사양관리</a:t>
            </a:r>
            <a:endParaRPr lang="en-US" altLang="ko-KR" sz="3600" b="1" dirty="0" smtClean="0">
              <a:solidFill>
                <a:srgbClr val="0A0E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459" name="Rectangle 3"/>
          <p:cNvSpPr>
            <a:spLocks noChangeArrowheads="1"/>
          </p:cNvSpPr>
          <p:nvPr/>
        </p:nvSpPr>
        <p:spPr bwMode="auto">
          <a:xfrm>
            <a:off x="413456" y="2708276"/>
            <a:ext cx="1200855" cy="569913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92063" tIns="46031" rIns="92063" bIns="46031" anchor="ctr"/>
          <a:lstStyle/>
          <a:p>
            <a:pPr algn="ctr">
              <a:lnSpc>
                <a:spcPct val="75000"/>
              </a:lnSpc>
            </a:pPr>
            <a:r>
              <a:rPr lang="ko-KR" altLang="en-US" sz="37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ea typeface="MS PGothic" pitchFamily="34" charset="-128"/>
              </a:rPr>
              <a:t>한우</a:t>
            </a:r>
            <a:endParaRPr lang="ja-JP" altLang="en-US" sz="3700" b="0" dirty="0">
              <a:effectLst>
                <a:outerShdw blurRad="38100" dist="38100" dir="2700000" algn="tl">
                  <a:srgbClr val="C0C0C0"/>
                </a:outerShdw>
              </a:effectLst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71" name="Oval 4"/>
          <p:cNvSpPr>
            <a:spLocks noChangeArrowheads="1"/>
          </p:cNvSpPr>
          <p:nvPr/>
        </p:nvSpPr>
        <p:spPr bwMode="auto">
          <a:xfrm>
            <a:off x="3131256" y="3068639"/>
            <a:ext cx="2304344" cy="720725"/>
          </a:xfrm>
          <a:prstGeom prst="ellipse">
            <a:avLst/>
          </a:prstGeom>
          <a:noFill/>
          <a:ln w="57150" cmpd="dbl">
            <a:solidFill>
              <a:srgbClr val="EAEC5E"/>
            </a:solidFill>
            <a:round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ko-KR" sz="2000" b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2000" b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ko-KR" altLang="en-US" sz="2000" b="0">
                <a:solidFill>
                  <a:srgbClr val="0000FF"/>
                </a:solidFill>
                <a:latin typeface="MS PGothic" pitchFamily="34" charset="-128"/>
                <a:ea typeface="굴림" pitchFamily="50" charset="-127"/>
              </a:rPr>
              <a:t>사육 방법</a:t>
            </a:r>
            <a:endParaRPr lang="ja-JP" altLang="en-US" sz="2400" b="0">
              <a:solidFill>
                <a:srgbClr val="0000FF"/>
              </a:solidFill>
              <a:latin typeface="MS PGothic" pitchFamily="34" charset="-128"/>
              <a:ea typeface="굴림" pitchFamily="50" charset="-127"/>
            </a:endParaRPr>
          </a:p>
        </p:txBody>
      </p:sp>
      <p:sp>
        <p:nvSpPr>
          <p:cNvPr id="1171461" name="Line 5"/>
          <p:cNvSpPr>
            <a:spLocks noChangeShapeType="1"/>
          </p:cNvSpPr>
          <p:nvPr/>
        </p:nvSpPr>
        <p:spPr bwMode="auto">
          <a:xfrm>
            <a:off x="2597856" y="1911350"/>
            <a:ext cx="310303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413456" y="2205039"/>
            <a:ext cx="247085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ko-KR" sz="220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lang="en-US" altLang="ja-JP" sz="2000" dirty="0" smtClean="0">
                <a:latin typeface="MS PGothic" pitchFamily="34" charset="-128"/>
                <a:ea typeface="MS PGothic" pitchFamily="34" charset="-128"/>
              </a:rPr>
              <a:t>6</a:t>
            </a:r>
            <a:r>
              <a:rPr lang="ko-KR" altLang="en-US" sz="2000" dirty="0" err="1" smtClean="0">
                <a:latin typeface="MS PGothic" pitchFamily="34" charset="-128"/>
                <a:ea typeface="굴림" pitchFamily="50" charset="-127"/>
              </a:rPr>
              <a:t>개월령</a:t>
            </a:r>
            <a:r>
              <a:rPr lang="ja-JP" altLang="en-US" sz="2000" dirty="0">
                <a:latin typeface="MS PGothic" pitchFamily="34" charset="-128"/>
                <a:ea typeface="MS PGothic" pitchFamily="34" charset="-128"/>
              </a:rPr>
              <a:t>　</a:t>
            </a:r>
            <a:r>
              <a:rPr lang="en-US" altLang="ja-JP" sz="2000" dirty="0" smtClean="0">
                <a:latin typeface="MS PGothic" pitchFamily="34" charset="-128"/>
                <a:ea typeface="MS PGothic" pitchFamily="34" charset="-128"/>
              </a:rPr>
              <a:t>150</a:t>
            </a:r>
            <a:r>
              <a:rPr lang="ja-JP" altLang="en-US" sz="2000" dirty="0" smtClean="0">
                <a:latin typeface="MS PGothic" pitchFamily="34" charset="-128"/>
                <a:ea typeface="MS PGothic" pitchFamily="34" charset="-128"/>
              </a:rPr>
              <a:t>ｋ</a:t>
            </a:r>
            <a:r>
              <a:rPr lang="ja-JP" altLang="en-US" sz="2000" dirty="0">
                <a:latin typeface="MS PGothic" pitchFamily="34" charset="-128"/>
                <a:ea typeface="MS PGothic" pitchFamily="34" charset="-128"/>
              </a:rPr>
              <a:t>ｇ</a:t>
            </a: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2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74" name="AutoShape 7"/>
          <p:cNvSpPr>
            <a:spLocks noChangeArrowheads="1"/>
          </p:cNvSpPr>
          <p:nvPr/>
        </p:nvSpPr>
        <p:spPr bwMode="auto">
          <a:xfrm>
            <a:off x="570089" y="1625600"/>
            <a:ext cx="196426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008000"/>
                </a:solidFill>
                <a:latin typeface="MS PGothic" pitchFamily="34" charset="-128"/>
                <a:ea typeface="굴림" pitchFamily="50" charset="-127"/>
              </a:rPr>
              <a:t>    비육개시</a:t>
            </a:r>
          </a:p>
        </p:txBody>
      </p:sp>
      <p:sp>
        <p:nvSpPr>
          <p:cNvPr id="7175" name="AutoShape 8"/>
          <p:cNvSpPr>
            <a:spLocks noChangeArrowheads="1"/>
          </p:cNvSpPr>
          <p:nvPr/>
        </p:nvSpPr>
        <p:spPr bwMode="auto">
          <a:xfrm>
            <a:off x="5827889" y="1554163"/>
            <a:ext cx="190076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008000"/>
                </a:solidFill>
                <a:latin typeface="MS PGothic" pitchFamily="34" charset="-128"/>
                <a:ea typeface="굴림" pitchFamily="50" charset="-127"/>
              </a:rPr>
              <a:t>    비육종료</a:t>
            </a:r>
          </a:p>
        </p:txBody>
      </p:sp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5508104" y="2060848"/>
            <a:ext cx="2534356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en-US" sz="2000" dirty="0">
                <a:latin typeface="MS PGothic" pitchFamily="34" charset="-128"/>
                <a:ea typeface="MS PGothic" pitchFamily="34" charset="-128"/>
              </a:rPr>
              <a:t>３１</a:t>
            </a:r>
            <a:r>
              <a:rPr lang="ko-KR" altLang="en-US" sz="2000" dirty="0" err="1" smtClean="0">
                <a:latin typeface="MS PGothic" pitchFamily="34" charset="-128"/>
                <a:ea typeface="굴림" pitchFamily="50" charset="-127"/>
              </a:rPr>
              <a:t>개월령</a:t>
            </a:r>
            <a:endParaRPr lang="ja-JP" altLang="en-US" sz="2000" dirty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77" name="AutoShape 10"/>
          <p:cNvSpPr>
            <a:spLocks noChangeArrowheads="1"/>
          </p:cNvSpPr>
          <p:nvPr/>
        </p:nvSpPr>
        <p:spPr bwMode="auto">
          <a:xfrm>
            <a:off x="3711223" y="1454150"/>
            <a:ext cx="1076678" cy="53498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FF9900"/>
                </a:solidFill>
                <a:latin typeface="MS PGothic" pitchFamily="34" charset="-128"/>
                <a:ea typeface="굴림" pitchFamily="50" charset="-127"/>
              </a:rPr>
              <a:t>비 육</a:t>
            </a:r>
          </a:p>
        </p:txBody>
      </p:sp>
      <p:sp>
        <p:nvSpPr>
          <p:cNvPr id="7178" name="Rectangle 11"/>
          <p:cNvSpPr>
            <a:spLocks noChangeArrowheads="1"/>
          </p:cNvSpPr>
          <p:nvPr/>
        </p:nvSpPr>
        <p:spPr bwMode="auto">
          <a:xfrm>
            <a:off x="3059832" y="2136774"/>
            <a:ext cx="2233246" cy="35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ko-KR" sz="2000" dirty="0" smtClean="0">
                <a:solidFill>
                  <a:schemeClr val="accent6"/>
                </a:solidFill>
                <a:latin typeface="MS PGothic" pitchFamily="34" charset="-128"/>
                <a:ea typeface="MS PGothic" pitchFamily="34" charset="-128"/>
              </a:rPr>
              <a:t>24</a:t>
            </a:r>
            <a:r>
              <a:rPr kumimoji="0" lang="ja-JP" altLang="en-US" sz="2000" dirty="0" smtClean="0">
                <a:solidFill>
                  <a:schemeClr val="accent6"/>
                </a:solidFill>
                <a:latin typeface="MS PGothic" pitchFamily="34" charset="-128"/>
                <a:ea typeface="MS PGothic" pitchFamily="34" charset="-128"/>
              </a:rPr>
              <a:t> ～ </a:t>
            </a:r>
            <a:r>
              <a:rPr kumimoji="0" lang="en-US" altLang="ja-JP" sz="2000" dirty="0" smtClean="0">
                <a:solidFill>
                  <a:schemeClr val="accent6"/>
                </a:solidFill>
                <a:latin typeface="MS PGothic" pitchFamily="34" charset="-128"/>
                <a:ea typeface="MS PGothic" pitchFamily="34" charset="-128"/>
              </a:rPr>
              <a:t>25</a:t>
            </a:r>
            <a:r>
              <a:rPr lang="ko-KR" altLang="en-US" sz="2000" dirty="0" smtClean="0">
                <a:solidFill>
                  <a:schemeClr val="accent6"/>
                </a:solidFill>
                <a:latin typeface="MS PGothic" pitchFamily="34" charset="-128"/>
                <a:ea typeface="굴림" pitchFamily="50" charset="-127"/>
              </a:rPr>
              <a:t>개월간 </a:t>
            </a:r>
            <a:endParaRPr lang="ja-JP" altLang="en-US" sz="2000" dirty="0">
              <a:solidFill>
                <a:schemeClr val="accent6"/>
              </a:solidFill>
              <a:latin typeface="MS PGothic" pitchFamily="34" charset="-128"/>
              <a:ea typeface="굴림" pitchFamily="50" charset="-127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dirty="0">
              <a:solidFill>
                <a:srgbClr val="FF99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79" name="Oval 12"/>
          <p:cNvSpPr>
            <a:spLocks noChangeArrowheads="1"/>
          </p:cNvSpPr>
          <p:nvPr/>
        </p:nvSpPr>
        <p:spPr bwMode="auto">
          <a:xfrm>
            <a:off x="7283896" y="2493144"/>
            <a:ext cx="1752600" cy="431800"/>
          </a:xfrm>
          <a:prstGeom prst="ellips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dirty="0" err="1" smtClean="0">
                <a:latin typeface="MS PGothic" pitchFamily="34" charset="-128"/>
                <a:ea typeface="굴림" pitchFamily="50" charset="-127"/>
              </a:rPr>
              <a:t>지육경매</a:t>
            </a:r>
            <a:endParaRPr lang="ko-KR" altLang="en-US" sz="2000" dirty="0">
              <a:latin typeface="MS PGothic" pitchFamily="34" charset="-128"/>
              <a:ea typeface="굴림" pitchFamily="50" charset="-127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80" name="Rectangle 13"/>
          <p:cNvSpPr>
            <a:spLocks noChangeArrowheads="1"/>
          </p:cNvSpPr>
          <p:nvPr/>
        </p:nvSpPr>
        <p:spPr bwMode="auto">
          <a:xfrm>
            <a:off x="1371600" y="2692400"/>
            <a:ext cx="2263422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en-US" sz="2000" b="0" dirty="0">
                <a:latin typeface="MS PGothic" pitchFamily="34" charset="-128"/>
                <a:ea typeface="MS PGothic" pitchFamily="34" charset="-128"/>
              </a:rPr>
              <a:t>    </a:t>
            </a:r>
            <a:r>
              <a:rPr lang="ko-KR" altLang="en-US" sz="2000" b="0" dirty="0">
                <a:latin typeface="MS PGothic" pitchFamily="34" charset="-128"/>
                <a:ea typeface="굴림" pitchFamily="50" charset="-127"/>
              </a:rPr>
              <a:t>시장에서 구입</a:t>
            </a: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en-US" sz="2000" b="0" dirty="0">
                <a:latin typeface="MS PGothic" pitchFamily="34" charset="-128"/>
                <a:ea typeface="MS PGothic" pitchFamily="34" charset="-128"/>
              </a:rPr>
              <a:t>　</a:t>
            </a:r>
            <a:r>
              <a:rPr lang="ja-JP" altLang="ko-KR" sz="2000" b="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2000" b="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1800" b="0" dirty="0">
                <a:latin typeface="MS PGothic" pitchFamily="34" charset="-128"/>
                <a:ea typeface="MS PGothic" pitchFamily="34" charset="-128"/>
              </a:rPr>
              <a:t>（</a:t>
            </a:r>
            <a:r>
              <a:rPr lang="ko-KR" altLang="en-US" sz="1800" b="0" dirty="0" smtClean="0">
                <a:latin typeface="MS PGothic" pitchFamily="34" charset="-128"/>
                <a:ea typeface="굴림" pitchFamily="50" charset="-127"/>
              </a:rPr>
              <a:t>약 </a:t>
            </a: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250</a:t>
            </a:r>
            <a:r>
              <a:rPr lang="ko-KR" altLang="en-US" sz="1800" b="0" dirty="0" smtClean="0">
                <a:latin typeface="MS PGothic" pitchFamily="34" charset="-128"/>
                <a:ea typeface="굴림" pitchFamily="50" charset="-127"/>
              </a:rPr>
              <a:t>만원</a:t>
            </a:r>
            <a:r>
              <a:rPr lang="ja-JP" altLang="en-US" sz="1800" b="0" dirty="0" smtClean="0">
                <a:latin typeface="MS PGothic" pitchFamily="34" charset="-128"/>
                <a:ea typeface="MS PGothic" pitchFamily="34" charset="-128"/>
              </a:rPr>
              <a:t>）</a:t>
            </a:r>
            <a:endParaRPr lang="ja-JP" altLang="en-US" sz="18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171470" name="Rectangle 14"/>
          <p:cNvSpPr>
            <a:spLocks noChangeArrowheads="1"/>
          </p:cNvSpPr>
          <p:nvPr/>
        </p:nvSpPr>
        <p:spPr bwMode="auto">
          <a:xfrm>
            <a:off x="5764390" y="3698875"/>
            <a:ext cx="2027766" cy="6413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92063" tIns="46031" rIns="92063" bIns="46031" anchor="ctr"/>
          <a:lstStyle/>
          <a:p>
            <a:pPr algn="ctr">
              <a:lnSpc>
                <a:spcPct val="75000"/>
              </a:lnSpc>
              <a:defRPr/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34" charset="-128"/>
                <a:ea typeface="굴림" pitchFamily="50" charset="-127"/>
              </a:rPr>
              <a:t>지육판매</a:t>
            </a:r>
          </a:p>
        </p:txBody>
      </p:sp>
      <p:sp>
        <p:nvSpPr>
          <p:cNvPr id="7182" name="AutoShape 15"/>
          <p:cNvSpPr>
            <a:spLocks noChangeArrowheads="1"/>
          </p:cNvSpPr>
          <p:nvPr/>
        </p:nvSpPr>
        <p:spPr bwMode="auto">
          <a:xfrm>
            <a:off x="6207478" y="4565650"/>
            <a:ext cx="107667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rgbClr val="FF3399"/>
                </a:solidFill>
                <a:latin typeface="MS PGothic" pitchFamily="34" charset="-128"/>
                <a:ea typeface="굴림" pitchFamily="50" charset="-127"/>
              </a:rPr>
              <a:t>중량</a:t>
            </a:r>
          </a:p>
        </p:txBody>
      </p:sp>
      <p:sp>
        <p:nvSpPr>
          <p:cNvPr id="7183" name="AutoShape 16"/>
          <p:cNvSpPr>
            <a:spLocks noChangeArrowheads="1"/>
          </p:cNvSpPr>
          <p:nvPr/>
        </p:nvSpPr>
        <p:spPr bwMode="auto">
          <a:xfrm>
            <a:off x="6207478" y="5207000"/>
            <a:ext cx="107667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rgbClr val="FF3399"/>
                </a:solidFill>
                <a:latin typeface="MS PGothic" pitchFamily="34" charset="-128"/>
                <a:ea typeface="굴림" pitchFamily="50" charset="-127"/>
              </a:rPr>
              <a:t>단가</a:t>
            </a:r>
          </a:p>
        </p:txBody>
      </p:sp>
      <p:sp>
        <p:nvSpPr>
          <p:cNvPr id="1171473" name="Line 17"/>
          <p:cNvSpPr>
            <a:spLocks noChangeShapeType="1"/>
          </p:cNvSpPr>
          <p:nvPr/>
        </p:nvSpPr>
        <p:spPr bwMode="auto">
          <a:xfrm flipH="1">
            <a:off x="6650567" y="3270250"/>
            <a:ext cx="0" cy="357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1474" name="Line 18"/>
          <p:cNvSpPr>
            <a:spLocks noChangeShapeType="1"/>
          </p:cNvSpPr>
          <p:nvPr/>
        </p:nvSpPr>
        <p:spPr bwMode="auto">
          <a:xfrm>
            <a:off x="4251678" y="3860800"/>
            <a:ext cx="0" cy="571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1475" name="Line 19"/>
          <p:cNvSpPr>
            <a:spLocks noChangeShapeType="1"/>
          </p:cNvSpPr>
          <p:nvPr/>
        </p:nvSpPr>
        <p:spPr bwMode="auto">
          <a:xfrm>
            <a:off x="3230034" y="4941168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" name="Oval 21"/>
          <p:cNvSpPr>
            <a:spLocks noChangeArrowheads="1"/>
          </p:cNvSpPr>
          <p:nvPr/>
        </p:nvSpPr>
        <p:spPr bwMode="auto">
          <a:xfrm>
            <a:off x="190501" y="4581128"/>
            <a:ext cx="2976033" cy="712787"/>
          </a:xfrm>
          <a:prstGeom prst="ellipse">
            <a:avLst/>
          </a:prstGeom>
          <a:noFill/>
          <a:ln w="57150" cmpd="dbl">
            <a:solidFill>
              <a:srgbClr val="EAEC5E"/>
            </a:solidFill>
            <a:round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ko-KR" sz="2400" b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2400" b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ko-KR" altLang="en-US" sz="2400" b="0">
                <a:solidFill>
                  <a:srgbClr val="0000FF"/>
                </a:solidFill>
                <a:latin typeface="MS PGothic" pitchFamily="34" charset="-128"/>
                <a:ea typeface="굴림" pitchFamily="50" charset="-127"/>
              </a:rPr>
              <a:t>유전적 요인</a:t>
            </a:r>
            <a:endParaRPr lang="ja-JP" altLang="en-US" sz="2400" b="0">
              <a:solidFill>
                <a:srgbClr val="0000FF"/>
              </a:solidFill>
              <a:latin typeface="MS PGothic" pitchFamily="34" charset="-128"/>
              <a:ea typeface="굴림" pitchFamily="50" charset="-127"/>
            </a:endParaRPr>
          </a:p>
        </p:txBody>
      </p:sp>
      <p:sp>
        <p:nvSpPr>
          <p:cNvPr id="7189" name="AutoShape 22"/>
          <p:cNvSpPr>
            <a:spLocks noChangeArrowheads="1"/>
          </p:cNvSpPr>
          <p:nvPr/>
        </p:nvSpPr>
        <p:spPr bwMode="auto">
          <a:xfrm>
            <a:off x="3736622" y="4494213"/>
            <a:ext cx="1203678" cy="121285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chemeClr val="tx2"/>
                </a:solidFill>
                <a:latin typeface="MS PGothic" pitchFamily="34" charset="-128"/>
                <a:ea typeface="굴림" pitchFamily="50" charset="-127"/>
              </a:rPr>
              <a:t>증 체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chemeClr val="tx2"/>
                </a:solidFill>
                <a:latin typeface="MS PGothic" pitchFamily="34" charset="-128"/>
                <a:ea typeface="굴림" pitchFamily="50" charset="-127"/>
              </a:rPr>
              <a:t>육 질</a:t>
            </a:r>
          </a:p>
        </p:txBody>
      </p:sp>
      <p:sp>
        <p:nvSpPr>
          <p:cNvPr id="1171479" name="Line 23"/>
          <p:cNvSpPr>
            <a:spLocks noChangeShapeType="1"/>
          </p:cNvSpPr>
          <p:nvPr/>
        </p:nvSpPr>
        <p:spPr bwMode="auto">
          <a:xfrm>
            <a:off x="4962878" y="5445125"/>
            <a:ext cx="126435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1480" name="Line 24"/>
          <p:cNvSpPr>
            <a:spLocks noChangeShapeType="1"/>
          </p:cNvSpPr>
          <p:nvPr/>
        </p:nvSpPr>
        <p:spPr bwMode="auto">
          <a:xfrm>
            <a:off x="4931834" y="4868863"/>
            <a:ext cx="126576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2" name="Rectangle 25"/>
          <p:cNvSpPr>
            <a:spLocks noChangeArrowheads="1"/>
          </p:cNvSpPr>
          <p:nvPr/>
        </p:nvSpPr>
        <p:spPr bwMode="auto">
          <a:xfrm>
            <a:off x="3563888" y="5805264"/>
            <a:ext cx="4824536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  1  </a:t>
            </a:r>
            <a:r>
              <a:rPr lang="ko-KR" altLang="en-US" sz="2200" dirty="0" smtClean="0">
                <a:latin typeface="MS PGothic" pitchFamily="34" charset="-128"/>
              </a:rPr>
              <a:t>등급  </a:t>
            </a:r>
            <a:r>
              <a:rPr lang="en-US" altLang="ja-JP" sz="2200" dirty="0" smtClean="0">
                <a:latin typeface="MS PGothic" pitchFamily="34" charset="-128"/>
                <a:ea typeface="MS PGothic" pitchFamily="34" charset="-128"/>
              </a:rPr>
              <a:t>→18,369</a:t>
            </a:r>
            <a:r>
              <a:rPr lang="ko-KR" altLang="en-US" sz="2200" dirty="0" smtClean="0">
                <a:latin typeface="MS PGothic" pitchFamily="34" charset="-128"/>
                <a:ea typeface="MS PGothic" pitchFamily="34" charset="-128"/>
              </a:rPr>
              <a:t>원 </a:t>
            </a: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(6,245,460</a:t>
            </a:r>
            <a:r>
              <a:rPr lang="ko-KR" altLang="en-US" sz="220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)</a:t>
            </a:r>
            <a:r>
              <a:rPr lang="en-US" altLang="ja-JP" sz="220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lang="ja-JP" altLang="en-US" sz="2200" dirty="0" smtClean="0">
              <a:latin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1++</a:t>
            </a:r>
            <a:r>
              <a:rPr lang="ko-KR" altLang="en-US" sz="2200" dirty="0" smtClean="0">
                <a:latin typeface="MS PGothic" pitchFamily="34" charset="-128"/>
              </a:rPr>
              <a:t>등급  </a:t>
            </a:r>
            <a:r>
              <a:rPr lang="en-US" altLang="ja-JP" sz="2200" dirty="0" smtClean="0">
                <a:latin typeface="MS PGothic" pitchFamily="34" charset="-128"/>
                <a:ea typeface="MS PGothic" pitchFamily="34" charset="-128"/>
              </a:rPr>
              <a:t>→20,954 </a:t>
            </a:r>
            <a:r>
              <a:rPr lang="ko-KR" altLang="en-US" sz="2200" dirty="0" smtClean="0">
                <a:latin typeface="MS PGothic" pitchFamily="34" charset="-128"/>
                <a:ea typeface="MS PGothic" pitchFamily="34" charset="-128"/>
              </a:rPr>
              <a:t>원 </a:t>
            </a: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(7,124,360</a:t>
            </a:r>
            <a:r>
              <a:rPr lang="ko-KR" altLang="en-US" sz="220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)</a:t>
            </a:r>
            <a:r>
              <a:rPr lang="en-US" altLang="ja-JP" sz="220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lang="ja-JP" altLang="en-US" sz="2200" dirty="0">
              <a:latin typeface="MS PGothic" pitchFamily="34" charset="-128"/>
            </a:endParaRPr>
          </a:p>
        </p:txBody>
      </p:sp>
      <p:sp>
        <p:nvSpPr>
          <p:cNvPr id="7193" name="Rectangle 26"/>
          <p:cNvSpPr>
            <a:spLocks noChangeArrowheads="1"/>
          </p:cNvSpPr>
          <p:nvPr/>
        </p:nvSpPr>
        <p:spPr bwMode="auto">
          <a:xfrm>
            <a:off x="755576" y="5449217"/>
            <a:ext cx="278694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dirty="0" smtClean="0">
                <a:latin typeface="MS PGothic" pitchFamily="34" charset="-128"/>
              </a:rPr>
              <a:t>한우</a:t>
            </a:r>
            <a:r>
              <a:rPr lang="en-US" altLang="ja-JP" sz="2000" b="0" dirty="0" smtClean="0">
                <a:latin typeface="MS PGothic" pitchFamily="34" charset="-128"/>
                <a:ea typeface="MS PGothic" pitchFamily="34" charset="-128"/>
              </a:rPr>
              <a:t>→</a:t>
            </a:r>
            <a:r>
              <a:rPr lang="ko-KR" altLang="en-US" sz="2000" dirty="0" smtClean="0">
                <a:latin typeface="MS PGothic" pitchFamily="34" charset="-128"/>
              </a:rPr>
              <a:t> 육질이 좋으나</a:t>
            </a:r>
            <a:endParaRPr lang="en-US" altLang="ko-KR" sz="2000" dirty="0" smtClean="0">
              <a:latin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ja-JP" sz="2000" b="0" dirty="0" smtClean="0">
                <a:latin typeface="MS PGothic" pitchFamily="34" charset="-128"/>
                <a:ea typeface="굴림" pitchFamily="50" charset="-127"/>
              </a:rPr>
              <a:t>          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MS PGothic" pitchFamily="34" charset="-128"/>
                <a:ea typeface="굴림" pitchFamily="50" charset="-127"/>
              </a:rPr>
              <a:t>도체중이</a:t>
            </a:r>
            <a:r>
              <a:rPr lang="ko-KR" altLang="en-US" sz="2000" b="1" dirty="0" smtClean="0">
                <a:solidFill>
                  <a:srgbClr val="FF0000"/>
                </a:solidFill>
                <a:latin typeface="MS PGothic" pitchFamily="34" charset="-128"/>
                <a:ea typeface="굴림" pitchFamily="50" charset="-127"/>
              </a:rPr>
              <a:t> 문제</a:t>
            </a:r>
            <a:endParaRPr lang="ja-JP" altLang="en-US" sz="2000" b="1" dirty="0">
              <a:solidFill>
                <a:srgbClr val="FF0000"/>
              </a:solidFill>
              <a:latin typeface="MS PGothic" pitchFamily="34" charset="-128"/>
              <a:ea typeface="굴림" pitchFamily="50" charset="-127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94" name="Oval 27"/>
          <p:cNvSpPr>
            <a:spLocks noChangeArrowheads="1"/>
          </p:cNvSpPr>
          <p:nvPr/>
        </p:nvSpPr>
        <p:spPr bwMode="auto">
          <a:xfrm>
            <a:off x="924278" y="3429001"/>
            <a:ext cx="1234722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FF3300"/>
                </a:solidFill>
                <a:latin typeface="MS PGothic" pitchFamily="34" charset="-128"/>
                <a:ea typeface="굴림" pitchFamily="50" charset="-127"/>
              </a:rPr>
              <a:t>육 성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>
              <a:solidFill>
                <a:srgbClr val="FF33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171484" name="Line 28"/>
          <p:cNvSpPr>
            <a:spLocks noChangeShapeType="1"/>
          </p:cNvSpPr>
          <p:nvPr/>
        </p:nvSpPr>
        <p:spPr bwMode="auto">
          <a:xfrm>
            <a:off x="1947334" y="3933825"/>
            <a:ext cx="160020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6" name="AutoShape 29"/>
          <p:cNvSpPr>
            <a:spLocks noChangeArrowheads="1"/>
          </p:cNvSpPr>
          <p:nvPr/>
        </p:nvSpPr>
        <p:spPr bwMode="auto">
          <a:xfrm>
            <a:off x="6084712" y="2565401"/>
            <a:ext cx="1087967" cy="67627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4" rIns="91427" bIns="45714" anchor="b" anchorCtr="1">
            <a:spAutoFit/>
          </a:bodyPr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FF3300"/>
                </a:solidFill>
                <a:latin typeface="MS PGothic" pitchFamily="34" charset="-128"/>
                <a:ea typeface="굴림" pitchFamily="50" charset="-127"/>
              </a:rPr>
              <a:t>도축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>
              <a:solidFill>
                <a:srgbClr val="FF3300"/>
              </a:solidFill>
              <a:latin typeface="MS PGothic" pitchFamily="34" charset="-128"/>
              <a:ea typeface="MS PGothic" pitchFamily="34" charset="-128"/>
            </a:endParaRPr>
          </a:p>
        </p:txBody>
      </p:sp>
      <p:pic>
        <p:nvPicPr>
          <p:cNvPr id="7198" name="Picture 30" descr="title003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350"/>
            <a:ext cx="475262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611560" y="333376"/>
            <a:ext cx="583212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 smtClean="0">
                <a:latin typeface="Arial" pitchFamily="34" charset="0"/>
                <a:ea typeface="굴림" pitchFamily="50" charset="-127"/>
              </a:rPr>
              <a:t>1. </a:t>
            </a:r>
            <a:r>
              <a:rPr lang="ko-KR" altLang="en-US" sz="2000" dirty="0" smtClean="0">
                <a:latin typeface="Arial" pitchFamily="34" charset="0"/>
                <a:ea typeface="굴림" pitchFamily="50" charset="-127"/>
              </a:rPr>
              <a:t>소</a:t>
            </a:r>
            <a:r>
              <a:rPr lang="ko-KR" altLang="en-US" sz="2000" dirty="0" smtClean="0">
                <a:latin typeface="Arial" pitchFamily="34" charset="0"/>
                <a:ea typeface="MS PGothic" pitchFamily="34" charset="-128"/>
              </a:rPr>
              <a:t>（</a:t>
            </a:r>
            <a:r>
              <a:rPr lang="ko-KR" altLang="en-US" sz="2000" dirty="0" err="1" smtClean="0">
                <a:latin typeface="Arial" pitchFamily="34" charset="0"/>
              </a:rPr>
              <a:t>미경산우</a:t>
            </a:r>
            <a:r>
              <a:rPr lang="ko-KR" altLang="en-US" sz="2000" dirty="0" smtClean="0">
                <a:latin typeface="Arial" pitchFamily="34" charset="0"/>
                <a:ea typeface="MS PGothic" pitchFamily="34" charset="-128"/>
              </a:rPr>
              <a:t>）</a:t>
            </a:r>
            <a:r>
              <a:rPr lang="ko-KR" altLang="en-US" sz="2000" dirty="0">
                <a:latin typeface="Arial" pitchFamily="34" charset="0"/>
                <a:ea typeface="굴림" pitchFamily="50" charset="-127"/>
              </a:rPr>
              <a:t>의 비육형태</a:t>
            </a: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6934188" y="3001963"/>
            <a:ext cx="2534356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dirty="0" err="1" smtClean="0">
                <a:latin typeface="MS PGothic" pitchFamily="34" charset="-128"/>
                <a:ea typeface="MS PGothic" pitchFamily="34" charset="-128"/>
              </a:rPr>
              <a:t>도체중</a:t>
            </a:r>
            <a:r>
              <a:rPr lang="ko-KR" altLang="en-US" sz="20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lang="en-US" altLang="ko-KR" sz="2000" dirty="0" smtClean="0">
                <a:latin typeface="MS PGothic" pitchFamily="34" charset="-128"/>
                <a:ea typeface="MS PGothic" pitchFamily="34" charset="-128"/>
              </a:rPr>
              <a:t>340kg</a:t>
            </a:r>
            <a:endParaRPr lang="ja-JP" altLang="en-US" sz="2000" dirty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2483768" y="1201763"/>
            <a:ext cx="352839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dirty="0" err="1" smtClean="0">
                <a:latin typeface="MS PGothic" pitchFamily="34" charset="-128"/>
                <a:ea typeface="MS PGothic" pitchFamily="34" charset="-128"/>
              </a:rPr>
              <a:t>사료비</a:t>
            </a:r>
            <a:r>
              <a:rPr lang="ko-KR" altLang="en-US" dirty="0" smtClean="0">
                <a:latin typeface="MS PGothic" pitchFamily="34" charset="-128"/>
                <a:ea typeface="MS PGothic" pitchFamily="34" charset="-128"/>
              </a:rPr>
              <a:t>  </a:t>
            </a: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3,500,000</a:t>
            </a:r>
            <a:r>
              <a:rPr kumimoji="0" lang="ja-JP" altLang="en-US" dirty="0" smtClean="0">
                <a:latin typeface="MS PGothic" pitchFamily="34" charset="-128"/>
                <a:ea typeface="MS PGothic" pitchFamily="34" charset="-128"/>
              </a:rPr>
              <a:t> ～ </a:t>
            </a:r>
            <a:r>
              <a:rPr kumimoji="0" lang="en-US" altLang="ja-JP" dirty="0" smtClean="0">
                <a:latin typeface="MS PGothic" pitchFamily="34" charset="-128"/>
                <a:ea typeface="MS PGothic" pitchFamily="34" charset="-128"/>
              </a:rPr>
              <a:t>3,700,000</a:t>
            </a:r>
            <a:r>
              <a:rPr kumimoji="0" lang="ko-KR" altLang="en-US" dirty="0" smtClean="0">
                <a:latin typeface="MS PGothic" pitchFamily="34" charset="-128"/>
                <a:ea typeface="MS PGothic" pitchFamily="34" charset="-128"/>
              </a:rPr>
              <a:t>원</a:t>
            </a:r>
            <a:endParaRPr lang="ja-JP" altLang="en-US" dirty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07504" y="6519446"/>
            <a:ext cx="58326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dirty="0" smtClean="0">
                <a:latin typeface="Arial" pitchFamily="34" charset="0"/>
                <a:ea typeface="굴림" pitchFamily="50" charset="-127"/>
              </a:rPr>
              <a:t>*</a:t>
            </a:r>
            <a:r>
              <a:rPr lang="ko-KR" altLang="en-US" sz="1600" dirty="0" smtClean="0">
                <a:latin typeface="Arial" pitchFamily="34" charset="0"/>
                <a:ea typeface="굴림" pitchFamily="50" charset="-127"/>
              </a:rPr>
              <a:t>송아지 가격 및 </a:t>
            </a:r>
            <a:r>
              <a:rPr lang="ko-KR" altLang="en-US" sz="1600" dirty="0" err="1" smtClean="0">
                <a:latin typeface="Arial" pitchFamily="34" charset="0"/>
                <a:ea typeface="굴림" pitchFamily="50" charset="-127"/>
              </a:rPr>
              <a:t>지육</a:t>
            </a:r>
            <a:r>
              <a:rPr lang="ko-KR" altLang="en-US" sz="1600" dirty="0" err="1" smtClean="0">
                <a:latin typeface="Arial" pitchFamily="34" charset="0"/>
              </a:rPr>
              <a:t>등급</a:t>
            </a:r>
            <a:r>
              <a:rPr lang="ko-KR" altLang="en-US" sz="1600" dirty="0" smtClean="0">
                <a:latin typeface="Arial" pitchFamily="34" charset="0"/>
              </a:rPr>
              <a:t> 가격은 </a:t>
            </a:r>
            <a:r>
              <a:rPr lang="en-US" altLang="ko-KR" sz="1600" dirty="0" smtClean="0">
                <a:latin typeface="Arial" pitchFamily="34" charset="0"/>
              </a:rPr>
              <a:t>2015</a:t>
            </a:r>
            <a:r>
              <a:rPr lang="ko-KR" altLang="en-US" sz="1600" dirty="0" smtClean="0">
                <a:latin typeface="Arial" pitchFamily="34" charset="0"/>
              </a:rPr>
              <a:t>년 </a:t>
            </a:r>
            <a:r>
              <a:rPr lang="en-US" altLang="ko-KR" sz="1600" dirty="0" smtClean="0">
                <a:latin typeface="Arial" pitchFamily="34" charset="0"/>
              </a:rPr>
              <a:t>7</a:t>
            </a:r>
            <a:r>
              <a:rPr lang="ko-KR" altLang="en-US" sz="1600" dirty="0" smtClean="0">
                <a:latin typeface="Arial" pitchFamily="34" charset="0"/>
              </a:rPr>
              <a:t>월 </a:t>
            </a:r>
            <a:r>
              <a:rPr lang="en-US" altLang="ko-KR" sz="1600" dirty="0" smtClean="0">
                <a:latin typeface="Arial" pitchFamily="34" charset="0"/>
              </a:rPr>
              <a:t>31</a:t>
            </a:r>
            <a:r>
              <a:rPr lang="ko-KR" altLang="en-US" sz="1600" dirty="0" smtClean="0">
                <a:latin typeface="Arial" pitchFamily="34" charset="0"/>
              </a:rPr>
              <a:t>일 가격임</a:t>
            </a:r>
            <a:r>
              <a:rPr lang="en-US" altLang="ko-KR" sz="1600" dirty="0" smtClean="0">
                <a:latin typeface="Arial" pitchFamily="34" charset="0"/>
              </a:rPr>
              <a:t>.</a:t>
            </a:r>
            <a:endParaRPr lang="ko-KR" altLang="en-US" sz="1600" dirty="0">
              <a:latin typeface="Arial" pitchFamily="34" charset="0"/>
              <a:ea typeface="굴림" pitchFamily="50" charset="-127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600" y="188640"/>
            <a:ext cx="7344816" cy="720725"/>
          </a:xfrm>
          <a:prstGeom prst="rect">
            <a:avLst/>
          </a:prstGeom>
          <a:ln w="38100">
            <a:solidFill>
              <a:schemeClr val="folHlink"/>
            </a:solidFill>
          </a:ln>
        </p:spPr>
        <p:txBody>
          <a:bodyPr anchor="ctr" anchorCtr="0"/>
          <a:lstStyle/>
          <a:p>
            <a:pPr defTabSz="977900" eaLnBrk="1" hangingPunct="1">
              <a:lnSpc>
                <a:spcPct val="75000"/>
              </a:lnSpc>
            </a:pPr>
            <a:r>
              <a:rPr kumimoji="0" lang="ko-KR" altLang="en-US" sz="3600" dirty="0" err="1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미경산우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비육의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사양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포인트 </a:t>
            </a:r>
            <a:r>
              <a:rPr lang="ja-JP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①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67544" y="2865065"/>
            <a:ext cx="816768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endParaRPr kumimoji="0" lang="en-US" altLang="ko-KR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000" dirty="0">
                <a:latin typeface="MS PGothic" pitchFamily="34" charset="-128"/>
                <a:ea typeface="MS PGothic" pitchFamily="34" charset="-128"/>
              </a:rPr>
              <a:t>위생대책</a:t>
            </a:r>
            <a:endParaRPr kumimoji="0" lang="ja-JP" altLang="en-US" sz="20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r>
              <a:rPr kumimoji="0" lang="ja-JP" altLang="en-US" sz="2000" dirty="0">
                <a:latin typeface="MS PGothic" pitchFamily="34" charset="-128"/>
                <a:ea typeface="MS PGothic" pitchFamily="34" charset="-128"/>
              </a:rPr>
              <a:t>　　</a:t>
            </a:r>
            <a:r>
              <a:rPr kumimoji="0" lang="en-US" altLang="ja-JP" sz="2000" dirty="0">
                <a:latin typeface="MS PGothic" pitchFamily="34" charset="-128"/>
                <a:ea typeface="MS PGothic" pitchFamily="34" charset="-128"/>
              </a:rPr>
              <a:t>     </a:t>
            </a:r>
            <a:r>
              <a:rPr kumimoji="0" lang="ko-KR" altLang="en-US" sz="2000" dirty="0">
                <a:latin typeface="MS PGothic" pitchFamily="34" charset="-128"/>
                <a:ea typeface="MS PGothic" pitchFamily="34" charset="-128"/>
              </a:rPr>
              <a:t>백신접종</a:t>
            </a:r>
            <a:r>
              <a:rPr kumimoji="0" lang="en-US" altLang="ko-KR" sz="2000" dirty="0">
                <a:latin typeface="MS PGothic" pitchFamily="34" charset="-128"/>
                <a:ea typeface="MS PGothic" pitchFamily="34" charset="-128"/>
              </a:rPr>
              <a:t>, 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구충제</a:t>
            </a:r>
            <a:endParaRPr kumimoji="0" lang="en-US" altLang="ko-KR" sz="20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양질의 조사료 급여 </a:t>
            </a:r>
            <a:endParaRPr kumimoji="0" lang="en-US" altLang="ko-KR" sz="20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     - 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충분한 비타민을 송아지 체내에 흡수</a:t>
            </a:r>
            <a:endParaRPr kumimoji="0" lang="en-US" altLang="ko-KR" sz="20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4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r>
              <a:rPr kumimoji="0" lang="en-US" altLang="ja-JP" sz="2000" dirty="0" smtClean="0">
                <a:latin typeface="MS PGothic" pitchFamily="34" charset="-128"/>
                <a:ea typeface="MS PGothic" pitchFamily="34" charset="-128"/>
              </a:rPr>
              <a:t>     - 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위의 융모 발달</a:t>
            </a:r>
            <a:endParaRPr kumimoji="0" lang="ja-JP" altLang="en-US" sz="20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난소결착수술 </a:t>
            </a:r>
            <a:endParaRPr kumimoji="0" lang="en-US" altLang="ko-KR" sz="20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     -11</a:t>
            </a:r>
            <a:r>
              <a:rPr kumimoji="0" lang="ko-KR" altLang="en-US" sz="2000" dirty="0" err="1" smtClean="0">
                <a:latin typeface="MS PGothic" pitchFamily="34" charset="-128"/>
                <a:ea typeface="MS PGothic" pitchFamily="34" charset="-128"/>
              </a:rPr>
              <a:t>개월시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 개체의 외음부를 통하여 기구를 이용하여 난</a:t>
            </a:r>
            <a:endParaRPr kumimoji="0" lang="en-US" altLang="ko-KR" sz="20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      </a:t>
            </a:r>
            <a:r>
              <a:rPr kumimoji="0" lang="ko-KR" altLang="en-US" sz="2000" dirty="0" err="1" smtClean="0">
                <a:latin typeface="MS PGothic" pitchFamily="34" charset="-128"/>
                <a:ea typeface="MS PGothic" pitchFamily="34" charset="-128"/>
              </a:rPr>
              <a:t>소결착수술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 실시 추후 발정에서 오는 스트레스를 줄이</a:t>
            </a:r>
            <a:endParaRPr kumimoji="0" lang="en-US" altLang="ko-KR" sz="20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      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고 비육전중기 과정에 완만하게 살찌는 효과를 거두기</a:t>
            </a:r>
            <a:endParaRPr kumimoji="0" lang="en-US" altLang="ko-KR" sz="20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r>
              <a:rPr kumimoji="0" lang="en-US" altLang="ko-KR" sz="2000" b="1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      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위함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     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lang="ko-KR" altLang="en-US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비타민 </a:t>
            </a:r>
            <a:r>
              <a:rPr lang="en-US" altLang="ko-KR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A</a:t>
            </a:r>
            <a:r>
              <a:rPr lang="ko-KR" altLang="ko-KR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：　</a:t>
            </a:r>
            <a:r>
              <a:rPr lang="ko-KR" altLang="en-US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경구투여 </a:t>
            </a:r>
            <a:r>
              <a:rPr lang="en-US" altLang="ko-KR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( 9</a:t>
            </a:r>
            <a:r>
              <a:rPr lang="ko-KR" altLang="en-US" sz="2000" dirty="0" err="1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lang="en-US" altLang="ko-KR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),  </a:t>
            </a:r>
            <a:r>
              <a:rPr lang="ko-KR" altLang="en-US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난소결착</a:t>
            </a:r>
            <a:endParaRPr lang="en-US" altLang="ko-KR" sz="2000" dirty="0" smtClean="0">
              <a:solidFill>
                <a:srgbClr val="000000"/>
              </a:solidFill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r>
              <a:rPr lang="en-US" altLang="ko-KR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     </a:t>
            </a:r>
            <a:r>
              <a:rPr lang="ko-KR" altLang="en-US" sz="2000" dirty="0" err="1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수술후</a:t>
            </a:r>
            <a:r>
              <a:rPr lang="ko-KR" altLang="en-US" sz="2000" dirty="0" smtClean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 내상의 스트레스를 완화하고 성장촉진을 시켜줌</a:t>
            </a:r>
            <a:endParaRPr kumimoji="0" lang="en-US" altLang="ko-KR" sz="20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</a:pP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     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en-US" altLang="ja-JP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4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</a:t>
            </a:r>
          </a:p>
          <a:p>
            <a:pPr marL="457200" indent="-457200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endParaRPr kumimoji="0" lang="en-US" altLang="ja-JP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1520" y="1123975"/>
            <a:ext cx="6299200" cy="504825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457200" indent="-457200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 dirty="0" smtClean="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 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육 성 기 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6</a:t>
            </a:r>
            <a:r>
              <a:rPr kumimoji="0" lang="ja-JP" altLang="en-US" sz="2400" dirty="0" smtClean="0">
                <a:solidFill>
                  <a:srgbClr val="0070C0"/>
                </a:solidFill>
                <a:latin typeface="MS PGothic" pitchFamily="34" charset="-128"/>
                <a:ea typeface="MS PGothic" pitchFamily="34" charset="-128"/>
              </a:rPr>
              <a:t> ～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11</a:t>
            </a:r>
            <a:r>
              <a:rPr kumimoji="0" lang="ko-KR" altLang="en-US" sz="2400" dirty="0" err="1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ja-JP" altLang="en-US" sz="240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）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051720" y="4365104"/>
            <a:ext cx="1378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ko-KR" sz="1600" b="1" dirty="0">
                <a:solidFill>
                  <a:srgbClr val="000000"/>
                </a:solidFill>
                <a:latin typeface="MS PGothic" pitchFamily="34" charset="-128"/>
                <a:ea typeface="MS PGothic" pitchFamily="34" charset="-128"/>
              </a:rPr>
              <a:t>　</a:t>
            </a:r>
            <a:endParaRPr lang="ko-KR" sz="16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6092527"/>
            <a:ext cx="5032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000" dirty="0">
                <a:latin typeface="MS PGothic" pitchFamily="34" charset="-128"/>
                <a:ea typeface="MS PGothic" pitchFamily="34" charset="-128"/>
              </a:rPr>
              <a:t>농후사료의 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급여 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5</a:t>
            </a:r>
            <a:r>
              <a:rPr kumimoji="0" lang="en-US" altLang="ja-JP" sz="2000" dirty="0" smtClean="0">
                <a:latin typeface="MS PGothic" pitchFamily="34" charset="-128"/>
                <a:ea typeface="MS PGothic" pitchFamily="34" charset="-128"/>
              </a:rPr>
              <a:t>kg- 6kg</a:t>
            </a:r>
            <a:endParaRPr kumimoji="0" lang="ja-JP" altLang="en-US" sz="2000" dirty="0"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459" name="Rectangle 3"/>
          <p:cNvSpPr>
            <a:spLocks noChangeArrowheads="1"/>
          </p:cNvSpPr>
          <p:nvPr/>
        </p:nvSpPr>
        <p:spPr bwMode="auto">
          <a:xfrm>
            <a:off x="413456" y="2708276"/>
            <a:ext cx="1200855" cy="569913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92063" tIns="46031" rIns="92063" bIns="46031" anchor="ctr"/>
          <a:lstStyle/>
          <a:p>
            <a:pPr algn="ctr">
              <a:lnSpc>
                <a:spcPct val="75000"/>
              </a:lnSpc>
            </a:pPr>
            <a:r>
              <a:rPr lang="ko-KR" altLang="en-US" sz="37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ea typeface="MS PGothic" pitchFamily="34" charset="-128"/>
              </a:rPr>
              <a:t>한우</a:t>
            </a:r>
            <a:endParaRPr lang="ja-JP" altLang="en-US" sz="3700" b="0" dirty="0">
              <a:effectLst>
                <a:outerShdw blurRad="38100" dist="38100" dir="2700000" algn="tl">
                  <a:srgbClr val="C0C0C0"/>
                </a:outerShdw>
              </a:effectLst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71" name="Oval 4"/>
          <p:cNvSpPr>
            <a:spLocks noChangeArrowheads="1"/>
          </p:cNvSpPr>
          <p:nvPr/>
        </p:nvSpPr>
        <p:spPr bwMode="auto">
          <a:xfrm>
            <a:off x="3131256" y="3068639"/>
            <a:ext cx="2304344" cy="720725"/>
          </a:xfrm>
          <a:prstGeom prst="ellipse">
            <a:avLst/>
          </a:prstGeom>
          <a:noFill/>
          <a:ln w="57150" cmpd="dbl">
            <a:solidFill>
              <a:srgbClr val="EAEC5E"/>
            </a:solidFill>
            <a:round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ko-KR" sz="2000" b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2000" b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ko-KR" altLang="en-US" sz="2000" b="0">
                <a:solidFill>
                  <a:srgbClr val="0000FF"/>
                </a:solidFill>
                <a:latin typeface="MS PGothic" pitchFamily="34" charset="-128"/>
                <a:ea typeface="굴림" pitchFamily="50" charset="-127"/>
              </a:rPr>
              <a:t>사육 방법</a:t>
            </a:r>
            <a:endParaRPr lang="ja-JP" altLang="en-US" sz="2400" b="0">
              <a:solidFill>
                <a:srgbClr val="0000FF"/>
              </a:solidFill>
              <a:latin typeface="MS PGothic" pitchFamily="34" charset="-128"/>
              <a:ea typeface="굴림" pitchFamily="50" charset="-127"/>
            </a:endParaRPr>
          </a:p>
        </p:txBody>
      </p:sp>
      <p:sp>
        <p:nvSpPr>
          <p:cNvPr id="1171461" name="Line 5"/>
          <p:cNvSpPr>
            <a:spLocks noChangeShapeType="1"/>
          </p:cNvSpPr>
          <p:nvPr/>
        </p:nvSpPr>
        <p:spPr bwMode="auto">
          <a:xfrm>
            <a:off x="2597856" y="1911350"/>
            <a:ext cx="310303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413456" y="2205039"/>
            <a:ext cx="247085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ko-KR" sz="220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lang="en-US" altLang="ja-JP" sz="2000" dirty="0" smtClean="0">
                <a:latin typeface="MS PGothic" pitchFamily="34" charset="-128"/>
                <a:ea typeface="MS PGothic" pitchFamily="34" charset="-128"/>
              </a:rPr>
              <a:t>6</a:t>
            </a:r>
            <a:r>
              <a:rPr lang="ko-KR" altLang="en-US" sz="2000" dirty="0" err="1" smtClean="0">
                <a:latin typeface="MS PGothic" pitchFamily="34" charset="-128"/>
                <a:ea typeface="굴림" pitchFamily="50" charset="-127"/>
              </a:rPr>
              <a:t>개월령</a:t>
            </a:r>
            <a:r>
              <a:rPr lang="ja-JP" altLang="en-US" sz="2000" dirty="0">
                <a:latin typeface="MS PGothic" pitchFamily="34" charset="-128"/>
                <a:ea typeface="MS PGothic" pitchFamily="34" charset="-128"/>
              </a:rPr>
              <a:t>　</a:t>
            </a:r>
            <a:r>
              <a:rPr lang="en-US" altLang="ja-JP" sz="2000" dirty="0" smtClean="0">
                <a:latin typeface="MS PGothic" pitchFamily="34" charset="-128"/>
                <a:ea typeface="MS PGothic" pitchFamily="34" charset="-128"/>
              </a:rPr>
              <a:t>1</a:t>
            </a:r>
            <a:r>
              <a:rPr lang="ja-JP" altLang="en-US" sz="2000" dirty="0" smtClean="0">
                <a:latin typeface="MS PGothic" pitchFamily="34" charset="-128"/>
                <a:ea typeface="MS PGothic" pitchFamily="34" charset="-128"/>
              </a:rPr>
              <a:t>６０</a:t>
            </a:r>
            <a:r>
              <a:rPr lang="ja-JP" altLang="en-US" sz="2000" dirty="0">
                <a:latin typeface="MS PGothic" pitchFamily="34" charset="-128"/>
                <a:ea typeface="MS PGothic" pitchFamily="34" charset="-128"/>
              </a:rPr>
              <a:t>ｋｇ</a:t>
            </a: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2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74" name="AutoShape 7"/>
          <p:cNvSpPr>
            <a:spLocks noChangeArrowheads="1"/>
          </p:cNvSpPr>
          <p:nvPr/>
        </p:nvSpPr>
        <p:spPr bwMode="auto">
          <a:xfrm>
            <a:off x="570089" y="1625600"/>
            <a:ext cx="196426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008000"/>
                </a:solidFill>
                <a:latin typeface="MS PGothic" pitchFamily="34" charset="-128"/>
                <a:ea typeface="굴림" pitchFamily="50" charset="-127"/>
              </a:rPr>
              <a:t>    비육개시</a:t>
            </a:r>
          </a:p>
        </p:txBody>
      </p:sp>
      <p:sp>
        <p:nvSpPr>
          <p:cNvPr id="7175" name="AutoShape 8"/>
          <p:cNvSpPr>
            <a:spLocks noChangeArrowheads="1"/>
          </p:cNvSpPr>
          <p:nvPr/>
        </p:nvSpPr>
        <p:spPr bwMode="auto">
          <a:xfrm>
            <a:off x="5827889" y="1554163"/>
            <a:ext cx="190076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008000"/>
                </a:solidFill>
                <a:latin typeface="MS PGothic" pitchFamily="34" charset="-128"/>
                <a:ea typeface="굴림" pitchFamily="50" charset="-127"/>
              </a:rPr>
              <a:t>    비육종료</a:t>
            </a:r>
          </a:p>
        </p:txBody>
      </p:sp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5508104" y="2060848"/>
            <a:ext cx="2534356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en-US" sz="2000" dirty="0">
                <a:latin typeface="MS PGothic" pitchFamily="34" charset="-128"/>
                <a:ea typeface="MS PGothic" pitchFamily="34" charset="-128"/>
              </a:rPr>
              <a:t>３１</a:t>
            </a:r>
            <a:r>
              <a:rPr lang="ko-KR" altLang="en-US" sz="2000" dirty="0" err="1" smtClean="0">
                <a:latin typeface="MS PGothic" pitchFamily="34" charset="-128"/>
                <a:ea typeface="굴림" pitchFamily="50" charset="-127"/>
              </a:rPr>
              <a:t>개월령</a:t>
            </a:r>
            <a:endParaRPr lang="ja-JP" altLang="en-US" sz="2000" dirty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77" name="AutoShape 10"/>
          <p:cNvSpPr>
            <a:spLocks noChangeArrowheads="1"/>
          </p:cNvSpPr>
          <p:nvPr/>
        </p:nvSpPr>
        <p:spPr bwMode="auto">
          <a:xfrm>
            <a:off x="3711223" y="1454150"/>
            <a:ext cx="1076678" cy="53498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FF9900"/>
                </a:solidFill>
                <a:latin typeface="MS PGothic" pitchFamily="34" charset="-128"/>
                <a:ea typeface="굴림" pitchFamily="50" charset="-127"/>
              </a:rPr>
              <a:t>비 육</a:t>
            </a:r>
          </a:p>
        </p:txBody>
      </p:sp>
      <p:sp>
        <p:nvSpPr>
          <p:cNvPr id="7178" name="Rectangle 11"/>
          <p:cNvSpPr>
            <a:spLocks noChangeArrowheads="1"/>
          </p:cNvSpPr>
          <p:nvPr/>
        </p:nvSpPr>
        <p:spPr bwMode="auto">
          <a:xfrm>
            <a:off x="3059832" y="2136774"/>
            <a:ext cx="2233246" cy="35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ko-KR" sz="2000" dirty="0" smtClean="0">
                <a:solidFill>
                  <a:schemeClr val="accent6"/>
                </a:solidFill>
                <a:latin typeface="MS PGothic" pitchFamily="34" charset="-128"/>
                <a:ea typeface="MS PGothic" pitchFamily="34" charset="-128"/>
              </a:rPr>
              <a:t>24</a:t>
            </a:r>
            <a:r>
              <a:rPr kumimoji="0" lang="ja-JP" altLang="en-US" sz="2000" dirty="0" smtClean="0">
                <a:solidFill>
                  <a:schemeClr val="accent6"/>
                </a:solidFill>
                <a:latin typeface="MS PGothic" pitchFamily="34" charset="-128"/>
                <a:ea typeface="MS PGothic" pitchFamily="34" charset="-128"/>
              </a:rPr>
              <a:t> ～ </a:t>
            </a:r>
            <a:r>
              <a:rPr kumimoji="0" lang="en-US" altLang="ja-JP" sz="2000" dirty="0" smtClean="0">
                <a:solidFill>
                  <a:schemeClr val="accent6"/>
                </a:solidFill>
                <a:latin typeface="MS PGothic" pitchFamily="34" charset="-128"/>
                <a:ea typeface="MS PGothic" pitchFamily="34" charset="-128"/>
              </a:rPr>
              <a:t>25</a:t>
            </a:r>
            <a:r>
              <a:rPr lang="ko-KR" altLang="en-US" sz="2000" dirty="0" smtClean="0">
                <a:solidFill>
                  <a:schemeClr val="accent6"/>
                </a:solidFill>
                <a:latin typeface="MS PGothic" pitchFamily="34" charset="-128"/>
                <a:ea typeface="굴림" pitchFamily="50" charset="-127"/>
              </a:rPr>
              <a:t>개월간 </a:t>
            </a:r>
            <a:endParaRPr lang="ja-JP" altLang="en-US" sz="2000" dirty="0">
              <a:solidFill>
                <a:schemeClr val="accent6"/>
              </a:solidFill>
              <a:latin typeface="MS PGothic" pitchFamily="34" charset="-128"/>
              <a:ea typeface="굴림" pitchFamily="50" charset="-127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dirty="0">
              <a:solidFill>
                <a:srgbClr val="FF99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79" name="Oval 12"/>
          <p:cNvSpPr>
            <a:spLocks noChangeArrowheads="1"/>
          </p:cNvSpPr>
          <p:nvPr/>
        </p:nvSpPr>
        <p:spPr bwMode="auto">
          <a:xfrm>
            <a:off x="7283896" y="2493144"/>
            <a:ext cx="1752600" cy="431800"/>
          </a:xfrm>
          <a:prstGeom prst="ellips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dirty="0" err="1" smtClean="0">
                <a:latin typeface="MS PGothic" pitchFamily="34" charset="-128"/>
                <a:ea typeface="굴림" pitchFamily="50" charset="-127"/>
              </a:rPr>
              <a:t>지육경매</a:t>
            </a:r>
            <a:endParaRPr lang="ko-KR" altLang="en-US" sz="2000" dirty="0">
              <a:latin typeface="MS PGothic" pitchFamily="34" charset="-128"/>
              <a:ea typeface="굴림" pitchFamily="50" charset="-127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80" name="Rectangle 13"/>
          <p:cNvSpPr>
            <a:spLocks noChangeArrowheads="1"/>
          </p:cNvSpPr>
          <p:nvPr/>
        </p:nvSpPr>
        <p:spPr bwMode="auto">
          <a:xfrm>
            <a:off x="1371600" y="2692400"/>
            <a:ext cx="2263422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en-US" sz="2000" b="0" dirty="0">
                <a:latin typeface="MS PGothic" pitchFamily="34" charset="-128"/>
                <a:ea typeface="MS PGothic" pitchFamily="34" charset="-128"/>
              </a:rPr>
              <a:t>    </a:t>
            </a:r>
            <a:r>
              <a:rPr lang="ko-KR" altLang="en-US" sz="2000" b="0" dirty="0">
                <a:latin typeface="MS PGothic" pitchFamily="34" charset="-128"/>
                <a:ea typeface="굴림" pitchFamily="50" charset="-127"/>
              </a:rPr>
              <a:t>시장에서 구입</a:t>
            </a: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en-US" sz="2000" b="0" dirty="0">
                <a:latin typeface="MS PGothic" pitchFamily="34" charset="-128"/>
                <a:ea typeface="MS PGothic" pitchFamily="34" charset="-128"/>
              </a:rPr>
              <a:t>　</a:t>
            </a:r>
            <a:r>
              <a:rPr lang="ja-JP" altLang="ko-KR" sz="2000" b="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2000" b="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1800" b="0" dirty="0">
                <a:latin typeface="MS PGothic" pitchFamily="34" charset="-128"/>
                <a:ea typeface="MS PGothic" pitchFamily="34" charset="-128"/>
              </a:rPr>
              <a:t>（</a:t>
            </a:r>
            <a:r>
              <a:rPr lang="ko-KR" altLang="en-US" sz="1800" b="0" dirty="0" smtClean="0">
                <a:latin typeface="MS PGothic" pitchFamily="34" charset="-128"/>
                <a:ea typeface="굴림" pitchFamily="50" charset="-127"/>
              </a:rPr>
              <a:t>약 </a:t>
            </a: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350</a:t>
            </a:r>
            <a:r>
              <a:rPr lang="ko-KR" altLang="en-US" sz="1800" b="0" dirty="0" smtClean="0">
                <a:latin typeface="MS PGothic" pitchFamily="34" charset="-128"/>
                <a:ea typeface="굴림" pitchFamily="50" charset="-127"/>
              </a:rPr>
              <a:t>만원</a:t>
            </a:r>
            <a:r>
              <a:rPr lang="ja-JP" altLang="en-US" sz="1800" b="0" dirty="0" smtClean="0">
                <a:latin typeface="MS PGothic" pitchFamily="34" charset="-128"/>
                <a:ea typeface="MS PGothic" pitchFamily="34" charset="-128"/>
              </a:rPr>
              <a:t>）</a:t>
            </a:r>
            <a:endParaRPr lang="ja-JP" altLang="en-US" sz="18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171470" name="Rectangle 14"/>
          <p:cNvSpPr>
            <a:spLocks noChangeArrowheads="1"/>
          </p:cNvSpPr>
          <p:nvPr/>
        </p:nvSpPr>
        <p:spPr bwMode="auto">
          <a:xfrm>
            <a:off x="5764390" y="3698875"/>
            <a:ext cx="2027766" cy="6413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92063" tIns="46031" rIns="92063" bIns="46031" anchor="ctr"/>
          <a:lstStyle/>
          <a:p>
            <a:pPr algn="ctr">
              <a:lnSpc>
                <a:spcPct val="75000"/>
              </a:lnSpc>
              <a:defRPr/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34" charset="-128"/>
                <a:ea typeface="굴림" pitchFamily="50" charset="-127"/>
              </a:rPr>
              <a:t>지육판매</a:t>
            </a:r>
          </a:p>
        </p:txBody>
      </p:sp>
      <p:sp>
        <p:nvSpPr>
          <p:cNvPr id="7182" name="AutoShape 15"/>
          <p:cNvSpPr>
            <a:spLocks noChangeArrowheads="1"/>
          </p:cNvSpPr>
          <p:nvPr/>
        </p:nvSpPr>
        <p:spPr bwMode="auto">
          <a:xfrm>
            <a:off x="6207478" y="4565650"/>
            <a:ext cx="107667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rgbClr val="FF3399"/>
                </a:solidFill>
                <a:latin typeface="MS PGothic" pitchFamily="34" charset="-128"/>
                <a:ea typeface="굴림" pitchFamily="50" charset="-127"/>
              </a:rPr>
              <a:t>중량</a:t>
            </a:r>
          </a:p>
        </p:txBody>
      </p:sp>
      <p:sp>
        <p:nvSpPr>
          <p:cNvPr id="7183" name="AutoShape 16"/>
          <p:cNvSpPr>
            <a:spLocks noChangeArrowheads="1"/>
          </p:cNvSpPr>
          <p:nvPr/>
        </p:nvSpPr>
        <p:spPr bwMode="auto">
          <a:xfrm>
            <a:off x="6207478" y="5207000"/>
            <a:ext cx="107667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rgbClr val="FF3399"/>
                </a:solidFill>
                <a:latin typeface="MS PGothic" pitchFamily="34" charset="-128"/>
                <a:ea typeface="굴림" pitchFamily="50" charset="-127"/>
              </a:rPr>
              <a:t>단가</a:t>
            </a:r>
          </a:p>
        </p:txBody>
      </p:sp>
      <p:sp>
        <p:nvSpPr>
          <p:cNvPr id="1171473" name="Line 17"/>
          <p:cNvSpPr>
            <a:spLocks noChangeShapeType="1"/>
          </p:cNvSpPr>
          <p:nvPr/>
        </p:nvSpPr>
        <p:spPr bwMode="auto">
          <a:xfrm flipH="1">
            <a:off x="6650567" y="3270250"/>
            <a:ext cx="0" cy="357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1474" name="Line 18"/>
          <p:cNvSpPr>
            <a:spLocks noChangeShapeType="1"/>
          </p:cNvSpPr>
          <p:nvPr/>
        </p:nvSpPr>
        <p:spPr bwMode="auto">
          <a:xfrm>
            <a:off x="4251678" y="3860800"/>
            <a:ext cx="0" cy="571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1475" name="Line 19"/>
          <p:cNvSpPr>
            <a:spLocks noChangeShapeType="1"/>
          </p:cNvSpPr>
          <p:nvPr/>
        </p:nvSpPr>
        <p:spPr bwMode="auto">
          <a:xfrm>
            <a:off x="3230034" y="5085184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" name="Oval 21"/>
          <p:cNvSpPr>
            <a:spLocks noChangeArrowheads="1"/>
          </p:cNvSpPr>
          <p:nvPr/>
        </p:nvSpPr>
        <p:spPr bwMode="auto">
          <a:xfrm>
            <a:off x="190501" y="4725144"/>
            <a:ext cx="2976033" cy="712787"/>
          </a:xfrm>
          <a:prstGeom prst="ellipse">
            <a:avLst/>
          </a:prstGeom>
          <a:noFill/>
          <a:ln w="57150" cmpd="dbl">
            <a:solidFill>
              <a:srgbClr val="EAEC5E"/>
            </a:solidFill>
            <a:round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ko-KR" sz="2400" b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2400" b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ko-KR" altLang="en-US" sz="2400" b="0">
                <a:solidFill>
                  <a:srgbClr val="0000FF"/>
                </a:solidFill>
                <a:latin typeface="MS PGothic" pitchFamily="34" charset="-128"/>
                <a:ea typeface="굴림" pitchFamily="50" charset="-127"/>
              </a:rPr>
              <a:t>유전적 요인</a:t>
            </a:r>
            <a:endParaRPr lang="ja-JP" altLang="en-US" sz="2400" b="0">
              <a:solidFill>
                <a:srgbClr val="0000FF"/>
              </a:solidFill>
              <a:latin typeface="MS PGothic" pitchFamily="34" charset="-128"/>
              <a:ea typeface="굴림" pitchFamily="50" charset="-127"/>
            </a:endParaRPr>
          </a:p>
        </p:txBody>
      </p:sp>
      <p:sp>
        <p:nvSpPr>
          <p:cNvPr id="7189" name="AutoShape 22"/>
          <p:cNvSpPr>
            <a:spLocks noChangeArrowheads="1"/>
          </p:cNvSpPr>
          <p:nvPr/>
        </p:nvSpPr>
        <p:spPr bwMode="auto">
          <a:xfrm>
            <a:off x="3736622" y="4494213"/>
            <a:ext cx="1203678" cy="121285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chemeClr val="tx2"/>
                </a:solidFill>
                <a:latin typeface="MS PGothic" pitchFamily="34" charset="-128"/>
                <a:ea typeface="굴림" pitchFamily="50" charset="-127"/>
              </a:rPr>
              <a:t>증 체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chemeClr val="tx2"/>
                </a:solidFill>
                <a:latin typeface="MS PGothic" pitchFamily="34" charset="-128"/>
                <a:ea typeface="굴림" pitchFamily="50" charset="-127"/>
              </a:rPr>
              <a:t>육 질</a:t>
            </a:r>
          </a:p>
        </p:txBody>
      </p:sp>
      <p:sp>
        <p:nvSpPr>
          <p:cNvPr id="1171479" name="Line 23"/>
          <p:cNvSpPr>
            <a:spLocks noChangeShapeType="1"/>
          </p:cNvSpPr>
          <p:nvPr/>
        </p:nvSpPr>
        <p:spPr bwMode="auto">
          <a:xfrm>
            <a:off x="4962878" y="5445125"/>
            <a:ext cx="126435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1480" name="Line 24"/>
          <p:cNvSpPr>
            <a:spLocks noChangeShapeType="1"/>
          </p:cNvSpPr>
          <p:nvPr/>
        </p:nvSpPr>
        <p:spPr bwMode="auto">
          <a:xfrm>
            <a:off x="4931834" y="4868863"/>
            <a:ext cx="126576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2" name="Rectangle 25"/>
          <p:cNvSpPr>
            <a:spLocks noChangeArrowheads="1"/>
          </p:cNvSpPr>
          <p:nvPr/>
        </p:nvSpPr>
        <p:spPr bwMode="auto">
          <a:xfrm>
            <a:off x="3563888" y="5805264"/>
            <a:ext cx="4824536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  1  </a:t>
            </a:r>
            <a:r>
              <a:rPr lang="ko-KR" altLang="en-US" sz="2200" b="0" dirty="0" smtClean="0">
                <a:latin typeface="MS PGothic" pitchFamily="34" charset="-128"/>
                <a:ea typeface="굴림" pitchFamily="50" charset="-127"/>
              </a:rPr>
              <a:t>등급  </a:t>
            </a:r>
            <a:r>
              <a:rPr lang="en-US" altLang="ja-JP" sz="2200" b="0" dirty="0" smtClean="0">
                <a:latin typeface="MS PGothic" pitchFamily="34" charset="-128"/>
                <a:ea typeface="MS PGothic" pitchFamily="34" charset="-128"/>
              </a:rPr>
              <a:t>→</a:t>
            </a:r>
            <a:r>
              <a:rPr lang="en-US" altLang="ja-JP" sz="2200" dirty="0" smtClean="0">
                <a:latin typeface="MS PGothic" pitchFamily="34" charset="-128"/>
                <a:ea typeface="MS PGothic" pitchFamily="34" charset="-128"/>
              </a:rPr>
              <a:t>18,369</a:t>
            </a:r>
            <a:r>
              <a:rPr lang="ko-KR" altLang="en-US" sz="2200" b="0" dirty="0" smtClean="0">
                <a:latin typeface="MS PGothic" pitchFamily="34" charset="-128"/>
                <a:ea typeface="MS PGothic" pitchFamily="34" charset="-128"/>
              </a:rPr>
              <a:t>원 </a:t>
            </a:r>
            <a:r>
              <a:rPr lang="en-US" altLang="ko-KR" sz="2200" b="0" dirty="0" smtClean="0">
                <a:latin typeface="MS PGothic" pitchFamily="34" charset="-128"/>
                <a:ea typeface="MS PGothic" pitchFamily="34" charset="-128"/>
              </a:rPr>
              <a:t>(7,714,000</a:t>
            </a:r>
            <a:r>
              <a:rPr lang="ko-KR" altLang="en-US" sz="2200" b="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lang="en-US" altLang="ko-KR" sz="2200" b="0" dirty="0" smtClean="0">
                <a:latin typeface="MS PGothic" pitchFamily="34" charset="-128"/>
                <a:ea typeface="MS PGothic" pitchFamily="34" charset="-128"/>
              </a:rPr>
              <a:t>)</a:t>
            </a:r>
            <a:r>
              <a:rPr lang="en-US" altLang="ja-JP" sz="2200" b="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lang="ja-JP" altLang="en-US" sz="2200" b="0" dirty="0">
              <a:latin typeface="MS PGothic" pitchFamily="34" charset="-128"/>
              <a:ea typeface="굴림" pitchFamily="50" charset="-127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1++</a:t>
            </a:r>
            <a:r>
              <a:rPr lang="ko-KR" altLang="en-US" sz="2200" b="0" dirty="0" smtClean="0">
                <a:latin typeface="MS PGothic" pitchFamily="34" charset="-128"/>
                <a:ea typeface="굴림" pitchFamily="50" charset="-127"/>
              </a:rPr>
              <a:t>등급  </a:t>
            </a:r>
            <a:r>
              <a:rPr lang="en-US" altLang="ja-JP" sz="2200" b="0" dirty="0" smtClean="0">
                <a:latin typeface="MS PGothic" pitchFamily="34" charset="-128"/>
                <a:ea typeface="MS PGothic" pitchFamily="34" charset="-128"/>
              </a:rPr>
              <a:t>→20,954 </a:t>
            </a:r>
            <a:r>
              <a:rPr lang="ko-KR" altLang="en-US" sz="2200" b="0" dirty="0" smtClean="0">
                <a:latin typeface="MS PGothic" pitchFamily="34" charset="-128"/>
                <a:ea typeface="MS PGothic" pitchFamily="34" charset="-128"/>
              </a:rPr>
              <a:t>원 </a:t>
            </a: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(8,800,680</a:t>
            </a:r>
            <a:r>
              <a:rPr lang="ko-KR" altLang="en-US" sz="220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)</a:t>
            </a:r>
            <a:r>
              <a:rPr lang="en-US" altLang="ja-JP" sz="220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lang="ja-JP" altLang="en-US" sz="2200" b="0" dirty="0">
              <a:latin typeface="MS PGothic" pitchFamily="34" charset="-128"/>
              <a:ea typeface="굴림" pitchFamily="50" charset="-127"/>
            </a:endParaRPr>
          </a:p>
        </p:txBody>
      </p:sp>
      <p:sp>
        <p:nvSpPr>
          <p:cNvPr id="7193" name="Rectangle 26"/>
          <p:cNvSpPr>
            <a:spLocks noChangeArrowheads="1"/>
          </p:cNvSpPr>
          <p:nvPr/>
        </p:nvSpPr>
        <p:spPr bwMode="auto">
          <a:xfrm>
            <a:off x="179512" y="5521225"/>
            <a:ext cx="3456384" cy="86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dirty="0" smtClean="0">
                <a:latin typeface="MS PGothic" pitchFamily="34" charset="-128"/>
              </a:rPr>
              <a:t>한우</a:t>
            </a:r>
            <a:r>
              <a:rPr lang="en-US" altLang="ja-JP" sz="2000" b="0" dirty="0" smtClean="0">
                <a:latin typeface="MS PGothic" pitchFamily="34" charset="-128"/>
                <a:ea typeface="MS PGothic" pitchFamily="34" charset="-128"/>
              </a:rPr>
              <a:t>→</a:t>
            </a:r>
            <a:r>
              <a:rPr lang="ko-KR" altLang="en-US" sz="2000" b="0" dirty="0">
                <a:latin typeface="MS PGothic" pitchFamily="34" charset="-128"/>
                <a:ea typeface="굴림" pitchFamily="50" charset="-127"/>
              </a:rPr>
              <a:t>육질 </a:t>
            </a:r>
            <a:r>
              <a:rPr lang="ko-KR" altLang="en-US" sz="2000" b="0" dirty="0" smtClean="0">
                <a:latin typeface="MS PGothic" pitchFamily="34" charset="-128"/>
                <a:ea typeface="굴림" pitchFamily="50" charset="-127"/>
              </a:rPr>
              <a:t>우선</a:t>
            </a:r>
            <a:endParaRPr lang="en-US" altLang="ko-KR" sz="2000" b="0" dirty="0" smtClean="0">
              <a:latin typeface="MS PGothic" pitchFamily="34" charset="-128"/>
              <a:ea typeface="굴림" pitchFamily="50" charset="-127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dirty="0" smtClean="0">
                <a:latin typeface="MS PGothic" pitchFamily="34" charset="-128"/>
              </a:rPr>
              <a:t>문제점 </a:t>
            </a:r>
            <a:r>
              <a:rPr lang="en-US" altLang="ko-KR" sz="2000" dirty="0" smtClean="0">
                <a:latin typeface="MS PGothic" pitchFamily="34" charset="-128"/>
              </a:rPr>
              <a:t>: </a:t>
            </a:r>
            <a:r>
              <a:rPr lang="ko-KR" altLang="en-US" sz="2000" dirty="0" smtClean="0">
                <a:latin typeface="MS PGothic" pitchFamily="34" charset="-128"/>
              </a:rPr>
              <a:t>육질중심의 개량</a:t>
            </a:r>
            <a:endParaRPr lang="en-US" altLang="ko-KR" sz="2000" dirty="0" smtClean="0">
              <a:latin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ko-KR" sz="2000" dirty="0" smtClean="0">
                <a:latin typeface="MS PGothic" pitchFamily="34" charset="-128"/>
              </a:rPr>
              <a:t>           </a:t>
            </a:r>
            <a:r>
              <a:rPr lang="ko-KR" altLang="en-US" sz="2000" dirty="0" smtClean="0">
                <a:latin typeface="MS PGothic" pitchFamily="34" charset="-128"/>
              </a:rPr>
              <a:t>으로 </a:t>
            </a:r>
            <a:r>
              <a:rPr lang="ko-KR" altLang="en-US" sz="2000" dirty="0" err="1" smtClean="0">
                <a:latin typeface="MS PGothic" pitchFamily="34" charset="-128"/>
              </a:rPr>
              <a:t>생체중이</a:t>
            </a:r>
            <a:r>
              <a:rPr lang="ko-KR" altLang="en-US" sz="2000" dirty="0" smtClean="0">
                <a:latin typeface="MS PGothic" pitchFamily="34" charset="-128"/>
              </a:rPr>
              <a:t> 작음</a:t>
            </a:r>
            <a:endParaRPr lang="ja-JP" altLang="en-US" sz="2000" b="0" dirty="0">
              <a:latin typeface="MS PGothic" pitchFamily="34" charset="-128"/>
              <a:ea typeface="굴림" pitchFamily="50" charset="-127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94" name="Oval 27"/>
          <p:cNvSpPr>
            <a:spLocks noChangeArrowheads="1"/>
          </p:cNvSpPr>
          <p:nvPr/>
        </p:nvSpPr>
        <p:spPr bwMode="auto">
          <a:xfrm>
            <a:off x="924278" y="3429001"/>
            <a:ext cx="1234722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FF3300"/>
                </a:solidFill>
                <a:latin typeface="MS PGothic" pitchFamily="34" charset="-128"/>
                <a:ea typeface="굴림" pitchFamily="50" charset="-127"/>
              </a:rPr>
              <a:t>육 성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>
              <a:solidFill>
                <a:srgbClr val="FF33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171484" name="Line 28"/>
          <p:cNvSpPr>
            <a:spLocks noChangeShapeType="1"/>
          </p:cNvSpPr>
          <p:nvPr/>
        </p:nvSpPr>
        <p:spPr bwMode="auto">
          <a:xfrm>
            <a:off x="1947334" y="3933825"/>
            <a:ext cx="160020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6" name="AutoShape 29"/>
          <p:cNvSpPr>
            <a:spLocks noChangeArrowheads="1"/>
          </p:cNvSpPr>
          <p:nvPr/>
        </p:nvSpPr>
        <p:spPr bwMode="auto">
          <a:xfrm>
            <a:off x="6084712" y="2565401"/>
            <a:ext cx="1087967" cy="67627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4" rIns="91427" bIns="45714" anchor="b" anchorCtr="1">
            <a:spAutoFit/>
          </a:bodyPr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FF3300"/>
                </a:solidFill>
                <a:latin typeface="MS PGothic" pitchFamily="34" charset="-128"/>
                <a:ea typeface="굴림" pitchFamily="50" charset="-127"/>
              </a:rPr>
              <a:t>도축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>
              <a:solidFill>
                <a:srgbClr val="FF3300"/>
              </a:solidFill>
              <a:latin typeface="MS PGothic" pitchFamily="34" charset="-128"/>
              <a:ea typeface="MS PGothic" pitchFamily="34" charset="-128"/>
            </a:endParaRPr>
          </a:p>
        </p:txBody>
      </p:sp>
      <p:pic>
        <p:nvPicPr>
          <p:cNvPr id="7198" name="Picture 30" descr="title003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350"/>
            <a:ext cx="475262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611560" y="333376"/>
            <a:ext cx="583212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 smtClean="0">
                <a:latin typeface="Arial" pitchFamily="34" charset="0"/>
                <a:ea typeface="굴림" pitchFamily="50" charset="-127"/>
              </a:rPr>
              <a:t>1. </a:t>
            </a:r>
            <a:r>
              <a:rPr lang="ko-KR" altLang="en-US" sz="2000" dirty="0" smtClean="0">
                <a:latin typeface="Arial" pitchFamily="34" charset="0"/>
                <a:ea typeface="굴림" pitchFamily="50" charset="-127"/>
              </a:rPr>
              <a:t>소</a:t>
            </a:r>
            <a:r>
              <a:rPr lang="ko-KR" altLang="en-US" sz="2000" dirty="0">
                <a:latin typeface="Arial" pitchFamily="34" charset="0"/>
                <a:ea typeface="MS PGothic" pitchFamily="34" charset="-128"/>
              </a:rPr>
              <a:t>（</a:t>
            </a:r>
            <a:r>
              <a:rPr lang="ko-KR" altLang="en-US" sz="2000" dirty="0">
                <a:latin typeface="Arial" pitchFamily="34" charset="0"/>
                <a:ea typeface="굴림" pitchFamily="50" charset="-127"/>
              </a:rPr>
              <a:t>거세</a:t>
            </a:r>
            <a:r>
              <a:rPr lang="ko-KR" altLang="en-US" sz="2000" dirty="0">
                <a:latin typeface="Arial" pitchFamily="34" charset="0"/>
                <a:ea typeface="MS PGothic" pitchFamily="34" charset="-128"/>
              </a:rPr>
              <a:t>）</a:t>
            </a:r>
            <a:r>
              <a:rPr lang="ko-KR" altLang="en-US" sz="2000" dirty="0">
                <a:latin typeface="Arial" pitchFamily="34" charset="0"/>
                <a:ea typeface="굴림" pitchFamily="50" charset="-127"/>
              </a:rPr>
              <a:t>의 비육형태</a:t>
            </a: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6934188" y="3001963"/>
            <a:ext cx="2534356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dirty="0" err="1" smtClean="0">
                <a:latin typeface="MS PGothic" pitchFamily="34" charset="-128"/>
                <a:ea typeface="MS PGothic" pitchFamily="34" charset="-128"/>
              </a:rPr>
              <a:t>도체중</a:t>
            </a:r>
            <a:r>
              <a:rPr lang="ko-KR" altLang="en-US" sz="20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lang="en-US" altLang="ko-KR" sz="2000" dirty="0" smtClean="0">
                <a:latin typeface="MS PGothic" pitchFamily="34" charset="-128"/>
                <a:ea typeface="MS PGothic" pitchFamily="34" charset="-128"/>
              </a:rPr>
              <a:t>420kg</a:t>
            </a:r>
            <a:endParaRPr lang="ja-JP" altLang="en-US" sz="2000" dirty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2483768" y="1201763"/>
            <a:ext cx="352839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dirty="0" err="1" smtClean="0">
                <a:latin typeface="MS PGothic" pitchFamily="34" charset="-128"/>
                <a:ea typeface="MS PGothic" pitchFamily="34" charset="-128"/>
              </a:rPr>
              <a:t>사료비</a:t>
            </a:r>
            <a:r>
              <a:rPr lang="ko-KR" altLang="en-US" dirty="0" smtClean="0">
                <a:latin typeface="MS PGothic" pitchFamily="34" charset="-128"/>
                <a:ea typeface="MS PGothic" pitchFamily="34" charset="-128"/>
              </a:rPr>
              <a:t>  </a:t>
            </a: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3,500,000</a:t>
            </a:r>
            <a:r>
              <a:rPr kumimoji="0" lang="ja-JP" altLang="en-US" dirty="0" smtClean="0">
                <a:latin typeface="MS PGothic" pitchFamily="34" charset="-128"/>
                <a:ea typeface="MS PGothic" pitchFamily="34" charset="-128"/>
              </a:rPr>
              <a:t> ～ </a:t>
            </a:r>
            <a:r>
              <a:rPr kumimoji="0" lang="en-US" altLang="ja-JP" dirty="0" smtClean="0">
                <a:latin typeface="MS PGothic" pitchFamily="34" charset="-128"/>
                <a:ea typeface="MS PGothic" pitchFamily="34" charset="-128"/>
              </a:rPr>
              <a:t>3,700,000</a:t>
            </a:r>
            <a:r>
              <a:rPr kumimoji="0" lang="ko-KR" altLang="en-US" dirty="0" smtClean="0">
                <a:latin typeface="MS PGothic" pitchFamily="34" charset="-128"/>
                <a:ea typeface="MS PGothic" pitchFamily="34" charset="-128"/>
              </a:rPr>
              <a:t>원</a:t>
            </a:r>
            <a:endParaRPr lang="ja-JP" altLang="en-US" dirty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07504" y="6519446"/>
            <a:ext cx="58326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dirty="0" smtClean="0">
                <a:latin typeface="Arial" pitchFamily="34" charset="0"/>
                <a:ea typeface="굴림" pitchFamily="50" charset="-127"/>
              </a:rPr>
              <a:t>*</a:t>
            </a:r>
            <a:r>
              <a:rPr lang="ko-KR" altLang="en-US" sz="1600" dirty="0" smtClean="0">
                <a:latin typeface="Arial" pitchFamily="34" charset="0"/>
                <a:ea typeface="굴림" pitchFamily="50" charset="-127"/>
              </a:rPr>
              <a:t>송아지 가격 및 </a:t>
            </a:r>
            <a:r>
              <a:rPr lang="ko-KR" altLang="en-US" sz="1600" dirty="0" err="1" smtClean="0">
                <a:latin typeface="Arial" pitchFamily="34" charset="0"/>
                <a:ea typeface="굴림" pitchFamily="50" charset="-127"/>
              </a:rPr>
              <a:t>지육</a:t>
            </a:r>
            <a:r>
              <a:rPr lang="ko-KR" altLang="en-US" sz="1600" dirty="0" err="1" smtClean="0">
                <a:latin typeface="Arial" pitchFamily="34" charset="0"/>
              </a:rPr>
              <a:t>등급</a:t>
            </a:r>
            <a:r>
              <a:rPr lang="ko-KR" altLang="en-US" sz="1600" dirty="0" smtClean="0">
                <a:latin typeface="Arial" pitchFamily="34" charset="0"/>
              </a:rPr>
              <a:t> 가격은 </a:t>
            </a:r>
            <a:r>
              <a:rPr lang="en-US" altLang="ko-KR" sz="1600" dirty="0" smtClean="0">
                <a:latin typeface="Arial" pitchFamily="34" charset="0"/>
              </a:rPr>
              <a:t>2015</a:t>
            </a:r>
            <a:r>
              <a:rPr lang="ko-KR" altLang="en-US" sz="1600" dirty="0" smtClean="0">
                <a:latin typeface="Arial" pitchFamily="34" charset="0"/>
              </a:rPr>
              <a:t>년 </a:t>
            </a:r>
            <a:r>
              <a:rPr lang="en-US" altLang="ko-KR" sz="1600" dirty="0" smtClean="0">
                <a:latin typeface="Arial" pitchFamily="34" charset="0"/>
              </a:rPr>
              <a:t>7</a:t>
            </a:r>
            <a:r>
              <a:rPr lang="ko-KR" altLang="en-US" sz="1600" dirty="0" smtClean="0">
                <a:latin typeface="Arial" pitchFamily="34" charset="0"/>
              </a:rPr>
              <a:t>월</a:t>
            </a:r>
            <a:r>
              <a:rPr lang="en-US" altLang="ko-KR" sz="1600" dirty="0" smtClean="0">
                <a:latin typeface="Arial" pitchFamily="34" charset="0"/>
              </a:rPr>
              <a:t>31</a:t>
            </a:r>
            <a:r>
              <a:rPr lang="ko-KR" altLang="en-US" sz="1600" dirty="0" smtClean="0">
                <a:latin typeface="Arial" pitchFamily="34" charset="0"/>
              </a:rPr>
              <a:t>일 가격임</a:t>
            </a:r>
            <a:r>
              <a:rPr lang="en-US" altLang="ko-KR" sz="1600" dirty="0" smtClean="0">
                <a:latin typeface="Arial" pitchFamily="34" charset="0"/>
              </a:rPr>
              <a:t>.</a:t>
            </a:r>
            <a:endParaRPr lang="ko-KR" altLang="en-US" sz="1600" dirty="0">
              <a:latin typeface="Arial" pitchFamily="34" charset="0"/>
              <a:ea typeface="굴림" pitchFamily="50" charset="-127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39750" y="1340768"/>
            <a:ext cx="3746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조사료의 급여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47663" y="1052736"/>
            <a:ext cx="7153275" cy="574675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457200" indent="-457200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 dirty="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비육전기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·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중기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12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17</a:t>
            </a:r>
            <a:r>
              <a:rPr kumimoji="0" lang="ko-KR" altLang="en-US" sz="2400" dirty="0" err="1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ja-JP" altLang="en-US" sz="240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）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71500" y="1916832"/>
            <a:ext cx="842962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  6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11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：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양질의 건초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티모시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、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오차드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그라스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등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）　　　　　　</a:t>
            </a:r>
          </a:p>
          <a:p>
            <a:pPr marL="265113" indent="-265113">
              <a:lnSpc>
                <a:spcPct val="6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　　　　</a:t>
            </a:r>
            <a:endParaRPr kumimoji="0" lang="en-US" altLang="ja-JP" sz="2400" dirty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lnSpc>
                <a:spcPct val="6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                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     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β-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카로틴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10mg/kg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이상 포함하는 것을 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3kg/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일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  12 </a:t>
            </a: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 이후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：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β-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카로틴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2mg/kg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이하의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것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                         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볏짚이나 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보리짚을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이용하는 것이 좋음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                      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539552" y="4940399"/>
            <a:ext cx="5032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농후사료의 급여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827584" y="5805264"/>
            <a:ext cx="79295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스탄천을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 이용하여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제한급여를 실시하고 농후사료를 서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서히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서서히 늘려 포식시킴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(7kg-8kg)</a:t>
            </a:r>
            <a:endParaRPr kumimoji="0" lang="ja-JP" altLang="en-US" sz="2400" dirty="0" smtClean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　　　　　　　　　　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899592" y="187995"/>
            <a:ext cx="7416824" cy="7207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77900">
              <a:lnSpc>
                <a:spcPct val="75000"/>
              </a:lnSpc>
            </a:pPr>
            <a:r>
              <a:rPr kumimoji="0" lang="ko-KR" altLang="en-US" sz="3600" dirty="0" err="1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미경산우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비육의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사양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포인트 </a:t>
            </a:r>
            <a:r>
              <a:rPr lang="ko-KR" altLang="en-US" sz="3600" b="1" dirty="0" smtClean="0">
                <a:solidFill>
                  <a:srgbClr val="008000"/>
                </a:solidFill>
                <a:latin typeface="MS PGothic" pitchFamily="34" charset="-128"/>
              </a:rPr>
              <a:t>②</a:t>
            </a:r>
            <a:endParaRPr kumimoji="0" lang="ja-JP" altLang="en-US" sz="3600" dirty="0">
              <a:solidFill>
                <a:srgbClr val="0080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39552" y="4148311"/>
            <a:ext cx="43561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조사료 급여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771800" y="4148881"/>
            <a:ext cx="612068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서서히 줄인다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（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3kg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→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1kg (17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개월까지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)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）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068141" y="5947494"/>
            <a:ext cx="524827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47663" y="1354138"/>
            <a:ext cx="7724775" cy="574675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457200" indent="-457200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 dirty="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비육후기</a:t>
            </a:r>
            <a:r>
              <a:rPr kumimoji="0" lang="ja-JP" altLang="en-US" sz="240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18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25</a:t>
            </a:r>
            <a:r>
              <a:rPr kumimoji="0" lang="ko-KR" altLang="en-US" sz="2400" dirty="0" err="1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, 30</a:t>
            </a:r>
            <a:r>
              <a:rPr kumimoji="0" lang="ko-KR" altLang="en-US" sz="2400" dirty="0" err="1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）</a:t>
            </a:r>
            <a:endParaRPr kumimoji="0" lang="ja-JP" altLang="en-US" sz="2400" dirty="0">
              <a:solidFill>
                <a:srgbClr val="0000FF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757163" y="1700808"/>
            <a:ext cx="4606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비타민 </a:t>
            </a:r>
            <a:r>
              <a:rPr kumimoji="0" lang="en-US" altLang="ko-KR" sz="2400" dirty="0">
                <a:latin typeface="MS PGothic" pitchFamily="34" charset="-128"/>
                <a:ea typeface="MS PGothic" pitchFamily="34" charset="-128"/>
              </a:rPr>
              <a:t>A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레벨을 체크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525512" y="3066033"/>
            <a:ext cx="7222951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18</a:t>
            </a: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개월령시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혈액중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 비타민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Ａ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농도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측정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(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사육농가에서는 측정비용이 소요로 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다소어렵고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측정하는 전문기관이 없음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.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즉 일본의 경우 농가 사양관리 컨설팅에서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18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개월에서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22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개월 사이에 농후사료를 먹지 못하는 개체에 비타민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Ａ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급여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)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755576" y="4364335"/>
            <a:ext cx="46085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비타민 </a:t>
            </a:r>
            <a:r>
              <a:rPr kumimoji="0" lang="en-US" altLang="ko-KR" sz="2400" dirty="0">
                <a:latin typeface="MS PGothic" pitchFamily="34" charset="-128"/>
                <a:ea typeface="MS PGothic" pitchFamily="34" charset="-128"/>
              </a:rPr>
              <a:t>A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의 급여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1547664" y="4824561"/>
            <a:ext cx="69770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18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시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비타민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Ａ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레벨과 사료 섭취 상황으로부터 투여시기를 판단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　　　　・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매일또는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</a:t>
            </a: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　　　　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・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2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3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주 간격으로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경구투여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971600" y="188640"/>
            <a:ext cx="7200799" cy="7207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77900">
              <a:lnSpc>
                <a:spcPct val="75000"/>
              </a:lnSpc>
            </a:pPr>
            <a:r>
              <a:rPr kumimoji="0" lang="ko-KR" altLang="en-US" sz="3600" dirty="0" err="1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미경산우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비육의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사양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포인트 ③</a:t>
            </a:r>
            <a:endParaRPr kumimoji="0" lang="ja-JP" altLang="en-US" sz="3600" dirty="0">
              <a:solidFill>
                <a:srgbClr val="008000"/>
              </a:solidFill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11163" y="1125538"/>
            <a:ext cx="5632450" cy="574675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457200" indent="-457200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 dirty="0" smtClean="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비육후기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18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25</a:t>
            </a:r>
            <a:r>
              <a:rPr kumimoji="0" lang="ko-KR" altLang="en-US" sz="2400" dirty="0" err="1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, 30</a:t>
            </a:r>
            <a:r>
              <a:rPr kumimoji="0" lang="ko-KR" altLang="en-US" sz="2400" dirty="0" err="1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）</a:t>
            </a:r>
            <a:endParaRPr kumimoji="0" lang="ja-JP" altLang="en-US" sz="2400" dirty="0">
              <a:solidFill>
                <a:srgbClr val="0000FF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925513" y="1412776"/>
            <a:ext cx="4606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비타민 </a:t>
            </a:r>
            <a:r>
              <a:rPr kumimoji="0" lang="en-US" altLang="ko-KR" sz="2400" dirty="0">
                <a:latin typeface="MS PGothic" pitchFamily="34" charset="-128"/>
                <a:ea typeface="MS PGothic" pitchFamily="34" charset="-128"/>
              </a:rPr>
              <a:t>A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의 급여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755775" y="1844576"/>
            <a:ext cx="691197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조기부터 제한된 소는 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：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24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개월령부터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제한 시기가 늦은 소는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：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26</a:t>
            </a: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개월령부터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　　　　　　　　　　　　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적절량</a:t>
            </a: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을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 err="1">
                <a:latin typeface="MS PGothic" pitchFamily="34" charset="-128"/>
                <a:ea typeface="MS PGothic" pitchFamily="34" charset="-128"/>
              </a:rPr>
              <a:t>매월투여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923925" y="3211414"/>
            <a:ext cx="4479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풍미가 있는 쇠고기 생산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820863" y="3789264"/>
            <a:ext cx="62071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옥수수 주체의 농후사료를 주어 극단적인 비타민 </a:t>
            </a:r>
            <a:r>
              <a:rPr kumimoji="0" lang="en-US" altLang="ko-KR" sz="2400">
                <a:latin typeface="MS PGothic" pitchFamily="34" charset="-128"/>
                <a:ea typeface="MS PGothic" pitchFamily="34" charset="-128"/>
              </a:rPr>
              <a:t>A</a:t>
            </a:r>
            <a:r>
              <a:rPr kumimoji="0" lang="ko-KR" altLang="en-US" sz="2400">
                <a:latin typeface="MS PGothic" pitchFamily="34" charset="-128"/>
                <a:ea typeface="MS PGothic" pitchFamily="34" charset="-128"/>
              </a:rPr>
              <a:t>의 제한을 실시하지 않는다</a:t>
            </a:r>
            <a:endParaRPr kumimoji="0" lang="ja-JP" altLang="en-US" sz="240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899592" y="188913"/>
            <a:ext cx="7272808" cy="7207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77900">
              <a:lnSpc>
                <a:spcPct val="75000"/>
              </a:lnSpc>
            </a:pPr>
            <a:r>
              <a:rPr kumimoji="0" lang="ko-KR" altLang="en-US" sz="3600" dirty="0" err="1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미경산우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비육의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사양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포인트 ④</a:t>
            </a:r>
            <a:endParaRPr kumimoji="0" lang="ja-JP" altLang="en-US" sz="3600" dirty="0">
              <a:solidFill>
                <a:srgbClr val="0080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899592" y="4578722"/>
            <a:ext cx="4479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초음파생체육질진단 실시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893267" y="4941168"/>
            <a:ext cx="6207125" cy="148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생후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24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초음파 측정을 통하여 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마블링의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상태와 육량 즉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, 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등지방두께를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예측하여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25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개월에서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30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개월 사이에 출하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907777" y="6308551"/>
            <a:ext cx="5032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농후사료의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급여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9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kg- 10kg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0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9992" cy="3429000"/>
          </a:xfrm>
          <a:prstGeom prst="rect">
            <a:avLst/>
          </a:prstGeom>
        </p:spPr>
      </p:pic>
      <p:pic>
        <p:nvPicPr>
          <p:cNvPr id="3" name="그림 2" descr="IMG_0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0864" y="0"/>
            <a:ext cx="4653136" cy="3429000"/>
          </a:xfrm>
          <a:prstGeom prst="rect">
            <a:avLst/>
          </a:prstGeom>
        </p:spPr>
      </p:pic>
      <p:pic>
        <p:nvPicPr>
          <p:cNvPr id="4" name="그림 3" descr="IMG_01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499992" cy="3429000"/>
          </a:xfrm>
          <a:prstGeom prst="rect">
            <a:avLst/>
          </a:prstGeom>
        </p:spPr>
      </p:pic>
      <p:pic>
        <p:nvPicPr>
          <p:cNvPr id="5" name="그림 4" descr="IMG_01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429000"/>
            <a:ext cx="4644008" cy="34290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71600" y="2924944"/>
            <a:ext cx="30243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미경산우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23</a:t>
            </a:r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1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08104" y="2924944"/>
            <a:ext cx="30243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미경산우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23</a:t>
            </a:r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2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43608" y="6396335"/>
            <a:ext cx="30243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미경산우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23</a:t>
            </a:r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3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580112" y="6396335"/>
            <a:ext cx="30243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미경산우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 23</a:t>
            </a:r>
            <a:r>
              <a:rPr kumimoji="0" lang="ko-KR" altLang="en-US" sz="2400" dirty="0" err="1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en-US" altLang="ko-KR" sz="2400" dirty="0" smtClean="0">
                <a:solidFill>
                  <a:srgbClr val="FFFF00"/>
                </a:solidFill>
                <a:latin typeface="MS PGothic" pitchFamily="34" charset="-128"/>
                <a:ea typeface="MS PGothic" pitchFamily="34" charset="-128"/>
              </a:rPr>
              <a:t>4</a:t>
            </a:r>
            <a:endParaRPr kumimoji="0" lang="ja-JP" altLang="en-US" sz="2400" dirty="0">
              <a:solidFill>
                <a:srgbClr val="FFFF00"/>
              </a:solidFill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5536" y="2132136"/>
            <a:ext cx="8383588" cy="151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en-US" altLang="ko-KR" sz="36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Ⅲ. </a:t>
            </a:r>
            <a:r>
              <a:rPr lang="ko-KR" altLang="en-US" sz="3600" b="1" dirty="0" err="1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경산우</a:t>
            </a:r>
            <a:r>
              <a:rPr lang="ko-KR" altLang="en-US" sz="36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 암소 비타민</a:t>
            </a:r>
            <a:r>
              <a:rPr lang="en-US" altLang="ko-KR" sz="36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 </a:t>
            </a:r>
            <a:r>
              <a:rPr lang="ko-KR" altLang="en-US" sz="36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컨트롤 </a:t>
            </a:r>
            <a:endParaRPr lang="en-US" altLang="ko-KR" sz="3600" b="1" dirty="0" smtClean="0">
              <a:solidFill>
                <a:srgbClr val="0A0E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  <a:p>
            <a:pPr algn="ctr">
              <a:defRPr/>
            </a:pPr>
            <a:r>
              <a:rPr lang="ko-KR" altLang="en-US" sz="3600" b="1" dirty="0" smtClean="0">
                <a:solidFill>
                  <a:srgbClr val="0A0E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사양관리</a:t>
            </a:r>
            <a:endParaRPr lang="en-US" altLang="ko-KR" sz="3600" b="1" dirty="0" smtClean="0">
              <a:solidFill>
                <a:srgbClr val="0A0E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Oval 4"/>
          <p:cNvSpPr>
            <a:spLocks noChangeArrowheads="1"/>
          </p:cNvSpPr>
          <p:nvPr/>
        </p:nvSpPr>
        <p:spPr bwMode="auto">
          <a:xfrm>
            <a:off x="3131256" y="3356347"/>
            <a:ext cx="2304344" cy="720725"/>
          </a:xfrm>
          <a:prstGeom prst="ellipse">
            <a:avLst/>
          </a:prstGeom>
          <a:noFill/>
          <a:ln w="57150" cmpd="dbl">
            <a:solidFill>
              <a:srgbClr val="EAEC5E"/>
            </a:solidFill>
            <a:round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ko-KR" sz="2000" b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2000" b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ko-KR" altLang="en-US" sz="2000" b="0">
                <a:solidFill>
                  <a:srgbClr val="0000FF"/>
                </a:solidFill>
                <a:latin typeface="MS PGothic" pitchFamily="34" charset="-128"/>
                <a:ea typeface="굴림" pitchFamily="50" charset="-127"/>
              </a:rPr>
              <a:t>사육 방법</a:t>
            </a:r>
            <a:endParaRPr lang="ja-JP" altLang="en-US" sz="2400" b="0">
              <a:solidFill>
                <a:srgbClr val="0000FF"/>
              </a:solidFill>
              <a:latin typeface="MS PGothic" pitchFamily="34" charset="-128"/>
              <a:ea typeface="굴림" pitchFamily="50" charset="-127"/>
            </a:endParaRPr>
          </a:p>
        </p:txBody>
      </p:sp>
      <p:sp>
        <p:nvSpPr>
          <p:cNvPr id="1171461" name="Line 5"/>
          <p:cNvSpPr>
            <a:spLocks noChangeShapeType="1"/>
          </p:cNvSpPr>
          <p:nvPr/>
        </p:nvSpPr>
        <p:spPr bwMode="auto">
          <a:xfrm>
            <a:off x="2753568" y="1546299"/>
            <a:ext cx="310303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413456" y="2205039"/>
            <a:ext cx="247085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ko-KR" sz="2200" dirty="0">
                <a:latin typeface="MS PGothic" pitchFamily="34" charset="-128"/>
                <a:ea typeface="MS PGothic" pitchFamily="34" charset="-128"/>
              </a:rPr>
              <a:t> </a:t>
            </a:r>
            <a:endParaRPr lang="ja-JP" altLang="en-US" sz="2000" dirty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2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74" name="AutoShape 7"/>
          <p:cNvSpPr>
            <a:spLocks noChangeArrowheads="1"/>
          </p:cNvSpPr>
          <p:nvPr/>
        </p:nvSpPr>
        <p:spPr bwMode="auto">
          <a:xfrm>
            <a:off x="725801" y="1260549"/>
            <a:ext cx="196426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008000"/>
                </a:solidFill>
                <a:latin typeface="MS PGothic" pitchFamily="34" charset="-128"/>
                <a:ea typeface="굴림" pitchFamily="50" charset="-127"/>
              </a:rPr>
              <a:t>    비육개시</a:t>
            </a:r>
          </a:p>
        </p:txBody>
      </p:sp>
      <p:sp>
        <p:nvSpPr>
          <p:cNvPr id="7175" name="AutoShape 8"/>
          <p:cNvSpPr>
            <a:spLocks noChangeArrowheads="1"/>
          </p:cNvSpPr>
          <p:nvPr/>
        </p:nvSpPr>
        <p:spPr bwMode="auto">
          <a:xfrm>
            <a:off x="5983601" y="1189112"/>
            <a:ext cx="190076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008000"/>
                </a:solidFill>
                <a:latin typeface="MS PGothic" pitchFamily="34" charset="-128"/>
                <a:ea typeface="굴림" pitchFamily="50" charset="-127"/>
              </a:rPr>
              <a:t>    비육종료</a:t>
            </a:r>
          </a:p>
        </p:txBody>
      </p:sp>
      <p:sp>
        <p:nvSpPr>
          <p:cNvPr id="7177" name="AutoShape 10"/>
          <p:cNvSpPr>
            <a:spLocks noChangeArrowheads="1"/>
          </p:cNvSpPr>
          <p:nvPr/>
        </p:nvSpPr>
        <p:spPr bwMode="auto">
          <a:xfrm>
            <a:off x="3866935" y="1089099"/>
            <a:ext cx="1076678" cy="53498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FF9900"/>
                </a:solidFill>
                <a:latin typeface="MS PGothic" pitchFamily="34" charset="-128"/>
                <a:ea typeface="굴림" pitchFamily="50" charset="-127"/>
              </a:rPr>
              <a:t>비 육</a:t>
            </a:r>
          </a:p>
        </p:txBody>
      </p:sp>
      <p:sp>
        <p:nvSpPr>
          <p:cNvPr id="7178" name="Rectangle 11"/>
          <p:cNvSpPr>
            <a:spLocks noChangeArrowheads="1"/>
          </p:cNvSpPr>
          <p:nvPr/>
        </p:nvSpPr>
        <p:spPr bwMode="auto">
          <a:xfrm>
            <a:off x="3130842" y="1700808"/>
            <a:ext cx="2233246" cy="35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ko-KR" sz="2000" dirty="0" smtClean="0">
                <a:solidFill>
                  <a:schemeClr val="accent6"/>
                </a:solidFill>
                <a:latin typeface="MS PGothic" pitchFamily="34" charset="-128"/>
                <a:ea typeface="MS PGothic" pitchFamily="34" charset="-128"/>
              </a:rPr>
              <a:t>4</a:t>
            </a:r>
            <a:r>
              <a:rPr kumimoji="0" lang="ja-JP" altLang="en-US" sz="2000" dirty="0" smtClean="0">
                <a:solidFill>
                  <a:schemeClr val="accent6"/>
                </a:solidFill>
                <a:latin typeface="MS PGothic" pitchFamily="34" charset="-128"/>
                <a:ea typeface="MS PGothic" pitchFamily="34" charset="-128"/>
              </a:rPr>
              <a:t> ～ </a:t>
            </a:r>
            <a:r>
              <a:rPr kumimoji="0" lang="en-US" altLang="ja-JP" sz="2000" dirty="0" smtClean="0">
                <a:solidFill>
                  <a:schemeClr val="accent6"/>
                </a:solidFill>
                <a:latin typeface="MS PGothic" pitchFamily="34" charset="-128"/>
                <a:ea typeface="MS PGothic" pitchFamily="34" charset="-128"/>
              </a:rPr>
              <a:t>12</a:t>
            </a:r>
            <a:r>
              <a:rPr lang="ko-KR" altLang="en-US" sz="2000" dirty="0" smtClean="0">
                <a:solidFill>
                  <a:schemeClr val="accent6"/>
                </a:solidFill>
                <a:latin typeface="MS PGothic" pitchFamily="34" charset="-128"/>
                <a:ea typeface="굴림" pitchFamily="50" charset="-127"/>
              </a:rPr>
              <a:t>개월간 </a:t>
            </a:r>
            <a:endParaRPr lang="ja-JP" altLang="en-US" sz="2000" dirty="0">
              <a:solidFill>
                <a:schemeClr val="accent6"/>
              </a:solidFill>
              <a:latin typeface="MS PGothic" pitchFamily="34" charset="-128"/>
              <a:ea typeface="굴림" pitchFamily="50" charset="-127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dirty="0">
              <a:solidFill>
                <a:srgbClr val="FF99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79" name="Oval 12"/>
          <p:cNvSpPr>
            <a:spLocks noChangeArrowheads="1"/>
          </p:cNvSpPr>
          <p:nvPr/>
        </p:nvSpPr>
        <p:spPr bwMode="auto">
          <a:xfrm>
            <a:off x="7283896" y="2493144"/>
            <a:ext cx="1752600" cy="431800"/>
          </a:xfrm>
          <a:prstGeom prst="ellips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dirty="0" err="1" smtClean="0">
                <a:latin typeface="MS PGothic" pitchFamily="34" charset="-128"/>
                <a:ea typeface="굴림" pitchFamily="50" charset="-127"/>
              </a:rPr>
              <a:t>지육경매</a:t>
            </a:r>
            <a:endParaRPr lang="ko-KR" altLang="en-US" sz="2000" dirty="0">
              <a:latin typeface="MS PGothic" pitchFamily="34" charset="-128"/>
              <a:ea typeface="굴림" pitchFamily="50" charset="-127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80" name="Rectangle 13"/>
          <p:cNvSpPr>
            <a:spLocks noChangeArrowheads="1"/>
          </p:cNvSpPr>
          <p:nvPr/>
        </p:nvSpPr>
        <p:spPr bwMode="auto">
          <a:xfrm>
            <a:off x="35496" y="1844824"/>
            <a:ext cx="30243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en-US" sz="2000" b="0" dirty="0">
                <a:latin typeface="MS PGothic" pitchFamily="34" charset="-128"/>
                <a:ea typeface="MS PGothic" pitchFamily="34" charset="-128"/>
              </a:rPr>
              <a:t>    </a:t>
            </a:r>
            <a:r>
              <a:rPr lang="ko-KR" altLang="en-US" sz="2000" b="0" dirty="0">
                <a:latin typeface="MS PGothic" pitchFamily="34" charset="-128"/>
                <a:ea typeface="굴림" pitchFamily="50" charset="-127"/>
              </a:rPr>
              <a:t>시장에서 </a:t>
            </a:r>
            <a:r>
              <a:rPr lang="ko-KR" altLang="en-US" sz="2000" b="0" dirty="0" smtClean="0">
                <a:latin typeface="MS PGothic" pitchFamily="34" charset="-128"/>
                <a:ea typeface="굴림" pitchFamily="50" charset="-127"/>
              </a:rPr>
              <a:t>구입 경우</a:t>
            </a:r>
            <a:endParaRPr lang="ko-KR" altLang="en-US" sz="2000" b="0" dirty="0">
              <a:latin typeface="MS PGothic" pitchFamily="34" charset="-128"/>
              <a:ea typeface="굴림" pitchFamily="50" charset="-127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en-US" sz="2000" b="0" dirty="0">
                <a:latin typeface="MS PGothic" pitchFamily="34" charset="-128"/>
                <a:ea typeface="MS PGothic" pitchFamily="34" charset="-128"/>
              </a:rPr>
              <a:t>　</a:t>
            </a:r>
            <a:r>
              <a:rPr lang="ja-JP" altLang="ko-KR" sz="2000" b="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2000" b="0" dirty="0"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1800" b="0" dirty="0">
                <a:latin typeface="MS PGothic" pitchFamily="34" charset="-128"/>
                <a:ea typeface="MS PGothic" pitchFamily="34" charset="-128"/>
              </a:rPr>
              <a:t>（</a:t>
            </a:r>
            <a:r>
              <a:rPr lang="ko-KR" altLang="en-US" sz="1800" b="0" dirty="0" smtClean="0">
                <a:latin typeface="MS PGothic" pitchFamily="34" charset="-128"/>
                <a:ea typeface="굴림" pitchFamily="50" charset="-127"/>
              </a:rPr>
              <a:t>약 </a:t>
            </a: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350</a:t>
            </a:r>
            <a:r>
              <a:rPr kumimoji="0" lang="ja-JP" altLang="en-US" dirty="0" smtClean="0">
                <a:latin typeface="MS PGothic" pitchFamily="34" charset="-128"/>
                <a:ea typeface="MS PGothic" pitchFamily="34" charset="-128"/>
              </a:rPr>
              <a:t> ～ </a:t>
            </a:r>
            <a:r>
              <a:rPr kumimoji="0" lang="en-US" altLang="ja-JP" dirty="0" smtClean="0">
                <a:latin typeface="MS PGothic" pitchFamily="34" charset="-128"/>
                <a:ea typeface="MS PGothic" pitchFamily="34" charset="-128"/>
              </a:rPr>
              <a:t>450</a:t>
            </a:r>
            <a:r>
              <a:rPr lang="ko-KR" altLang="en-US" sz="1800" b="0" dirty="0" smtClean="0">
                <a:latin typeface="MS PGothic" pitchFamily="34" charset="-128"/>
                <a:ea typeface="굴림" pitchFamily="50" charset="-127"/>
              </a:rPr>
              <a:t>만원</a:t>
            </a:r>
            <a:r>
              <a:rPr lang="ja-JP" altLang="en-US" sz="1800" b="0" dirty="0" smtClean="0">
                <a:latin typeface="MS PGothic" pitchFamily="34" charset="-128"/>
                <a:ea typeface="MS PGothic" pitchFamily="34" charset="-128"/>
              </a:rPr>
              <a:t>）</a:t>
            </a:r>
            <a:endParaRPr lang="en-US" altLang="ja-JP" sz="1800" b="0" dirty="0" smtClean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Arial" charset="0"/>
              <a:buChar char="•"/>
            </a:pPr>
            <a:r>
              <a:rPr lang="ko-KR" altLang="en-US" dirty="0" err="1" smtClean="0">
                <a:latin typeface="MS PGothic" pitchFamily="34" charset="-128"/>
                <a:ea typeface="MS PGothic" pitchFamily="34" charset="-128"/>
              </a:rPr>
              <a:t>만삭우</a:t>
            </a:r>
            <a:r>
              <a:rPr lang="ko-KR" altLang="en-US" dirty="0" smtClean="0">
                <a:latin typeface="MS PGothic" pitchFamily="34" charset="-128"/>
                <a:ea typeface="MS PGothic" pitchFamily="34" charset="-128"/>
              </a:rPr>
              <a:t> 경우 </a:t>
            </a: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450</a:t>
            </a:r>
            <a:r>
              <a:rPr lang="ko-KR" altLang="en-US" dirty="0" smtClean="0">
                <a:latin typeface="MS PGothic" pitchFamily="34" charset="-128"/>
                <a:ea typeface="MS PGothic" pitchFamily="34" charset="-128"/>
              </a:rPr>
              <a:t>만원</a:t>
            </a:r>
            <a:endParaRPr lang="en-US" altLang="ko-KR" dirty="0" smtClean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Arial" charset="0"/>
              <a:buChar char="•"/>
            </a:pPr>
            <a:endParaRPr lang="en-US" altLang="ja-JP" sz="1800" b="0" dirty="0" smtClean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Arial" charset="0"/>
              <a:buChar char="•"/>
            </a:pPr>
            <a:r>
              <a:rPr lang="ko-KR" altLang="en-US" dirty="0" smtClean="0">
                <a:latin typeface="MS PGothic" pitchFamily="34" charset="-128"/>
                <a:ea typeface="MS PGothic" pitchFamily="34" charset="-128"/>
              </a:rPr>
              <a:t>암소 경산우의 가격이 비</a:t>
            </a:r>
            <a:endParaRPr lang="en-US" altLang="ko-KR" dirty="0" smtClean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     </a:t>
            </a:r>
            <a:r>
              <a:rPr lang="ko-KR" altLang="en-US" dirty="0" smtClean="0">
                <a:latin typeface="MS PGothic" pitchFamily="34" charset="-128"/>
                <a:ea typeface="MS PGothic" pitchFamily="34" charset="-128"/>
              </a:rPr>
              <a:t>싸 대부분 농가의 경산</a:t>
            </a:r>
            <a:endParaRPr lang="en-US" altLang="ko-KR" dirty="0" smtClean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     </a:t>
            </a:r>
            <a:r>
              <a:rPr lang="ko-KR" altLang="en-US" dirty="0" smtClean="0">
                <a:latin typeface="MS PGothic" pitchFamily="34" charset="-128"/>
                <a:ea typeface="MS PGothic" pitchFamily="34" charset="-128"/>
              </a:rPr>
              <a:t>우로 비육을 시작함</a:t>
            </a:r>
            <a:endParaRPr lang="en-US" altLang="ko-KR" dirty="0" smtClean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    ( </a:t>
            </a:r>
            <a:r>
              <a:rPr lang="ko-KR" altLang="en-US" dirty="0" smtClean="0">
                <a:latin typeface="MS PGothic" pitchFamily="34" charset="-128"/>
                <a:ea typeface="MS PGothic" pitchFamily="34" charset="-128"/>
              </a:rPr>
              <a:t>송아지 생산 후 감가상</a:t>
            </a:r>
            <a:endParaRPr lang="en-US" altLang="ko-KR" dirty="0" smtClean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     </a:t>
            </a:r>
            <a:r>
              <a:rPr lang="ko-KR" altLang="en-US" dirty="0" smtClean="0">
                <a:latin typeface="MS PGothic" pitchFamily="34" charset="-128"/>
                <a:ea typeface="MS PGothic" pitchFamily="34" charset="-128"/>
              </a:rPr>
              <a:t>각이 빠진 도태우 대상</a:t>
            </a: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)</a:t>
            </a: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</a:pPr>
            <a:endParaRPr lang="ja-JP" altLang="en-US" sz="18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171470" name="Rectangle 14"/>
          <p:cNvSpPr>
            <a:spLocks noChangeArrowheads="1"/>
          </p:cNvSpPr>
          <p:nvPr/>
        </p:nvSpPr>
        <p:spPr bwMode="auto">
          <a:xfrm>
            <a:off x="5764390" y="3698875"/>
            <a:ext cx="2027766" cy="6413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92063" tIns="46031" rIns="92063" bIns="46031" anchor="ctr"/>
          <a:lstStyle/>
          <a:p>
            <a:pPr algn="ctr">
              <a:lnSpc>
                <a:spcPct val="75000"/>
              </a:lnSpc>
              <a:defRPr/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34" charset="-128"/>
                <a:ea typeface="굴림" pitchFamily="50" charset="-127"/>
              </a:rPr>
              <a:t>지육판매</a:t>
            </a:r>
          </a:p>
        </p:txBody>
      </p:sp>
      <p:sp>
        <p:nvSpPr>
          <p:cNvPr id="7182" name="AutoShape 15"/>
          <p:cNvSpPr>
            <a:spLocks noChangeArrowheads="1"/>
          </p:cNvSpPr>
          <p:nvPr/>
        </p:nvSpPr>
        <p:spPr bwMode="auto">
          <a:xfrm>
            <a:off x="6207478" y="4565650"/>
            <a:ext cx="107667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rgbClr val="FF3399"/>
                </a:solidFill>
                <a:latin typeface="MS PGothic" pitchFamily="34" charset="-128"/>
                <a:ea typeface="굴림" pitchFamily="50" charset="-127"/>
              </a:rPr>
              <a:t>중량</a:t>
            </a:r>
          </a:p>
        </p:txBody>
      </p:sp>
      <p:sp>
        <p:nvSpPr>
          <p:cNvPr id="7183" name="AutoShape 16"/>
          <p:cNvSpPr>
            <a:spLocks noChangeArrowheads="1"/>
          </p:cNvSpPr>
          <p:nvPr/>
        </p:nvSpPr>
        <p:spPr bwMode="auto">
          <a:xfrm>
            <a:off x="6207478" y="5207000"/>
            <a:ext cx="1076677" cy="5334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rgbClr val="FF3399"/>
                </a:solidFill>
                <a:latin typeface="MS PGothic" pitchFamily="34" charset="-128"/>
                <a:ea typeface="굴림" pitchFamily="50" charset="-127"/>
              </a:rPr>
              <a:t>단가</a:t>
            </a:r>
          </a:p>
        </p:txBody>
      </p:sp>
      <p:sp>
        <p:nvSpPr>
          <p:cNvPr id="1171473" name="Line 17"/>
          <p:cNvSpPr>
            <a:spLocks noChangeShapeType="1"/>
          </p:cNvSpPr>
          <p:nvPr/>
        </p:nvSpPr>
        <p:spPr bwMode="auto">
          <a:xfrm flipH="1">
            <a:off x="6650567" y="3270250"/>
            <a:ext cx="0" cy="357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1474" name="Line 18"/>
          <p:cNvSpPr>
            <a:spLocks noChangeShapeType="1"/>
          </p:cNvSpPr>
          <p:nvPr/>
        </p:nvSpPr>
        <p:spPr bwMode="auto">
          <a:xfrm flipH="1">
            <a:off x="4251678" y="4149080"/>
            <a:ext cx="32290" cy="28322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1475" name="Line 19"/>
          <p:cNvSpPr>
            <a:spLocks noChangeShapeType="1"/>
          </p:cNvSpPr>
          <p:nvPr/>
        </p:nvSpPr>
        <p:spPr bwMode="auto">
          <a:xfrm flipV="1">
            <a:off x="3275856" y="4941168"/>
            <a:ext cx="335178" cy="2160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" name="Oval 21"/>
          <p:cNvSpPr>
            <a:spLocks noChangeArrowheads="1"/>
          </p:cNvSpPr>
          <p:nvPr/>
        </p:nvSpPr>
        <p:spPr bwMode="auto">
          <a:xfrm>
            <a:off x="190501" y="4581128"/>
            <a:ext cx="3085355" cy="1368152"/>
          </a:xfrm>
          <a:prstGeom prst="ellipse">
            <a:avLst/>
          </a:prstGeom>
          <a:noFill/>
          <a:ln w="57150" cmpd="dbl">
            <a:solidFill>
              <a:srgbClr val="EAEC5E"/>
            </a:solidFill>
            <a:round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ko-KR" sz="2400" b="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ja-JP" altLang="en-US" sz="2400" b="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lang="ko-KR" altLang="en-US" sz="2400" b="0" dirty="0" smtClean="0">
                <a:solidFill>
                  <a:srgbClr val="0000FF"/>
                </a:solidFill>
                <a:latin typeface="MS PGothic" pitchFamily="34" charset="-128"/>
                <a:ea typeface="굴림" pitchFamily="50" charset="-127"/>
              </a:rPr>
              <a:t>유전적</a:t>
            </a:r>
            <a:r>
              <a:rPr lang="en-US" altLang="ko-KR" sz="2400" dirty="0" smtClean="0">
                <a:solidFill>
                  <a:srgbClr val="0000FF"/>
                </a:solidFill>
                <a:latin typeface="MS PGothic" pitchFamily="34" charset="-128"/>
              </a:rPr>
              <a:t> </a:t>
            </a:r>
            <a:r>
              <a:rPr lang="ko-KR" altLang="en-US" sz="2400" dirty="0" smtClean="0">
                <a:solidFill>
                  <a:srgbClr val="0000FF"/>
                </a:solidFill>
                <a:latin typeface="MS PGothic" pitchFamily="34" charset="-128"/>
              </a:rPr>
              <a:t>및 </a:t>
            </a:r>
            <a:endParaRPr lang="en-US" altLang="ko-KR" sz="2400" dirty="0" smtClean="0">
              <a:solidFill>
                <a:srgbClr val="0000FF"/>
              </a:solidFill>
              <a:latin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400" dirty="0" smtClean="0">
                <a:solidFill>
                  <a:srgbClr val="0000FF"/>
                </a:solidFill>
                <a:latin typeface="MS PGothic" pitchFamily="34" charset="-128"/>
              </a:rPr>
              <a:t>환경적인 요인 </a:t>
            </a:r>
            <a:endParaRPr lang="ja-JP" altLang="en-US" sz="2400" b="0" dirty="0">
              <a:solidFill>
                <a:srgbClr val="0000FF"/>
              </a:solidFill>
              <a:latin typeface="MS PGothic" pitchFamily="34" charset="-128"/>
              <a:ea typeface="굴림" pitchFamily="50" charset="-127"/>
            </a:endParaRPr>
          </a:p>
        </p:txBody>
      </p:sp>
      <p:sp>
        <p:nvSpPr>
          <p:cNvPr id="7189" name="AutoShape 22"/>
          <p:cNvSpPr>
            <a:spLocks noChangeArrowheads="1"/>
          </p:cNvSpPr>
          <p:nvPr/>
        </p:nvSpPr>
        <p:spPr bwMode="auto">
          <a:xfrm>
            <a:off x="3736622" y="4494213"/>
            <a:ext cx="1203678" cy="121285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chemeClr val="tx2"/>
                </a:solidFill>
                <a:latin typeface="MS PGothic" pitchFamily="34" charset="-128"/>
                <a:ea typeface="굴림" pitchFamily="50" charset="-127"/>
              </a:rPr>
              <a:t>증 체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b="0">
                <a:solidFill>
                  <a:schemeClr val="tx2"/>
                </a:solidFill>
                <a:latin typeface="MS PGothic" pitchFamily="34" charset="-128"/>
                <a:ea typeface="굴림" pitchFamily="50" charset="-127"/>
              </a:rPr>
              <a:t>육 질</a:t>
            </a:r>
          </a:p>
        </p:txBody>
      </p:sp>
      <p:sp>
        <p:nvSpPr>
          <p:cNvPr id="1171479" name="Line 23"/>
          <p:cNvSpPr>
            <a:spLocks noChangeShapeType="1"/>
          </p:cNvSpPr>
          <p:nvPr/>
        </p:nvSpPr>
        <p:spPr bwMode="auto">
          <a:xfrm>
            <a:off x="4962878" y="5445125"/>
            <a:ext cx="126435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1480" name="Line 24"/>
          <p:cNvSpPr>
            <a:spLocks noChangeShapeType="1"/>
          </p:cNvSpPr>
          <p:nvPr/>
        </p:nvSpPr>
        <p:spPr bwMode="auto">
          <a:xfrm>
            <a:off x="4931834" y="4868863"/>
            <a:ext cx="126576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2" name="Rectangle 25"/>
          <p:cNvSpPr>
            <a:spLocks noChangeArrowheads="1"/>
          </p:cNvSpPr>
          <p:nvPr/>
        </p:nvSpPr>
        <p:spPr bwMode="auto">
          <a:xfrm>
            <a:off x="3563888" y="5805264"/>
            <a:ext cx="4824536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  3  </a:t>
            </a:r>
            <a:r>
              <a:rPr lang="ko-KR" altLang="en-US" sz="2200" dirty="0" smtClean="0">
                <a:latin typeface="MS PGothic" pitchFamily="34" charset="-128"/>
              </a:rPr>
              <a:t>등급  </a:t>
            </a:r>
            <a:r>
              <a:rPr lang="en-US" altLang="ja-JP" sz="2200" dirty="0" smtClean="0">
                <a:latin typeface="MS PGothic" pitchFamily="34" charset="-128"/>
                <a:ea typeface="MS PGothic" pitchFamily="34" charset="-128"/>
              </a:rPr>
              <a:t>→14,063</a:t>
            </a:r>
            <a:r>
              <a:rPr lang="ko-KR" altLang="en-US" sz="2200" dirty="0" smtClean="0">
                <a:latin typeface="MS PGothic" pitchFamily="34" charset="-128"/>
                <a:ea typeface="MS PGothic" pitchFamily="34" charset="-128"/>
              </a:rPr>
              <a:t>원 </a:t>
            </a: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(5,062,680</a:t>
            </a:r>
            <a:r>
              <a:rPr lang="ko-KR" altLang="en-US" sz="220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)</a:t>
            </a:r>
            <a:r>
              <a:rPr lang="en-US" altLang="ja-JP" sz="220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lang="ja-JP" altLang="en-US" sz="2200" dirty="0" smtClean="0">
              <a:latin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1  </a:t>
            </a:r>
            <a:r>
              <a:rPr lang="ko-KR" altLang="en-US" sz="2200" dirty="0" smtClean="0">
                <a:latin typeface="MS PGothic" pitchFamily="34" charset="-128"/>
              </a:rPr>
              <a:t>등급  </a:t>
            </a:r>
            <a:r>
              <a:rPr lang="en-US" altLang="ja-JP" sz="2200" dirty="0" smtClean="0">
                <a:latin typeface="MS PGothic" pitchFamily="34" charset="-128"/>
                <a:ea typeface="MS PGothic" pitchFamily="34" charset="-128"/>
              </a:rPr>
              <a:t>→18,369</a:t>
            </a:r>
            <a:r>
              <a:rPr lang="ko-KR" altLang="en-US" sz="2200" dirty="0" smtClean="0">
                <a:latin typeface="MS PGothic" pitchFamily="34" charset="-128"/>
                <a:ea typeface="MS PGothic" pitchFamily="34" charset="-128"/>
              </a:rPr>
              <a:t>원 </a:t>
            </a: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(6,612,840</a:t>
            </a:r>
            <a:r>
              <a:rPr lang="ko-KR" altLang="en-US" sz="220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lang="en-US" altLang="ko-KR" sz="2200" dirty="0" smtClean="0">
                <a:latin typeface="MS PGothic" pitchFamily="34" charset="-128"/>
                <a:ea typeface="MS PGothic" pitchFamily="34" charset="-128"/>
              </a:rPr>
              <a:t>)</a:t>
            </a:r>
            <a:endParaRPr lang="ja-JP" altLang="en-US" sz="2200" dirty="0">
              <a:latin typeface="MS PGothic" pitchFamily="34" charset="-128"/>
            </a:endParaRPr>
          </a:p>
        </p:txBody>
      </p:sp>
      <p:sp>
        <p:nvSpPr>
          <p:cNvPr id="7193" name="Rectangle 26"/>
          <p:cNvSpPr>
            <a:spLocks noChangeArrowheads="1"/>
          </p:cNvSpPr>
          <p:nvPr/>
        </p:nvSpPr>
        <p:spPr bwMode="auto">
          <a:xfrm>
            <a:off x="2771800" y="2060848"/>
            <a:ext cx="302433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dirty="0" smtClean="0">
                <a:latin typeface="MS PGothic" pitchFamily="34" charset="-128"/>
              </a:rPr>
              <a:t>한우</a:t>
            </a:r>
            <a:r>
              <a:rPr lang="en-US" altLang="ja-JP" sz="2000" b="0" dirty="0" smtClean="0">
                <a:latin typeface="MS PGothic" pitchFamily="34" charset="-128"/>
                <a:ea typeface="MS PGothic" pitchFamily="34" charset="-128"/>
              </a:rPr>
              <a:t>→</a:t>
            </a:r>
            <a:r>
              <a:rPr lang="ko-KR" altLang="en-US" sz="2000" dirty="0" smtClean="0">
                <a:latin typeface="MS PGothic" pitchFamily="34" charset="-128"/>
              </a:rPr>
              <a:t> 육질이 좋으나</a:t>
            </a:r>
            <a:endParaRPr lang="en-US" altLang="ko-KR" sz="2000" dirty="0" smtClean="0">
              <a:latin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ja-JP" sz="2000" b="0" dirty="0" smtClean="0">
                <a:latin typeface="MS PGothic" pitchFamily="34" charset="-128"/>
                <a:ea typeface="굴림" pitchFamily="50" charset="-127"/>
              </a:rPr>
              <a:t>           </a:t>
            </a:r>
            <a:r>
              <a:rPr lang="ko-KR" altLang="en-US" sz="2000" b="1" dirty="0" smtClean="0">
                <a:solidFill>
                  <a:srgbClr val="FF0000"/>
                </a:solidFill>
                <a:latin typeface="MS PGothic" pitchFamily="34" charset="-128"/>
                <a:ea typeface="굴림" pitchFamily="50" charset="-127"/>
              </a:rPr>
              <a:t>도체중과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MS PGothic" pitchFamily="34" charset="-128"/>
                <a:ea typeface="굴림" pitchFamily="50" charset="-127"/>
              </a:rPr>
              <a:t>육색</a:t>
            </a:r>
            <a:r>
              <a:rPr lang="en-US" altLang="ko-KR" sz="2000" b="1" dirty="0" smtClean="0">
                <a:solidFill>
                  <a:srgbClr val="FF0000"/>
                </a:solidFill>
                <a:latin typeface="MS PGothic" pitchFamily="34" charset="-128"/>
                <a:ea typeface="굴림" pitchFamily="50" charset="-127"/>
              </a:rPr>
              <a:t>,</a:t>
            </a: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0000"/>
                </a:solidFill>
                <a:latin typeface="MS PGothic" pitchFamily="34" charset="-128"/>
              </a:rPr>
              <a:t>           </a:t>
            </a:r>
            <a:r>
              <a:rPr lang="ko-KR" altLang="en-US" sz="2000" b="1" dirty="0" smtClean="0">
                <a:solidFill>
                  <a:srgbClr val="FF0000"/>
                </a:solidFill>
                <a:latin typeface="MS PGothic" pitchFamily="34" charset="-128"/>
              </a:rPr>
              <a:t>연골 문제로</a:t>
            </a:r>
            <a:endParaRPr lang="en-US" altLang="ko-KR" sz="2000" b="1" dirty="0" smtClean="0">
              <a:solidFill>
                <a:srgbClr val="FF0000"/>
              </a:solidFill>
              <a:latin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0000"/>
                </a:solidFill>
                <a:latin typeface="MS PGothic" pitchFamily="34" charset="-128"/>
                <a:ea typeface="굴림" pitchFamily="50" charset="-127"/>
              </a:rPr>
              <a:t>          </a:t>
            </a:r>
            <a:r>
              <a:rPr lang="ko-KR" altLang="en-US" sz="2000" b="1" dirty="0" smtClean="0">
                <a:solidFill>
                  <a:srgbClr val="FF0000"/>
                </a:solidFill>
                <a:latin typeface="MS PGothic" pitchFamily="34" charset="-128"/>
                <a:ea typeface="굴림" pitchFamily="50" charset="-127"/>
              </a:rPr>
              <a:t>등급 하향이 있음</a:t>
            </a:r>
            <a:endParaRPr lang="ja-JP" altLang="en-US" sz="2000" b="1" dirty="0">
              <a:solidFill>
                <a:srgbClr val="FF0000"/>
              </a:solidFill>
              <a:latin typeface="MS PGothic" pitchFamily="34" charset="-128"/>
              <a:ea typeface="굴림" pitchFamily="50" charset="-127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196" name="AutoShape 29"/>
          <p:cNvSpPr>
            <a:spLocks noChangeArrowheads="1"/>
          </p:cNvSpPr>
          <p:nvPr/>
        </p:nvSpPr>
        <p:spPr bwMode="auto">
          <a:xfrm>
            <a:off x="6084712" y="2565401"/>
            <a:ext cx="1087967" cy="67627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4" rIns="91427" bIns="45714" anchor="b" anchorCtr="1">
            <a:spAutoFit/>
          </a:bodyPr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>
                <a:solidFill>
                  <a:srgbClr val="FF3300"/>
                </a:solidFill>
                <a:latin typeface="MS PGothic" pitchFamily="34" charset="-128"/>
                <a:ea typeface="굴림" pitchFamily="50" charset="-127"/>
              </a:rPr>
              <a:t>도축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>
              <a:solidFill>
                <a:srgbClr val="FF3300"/>
              </a:solidFill>
              <a:latin typeface="MS PGothic" pitchFamily="34" charset="-128"/>
              <a:ea typeface="MS PGothic" pitchFamily="34" charset="-128"/>
            </a:endParaRPr>
          </a:p>
        </p:txBody>
      </p:sp>
      <p:pic>
        <p:nvPicPr>
          <p:cNvPr id="7198" name="Picture 30" descr="title003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350"/>
            <a:ext cx="475262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611560" y="333376"/>
            <a:ext cx="583212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 smtClean="0">
                <a:latin typeface="Arial" pitchFamily="34" charset="0"/>
                <a:ea typeface="굴림" pitchFamily="50" charset="-127"/>
              </a:rPr>
              <a:t>1. </a:t>
            </a:r>
            <a:r>
              <a:rPr lang="ko-KR" altLang="en-US" sz="2000" dirty="0" smtClean="0">
                <a:latin typeface="Arial" pitchFamily="34" charset="0"/>
                <a:ea typeface="굴림" pitchFamily="50" charset="-127"/>
              </a:rPr>
              <a:t>소</a:t>
            </a:r>
            <a:r>
              <a:rPr lang="ko-KR" altLang="en-US" sz="2000" dirty="0" smtClean="0">
                <a:latin typeface="Arial" pitchFamily="34" charset="0"/>
                <a:ea typeface="MS PGothic" pitchFamily="34" charset="-128"/>
              </a:rPr>
              <a:t>（</a:t>
            </a:r>
            <a:r>
              <a:rPr lang="ko-KR" altLang="en-US" sz="2000" dirty="0" err="1" smtClean="0">
                <a:latin typeface="Arial" pitchFamily="34" charset="0"/>
              </a:rPr>
              <a:t>경산우</a:t>
            </a:r>
            <a:r>
              <a:rPr lang="ko-KR" altLang="en-US" sz="2000" dirty="0" smtClean="0">
                <a:latin typeface="Arial" pitchFamily="34" charset="0"/>
                <a:ea typeface="MS PGothic" pitchFamily="34" charset="-128"/>
              </a:rPr>
              <a:t>）</a:t>
            </a:r>
            <a:r>
              <a:rPr lang="ko-KR" altLang="en-US" sz="2000" dirty="0">
                <a:latin typeface="Arial" pitchFamily="34" charset="0"/>
                <a:ea typeface="굴림" pitchFamily="50" charset="-127"/>
              </a:rPr>
              <a:t>의 비육형태</a:t>
            </a: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6934188" y="3001963"/>
            <a:ext cx="2534356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000" dirty="0" err="1" smtClean="0">
                <a:latin typeface="MS PGothic" pitchFamily="34" charset="-128"/>
                <a:ea typeface="MS PGothic" pitchFamily="34" charset="-128"/>
              </a:rPr>
              <a:t>도체중</a:t>
            </a:r>
            <a:r>
              <a:rPr lang="ko-KR" altLang="en-US" sz="20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lang="en-US" altLang="ko-KR" sz="2000" dirty="0" smtClean="0">
                <a:latin typeface="MS PGothic" pitchFamily="34" charset="-128"/>
                <a:ea typeface="MS PGothic" pitchFamily="34" charset="-128"/>
              </a:rPr>
              <a:t>360kg</a:t>
            </a:r>
            <a:endParaRPr lang="ja-JP" altLang="en-US" sz="2000" dirty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2639480" y="836712"/>
            <a:ext cx="373272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dirty="0" err="1" smtClean="0">
                <a:latin typeface="MS PGothic" pitchFamily="34" charset="-128"/>
                <a:ea typeface="MS PGothic" pitchFamily="34" charset="-128"/>
              </a:rPr>
              <a:t>사료비</a:t>
            </a:r>
            <a:r>
              <a:rPr lang="ko-KR" altLang="en-US" dirty="0" smtClean="0">
                <a:latin typeface="MS PGothic" pitchFamily="34" charset="-128"/>
                <a:ea typeface="MS PGothic" pitchFamily="34" charset="-128"/>
              </a:rPr>
              <a:t>  </a:t>
            </a:r>
            <a:r>
              <a:rPr lang="en-US" altLang="ko-KR" dirty="0" smtClean="0">
                <a:latin typeface="MS PGothic" pitchFamily="34" charset="-128"/>
                <a:ea typeface="MS PGothic" pitchFamily="34" charset="-128"/>
              </a:rPr>
              <a:t>1,800,000</a:t>
            </a:r>
            <a:r>
              <a:rPr kumimoji="0" lang="ko-KR" altLang="en-US" dirty="0" smtClean="0">
                <a:latin typeface="MS PGothic" pitchFamily="34" charset="-128"/>
                <a:ea typeface="MS PGothic" pitchFamily="34" charset="-128"/>
              </a:rPr>
              <a:t>원 </a:t>
            </a:r>
            <a:r>
              <a:rPr kumimoji="0" lang="en-US" altLang="ko-KR" dirty="0" smtClean="0">
                <a:latin typeface="MS PGothic" pitchFamily="34" charset="-128"/>
                <a:ea typeface="MS PGothic" pitchFamily="34" charset="-128"/>
              </a:rPr>
              <a:t>(12</a:t>
            </a:r>
            <a:r>
              <a:rPr kumimoji="0" lang="ko-KR" altLang="en-US" dirty="0" err="1" smtClean="0">
                <a:latin typeface="MS PGothic" pitchFamily="34" charset="-128"/>
                <a:ea typeface="MS PGothic" pitchFamily="34" charset="-128"/>
              </a:rPr>
              <a:t>개월비육</a:t>
            </a:r>
            <a:r>
              <a:rPr kumimoji="0" lang="ko-KR" altLang="en-US" dirty="0" smtClean="0">
                <a:latin typeface="MS PGothic" pitchFamily="34" charset="-128"/>
                <a:ea typeface="MS PGothic" pitchFamily="34" charset="-128"/>
              </a:rPr>
              <a:t> 시</a:t>
            </a:r>
            <a:r>
              <a:rPr kumimoji="0" lang="en-US" altLang="ko-KR" dirty="0" smtClean="0">
                <a:latin typeface="MS PGothic" pitchFamily="34" charset="-128"/>
                <a:ea typeface="MS PGothic" pitchFamily="34" charset="-128"/>
              </a:rPr>
              <a:t>)</a:t>
            </a:r>
            <a:endParaRPr lang="ja-JP" altLang="en-US" dirty="0">
              <a:latin typeface="MS PGothic" pitchFamily="34" charset="-128"/>
              <a:ea typeface="MS PGothic" pitchFamily="34" charset="-128"/>
            </a:endParaRP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ja-JP" altLang="en-US" sz="2000" b="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07504" y="6519446"/>
            <a:ext cx="58326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dirty="0" smtClean="0">
                <a:latin typeface="Arial" pitchFamily="34" charset="0"/>
                <a:ea typeface="굴림" pitchFamily="50" charset="-127"/>
              </a:rPr>
              <a:t>*</a:t>
            </a:r>
            <a:r>
              <a:rPr lang="ko-KR" altLang="en-US" sz="1600" dirty="0" smtClean="0">
                <a:latin typeface="Arial" pitchFamily="34" charset="0"/>
                <a:ea typeface="굴림" pitchFamily="50" charset="-127"/>
              </a:rPr>
              <a:t>송아지 가격 및 </a:t>
            </a:r>
            <a:r>
              <a:rPr lang="ko-KR" altLang="en-US" sz="1600" dirty="0" err="1" smtClean="0">
                <a:latin typeface="Arial" pitchFamily="34" charset="0"/>
                <a:ea typeface="굴림" pitchFamily="50" charset="-127"/>
              </a:rPr>
              <a:t>지육</a:t>
            </a:r>
            <a:r>
              <a:rPr lang="ko-KR" altLang="en-US" sz="1600" dirty="0" err="1" smtClean="0">
                <a:latin typeface="Arial" pitchFamily="34" charset="0"/>
              </a:rPr>
              <a:t>등급</a:t>
            </a:r>
            <a:r>
              <a:rPr lang="ko-KR" altLang="en-US" sz="1600" dirty="0" smtClean="0">
                <a:latin typeface="Arial" pitchFamily="34" charset="0"/>
              </a:rPr>
              <a:t> 가격은 </a:t>
            </a:r>
            <a:r>
              <a:rPr lang="en-US" altLang="ko-KR" sz="1600" dirty="0" smtClean="0">
                <a:latin typeface="Arial" pitchFamily="34" charset="0"/>
              </a:rPr>
              <a:t>2015</a:t>
            </a:r>
            <a:r>
              <a:rPr lang="ko-KR" altLang="en-US" sz="1600" dirty="0" smtClean="0">
                <a:latin typeface="Arial" pitchFamily="34" charset="0"/>
              </a:rPr>
              <a:t>년 </a:t>
            </a:r>
            <a:r>
              <a:rPr lang="en-US" altLang="ko-KR" sz="1600" dirty="0" smtClean="0">
                <a:latin typeface="Arial" pitchFamily="34" charset="0"/>
              </a:rPr>
              <a:t>7</a:t>
            </a:r>
            <a:r>
              <a:rPr lang="ko-KR" altLang="en-US" sz="1600" dirty="0" smtClean="0">
                <a:latin typeface="Arial" pitchFamily="34" charset="0"/>
              </a:rPr>
              <a:t>월 </a:t>
            </a:r>
            <a:r>
              <a:rPr lang="en-US" altLang="ko-KR" sz="1600" dirty="0" smtClean="0">
                <a:latin typeface="Arial" pitchFamily="34" charset="0"/>
              </a:rPr>
              <a:t>31</a:t>
            </a:r>
            <a:r>
              <a:rPr lang="ko-KR" altLang="en-US" sz="1600" dirty="0" smtClean="0">
                <a:latin typeface="Arial" pitchFamily="34" charset="0"/>
              </a:rPr>
              <a:t>일 가격임</a:t>
            </a:r>
            <a:r>
              <a:rPr lang="en-US" altLang="ko-KR" sz="1600" dirty="0" smtClean="0">
                <a:latin typeface="Arial" pitchFamily="34" charset="0"/>
              </a:rPr>
              <a:t>.</a:t>
            </a:r>
            <a:endParaRPr lang="ko-KR" altLang="en-US" sz="1600" dirty="0"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 flipH="1">
            <a:off x="6732240" y="1844824"/>
            <a:ext cx="0" cy="357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sz="2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47663" y="1124744"/>
            <a:ext cx="7724775" cy="574675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457200" indent="-457200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 dirty="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비육시작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6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, 12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）</a:t>
            </a:r>
            <a:endParaRPr kumimoji="0" lang="ja-JP" altLang="en-US" sz="2400" dirty="0">
              <a:solidFill>
                <a:srgbClr val="0000FF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525512" y="3066033"/>
            <a:ext cx="7222951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755576" y="1484784"/>
            <a:ext cx="46085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비타민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A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의 급여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971600" y="1772816"/>
            <a:ext cx="769714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-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비육시작 시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비타민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Ａ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와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사료 섭취 상황으로부터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  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 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투여시기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 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・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매일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또는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</a:t>
            </a: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 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・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2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3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주 간격으로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경구투여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- 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번식우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시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3kg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 ～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3.5kg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에서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급격히 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사료량을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늘리기에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  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번식우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개체에 부담이 소화기 질병이 나타날 수 있어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  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비타민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A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투여로 사료효율과 소화기 질병 예방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1350665" y="188640"/>
            <a:ext cx="6893743" cy="7207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77900">
              <a:lnSpc>
                <a:spcPct val="75000"/>
              </a:lnSpc>
            </a:pPr>
            <a:r>
              <a:rPr kumimoji="0" lang="ko-KR" altLang="en-US" sz="3600" dirty="0" err="1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경산우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 비육의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사양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포인트</a:t>
            </a:r>
            <a:r>
              <a:rPr lang="ja-JP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 ①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</a:t>
            </a:r>
            <a:endParaRPr kumimoji="0" lang="ja-JP" altLang="en-US" sz="3600" dirty="0">
              <a:solidFill>
                <a:srgbClr val="0080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827584" y="4941168"/>
            <a:ext cx="46085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smtClean="0">
                <a:latin typeface="MS PGothic" pitchFamily="34" charset="-128"/>
                <a:ea typeface="MS PGothic" pitchFamily="34" charset="-128"/>
              </a:rPr>
              <a:t>농후사료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급여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971600" y="5589240"/>
            <a:ext cx="810039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-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시작 시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6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 ～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7kg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급여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(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시작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1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개월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)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,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단 조사료는 점차 줄임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1kg/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일까지  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11560" y="836712"/>
            <a:ext cx="5032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농후사료의 급여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818901" y="1412776"/>
            <a:ext cx="792956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시작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2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개월 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(8kg-9kg/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일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)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농후 사료를 점차적으로 늘리며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,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점차 조사료 급여량을 줄임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시작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3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개월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10kg/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일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농후사료를 시작으로 농후사료를 늘리고  </a:t>
            </a:r>
            <a:r>
              <a:rPr kumimoji="0" lang="ko-KR" altLang="en-US" sz="2200" dirty="0" err="1" smtClean="0">
                <a:latin typeface="MS PGothic" pitchFamily="34" charset="-128"/>
                <a:ea typeface="MS PGothic" pitchFamily="34" charset="-128"/>
              </a:rPr>
              <a:t>조사료량을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1.5kg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까지 줄임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시작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4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개월부터 출하 때까지 농후사료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10kg/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일 급여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</a:pPr>
            <a:r>
              <a:rPr kumimoji="0" lang="en-US" altLang="ja-JP" sz="2200" dirty="0" smtClean="0">
                <a:latin typeface="MS PGothic" pitchFamily="34" charset="-128"/>
                <a:ea typeface="MS PGothic" pitchFamily="34" charset="-128"/>
              </a:rPr>
              <a:t>  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조사료는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1kg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미만 비타민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A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투여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1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주 간격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2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회 </a:t>
            </a:r>
            <a:endParaRPr kumimoji="0" lang="ja-JP" altLang="en-US" sz="2200" dirty="0" smtClean="0">
              <a:latin typeface="MS PGothic" pitchFamily="34" charset="-128"/>
              <a:ea typeface="MS PGothic" pitchFamily="34" charset="-128"/>
            </a:endParaRPr>
          </a:p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　　　　　　　　　　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331640" y="44624"/>
            <a:ext cx="6912768" cy="7207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77900">
              <a:lnSpc>
                <a:spcPct val="75000"/>
              </a:lnSpc>
            </a:pPr>
            <a:r>
              <a:rPr kumimoji="0" lang="ko-KR" altLang="en-US" sz="3600" dirty="0" err="1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경산우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비육의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사양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포인트 </a:t>
            </a:r>
            <a:r>
              <a:rPr lang="ko-KR" altLang="en-US" sz="3600" b="1" dirty="0" smtClean="0">
                <a:solidFill>
                  <a:srgbClr val="008000"/>
                </a:solidFill>
                <a:latin typeface="MS PGothic" pitchFamily="34" charset="-128"/>
              </a:rPr>
              <a:t>②</a:t>
            </a:r>
            <a:endParaRPr kumimoji="0" lang="ja-JP" altLang="en-US" sz="3600" dirty="0">
              <a:solidFill>
                <a:srgbClr val="0080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27584" y="4149080"/>
            <a:ext cx="76328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- </a:t>
            </a:r>
            <a:r>
              <a:rPr kumimoji="0" lang="ko-KR" altLang="en-US" sz="2200" dirty="0" err="1" smtClean="0">
                <a:latin typeface="MS PGothic" pitchFamily="34" charset="-128"/>
                <a:ea typeface="MS PGothic" pitchFamily="34" charset="-128"/>
              </a:rPr>
              <a:t>경산우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개체의 </a:t>
            </a:r>
            <a:r>
              <a:rPr kumimoji="0" lang="ko-KR" altLang="en-US" sz="2200" dirty="0" err="1" smtClean="0">
                <a:latin typeface="MS PGothic" pitchFamily="34" charset="-128"/>
                <a:ea typeface="MS PGothic" pitchFamily="34" charset="-128"/>
              </a:rPr>
              <a:t>증체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200" dirty="0" err="1" smtClean="0">
                <a:latin typeface="MS PGothic" pitchFamily="34" charset="-128"/>
                <a:ea typeface="MS PGothic" pitchFamily="34" charset="-128"/>
              </a:rPr>
              <a:t>생체중을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확인 후 초음파 진단 등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지방두께 확인과 </a:t>
            </a:r>
            <a:r>
              <a:rPr kumimoji="0" lang="ko-KR" altLang="en-US" sz="2200" dirty="0" err="1" smtClean="0">
                <a:latin typeface="MS PGothic" pitchFamily="34" charset="-128"/>
                <a:ea typeface="MS PGothic" pitchFamily="34" charset="-128"/>
              </a:rPr>
              <a:t>근내지방을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확인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068141" y="979711"/>
            <a:ext cx="524827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265113" indent="-265113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60000"/>
              <a:buFont typeface="Wingdings" pitchFamily="2" charset="2"/>
              <a:buNone/>
            </a:pP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83568" y="3644255"/>
            <a:ext cx="5032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초음파 활용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83568" y="5588471"/>
            <a:ext cx="8208912" cy="126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출하 </a:t>
            </a:r>
            <a:r>
              <a:rPr kumimoji="0" lang="ko-KR" altLang="en-US" sz="2400" dirty="0" err="1" smtClean="0">
                <a:latin typeface="MS PGothic" pitchFamily="34" charset="-128"/>
                <a:ea typeface="MS PGothic" pitchFamily="34" charset="-128"/>
              </a:rPr>
              <a:t>한두달전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 비타민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E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급여</a:t>
            </a:r>
            <a:endParaRPr kumimoji="0" lang="en-US" altLang="ko-KR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lang="en-US" altLang="ko-KR" sz="2200" dirty="0" smtClean="0"/>
              <a:t>  - </a:t>
            </a:r>
            <a:r>
              <a:rPr lang="ko-KR" altLang="en-US" sz="2200" dirty="0" smtClean="0"/>
              <a:t>비타민 </a:t>
            </a:r>
            <a:r>
              <a:rPr lang="en-US" altLang="ko-KR" sz="2200" dirty="0" smtClean="0"/>
              <a:t>E</a:t>
            </a:r>
            <a:r>
              <a:rPr lang="ko-KR" altLang="en-US" sz="2200" dirty="0" smtClean="0"/>
              <a:t>가 직접적으로 막의 지방질 산화를 방지</a:t>
            </a:r>
            <a:r>
              <a:rPr lang="en-US" altLang="ko-KR" sz="2200" dirty="0" smtClean="0"/>
              <a:t>, </a:t>
            </a:r>
            <a:r>
              <a:rPr lang="ko-KR" altLang="en-US" sz="2200" dirty="0" err="1" smtClean="0"/>
              <a:t>간접적으</a:t>
            </a:r>
            <a:endParaRPr lang="en-US" altLang="ko-KR" sz="2200" dirty="0" smtClean="0"/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lang="en-US" altLang="ko-KR" sz="2200" dirty="0" smtClean="0"/>
              <a:t>    </a:t>
            </a:r>
            <a:r>
              <a:rPr lang="ko-KR" altLang="en-US" sz="2200" dirty="0" smtClean="0"/>
              <a:t>로 세포질 중의 </a:t>
            </a:r>
            <a:r>
              <a:rPr lang="ko-KR" altLang="en-US" sz="2200" dirty="0" err="1" smtClean="0"/>
              <a:t>미오그로빈의</a:t>
            </a:r>
            <a:r>
              <a:rPr lang="ko-KR" altLang="en-US" sz="2200" dirty="0" smtClean="0"/>
              <a:t> 산화를 억제해 양호한 </a:t>
            </a:r>
            <a:r>
              <a:rPr lang="ko-KR" altLang="en-US" sz="2200" dirty="0" err="1" smtClean="0"/>
              <a:t>고기색을</a:t>
            </a:r>
            <a:r>
              <a:rPr lang="ko-KR" altLang="en-US" sz="2200" dirty="0" smtClean="0"/>
              <a:t> </a:t>
            </a:r>
            <a:endParaRPr lang="en-US" altLang="ko-KR" sz="2200" dirty="0" smtClean="0"/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lang="en-US" altLang="ko-KR" sz="2200" dirty="0" smtClean="0"/>
              <a:t>    </a:t>
            </a:r>
            <a:r>
              <a:rPr lang="ko-KR" altLang="en-US" sz="2200" dirty="0" smtClean="0"/>
              <a:t>유지함</a:t>
            </a:r>
            <a:r>
              <a:rPr lang="en-US" altLang="ko-KR" sz="2200" dirty="0" smtClean="0"/>
              <a:t>.</a:t>
            </a:r>
            <a:r>
              <a:rPr lang="ko-KR" altLang="en-US" sz="2200" dirty="0" smtClean="0"/>
              <a:t>  </a:t>
            </a:r>
            <a:r>
              <a:rPr lang="ko-KR" altLang="en-US" sz="2200" b="1" dirty="0" smtClean="0"/>
              <a:t>육질</a:t>
            </a:r>
            <a:r>
              <a:rPr lang="en-US" altLang="ko-KR" sz="2200" b="1" dirty="0" smtClean="0"/>
              <a:t>(</a:t>
            </a:r>
            <a:r>
              <a:rPr lang="ko-KR" altLang="en-US" sz="2200" b="1" dirty="0" smtClean="0"/>
              <a:t>색</a:t>
            </a:r>
            <a:r>
              <a:rPr lang="en-US" altLang="ko-KR" sz="2200" b="1" dirty="0" smtClean="0"/>
              <a:t>)</a:t>
            </a:r>
            <a:r>
              <a:rPr lang="ko-KR" altLang="en-US" sz="2200" b="1" dirty="0" smtClean="0"/>
              <a:t>을 안정시킴</a:t>
            </a: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43013" y="333375"/>
            <a:ext cx="6848475" cy="838200"/>
          </a:xfrm>
          <a:prstGeom prst="rect">
            <a:avLst/>
          </a:prstGeom>
          <a:ln w="38100">
            <a:solidFill>
              <a:schemeClr val="folHlink"/>
            </a:solidFill>
          </a:ln>
        </p:spPr>
        <p:txBody>
          <a:bodyPr anchor="ctr" anchorCtr="0"/>
          <a:lstStyle/>
          <a:p>
            <a:pPr defTabSz="977900" eaLnBrk="1" hangingPunct="1">
              <a:lnSpc>
                <a:spcPct val="75000"/>
              </a:lnSpc>
            </a:pPr>
            <a:r>
              <a:rPr lang="ko-KR" altLang="en-US" sz="2800" dirty="0" smtClean="0">
                <a:solidFill>
                  <a:srgbClr val="008000"/>
                </a:solidFill>
                <a:latin typeface="MS PGothic" pitchFamily="34" charset="-128"/>
              </a:rPr>
              <a:t>소 비육에 있어서의 향후의 방침</a:t>
            </a:r>
            <a:endParaRPr lang="ja-JP" altLang="en-US" sz="2800" dirty="0" smtClean="0">
              <a:solidFill>
                <a:srgbClr val="008000"/>
              </a:solidFill>
              <a:latin typeface="MS PGothic" pitchFamily="34" charset="-128"/>
            </a:endParaRP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730250" y="3429620"/>
            <a:ext cx="2754313" cy="1079500"/>
          </a:xfrm>
          <a:prstGeom prst="ellipse">
            <a:avLst/>
          </a:prstGeom>
          <a:noFill/>
          <a:ln w="57150" cmpd="dbl">
            <a:solidFill>
              <a:srgbClr val="EAEC5E"/>
            </a:solidFill>
            <a:round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ko-KR" altLang="en-US" sz="28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증체성의 </a:t>
            </a:r>
            <a:endParaRPr kumimoji="0" lang="en-US" altLang="ko-KR" sz="2800">
              <a:solidFill>
                <a:srgbClr val="0000FF"/>
              </a:solidFill>
              <a:latin typeface="MS PGothic" pitchFamily="34" charset="-128"/>
              <a:ea typeface="MS PGothic" pitchFamily="34" charset="-128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ko-KR" altLang="en-US" sz="28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향상</a:t>
            </a:r>
            <a:endParaRPr kumimoji="0" lang="ja-JP" altLang="en-US" sz="2800">
              <a:solidFill>
                <a:srgbClr val="0000FF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053700" name="Rectangle 4"/>
          <p:cNvSpPr>
            <a:spLocks noChangeArrowheads="1"/>
          </p:cNvSpPr>
          <p:nvPr/>
        </p:nvSpPr>
        <p:spPr bwMode="auto">
          <a:xfrm>
            <a:off x="3786188" y="1343596"/>
            <a:ext cx="5119687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3" tIns="46031" rIns="92063" bIns="46031" anchor="ctr"/>
          <a:lstStyle/>
          <a:p>
            <a:pPr marL="457200" indent="-457200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융점 지방의 함량은 </a:t>
            </a:r>
            <a:r>
              <a:rPr kumimoji="0" lang="en-US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30</a:t>
            </a:r>
            <a:r>
              <a:rPr kumimoji="0"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％ </a:t>
            </a:r>
            <a:r>
              <a:rPr kumimoji="0"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까지</a:t>
            </a:r>
            <a:endParaRPr kumimoji="0" lang="ja-JP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457200" indent="-457200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24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457200" indent="-457200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맛의 성분을 해명</a:t>
            </a:r>
            <a:endParaRPr kumimoji="0" lang="en-US" altLang="ko-KR" sz="24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457200" indent="-457200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4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457200" indent="-457200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맛의 간이평가법의 확립</a:t>
            </a:r>
            <a:endParaRPr kumimoji="0" lang="ja-JP" altLang="en-US" sz="24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666750" y="1844427"/>
            <a:ext cx="2881313" cy="1152525"/>
          </a:xfrm>
          <a:prstGeom prst="ellipse">
            <a:avLst/>
          </a:prstGeom>
          <a:noFill/>
          <a:ln w="57150" cmpd="dbl">
            <a:solidFill>
              <a:srgbClr val="EAEC5E"/>
            </a:solidFill>
            <a:round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ko-KR" altLang="en-US" sz="28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맛의 </a:t>
            </a:r>
            <a:endParaRPr kumimoji="0" lang="en-US" altLang="ko-KR" sz="2800">
              <a:solidFill>
                <a:srgbClr val="0000FF"/>
              </a:solidFill>
              <a:latin typeface="MS PGothic" pitchFamily="34" charset="-128"/>
              <a:ea typeface="MS PGothic" pitchFamily="34" charset="-128"/>
            </a:endParaRPr>
          </a:p>
          <a:p>
            <a:pPr marL="342900" indent="-342900" algn="ctr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ko-KR" altLang="en-US" sz="28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추구</a:t>
            </a:r>
            <a:endParaRPr kumimoji="0" lang="ja-JP" altLang="en-US" sz="2800">
              <a:solidFill>
                <a:srgbClr val="0000FF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3803650" y="3573016"/>
            <a:ext cx="5952926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3" tIns="46031" rIns="92063" bIns="46031" anchor="ctr"/>
          <a:lstStyle/>
          <a:p>
            <a:pPr marL="457200" indent="-457200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우둔의 </a:t>
            </a:r>
            <a:r>
              <a:rPr kumimoji="0" lang="ko-KR" altLang="en-US" sz="24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증체</a:t>
            </a:r>
            <a:r>
              <a:rPr kumimoji="0" lang="en-US" altLang="ko-KR" sz="24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, </a:t>
            </a:r>
            <a:r>
              <a:rPr kumimoji="0" lang="ko-KR" alt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지방을 통한 맛의 </a:t>
            </a:r>
            <a:r>
              <a:rPr kumimoji="0" lang="ko-KR" altLang="en-US" sz="2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규모화</a:t>
            </a:r>
            <a:endParaRPr kumimoji="0" lang="ja-JP" altLang="en-US" sz="24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444500" y="4941168"/>
            <a:ext cx="3270250" cy="1079500"/>
          </a:xfrm>
          <a:prstGeom prst="ellipse">
            <a:avLst/>
          </a:prstGeom>
          <a:noFill/>
          <a:ln w="57150" cmpd="dbl">
            <a:solidFill>
              <a:srgbClr val="EAEC5E"/>
            </a:solidFill>
            <a:round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ko-KR" altLang="en-US" sz="28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비육교잡의</a:t>
            </a:r>
            <a:endParaRPr kumimoji="0" lang="en-US" altLang="ko-KR" sz="2800">
              <a:solidFill>
                <a:srgbClr val="0000FF"/>
              </a:solidFill>
              <a:latin typeface="MS PGothic" pitchFamily="34" charset="-128"/>
              <a:ea typeface="MS PGothic" pitchFamily="34" charset="-128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ko-KR" altLang="en-US" sz="280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 향상</a:t>
            </a:r>
            <a:endParaRPr kumimoji="0" lang="ja-JP" altLang="en-US" sz="2800">
              <a:solidFill>
                <a:srgbClr val="0000FF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053704" name="Rectangle 8"/>
          <p:cNvSpPr>
            <a:spLocks noChangeArrowheads="1"/>
          </p:cNvSpPr>
          <p:nvPr/>
        </p:nvSpPr>
        <p:spPr bwMode="auto">
          <a:xfrm>
            <a:off x="3867150" y="5229001"/>
            <a:ext cx="44910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3" tIns="46031" rIns="92063" bIns="46031" anchor="ctr"/>
          <a:lstStyle/>
          <a:p>
            <a:pPr marL="457200" indent="-457200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우둔의</a:t>
            </a:r>
            <a:r>
              <a:rPr kumimoji="0" lang="ja-JP" altLang="en-US" sz="2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 </a:t>
            </a:r>
            <a:r>
              <a:rPr kumimoji="0" lang="ko-KR" alt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지방 교잡</a:t>
            </a:r>
            <a:r>
              <a:rPr kumimoji="0" lang="ja-JP" alt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 </a:t>
            </a:r>
            <a:r>
              <a:rPr kumimoji="0" lang="ko-KR" alt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향상</a:t>
            </a:r>
            <a:endParaRPr kumimoji="0" lang="ja-JP" altLang="en-US" sz="24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666750"/>
            <a:ext cx="761047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번호 개체 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fld id="{A3CF7487-7D79-44CB-86E4-ACF91C574984}" type="slidenum">
              <a:rPr lang="en-US" altLang="ko-KR"/>
              <a:pPr/>
              <a:t>4</a:t>
            </a:fld>
            <a:endParaRPr lang="en-US" altLang="ko-KR"/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971550" y="487363"/>
            <a:ext cx="6624638" cy="690562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ko-KR" sz="2800" b="1">
                <a:solidFill>
                  <a:srgbClr val="00FF00"/>
                </a:solidFill>
                <a:latin typeface="Arial" pitchFamily="34" charset="0"/>
                <a:ea typeface="휴먼모음T" pitchFamily="18" charset="-127"/>
                <a:cs typeface="한양신명조,한컴돋움"/>
              </a:rPr>
              <a:t> </a:t>
            </a:r>
            <a:r>
              <a:rPr lang="en-US" altLang="ko-KR" sz="2800" b="1">
                <a:solidFill>
                  <a:srgbClr val="00FF00"/>
                </a:solidFill>
                <a:latin typeface="휴먼모음T" pitchFamily="18" charset="-127"/>
                <a:ea typeface="휴먼모음T" pitchFamily="18" charset="-127"/>
                <a:cs typeface="한양신명조,한컴돋움"/>
              </a:rPr>
              <a:t>★ </a:t>
            </a:r>
            <a:r>
              <a:rPr lang="ko-KR" altLang="en-US" sz="2800" b="1">
                <a:solidFill>
                  <a:srgbClr val="00FF00"/>
                </a:solidFill>
                <a:latin typeface="휴먼모음T" pitchFamily="18" charset="-127"/>
                <a:ea typeface="휴먼모음T" pitchFamily="18" charset="-127"/>
                <a:cs typeface="한양신명조,한컴돋움"/>
              </a:rPr>
              <a:t>국가간 근내지방도에 의한 육질등급 비교</a:t>
            </a:r>
            <a:r>
              <a:rPr lang="ko-KR" altLang="en-US" sz="2800" b="1">
                <a:solidFill>
                  <a:srgbClr val="00FF00"/>
                </a:solidFill>
                <a:latin typeface="휴먼모음T" pitchFamily="18" charset="-127"/>
                <a:ea typeface="휴먼모음T" pitchFamily="18" charset="-127"/>
                <a:cs typeface="한양신명조"/>
              </a:rPr>
              <a:t> </a:t>
            </a:r>
            <a:endParaRPr lang="ko-KR" altLang="en-US" sz="2800" b="1">
              <a:solidFill>
                <a:srgbClr val="00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7892" name="Line 3"/>
          <p:cNvSpPr>
            <a:spLocks noChangeShapeType="1"/>
          </p:cNvSpPr>
          <p:nvPr/>
        </p:nvSpPr>
        <p:spPr bwMode="auto">
          <a:xfrm>
            <a:off x="669925" y="1873250"/>
            <a:ext cx="0" cy="0"/>
          </a:xfrm>
          <a:prstGeom prst="line">
            <a:avLst/>
          </a:prstGeom>
          <a:noFill/>
          <a:ln w="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330890" name="Group 138"/>
          <p:cNvGraphicFramePr>
            <a:graphicFrameLocks noGrp="1"/>
          </p:cNvGraphicFramePr>
          <p:nvPr/>
        </p:nvGraphicFramePr>
        <p:xfrm>
          <a:off x="223838" y="1700213"/>
          <a:ext cx="8632825" cy="4608514"/>
        </p:xfrm>
        <a:graphic>
          <a:graphicData uri="http://schemas.openxmlformats.org/drawingml/2006/table">
            <a:tbl>
              <a:tblPr/>
              <a:tblGrid>
                <a:gridCol w="461962"/>
                <a:gridCol w="685800"/>
                <a:gridCol w="685800"/>
                <a:gridCol w="312738"/>
                <a:gridCol w="373062"/>
                <a:gridCol w="685800"/>
                <a:gridCol w="609600"/>
                <a:gridCol w="685800"/>
                <a:gridCol w="627063"/>
                <a:gridCol w="609600"/>
                <a:gridCol w="668337"/>
                <a:gridCol w="685800"/>
                <a:gridCol w="685800"/>
                <a:gridCol w="855663"/>
              </a:tblGrid>
              <a:tr h="922338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한국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r>
                        <a:rPr kumimoji="1" lang="en-US" altLang="ko-K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++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등급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</a:rPr>
                        <a:t>             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 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</a:rPr>
                        <a:t>  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r>
                        <a:rPr kumimoji="1" lang="en-US" altLang="ko-K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+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등급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</a:rPr>
                        <a:t>   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등급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</a:rPr>
                        <a:t>   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2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등급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</a:rPr>
                        <a:t> 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3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등급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207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</a:rPr>
                        <a:t>             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No.9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No.8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No.7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No.6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No.5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 4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No.3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No.2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</a:rPr>
                        <a:t> 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No.1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22338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일본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5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등급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</a:rPr>
                        <a:t>     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4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등급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</a:rPr>
                        <a:t>   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3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등급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2</a:t>
                      </a: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등급</a:t>
                      </a:r>
                      <a:endParaRPr kumimoji="1" lang="ko-KR" alt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</a:rPr>
                        <a:t> 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등급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207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No.12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No.11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No.10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No.9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No.8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No.7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No.6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No.5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No.4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No.3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No.2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바탕" pitchFamily="18" charset="-127"/>
                        </a:rPr>
                        <a:t> 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No.1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223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미국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Prime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Choice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바탕" pitchFamily="18" charset="-127"/>
                        </a:rPr>
                        <a:t>Select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0381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260648"/>
            <a:ext cx="4464496" cy="3048000"/>
          </a:xfrm>
          <a:prstGeom prst="rect">
            <a:avLst/>
          </a:prstGeom>
        </p:spPr>
      </p:pic>
      <p:pic>
        <p:nvPicPr>
          <p:cNvPr id="4" name="IMG_0382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067944" y="3573016"/>
            <a:ext cx="4762128" cy="30480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5536" y="3356992"/>
            <a:ext cx="30243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b="1" dirty="0" err="1" smtClean="0">
                <a:latin typeface="MS PGothic" pitchFamily="34" charset="-128"/>
                <a:ea typeface="MS PGothic" pitchFamily="34" charset="-128"/>
              </a:rPr>
              <a:t>경산우</a:t>
            </a:r>
            <a:r>
              <a:rPr kumimoji="0" lang="en-US" altLang="ko-KR" sz="2400" b="1" dirty="0" smtClean="0">
                <a:latin typeface="MS PGothic" pitchFamily="34" charset="-128"/>
                <a:ea typeface="MS PGothic" pitchFamily="34" charset="-128"/>
              </a:rPr>
              <a:t> 2</a:t>
            </a:r>
            <a:r>
              <a:rPr kumimoji="0" lang="ko-KR" altLang="en-US" sz="2400" b="1" dirty="0" smtClean="0">
                <a:latin typeface="MS PGothic" pitchFamily="34" charset="-128"/>
                <a:ea typeface="MS PGothic" pitchFamily="34" charset="-128"/>
              </a:rPr>
              <a:t>산 </a:t>
            </a:r>
            <a:endParaRPr kumimoji="0" lang="ja-JP" altLang="en-US" sz="2400" b="1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08104" y="2996952"/>
            <a:ext cx="30243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b="1" dirty="0" err="1" smtClean="0">
                <a:latin typeface="MS PGothic" pitchFamily="34" charset="-128"/>
                <a:ea typeface="MS PGothic" pitchFamily="34" charset="-128"/>
              </a:rPr>
              <a:t>경산우</a:t>
            </a:r>
            <a:r>
              <a:rPr kumimoji="0" lang="en-US" altLang="ko-KR" sz="2400" b="1" dirty="0" smtClean="0">
                <a:latin typeface="MS PGothic" pitchFamily="34" charset="-128"/>
                <a:ea typeface="MS PGothic" pitchFamily="34" charset="-128"/>
              </a:rPr>
              <a:t> 4</a:t>
            </a:r>
            <a:r>
              <a:rPr kumimoji="0" lang="ko-KR" altLang="en-US" sz="2400" b="1" dirty="0" smtClean="0">
                <a:latin typeface="MS PGothic" pitchFamily="34" charset="-128"/>
                <a:ea typeface="MS PGothic" pitchFamily="34" charset="-128"/>
              </a:rPr>
              <a:t>산 </a:t>
            </a:r>
            <a:endParaRPr kumimoji="0" lang="ja-JP" altLang="en-US" sz="2400" b="1" dirty="0"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83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51520" y="332656"/>
            <a:ext cx="4248473" cy="3096344"/>
          </a:xfrm>
          <a:prstGeom prst="rect">
            <a:avLst/>
          </a:prstGeom>
        </p:spPr>
      </p:pic>
      <p:pic>
        <p:nvPicPr>
          <p:cNvPr id="3" name="IMG_0384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572000" y="332656"/>
            <a:ext cx="4361284" cy="3048000"/>
          </a:xfrm>
          <a:prstGeom prst="rect">
            <a:avLst/>
          </a:prstGeom>
        </p:spPr>
      </p:pic>
      <p:pic>
        <p:nvPicPr>
          <p:cNvPr id="4" name="IMG_0385.MO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251520" y="3501008"/>
            <a:ext cx="4176464" cy="30480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88024" y="4623519"/>
            <a:ext cx="4032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b="1" dirty="0" err="1" smtClean="0">
                <a:latin typeface="MS PGothic" pitchFamily="34" charset="-128"/>
                <a:ea typeface="MS PGothic" pitchFamily="34" charset="-128"/>
              </a:rPr>
              <a:t>미경산우</a:t>
            </a:r>
            <a:r>
              <a:rPr kumimoji="0" lang="en-US" altLang="ko-KR" sz="2400" b="1" dirty="0" smtClean="0">
                <a:latin typeface="MS PGothic" pitchFamily="34" charset="-128"/>
                <a:ea typeface="MS PGothic" pitchFamily="34" charset="-128"/>
              </a:rPr>
              <a:t> 24</a:t>
            </a:r>
            <a:r>
              <a:rPr kumimoji="0" lang="ko-KR" altLang="en-US" sz="2400" b="1" dirty="0" smtClean="0">
                <a:latin typeface="MS PGothic" pitchFamily="34" charset="-128"/>
                <a:ea typeface="MS PGothic" pitchFamily="34" charset="-128"/>
              </a:rPr>
              <a:t>개월 및 </a:t>
            </a:r>
            <a:r>
              <a:rPr kumimoji="0" lang="en-US" altLang="ko-KR" sz="2400" b="1" dirty="0" smtClean="0">
                <a:latin typeface="MS PGothic" pitchFamily="34" charset="-128"/>
                <a:ea typeface="MS PGothic" pitchFamily="34" charset="-128"/>
              </a:rPr>
              <a:t>25</a:t>
            </a:r>
            <a:r>
              <a:rPr kumimoji="0" lang="ko-KR" altLang="en-US" sz="2400" b="1" dirty="0" smtClean="0">
                <a:latin typeface="MS PGothic" pitchFamily="34" charset="-128"/>
                <a:ea typeface="MS PGothic" pitchFamily="34" charset="-128"/>
              </a:rPr>
              <a:t>개월 </a:t>
            </a:r>
            <a:endParaRPr kumimoji="0" lang="ja-JP" altLang="en-US" sz="2400" b="1" dirty="0"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633412"/>
            <a:ext cx="77152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200025"/>
            <a:ext cx="78105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4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86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95536" y="332656"/>
            <a:ext cx="4032448" cy="3048000"/>
          </a:xfrm>
          <a:prstGeom prst="rect">
            <a:avLst/>
          </a:prstGeom>
        </p:spPr>
      </p:pic>
      <p:pic>
        <p:nvPicPr>
          <p:cNvPr id="3" name="IMG_0387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716016" y="332656"/>
            <a:ext cx="4001244" cy="3048000"/>
          </a:xfrm>
          <a:prstGeom prst="rect">
            <a:avLst/>
          </a:prstGeom>
        </p:spPr>
      </p:pic>
      <p:pic>
        <p:nvPicPr>
          <p:cNvPr id="4" name="IMG_0389.MO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4644008" y="3501008"/>
            <a:ext cx="4104456" cy="30480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5536" y="3933056"/>
            <a:ext cx="4032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b="1" dirty="0" err="1" smtClean="0">
                <a:latin typeface="MS PGothic" pitchFamily="34" charset="-128"/>
                <a:ea typeface="MS PGothic" pitchFamily="34" charset="-128"/>
              </a:rPr>
              <a:t>미경산우</a:t>
            </a:r>
            <a:r>
              <a:rPr kumimoji="0" lang="en-US" altLang="ko-KR" sz="2400" b="1" dirty="0" smtClean="0">
                <a:latin typeface="MS PGothic" pitchFamily="34" charset="-128"/>
                <a:ea typeface="MS PGothic" pitchFamily="34" charset="-128"/>
              </a:rPr>
              <a:t> 12</a:t>
            </a:r>
            <a:r>
              <a:rPr kumimoji="0" lang="ko-KR" altLang="en-US" sz="2400" b="1" dirty="0" smtClean="0">
                <a:latin typeface="MS PGothic" pitchFamily="34" charset="-128"/>
                <a:ea typeface="MS PGothic" pitchFamily="34" charset="-128"/>
              </a:rPr>
              <a:t>개월 </a:t>
            </a:r>
            <a:r>
              <a:rPr kumimoji="0" lang="en-US" altLang="ko-KR" sz="2400" b="1" dirty="0" smtClean="0">
                <a:latin typeface="MS PGothic" pitchFamily="34" charset="-128"/>
                <a:ea typeface="MS PGothic" pitchFamily="34" charset="-128"/>
              </a:rPr>
              <a:t>-</a:t>
            </a:r>
            <a:r>
              <a:rPr kumimoji="0" lang="ko-KR" altLang="en-US" sz="2400" b="1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ko-KR" sz="2400" b="1" dirty="0" smtClean="0">
                <a:latin typeface="MS PGothic" pitchFamily="34" charset="-128"/>
                <a:ea typeface="MS PGothic" pitchFamily="34" charset="-128"/>
              </a:rPr>
              <a:t>19</a:t>
            </a:r>
            <a:r>
              <a:rPr kumimoji="0" lang="ko-KR" altLang="en-US" sz="2400" b="1" dirty="0" smtClean="0">
                <a:latin typeface="MS PGothic" pitchFamily="34" charset="-128"/>
                <a:ea typeface="MS PGothic" pitchFamily="34" charset="-128"/>
              </a:rPr>
              <a:t>개월 </a:t>
            </a:r>
            <a:endParaRPr kumimoji="0" lang="ja-JP" altLang="en-US" sz="2400" b="1" dirty="0"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88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4824536" cy="3048000"/>
          </a:xfrm>
          <a:prstGeom prst="rect">
            <a:avLst/>
          </a:prstGeom>
        </p:spPr>
      </p:pic>
      <p:pic>
        <p:nvPicPr>
          <p:cNvPr id="3" name="IMG_0390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3203848" y="3573016"/>
            <a:ext cx="5410200" cy="304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20072" y="1268760"/>
            <a:ext cx="3780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2400" b="1" dirty="0" err="1" smtClean="0">
                <a:latin typeface="MS PGothic" pitchFamily="34" charset="-128"/>
                <a:ea typeface="MS PGothic" pitchFamily="34" charset="-128"/>
              </a:rPr>
              <a:t>거세우</a:t>
            </a:r>
            <a:r>
              <a:rPr kumimoji="0" lang="en-US" altLang="ko-KR" sz="2400" b="1" dirty="0" smtClean="0">
                <a:latin typeface="MS PGothic" pitchFamily="34" charset="-128"/>
                <a:ea typeface="MS PGothic" pitchFamily="34" charset="-128"/>
              </a:rPr>
              <a:t> 8</a:t>
            </a:r>
            <a:r>
              <a:rPr kumimoji="0" lang="ko-KR" altLang="en-US" sz="2400" b="1" dirty="0" smtClean="0">
                <a:latin typeface="MS PGothic" pitchFamily="34" charset="-128"/>
                <a:ea typeface="MS PGothic" pitchFamily="34" charset="-128"/>
              </a:rPr>
              <a:t>개월 </a:t>
            </a:r>
            <a:r>
              <a:rPr kumimoji="0" lang="en-US" altLang="ko-KR" sz="2400" b="1" dirty="0" smtClean="0">
                <a:latin typeface="MS PGothic" pitchFamily="34" charset="-128"/>
                <a:ea typeface="MS PGothic" pitchFamily="34" charset="-128"/>
              </a:rPr>
              <a:t>-</a:t>
            </a:r>
            <a:r>
              <a:rPr kumimoji="0" lang="ko-KR" altLang="en-US" sz="2400" b="1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ko-KR" sz="2400" b="1" dirty="0" smtClean="0">
                <a:latin typeface="MS PGothic" pitchFamily="34" charset="-128"/>
                <a:ea typeface="MS PGothic" pitchFamily="34" charset="-128"/>
              </a:rPr>
              <a:t>17</a:t>
            </a:r>
            <a:r>
              <a:rPr kumimoji="0" lang="ko-KR" altLang="en-US" sz="2400" b="1" dirty="0" smtClean="0">
                <a:latin typeface="MS PGothic" pitchFamily="34" charset="-128"/>
                <a:ea typeface="MS PGothic" pitchFamily="34" charset="-128"/>
              </a:rPr>
              <a:t>개월 </a:t>
            </a:r>
            <a:endParaRPr kumimoji="0" lang="ja-JP" altLang="en-US" sz="2400" b="1" dirty="0"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9512" y="1105196"/>
            <a:ext cx="8784976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- </a:t>
            </a: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기존 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사료 사양관리를 하였을 때 생산비에서 차지하는 비중이 큼</a:t>
            </a:r>
            <a:endParaRPr lang="ko-KR" altLang="en-US" kern="0" dirty="0">
              <a:solidFill>
                <a:srgbClr val="000000"/>
              </a:solidFill>
              <a:latin typeface="+mn-lt"/>
            </a:endParaRPr>
          </a:p>
          <a:p>
            <a:pPr marL="285750" indent="-2857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따라 비타민 사양관리 실증 실시 </a:t>
            </a:r>
            <a:r>
              <a:rPr lang="ko-KR" altLang="en-US" b="1" kern="0" dirty="0" err="1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일본효고현농림수산기술종합센터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축산연구소 </a:t>
            </a: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일본 </a:t>
            </a:r>
            <a:r>
              <a:rPr lang="ko-KR" altLang="en-US" b="1" kern="0" dirty="0" err="1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흑모화우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비타민 </a:t>
            </a:r>
            <a:r>
              <a:rPr lang="en-US" altLang="ko-KR" b="1" kern="0" dirty="0">
                <a:solidFill>
                  <a:srgbClr val="000000"/>
                </a:solidFill>
                <a:latin typeface="+mn-lt"/>
              </a:rPr>
              <a:t>A </a:t>
            </a: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컨트롤 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사양관리를 </a:t>
            </a:r>
            <a:r>
              <a:rPr lang="en-US" altLang="ko-KR" b="1" kern="0" dirty="0">
                <a:solidFill>
                  <a:srgbClr val="000000"/>
                </a:solidFill>
                <a:latin typeface="+mn-lt"/>
              </a:rPr>
              <a:t>2010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년도 하반기부터 한우에 </a:t>
            </a: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적용 </a:t>
            </a:r>
            <a:endParaRPr lang="en-US" altLang="ko-KR" b="1" kern="0" dirty="0" smtClean="0">
              <a:solidFill>
                <a:srgbClr val="000000"/>
              </a:solidFill>
              <a:latin typeface="+mn-lt"/>
              <a:ea typeface="맑은 고딕" panose="020B0503020000020004" pitchFamily="50" charset="-127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ko-KR" altLang="en-US" b="1" kern="0" dirty="0" err="1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일본효고현농림수산기술종합센터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축산연구소 및 일본 </a:t>
            </a:r>
            <a:r>
              <a:rPr lang="ko-KR" altLang="en-US" b="1" kern="0" dirty="0" err="1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고베대학교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</a:t>
            </a:r>
            <a:r>
              <a:rPr lang="ko-KR" altLang="en-US" b="1" kern="0" dirty="0" err="1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식자원교육연</a:t>
            </a:r>
            <a:endParaRPr lang="en-US" altLang="ko-KR" b="1" kern="0" dirty="0" smtClean="0">
              <a:solidFill>
                <a:srgbClr val="000000"/>
              </a:solidFill>
              <a:latin typeface="+mn-lt"/>
              <a:ea typeface="맑은 고딕" panose="020B0503020000020004" pitchFamily="50" charset="-127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 </a:t>
            </a:r>
            <a:r>
              <a:rPr lang="ko-KR" altLang="en-US" b="1" kern="0" dirty="0" err="1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구센터에서</a:t>
            </a: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연구원 경력이 있음</a:t>
            </a:r>
            <a:r>
              <a:rPr lang="en-US" altLang="ko-KR" b="1" kern="0" dirty="0" smtClean="0">
                <a:solidFill>
                  <a:srgbClr val="000000"/>
                </a:solidFill>
                <a:latin typeface="+mn-lt"/>
              </a:rPr>
              <a:t>)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b="1" kern="0" dirty="0" err="1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출하월령을</a:t>
            </a: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+mn-lt"/>
              </a:rPr>
              <a:t>4~5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개월을 앞당기면 </a:t>
            </a:r>
            <a:r>
              <a:rPr lang="ko-KR" altLang="en-US" b="1" kern="0" dirty="0" err="1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소득율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약 </a:t>
            </a:r>
            <a:r>
              <a:rPr lang="en-US" altLang="ko-KR" b="1" kern="0" dirty="0">
                <a:solidFill>
                  <a:srgbClr val="000000"/>
                </a:solidFill>
                <a:latin typeface="+mn-lt"/>
              </a:rPr>
              <a:t>45% 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정도로 </a:t>
            </a:r>
            <a:r>
              <a:rPr lang="ko-KR" altLang="en-US" b="1" kern="0" dirty="0" err="1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상시두수가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+mn-lt"/>
              </a:rPr>
              <a:t>160 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두 </a:t>
            </a: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이하</a:t>
            </a:r>
            <a:endParaRPr lang="en-US" altLang="ko-KR" b="1" kern="0" dirty="0" smtClean="0">
              <a:solidFill>
                <a:srgbClr val="000000"/>
              </a:solidFill>
              <a:latin typeface="+mn-lt"/>
              <a:ea typeface="맑은 고딕" panose="020B0503020000020004" pitchFamily="50" charset="-127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 </a:t>
            </a: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로 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유지로 매년 출하두수 약 </a:t>
            </a:r>
            <a:r>
              <a:rPr lang="en-US" altLang="ko-KR" b="1" kern="0" dirty="0">
                <a:solidFill>
                  <a:srgbClr val="000000"/>
                </a:solidFill>
                <a:latin typeface="+mn-lt"/>
              </a:rPr>
              <a:t>120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두 정도 출하하면 </a:t>
            </a:r>
            <a:r>
              <a:rPr lang="ko-KR" altLang="en-US" b="1" kern="0" dirty="0" err="1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출하회전률을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타 농가보다 출하 </a:t>
            </a:r>
            <a:endParaRPr lang="en-US" altLang="ko-KR" b="1" kern="0" dirty="0" smtClean="0">
              <a:solidFill>
                <a:srgbClr val="000000"/>
              </a:solidFill>
              <a:latin typeface="+mn-lt"/>
              <a:ea typeface="맑은 고딕" panose="020B0503020000020004" pitchFamily="50" charset="-127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</a:t>
            </a: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회전수가 </a:t>
            </a:r>
            <a:r>
              <a:rPr lang="ko-KR" altLang="en-US" b="1" kern="0" dirty="0" err="1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높아지짐</a:t>
            </a:r>
            <a:r>
              <a:rPr lang="en-US" altLang="ko-KR" b="1" kern="0" dirty="0">
                <a:solidFill>
                  <a:srgbClr val="000000"/>
                </a:solidFill>
                <a:latin typeface="+mn-lt"/>
              </a:rPr>
              <a:t>.</a:t>
            </a:r>
            <a:endParaRPr lang="ko-KR" altLang="en-US" kern="0" dirty="0">
              <a:solidFill>
                <a:srgbClr val="000000"/>
              </a:solidFill>
              <a:latin typeface="+mn-lt"/>
            </a:endParaRPr>
          </a:p>
          <a:p>
            <a:pPr marL="285750" indent="-2857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쇠고기 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가격</a:t>
            </a:r>
            <a:r>
              <a:rPr lang="en-US" altLang="ko-KR" b="1" kern="0" dirty="0">
                <a:solidFill>
                  <a:srgbClr val="000000"/>
                </a:solidFill>
                <a:latin typeface="+mn-lt"/>
              </a:rPr>
              <a:t>, </a:t>
            </a:r>
            <a:r>
              <a:rPr lang="ko-KR" altLang="en-US" b="1" kern="0" dirty="0" err="1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밑송아지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구입가격</a:t>
            </a:r>
            <a:r>
              <a:rPr lang="en-US" altLang="ko-KR" b="1" kern="0" dirty="0">
                <a:solidFill>
                  <a:srgbClr val="000000"/>
                </a:solidFill>
                <a:latin typeface="+mn-lt"/>
              </a:rPr>
              <a:t>, 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사료 가격 변동에 따른 추이에 </a:t>
            </a:r>
            <a:r>
              <a:rPr lang="ko-KR" altLang="en-US" b="1" kern="0" dirty="0" err="1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적절하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 게 </a:t>
            </a:r>
            <a:r>
              <a:rPr lang="ko-KR" altLang="en-US" b="1" kern="0" dirty="0" smtClean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농가경영 </a:t>
            </a:r>
            <a:r>
              <a:rPr lang="ko-KR" altLang="en-US" b="1" kern="0" dirty="0">
                <a:solidFill>
                  <a:srgbClr val="000000"/>
                </a:solidFill>
                <a:latin typeface="+mn-lt"/>
                <a:ea typeface="맑은 고딕" panose="020B0503020000020004" pitchFamily="50" charset="-127"/>
              </a:rPr>
              <a:t>판단을 할 수 있음</a:t>
            </a:r>
            <a:r>
              <a:rPr lang="en-US" altLang="ko-KR" b="1" kern="0" dirty="0">
                <a:solidFill>
                  <a:srgbClr val="000000"/>
                </a:solidFill>
                <a:latin typeface="+mn-lt"/>
              </a:rPr>
              <a:t>. </a:t>
            </a:r>
            <a:endParaRPr lang="ko-KR" altLang="en-US" kern="0" dirty="0">
              <a:solidFill>
                <a:srgbClr val="000000"/>
              </a:solidFill>
              <a:latin typeface="+mn-lt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39552" y="908720"/>
            <a:ext cx="8064896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그에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따른 농가 경영 위험성이 존재 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출하 시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가격 결정은 경매가격에 결 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되</a:t>
            </a:r>
            <a:endParaRPr lang="en-US" altLang="ko-KR" b="1" kern="0" dirty="0" smtClean="0">
              <a:solidFill>
                <a:srgbClr val="000000"/>
              </a:solidFill>
              <a:ea typeface="맑은 고딕" panose="020B0503020000020004" pitchFamily="50" charset="-127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  </a:t>
            </a:r>
            <a:r>
              <a:rPr lang="ko-KR" altLang="en-US" b="1" kern="0" dirty="0" err="1" smtClean="0">
                <a:solidFill>
                  <a:srgbClr val="000000"/>
                </a:solidFill>
                <a:ea typeface="맑은 고딕" panose="020B0503020000020004" pitchFamily="50" charset="-127"/>
              </a:rPr>
              <a:t>어짐에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따라 시장경제에 따른 출하시기 조절이나 경영비 및 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생산비를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농가 </a:t>
            </a:r>
            <a:endParaRPr lang="en-US" altLang="ko-KR" b="1" kern="0" dirty="0" smtClean="0">
              <a:solidFill>
                <a:srgbClr val="000000"/>
              </a:solidFill>
              <a:ea typeface="맑은 고딕" panose="020B0503020000020004" pitchFamily="50" charset="-127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  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추정하였을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때 </a:t>
            </a:r>
            <a:endParaRPr lang="en-US" altLang="ko-KR" b="1" kern="0" dirty="0" smtClean="0">
              <a:solidFill>
                <a:srgbClr val="000000"/>
              </a:solidFill>
              <a:ea typeface="맑은 고딕" panose="020B0503020000020004" pitchFamily="50" charset="-127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  </a:t>
            </a:r>
            <a:r>
              <a:rPr lang="ko-KR" altLang="en-US" b="1" kern="0" dirty="0" err="1" smtClean="0">
                <a:solidFill>
                  <a:srgbClr val="000000"/>
                </a:solidFill>
                <a:ea typeface="맑은 고딕" panose="020B0503020000020004" pitchFamily="50" charset="-127"/>
              </a:rPr>
              <a:t>거세우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26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개월령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~27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개월령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거세우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생체중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720~750KG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b="1" kern="0" dirty="0" err="1" smtClean="0">
                <a:solidFill>
                  <a:srgbClr val="000000"/>
                </a:solidFill>
                <a:ea typeface="맑은 고딕" panose="020B0503020000020004" pitchFamily="50" charset="-127"/>
              </a:rPr>
              <a:t>미경산우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암소 비육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24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개월령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~25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개월령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출하 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시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미경산우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생체중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endParaRPr lang="en-US" altLang="ko-KR" b="1" kern="0" dirty="0" smtClean="0">
              <a:solidFill>
                <a:srgbClr val="000000"/>
              </a:solidFill>
              <a:ea typeface="맑은 고딕" panose="020B0503020000020004" pitchFamily="50" charset="-127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610~630kg 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b="1" kern="0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육질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등급이상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85%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로 하여 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출하월령을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4~5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개월 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단축시키면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구정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추석 등 큰 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명절 대목에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경매 등 평상 시에도 농가 위험부담을 줄일 수 있음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.</a:t>
            </a:r>
            <a:endParaRPr lang="ko-KR" altLang="en-US" sz="1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1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79909" y="261367"/>
            <a:ext cx="6848475" cy="93538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77900" rtl="0" eaLnBrk="1" fontAlgn="base" latinLnBrk="1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비타민 사양관리</a:t>
            </a: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 실증실험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(</a:t>
            </a:r>
            <a:r>
              <a:rPr kumimoji="0" lang="ko-KR" altLang="en-US" sz="2800" noProof="0" dirty="0" err="1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거세우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)</a:t>
            </a:r>
          </a:p>
          <a:p>
            <a:pPr marL="0" marR="0" lvl="0" indent="0" algn="ctr" defTabSz="977900" rtl="0" eaLnBrk="1" fontAlgn="base" latinLnBrk="1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S PGothic" pitchFamily="34" charset="-128"/>
                <a:ea typeface="+mj-ea"/>
                <a:cs typeface="+mj-cs"/>
              </a:rPr>
              <a:t>일반농가</a:t>
            </a:r>
            <a:endParaRPr kumimoji="0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S PGothic" pitchFamily="34" charset="-128"/>
              <a:ea typeface="+mj-ea"/>
              <a:cs typeface="+mj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1520" y="1267991"/>
            <a:ext cx="6336704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실증 실험농가 일관경영체계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(2011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년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)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kumimoji="0" lang="ja-JP" altLang="en-US" sz="22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1520" y="1844055"/>
            <a:ext cx="6264696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사육두수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: 240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두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(</a:t>
            </a:r>
            <a:r>
              <a:rPr kumimoji="0" lang="ko-KR" altLang="en-US" sz="2200" dirty="0" err="1" smtClean="0">
                <a:latin typeface="MS PGothic" pitchFamily="34" charset="-128"/>
                <a:ea typeface="MS PGothic" pitchFamily="34" charset="-128"/>
              </a:rPr>
              <a:t>번식우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:140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두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,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비육우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70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두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)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kumimoji="0" lang="ja-JP" altLang="en-US" sz="22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1520" y="2420888"/>
            <a:ext cx="87129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경영 목표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    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사양관리 개선으로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1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등급 </a:t>
            </a:r>
            <a:r>
              <a:rPr kumimoji="0" lang="ko-KR" altLang="en-US" sz="2200" dirty="0" err="1" smtClean="0">
                <a:latin typeface="MS PGothic" pitchFamily="34" charset="-128"/>
                <a:ea typeface="MS PGothic" pitchFamily="34" charset="-128"/>
              </a:rPr>
              <a:t>출현률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90%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이상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    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일관체계 장점을 살린 조기출하로 생산비절감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    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자가 생산 송아지는 생후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25</a:t>
            </a:r>
            <a:r>
              <a:rPr kumimoji="0" lang="ja-JP" altLang="en-US" sz="2200" dirty="0" smtClean="0">
                <a:latin typeface="MS PGothic" pitchFamily="34" charset="-128"/>
                <a:ea typeface="MS PGothic" pitchFamily="34" charset="-128"/>
              </a:rPr>
              <a:t> ～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26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개월 사육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(700kg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이상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)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출하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    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외부 도입 송아지는 생후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26</a:t>
            </a:r>
            <a:r>
              <a:rPr kumimoji="0" lang="ja-JP" altLang="en-US" sz="2200" dirty="0" smtClean="0">
                <a:latin typeface="MS PGothic" pitchFamily="34" charset="-128"/>
                <a:ea typeface="MS PGothic" pitchFamily="34" charset="-128"/>
              </a:rPr>
              <a:t> ～ </a:t>
            </a:r>
            <a:r>
              <a:rPr kumimoji="0" lang="en-US" altLang="ja-JP" sz="2200" dirty="0" smtClean="0">
                <a:latin typeface="MS PGothic" pitchFamily="34" charset="-128"/>
                <a:ea typeface="MS PGothic" pitchFamily="34" charset="-128"/>
              </a:rPr>
              <a:t>27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개월 사육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(20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개월 비육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)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출하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ja-JP" sz="2200" dirty="0" smtClean="0">
                <a:latin typeface="MS PGothic" pitchFamily="34" charset="-128"/>
                <a:ea typeface="MS PGothic" pitchFamily="34" charset="-128"/>
              </a:rPr>
              <a:t>    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철저한 사료 제한급여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ja-JP" sz="2200" dirty="0" smtClean="0">
                <a:latin typeface="MS PGothic" pitchFamily="34" charset="-128"/>
                <a:ea typeface="MS PGothic" pitchFamily="34" charset="-128"/>
              </a:rPr>
              <a:t>   </a:t>
            </a:r>
            <a:r>
              <a:rPr kumimoji="0" lang="en-US" altLang="ja-JP" sz="2200" b="1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ja-JP" sz="2200" b="1" u="sng" dirty="0" smtClean="0">
                <a:latin typeface="MS PGothic" pitchFamily="34" charset="-128"/>
                <a:ea typeface="MS PGothic" pitchFamily="34" charset="-128"/>
              </a:rPr>
              <a:t>- 1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두당 평균 매출액</a:t>
            </a:r>
            <a:r>
              <a:rPr kumimoji="0" lang="en-US" altLang="ko-KR" sz="2200" b="1" u="sng" dirty="0" smtClean="0">
                <a:latin typeface="MS PGothic" pitchFamily="34" charset="-128"/>
                <a:ea typeface="MS PGothic" pitchFamily="34" charset="-128"/>
              </a:rPr>
              <a:t> 6,250,000 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원</a:t>
            </a:r>
            <a:endParaRPr kumimoji="0" lang="en-US" altLang="ko-KR" sz="2200" b="1" u="sng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ja-JP" sz="2200" b="1" dirty="0" smtClean="0">
                <a:latin typeface="MS PGothic" pitchFamily="34" charset="-128"/>
                <a:ea typeface="MS PGothic" pitchFamily="34" charset="-128"/>
              </a:rPr>
              <a:t>    </a:t>
            </a:r>
            <a:r>
              <a:rPr kumimoji="0" lang="en-US" altLang="ja-JP" sz="2200" b="1" u="sng" dirty="0" smtClean="0">
                <a:latin typeface="MS PGothic" pitchFamily="34" charset="-128"/>
                <a:ea typeface="MS PGothic" pitchFamily="34" charset="-128"/>
              </a:rPr>
              <a:t>- 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경영비 </a:t>
            </a:r>
            <a:r>
              <a:rPr kumimoji="0" lang="en-US" altLang="ko-KR" sz="2200" b="1" u="sng" dirty="0" smtClean="0">
                <a:latin typeface="MS PGothic" pitchFamily="34" charset="-128"/>
                <a:ea typeface="MS PGothic" pitchFamily="34" charset="-128"/>
              </a:rPr>
              <a:t>: 4,500,000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원</a:t>
            </a:r>
            <a:endParaRPr kumimoji="0" lang="en-US" altLang="ko-KR" sz="2200" b="1" u="sng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      [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외부송아지구입비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(1,500,000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)+</a:t>
            </a:r>
            <a:r>
              <a:rPr kumimoji="0" lang="ko-KR" altLang="en-US" sz="2000" dirty="0" err="1" smtClean="0">
                <a:latin typeface="MS PGothic" pitchFamily="34" charset="-128"/>
                <a:ea typeface="MS PGothic" pitchFamily="34" charset="-128"/>
              </a:rPr>
              <a:t>사료비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(2,500,000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)+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기타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(500,000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)]</a:t>
            </a: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    </a:t>
            </a:r>
            <a:r>
              <a:rPr kumimoji="0" lang="en-US" altLang="ko-KR" sz="2200" b="1" u="sng" dirty="0" smtClean="0">
                <a:latin typeface="MS PGothic" pitchFamily="34" charset="-128"/>
                <a:ea typeface="MS PGothic" pitchFamily="34" charset="-128"/>
              </a:rPr>
              <a:t>- 1 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두당 평균 소득  약 </a:t>
            </a:r>
            <a:r>
              <a:rPr kumimoji="0" lang="en-US" altLang="ko-KR" sz="2200" b="1" u="sng" dirty="0" smtClean="0">
                <a:latin typeface="MS PGothic" pitchFamily="34" charset="-128"/>
                <a:ea typeface="MS PGothic" pitchFamily="34" charset="-128"/>
              </a:rPr>
              <a:t>1,500,000 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원   </a:t>
            </a:r>
            <a:endParaRPr kumimoji="0" lang="en-US" altLang="ko-KR" sz="2200" b="1" u="sng" dirty="0" smtClean="0">
              <a:latin typeface="MS PGothic" pitchFamily="34" charset="-128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18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251516" y="548683"/>
          <a:ext cx="8568962" cy="5690137"/>
        </p:xfrm>
        <a:graphic>
          <a:graphicData uri="http://schemas.openxmlformats.org/drawingml/2006/table">
            <a:tbl>
              <a:tblPr/>
              <a:tblGrid>
                <a:gridCol w="437787"/>
                <a:gridCol w="29003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54655"/>
                <a:gridCol w="213643"/>
                <a:gridCol w="363910"/>
                <a:gridCol w="358557"/>
              </a:tblGrid>
              <a:tr h="403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 dirty="0">
                          <a:solidFill>
                            <a:srgbClr val="000000"/>
                          </a:solidFill>
                          <a:latin typeface="HY신명조"/>
                        </a:rPr>
                        <a:t>생후연령</a:t>
                      </a: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9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11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12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13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14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16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17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18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19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21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22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23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24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26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27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비고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목표체중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710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목표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DG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0.6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62">
                <a:tc gridSpan="2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 dirty="0">
                          <a:solidFill>
                            <a:srgbClr val="000000"/>
                          </a:solidFill>
                          <a:latin typeface="HY신명조"/>
                        </a:rPr>
                        <a:t>건초급여</a:t>
                      </a: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 dirty="0">
                          <a:solidFill>
                            <a:srgbClr val="000000"/>
                          </a:solidFill>
                          <a:latin typeface="HY신명조"/>
                        </a:rPr>
                        <a:t>볏짚제한급여</a:t>
                      </a: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85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볏짚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6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보조사료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합계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4.5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4.5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4.0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059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농후사료 제한 </a:t>
                      </a: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</a:rPr>
                        <a:t>+ </a:t>
                      </a: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보조사료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농후사료 제한급여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03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육성용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4.0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비육용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7~7.5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8 ~ 9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합계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3.5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6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7~7.5</a:t>
                      </a:r>
                      <a:endParaRPr lang="en-US" altLang="ko-KR" sz="8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7.5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6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8 ~ 9</a:t>
                      </a:r>
                      <a:endParaRPr lang="en-US" altLang="ko-KR" sz="8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99592" y="44624"/>
            <a:ext cx="6848475" cy="431329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77900" rtl="0" eaLnBrk="1" fontAlgn="base" latinLnBrk="1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한우 거세 비육우 실증실험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(</a:t>
            </a: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비타민</a:t>
            </a:r>
            <a:r>
              <a:rPr kumimoji="0" lang="en-US" altLang="ko-KR" sz="28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A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)</a:t>
            </a:r>
            <a:endParaRPr kumimoji="0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S PGothic" pitchFamily="34" charset="-128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496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fld id="{6D5F16D5-F289-4A4C-B578-7EFB8243E82D}" type="slidenum">
              <a:rPr lang="en-US" altLang="ko-KR"/>
              <a:pPr/>
              <a:t>5</a:t>
            </a:fld>
            <a:endParaRPr lang="en-US" altLang="ko-KR"/>
          </a:p>
        </p:txBody>
      </p:sp>
      <p:pic>
        <p:nvPicPr>
          <p:cNvPr id="38915" name="Picture 2" descr="02_02_1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0" y="0"/>
            <a:ext cx="5761038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3100388" y="6461125"/>
            <a:ext cx="614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b="1">
                <a:latin typeface="맑은 고딕" pitchFamily="50" charset="-127"/>
                <a:ea typeface="맑은 고딕" pitchFamily="50" charset="-127"/>
              </a:rPr>
              <a:t>일본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0" y="0"/>
            <a:ext cx="615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b="1">
                <a:latin typeface="맑은 고딕" pitchFamily="50" charset="-127"/>
                <a:ea typeface="맑은 고딕" pitchFamily="50" charset="-127"/>
              </a:rPr>
              <a:t>한국</a:t>
            </a:r>
          </a:p>
        </p:txBody>
      </p:sp>
      <p:pic>
        <p:nvPicPr>
          <p:cNvPr id="38918" name="Picture 5" descr="UNI00000a34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0150" y="3252788"/>
            <a:ext cx="5403850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395536" y="908720"/>
          <a:ext cx="8136904" cy="252028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034226"/>
                <a:gridCol w="2034226"/>
                <a:gridCol w="1692188"/>
                <a:gridCol w="2376264"/>
              </a:tblGrid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/>
                        <a:t>구분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err="1"/>
                        <a:t>출하월령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/>
                        <a:t>두수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/>
                        <a:t>비고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25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3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smtClean="0"/>
                        <a:t>비타민 사양 전구간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26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smtClean="0"/>
                        <a:t>비타민 사양 전구간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3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27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smtClean="0"/>
                        <a:t>비타민 사양 생후 </a:t>
                      </a:r>
                      <a:r>
                        <a:rPr lang="en-US" altLang="ko-KR" sz="1100" u="none" strike="noStrike" dirty="0" smtClean="0"/>
                        <a:t>6</a:t>
                      </a:r>
                      <a:r>
                        <a:rPr lang="ko-KR" altLang="en-US" sz="1100" u="none" strike="noStrike" dirty="0" err="1" smtClean="0"/>
                        <a:t>개월령</a:t>
                      </a:r>
                      <a:r>
                        <a:rPr lang="ko-KR" altLang="en-US" sz="1100" u="none" strike="noStrike" dirty="0" smtClean="0"/>
                        <a:t> </a:t>
                      </a:r>
                      <a:r>
                        <a:rPr lang="ko-KR" altLang="en-US" sz="1100" u="none" strike="noStrike" dirty="0" err="1" smtClean="0"/>
                        <a:t>부터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4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28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15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u="none" strike="noStrike" dirty="0" smtClean="0"/>
                        <a:t>비타민 사양 생후 </a:t>
                      </a:r>
                      <a:r>
                        <a:rPr lang="en-US" altLang="ko-KR" sz="1100" u="none" strike="noStrike" dirty="0" smtClean="0"/>
                        <a:t>6</a:t>
                      </a:r>
                      <a:r>
                        <a:rPr lang="ko-KR" altLang="en-US" sz="1100" u="none" strike="noStrike" dirty="0" err="1" smtClean="0"/>
                        <a:t>개월령</a:t>
                      </a:r>
                      <a:r>
                        <a:rPr lang="ko-KR" altLang="en-US" sz="1100" u="none" strike="noStrike" dirty="0" smtClean="0"/>
                        <a:t> </a:t>
                      </a:r>
                      <a:r>
                        <a:rPr lang="ko-KR" altLang="en-US" sz="1100" u="none" strike="noStrike" dirty="0" err="1" smtClean="0"/>
                        <a:t>부터</a:t>
                      </a:r>
                      <a:endParaRPr lang="ko-KR" altLang="en-US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5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29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u="none" strike="noStrike" dirty="0" smtClean="0"/>
                        <a:t>비타민 사양 생후 </a:t>
                      </a:r>
                      <a:r>
                        <a:rPr lang="en-US" altLang="ko-KR" sz="1100" u="none" strike="noStrike" dirty="0" smtClean="0"/>
                        <a:t>11</a:t>
                      </a:r>
                      <a:r>
                        <a:rPr lang="ko-KR" altLang="en-US" sz="1100" u="none" strike="noStrike" dirty="0" err="1" smtClean="0"/>
                        <a:t>개월령</a:t>
                      </a:r>
                      <a:r>
                        <a:rPr lang="ko-KR" altLang="en-US" sz="1100" u="none" strike="noStrike" dirty="0" smtClean="0"/>
                        <a:t> </a:t>
                      </a:r>
                      <a:r>
                        <a:rPr lang="ko-KR" altLang="en-US" sz="1100" u="none" strike="noStrike" dirty="0" err="1" smtClean="0"/>
                        <a:t>부터</a:t>
                      </a:r>
                      <a:endParaRPr lang="ko-KR" altLang="en-US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6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30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6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u="none" strike="noStrike" dirty="0" smtClean="0"/>
                        <a:t>비타민 사양 생후 </a:t>
                      </a:r>
                      <a:r>
                        <a:rPr lang="en-US" altLang="ko-KR" sz="1100" u="none" strike="noStrike" dirty="0" smtClean="0"/>
                        <a:t>18</a:t>
                      </a:r>
                      <a:r>
                        <a:rPr lang="ko-KR" altLang="en-US" sz="1100" u="none" strike="noStrike" dirty="0" err="1" smtClean="0"/>
                        <a:t>개월령</a:t>
                      </a:r>
                      <a:r>
                        <a:rPr lang="ko-KR" altLang="en-US" sz="1100" u="none" strike="noStrike" dirty="0" smtClean="0"/>
                        <a:t> </a:t>
                      </a:r>
                      <a:r>
                        <a:rPr lang="ko-KR" altLang="en-US" sz="1100" u="none" strike="noStrike" dirty="0" err="1" smtClean="0"/>
                        <a:t>부터</a:t>
                      </a:r>
                      <a:endParaRPr lang="ko-KR" altLang="en-US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7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31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5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u="none" strike="noStrike" dirty="0" smtClean="0"/>
                        <a:t>비타민 사양 생후 </a:t>
                      </a:r>
                      <a:r>
                        <a:rPr lang="en-US" altLang="ko-KR" sz="1100" u="none" strike="noStrike" dirty="0" smtClean="0"/>
                        <a:t>20</a:t>
                      </a:r>
                      <a:r>
                        <a:rPr lang="ko-KR" altLang="en-US" sz="1100" u="none" strike="noStrike" dirty="0" err="1" smtClean="0"/>
                        <a:t>개월령</a:t>
                      </a:r>
                      <a:r>
                        <a:rPr lang="ko-KR" altLang="en-US" sz="1100" u="none" strike="noStrike" dirty="0" smtClean="0"/>
                        <a:t> </a:t>
                      </a:r>
                      <a:r>
                        <a:rPr lang="ko-KR" altLang="en-US" sz="1100" u="none" strike="noStrike" dirty="0" err="1" smtClean="0"/>
                        <a:t>부터</a:t>
                      </a:r>
                      <a:endParaRPr lang="ko-KR" altLang="en-US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8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32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5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u="none" strike="noStrike" dirty="0" smtClean="0"/>
                        <a:t>비타민 사양 생후 </a:t>
                      </a:r>
                      <a:r>
                        <a:rPr lang="en-US" altLang="ko-KR" sz="1100" u="none" strike="noStrike" dirty="0" smtClean="0"/>
                        <a:t>20</a:t>
                      </a:r>
                      <a:r>
                        <a:rPr lang="ko-KR" altLang="en-US" sz="1100" u="none" strike="noStrike" dirty="0" err="1" smtClean="0"/>
                        <a:t>개월령</a:t>
                      </a:r>
                      <a:r>
                        <a:rPr lang="ko-KR" altLang="en-US" sz="1100" u="none" strike="noStrike" dirty="0" smtClean="0"/>
                        <a:t> </a:t>
                      </a:r>
                      <a:r>
                        <a:rPr lang="ko-KR" altLang="en-US" sz="1100" u="none" strike="noStrike" dirty="0" err="1" smtClean="0"/>
                        <a:t>부터</a:t>
                      </a:r>
                      <a:endParaRPr lang="ko-KR" altLang="en-US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2520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/>
                        <a:t>계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 smtClean="0"/>
                        <a:t>67 </a:t>
                      </a:r>
                      <a:r>
                        <a:rPr lang="ko-KR" altLang="en-US" sz="1100" u="none" strike="noStrike" dirty="0" smtClean="0"/>
                        <a:t>두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71600" y="189359"/>
            <a:ext cx="7200800" cy="431329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77900" rtl="0" eaLnBrk="1" fontAlgn="base" latinLnBrk="1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비타민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A</a:t>
            </a: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 실증실험 한우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(</a:t>
            </a:r>
            <a:r>
              <a:rPr kumimoji="0" lang="ko-KR" altLang="en-US" sz="2800" noProof="0" dirty="0" err="1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거세우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)</a:t>
            </a: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 </a:t>
            </a:r>
            <a:r>
              <a:rPr kumimoji="0" lang="ko-KR" altLang="en-US" sz="2800" noProof="0" dirty="0" err="1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월령별</a:t>
            </a: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 출하</a:t>
            </a:r>
            <a:endParaRPr kumimoji="0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S PGothic" pitchFamily="34" charset="-128"/>
              <a:ea typeface="+mj-ea"/>
              <a:cs typeface="+mj-cs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67545" y="3806532"/>
          <a:ext cx="8064895" cy="24307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211563"/>
                <a:gridCol w="1211563"/>
                <a:gridCol w="1609321"/>
                <a:gridCol w="1656184"/>
                <a:gridCol w="1164701"/>
                <a:gridCol w="1211563"/>
              </a:tblGrid>
              <a:tr h="2209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/>
                        <a:t>구분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err="1"/>
                        <a:t>출하월령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/>
                        <a:t>육질 등급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/>
                        <a:t>두수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209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1++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1+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1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25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2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3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26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6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4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3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27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2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4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5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4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28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3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2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10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15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5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29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6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3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6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30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3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6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7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31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1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3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5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8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32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/>
                        <a:t>1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5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  <a:tr h="22098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/>
                        <a:t>계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14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26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27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/>
                        <a:t>67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7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51528" y="764710"/>
          <a:ext cx="8568945" cy="5623700"/>
        </p:xfrm>
        <a:graphic>
          <a:graphicData uri="http://schemas.openxmlformats.org/drawingml/2006/table">
            <a:tbl>
              <a:tblPr/>
              <a:tblGrid>
                <a:gridCol w="253942"/>
                <a:gridCol w="639618"/>
                <a:gridCol w="368592"/>
                <a:gridCol w="368592"/>
                <a:gridCol w="368592"/>
                <a:gridCol w="368592"/>
                <a:gridCol w="368592"/>
                <a:gridCol w="368592"/>
                <a:gridCol w="368592"/>
                <a:gridCol w="368592"/>
                <a:gridCol w="368592"/>
                <a:gridCol w="368592"/>
                <a:gridCol w="368592"/>
                <a:gridCol w="368592"/>
                <a:gridCol w="368592"/>
                <a:gridCol w="368592"/>
                <a:gridCol w="823911"/>
                <a:gridCol w="845593"/>
                <a:gridCol w="845593"/>
              </a:tblGrid>
              <a:tr h="3157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순번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출하</a:t>
                      </a:r>
                      <a:endParaRPr lang="en-US" altLang="ko-KR" sz="800" b="0" i="0" u="none" strike="noStrike" dirty="0" smtClean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 err="1" smtClean="0">
                          <a:solidFill>
                            <a:srgbClr val="000000"/>
                          </a:solidFill>
                          <a:latin typeface="맑은 고딕"/>
                        </a:rPr>
                        <a:t>월령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품종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성별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육            량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육           질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결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함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최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종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등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바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코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드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</a:tr>
              <a:tr h="7692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등지방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두께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(mm)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등심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면적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(cm</a:t>
                      </a:r>
                      <a:r>
                        <a:rPr lang="en-US" sz="800" b="0" i="0" u="none" strike="noStrike" baseline="30000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도체중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(kg)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육량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지수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등급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보정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육량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등급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근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내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방</a:t>
                      </a:r>
                    </a:p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육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색</a:t>
                      </a:r>
                    </a:p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방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색</a:t>
                      </a:r>
                    </a:p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조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직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감</a:t>
                      </a:r>
                    </a:p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성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숙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도</a:t>
                      </a:r>
                    </a:p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육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질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등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F"/>
                    </a:solidFill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84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65.9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2041303593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104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461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70.7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2037102052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454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66.1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2016980811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472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68.6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2037100612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484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69.8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2044063122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61.3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2025767868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458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66.7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2041708368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69.8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2032187290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487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2032187345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2032187388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66.7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2028951067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59.1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2036139263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58.5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2030424483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2029887098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58.5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2044201643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394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71.4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2012813693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2012822975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58.4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근출혈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2046368043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2043473291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61.1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2036112835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461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65.4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2010203257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22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83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422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58.3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2043473648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23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62.4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2043407664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24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62.3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2044037116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25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398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65.4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2010033587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483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62.8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2030428567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68.3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2029887186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2029887250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2010035468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68.1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2000376873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31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64.5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2046317890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32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64.5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2046317929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3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33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2046353011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63885" y="189359"/>
            <a:ext cx="7208515" cy="431329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77900">
              <a:lnSpc>
                <a:spcPct val="75000"/>
              </a:lnSpc>
              <a:defRPr/>
            </a:pPr>
            <a:r>
              <a:rPr kumimoji="0" lang="ko-KR" altLang="en-US" sz="2800" b="1" dirty="0" smtClean="0">
                <a:solidFill>
                  <a:srgbClr val="008000"/>
                </a:solidFill>
                <a:latin typeface="MS PGothic" pitchFamily="34" charset="-128"/>
              </a:rPr>
              <a:t>비타민</a:t>
            </a:r>
            <a:r>
              <a:rPr kumimoji="0" lang="en-US" altLang="ko-KR" sz="2800" b="1" dirty="0" smtClean="0">
                <a:solidFill>
                  <a:srgbClr val="008000"/>
                </a:solidFill>
                <a:latin typeface="MS PGothic" pitchFamily="34" charset="-128"/>
              </a:rPr>
              <a:t>A</a:t>
            </a:r>
            <a:r>
              <a:rPr kumimoji="0" lang="ko-KR" altLang="en-US" sz="2800" dirty="0" smtClean="0">
                <a:solidFill>
                  <a:srgbClr val="008000"/>
                </a:solidFill>
                <a:latin typeface="MS PGothic" pitchFamily="34" charset="-128"/>
              </a:rPr>
              <a:t>  </a:t>
            </a:r>
            <a:r>
              <a:rPr kumimoji="0" lang="ko-KR" altLang="en-US" sz="2800" dirty="0" err="1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거세우</a:t>
            </a: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 출하성적</a:t>
            </a:r>
            <a:endParaRPr kumimoji="0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S PGothic" pitchFamily="34" charset="-128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61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51528" y="188659"/>
          <a:ext cx="8640947" cy="6264669"/>
        </p:xfrm>
        <a:graphic>
          <a:graphicData uri="http://schemas.openxmlformats.org/drawingml/2006/table">
            <a:tbl>
              <a:tblPr/>
              <a:tblGrid>
                <a:gridCol w="256076"/>
                <a:gridCol w="644992"/>
                <a:gridCol w="371689"/>
                <a:gridCol w="371689"/>
                <a:gridCol w="371689"/>
                <a:gridCol w="371689"/>
                <a:gridCol w="371689"/>
                <a:gridCol w="371689"/>
                <a:gridCol w="371689"/>
                <a:gridCol w="371689"/>
                <a:gridCol w="371689"/>
                <a:gridCol w="371689"/>
                <a:gridCol w="371689"/>
                <a:gridCol w="371689"/>
                <a:gridCol w="371689"/>
                <a:gridCol w="371689"/>
                <a:gridCol w="830835"/>
                <a:gridCol w="852699"/>
                <a:gridCol w="852699"/>
              </a:tblGrid>
              <a:tr h="3435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순번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출하</a:t>
                      </a:r>
                      <a:endParaRPr lang="en-US" altLang="ko-KR" sz="800" b="0" i="0" u="none" strike="noStrike" dirty="0" smtClean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 err="1" smtClean="0">
                          <a:solidFill>
                            <a:srgbClr val="000000"/>
                          </a:solidFill>
                          <a:latin typeface="맑은 고딕"/>
                        </a:rPr>
                        <a:t>월령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품종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성별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육            량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육           질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결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함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최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종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등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바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코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드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</a:tr>
              <a:tr h="8371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등지방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두께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(mm)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등심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면적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(cm</a:t>
                      </a:r>
                      <a:r>
                        <a:rPr lang="en-US" sz="800" b="0" i="0" u="none" strike="noStrike" baseline="30000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도체중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(kg)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육량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지수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등급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보정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육량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등급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근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내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방</a:t>
                      </a:r>
                    </a:p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육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색</a:t>
                      </a:r>
                    </a:p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방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색</a:t>
                      </a:r>
                    </a:p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조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직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감</a:t>
                      </a:r>
                    </a:p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성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숙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도</a:t>
                      </a:r>
                    </a:p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육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질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등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급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F"/>
                    </a:solidFill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34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71.6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2046323498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35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66.2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2046156004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36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66.1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2048442428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37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101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521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56.4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2018454245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38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435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61.3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2029050254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39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91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376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65.5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2017792291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40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63.7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2012822143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41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2046318510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42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65.1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2030428575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43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62.3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2010042303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44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65.3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2046138461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45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59.7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1++C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2046318987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46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62.8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2046317074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47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66.9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2046318840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48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390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2007782969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49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61.7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2046334289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50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근출혈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2036028404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51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2012809586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52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1+A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2046456304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53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60.5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2048442557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54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64.6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2000947285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55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58.2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2046417357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56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65.4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2010035476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57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65.6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2046138470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58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62.6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2044733501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59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59.7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2032001269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60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2029894589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61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61.8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1C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2010033013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62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2030399728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63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2046398172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64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346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2028950576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65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84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68.7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1+A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2012823252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66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62.8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2044046908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67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거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65.5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2046357012</a:t>
                      </a:r>
                    </a:p>
                  </a:txBody>
                  <a:tcPr marL="1347" marR="1347" marT="13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27585" y="261367"/>
            <a:ext cx="7776864" cy="93538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77900" rtl="0" eaLnBrk="1" fontAlgn="base" latinLnBrk="1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비타민 컨트롤</a:t>
            </a: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 실증실험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(</a:t>
            </a:r>
            <a:r>
              <a:rPr kumimoji="0" lang="ko-KR" altLang="en-US" sz="28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암소 </a:t>
            </a:r>
            <a:r>
              <a:rPr kumimoji="0" lang="ko-KR" altLang="en-US" sz="2800" dirty="0" err="1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미경산우</a:t>
            </a:r>
            <a:r>
              <a:rPr kumimoji="0" lang="en-US" altLang="ko-KR" sz="28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, </a:t>
            </a:r>
            <a:r>
              <a:rPr kumimoji="0" lang="ko-KR" altLang="en-US" sz="2800" dirty="0" err="1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경산우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)</a:t>
            </a:r>
          </a:p>
          <a:p>
            <a:pPr marL="0" marR="0" lvl="0" indent="0" algn="ctr" defTabSz="977900" rtl="0" eaLnBrk="1" fontAlgn="base" latinLnBrk="1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S PGothic" pitchFamily="34" charset="-128"/>
                <a:ea typeface="+mj-ea"/>
                <a:cs typeface="+mj-cs"/>
              </a:rPr>
              <a:t>일반농가</a:t>
            </a:r>
            <a:endParaRPr kumimoji="0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S PGothic" pitchFamily="34" charset="-128"/>
              <a:ea typeface="+mj-ea"/>
              <a:cs typeface="+mj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1520" y="1267991"/>
            <a:ext cx="5184576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실증 실험농가 일관경영체계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(2015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년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)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kumimoji="0" lang="ja-JP" altLang="en-US" sz="22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1520" y="1844055"/>
            <a:ext cx="684076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사육두수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: 240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두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(</a:t>
            </a:r>
            <a:r>
              <a:rPr kumimoji="0" lang="ko-KR" altLang="en-US" sz="2200" dirty="0" err="1" smtClean="0">
                <a:latin typeface="MS PGothic" pitchFamily="34" charset="-128"/>
                <a:ea typeface="MS PGothic" pitchFamily="34" charset="-128"/>
              </a:rPr>
              <a:t>번식우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:100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두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,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비육우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110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두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)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kumimoji="0" lang="ja-JP" altLang="en-US" sz="22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1520" y="2420888"/>
            <a:ext cx="87129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경영 목표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    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사양관리 개선으로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1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등급 </a:t>
            </a:r>
            <a:r>
              <a:rPr kumimoji="0" lang="ko-KR" altLang="en-US" sz="2200" dirty="0" err="1" smtClean="0">
                <a:latin typeface="MS PGothic" pitchFamily="34" charset="-128"/>
                <a:ea typeface="MS PGothic" pitchFamily="34" charset="-128"/>
              </a:rPr>
              <a:t>출현률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90%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이상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    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일관체계 장점을 살린 조기출하로 생산비절감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    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자가 생산 송아지는 생후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25</a:t>
            </a:r>
            <a:r>
              <a:rPr kumimoji="0" lang="ja-JP" altLang="en-US" sz="2200" dirty="0" smtClean="0">
                <a:latin typeface="MS PGothic" pitchFamily="34" charset="-128"/>
                <a:ea typeface="MS PGothic" pitchFamily="34" charset="-128"/>
              </a:rPr>
              <a:t> ～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26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개월 사육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(640kg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이상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)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출하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    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외부 도입 송아지는 생후 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26</a:t>
            </a:r>
            <a:r>
              <a:rPr kumimoji="0" lang="ja-JP" altLang="en-US" sz="2200" dirty="0" smtClean="0">
                <a:latin typeface="MS PGothic" pitchFamily="34" charset="-128"/>
                <a:ea typeface="MS PGothic" pitchFamily="34" charset="-128"/>
              </a:rPr>
              <a:t> ～ </a:t>
            </a:r>
            <a:r>
              <a:rPr kumimoji="0" lang="en-US" altLang="ja-JP" sz="2200" dirty="0" smtClean="0">
                <a:latin typeface="MS PGothic" pitchFamily="34" charset="-128"/>
                <a:ea typeface="MS PGothic" pitchFamily="34" charset="-128"/>
              </a:rPr>
              <a:t>27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개월 사육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(20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개월 비육</a:t>
            </a:r>
            <a:r>
              <a:rPr kumimoji="0" lang="en-US" altLang="ko-KR" sz="2200" dirty="0" smtClean="0">
                <a:latin typeface="MS PGothic" pitchFamily="34" charset="-128"/>
                <a:ea typeface="MS PGothic" pitchFamily="34" charset="-128"/>
              </a:rPr>
              <a:t>)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출하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ja-JP" sz="2200" dirty="0" smtClean="0">
                <a:latin typeface="MS PGothic" pitchFamily="34" charset="-128"/>
                <a:ea typeface="MS PGothic" pitchFamily="34" charset="-128"/>
              </a:rPr>
              <a:t>    - </a:t>
            </a:r>
            <a:r>
              <a:rPr kumimoji="0" lang="ko-KR" altLang="en-US" sz="2200" dirty="0" smtClean="0">
                <a:latin typeface="MS PGothic" pitchFamily="34" charset="-128"/>
                <a:ea typeface="MS PGothic" pitchFamily="34" charset="-128"/>
              </a:rPr>
              <a:t>철저한 사료 제한급여</a:t>
            </a:r>
            <a:endParaRPr kumimoji="0" lang="en-US" altLang="ko-KR" sz="22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ja-JP" sz="2200" dirty="0" smtClean="0">
                <a:latin typeface="MS PGothic" pitchFamily="34" charset="-128"/>
                <a:ea typeface="MS PGothic" pitchFamily="34" charset="-128"/>
              </a:rPr>
              <a:t>   </a:t>
            </a:r>
            <a:r>
              <a:rPr kumimoji="0" lang="en-US" altLang="ja-JP" sz="2200" b="1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ja-JP" sz="2200" b="1" u="sng" dirty="0" smtClean="0">
                <a:latin typeface="MS PGothic" pitchFamily="34" charset="-128"/>
                <a:ea typeface="MS PGothic" pitchFamily="34" charset="-128"/>
              </a:rPr>
              <a:t>- 1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두당 평균 매출액</a:t>
            </a:r>
            <a:r>
              <a:rPr kumimoji="0" lang="en-US" altLang="ko-KR" sz="2200" b="1" u="sng" dirty="0" smtClean="0">
                <a:latin typeface="MS PGothic" pitchFamily="34" charset="-128"/>
                <a:ea typeface="MS PGothic" pitchFamily="34" charset="-128"/>
              </a:rPr>
              <a:t> 6,250,000 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원</a:t>
            </a:r>
            <a:endParaRPr kumimoji="0" lang="en-US" altLang="ko-KR" sz="2200" b="1" u="sng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ja-JP" sz="2200" b="1" dirty="0" smtClean="0">
                <a:latin typeface="MS PGothic" pitchFamily="34" charset="-128"/>
                <a:ea typeface="MS PGothic" pitchFamily="34" charset="-128"/>
              </a:rPr>
              <a:t>    </a:t>
            </a:r>
            <a:r>
              <a:rPr kumimoji="0" lang="en-US" altLang="ja-JP" sz="2200" b="1" u="sng" dirty="0" smtClean="0">
                <a:latin typeface="MS PGothic" pitchFamily="34" charset="-128"/>
                <a:ea typeface="MS PGothic" pitchFamily="34" charset="-128"/>
              </a:rPr>
              <a:t>- 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경영비 </a:t>
            </a:r>
            <a:r>
              <a:rPr kumimoji="0" lang="en-US" altLang="ko-KR" sz="2200" b="1" u="sng" dirty="0" smtClean="0">
                <a:latin typeface="MS PGothic" pitchFamily="34" charset="-128"/>
                <a:ea typeface="MS PGothic" pitchFamily="34" charset="-128"/>
              </a:rPr>
              <a:t>: 4,500,000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원</a:t>
            </a:r>
            <a:endParaRPr kumimoji="0" lang="en-US" altLang="ko-KR" sz="2200" b="1" u="sng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      [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외부송아지구입비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(1,500,000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)+</a:t>
            </a:r>
            <a:r>
              <a:rPr kumimoji="0" lang="ko-KR" altLang="en-US" sz="2000" dirty="0" err="1" smtClean="0">
                <a:latin typeface="MS PGothic" pitchFamily="34" charset="-128"/>
                <a:ea typeface="MS PGothic" pitchFamily="34" charset="-128"/>
              </a:rPr>
              <a:t>사료비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(2,500,000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)+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기타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(500,000</a:t>
            </a:r>
            <a:r>
              <a:rPr kumimoji="0" lang="ko-KR" altLang="en-US" sz="2000" dirty="0" smtClean="0">
                <a:latin typeface="MS PGothic" pitchFamily="34" charset="-128"/>
                <a:ea typeface="MS PGothic" pitchFamily="34" charset="-128"/>
              </a:rPr>
              <a:t>원</a:t>
            </a: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)]</a:t>
            </a:r>
          </a:p>
          <a:p>
            <a:pPr marL="457200" indent="-457200">
              <a:spcBef>
                <a:spcPct val="10000"/>
              </a:spcBef>
              <a:spcAft>
                <a:spcPct val="10000"/>
              </a:spcAft>
              <a:buClr>
                <a:srgbClr val="F8A6E3"/>
              </a:buClr>
              <a:buSzPct val="80000"/>
            </a:pPr>
            <a:r>
              <a:rPr kumimoji="0" lang="en-US" altLang="ko-KR" sz="2000" dirty="0" smtClean="0">
                <a:latin typeface="MS PGothic" pitchFamily="34" charset="-128"/>
                <a:ea typeface="MS PGothic" pitchFamily="34" charset="-128"/>
              </a:rPr>
              <a:t>    </a:t>
            </a:r>
            <a:r>
              <a:rPr kumimoji="0" lang="en-US" altLang="ko-KR" sz="2200" b="1" u="sng" dirty="0" smtClean="0">
                <a:latin typeface="MS PGothic" pitchFamily="34" charset="-128"/>
                <a:ea typeface="MS PGothic" pitchFamily="34" charset="-128"/>
              </a:rPr>
              <a:t>- 1 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두당 평균 소득  약 </a:t>
            </a:r>
            <a:r>
              <a:rPr kumimoji="0" lang="en-US" altLang="ko-KR" sz="2200" b="1" u="sng" dirty="0" smtClean="0">
                <a:latin typeface="MS PGothic" pitchFamily="34" charset="-128"/>
                <a:ea typeface="MS PGothic" pitchFamily="34" charset="-128"/>
              </a:rPr>
              <a:t>1,500,000 </a:t>
            </a:r>
            <a:r>
              <a:rPr kumimoji="0" lang="ko-KR" altLang="en-US" sz="2200" b="1" u="sng" dirty="0" smtClean="0">
                <a:latin typeface="MS PGothic" pitchFamily="34" charset="-128"/>
                <a:ea typeface="MS PGothic" pitchFamily="34" charset="-128"/>
              </a:rPr>
              <a:t>원   </a:t>
            </a:r>
            <a:endParaRPr kumimoji="0" lang="en-US" altLang="ko-KR" sz="2200" b="1" u="sng" dirty="0" smtClean="0">
              <a:latin typeface="MS PGothic" pitchFamily="34" charset="-128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38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251516" y="548683"/>
          <a:ext cx="8568962" cy="5690137"/>
        </p:xfrm>
        <a:graphic>
          <a:graphicData uri="http://schemas.openxmlformats.org/drawingml/2006/table">
            <a:tbl>
              <a:tblPr/>
              <a:tblGrid>
                <a:gridCol w="437787"/>
                <a:gridCol w="29003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63910"/>
                <a:gridCol w="354655"/>
                <a:gridCol w="213643"/>
                <a:gridCol w="363910"/>
                <a:gridCol w="358557"/>
              </a:tblGrid>
              <a:tr h="403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 dirty="0">
                          <a:solidFill>
                            <a:srgbClr val="000000"/>
                          </a:solidFill>
                          <a:latin typeface="HY신명조"/>
                        </a:rPr>
                        <a:t>생후연령</a:t>
                      </a: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9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11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12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13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14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16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17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18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19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21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22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23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24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26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27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비고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목표체중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650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목표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DG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0.6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62">
                <a:tc gridSpan="2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 dirty="0">
                          <a:solidFill>
                            <a:srgbClr val="000000"/>
                          </a:solidFill>
                          <a:latin typeface="HY신명조"/>
                        </a:rPr>
                        <a:t>건초급여</a:t>
                      </a: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 dirty="0">
                          <a:solidFill>
                            <a:srgbClr val="000000"/>
                          </a:solidFill>
                          <a:latin typeface="HY신명조"/>
                        </a:rPr>
                        <a:t>볏짚제한급여</a:t>
                      </a: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85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볏짚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0.8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6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보조사료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7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6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8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9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9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9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9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9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9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9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9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0.5</a:t>
                      </a:r>
                      <a:endParaRPr lang="en-US" altLang="ko-KR" sz="9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합계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4.5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4.5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4.0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3.0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2.0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1.0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1.5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1.3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1.3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1.3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1.3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1.3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059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농후사료 제한 </a:t>
                      </a: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</a:rPr>
                        <a:t>+ </a:t>
                      </a: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보조사료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농후사료 제한급여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03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육성용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</a:t>
                      </a:r>
                      <a:endParaRPr lang="en-US" altLang="ko-KR" sz="7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</a:t>
                      </a:r>
                      <a:endParaRPr lang="en-US" altLang="ko-KR" sz="7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6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</a:t>
                      </a:r>
                      <a:endParaRPr lang="en-US" altLang="ko-KR" sz="8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비육용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(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kg)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-</a:t>
                      </a:r>
                      <a:endParaRPr 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6.0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7.0</a:t>
                      </a:r>
                      <a:endParaRPr lang="en-US" altLang="ko-KR" sz="7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8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8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8 ~ 9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9~ 10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>
                          <a:solidFill>
                            <a:srgbClr val="000000"/>
                          </a:solidFill>
                          <a:latin typeface="HY신명조"/>
                        </a:rPr>
                        <a:t>합계</a:t>
                      </a: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</a:t>
                      </a:r>
                      <a:endParaRPr lang="en-US" altLang="ko-KR" sz="5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</a:t>
                      </a:r>
                      <a:endParaRPr lang="en-US" altLang="ko-KR" sz="5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algn="ctr"/>
                      <a:endParaRPr lang="ko-KR" altLang="en-US" sz="500" dirty="0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</a:t>
                      </a:r>
                      <a:endParaRPr lang="en-US" altLang="ko-KR" sz="5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algn="ctr"/>
                      <a:endParaRPr lang="ko-KR" altLang="en-US" sz="500" dirty="0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</a:t>
                      </a:r>
                      <a:endParaRPr lang="en-US" altLang="ko-KR" sz="5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algn="ctr"/>
                      <a:endParaRPr lang="ko-KR" altLang="en-US" sz="500" dirty="0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5</a:t>
                      </a:r>
                      <a:endParaRPr lang="en-US" altLang="ko-KR" sz="5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algn="ctr"/>
                      <a:endParaRPr lang="ko-KR" altLang="en-US" sz="500" dirty="0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500" dirty="0" smtClean="0"/>
                        <a:t>6</a:t>
                      </a:r>
                      <a:endParaRPr lang="ko-KR" altLang="en-US" sz="500" dirty="0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7.0</a:t>
                      </a: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7.0</a:t>
                      </a:r>
                      <a:endParaRPr lang="en-US" altLang="ko-KR" sz="7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7.0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8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6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8</a:t>
                      </a:r>
                      <a:endParaRPr lang="en-US" altLang="ko-KR" sz="8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8 ~ 9</a:t>
                      </a:r>
                      <a:endParaRPr lang="en-US" altLang="ko-KR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600" dirty="0" smtClean="0">
                          <a:solidFill>
                            <a:srgbClr val="000000"/>
                          </a:solidFill>
                          <a:latin typeface="HY신명조"/>
                          <a:ea typeface="HY신명조"/>
                        </a:rPr>
                        <a:t>9~ 10</a:t>
                      </a:r>
                      <a:endParaRPr lang="en-US" altLang="ko-KR" sz="8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7463" marR="47463" marT="13122" marB="131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99592" y="44624"/>
            <a:ext cx="6848475" cy="431329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77900">
              <a:lnSpc>
                <a:spcPct val="75000"/>
              </a:lnSpc>
              <a:defRPr/>
            </a:pP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한우 </a:t>
            </a:r>
            <a:r>
              <a:rPr kumimoji="0" lang="ko-KR" altLang="en-US" sz="2800" dirty="0" err="1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미경산우</a:t>
            </a: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 실증실험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(</a:t>
            </a:r>
            <a:r>
              <a:rPr kumimoji="0" lang="ko-KR" altLang="en-US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비타민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C, </a:t>
            </a:r>
            <a:r>
              <a:rPr kumimoji="0" lang="ko-KR" altLang="en-US" sz="2800" dirty="0" smtClean="0">
                <a:solidFill>
                  <a:srgbClr val="008000"/>
                </a:solidFill>
                <a:latin typeface="MS PGothic" pitchFamily="34" charset="-128"/>
              </a:rPr>
              <a:t>비타민</a:t>
            </a:r>
            <a:r>
              <a:rPr kumimoji="0" lang="en-US" altLang="ko-KR" sz="2800" dirty="0" smtClean="0">
                <a:solidFill>
                  <a:srgbClr val="008000"/>
                </a:solidFill>
                <a:latin typeface="MS PGothic" pitchFamily="34" charset="-128"/>
              </a:rPr>
              <a:t>E</a:t>
            </a:r>
            <a:r>
              <a:rPr kumimoji="0" lang="en-US" altLang="ko-KR" sz="28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)</a:t>
            </a:r>
            <a:endParaRPr kumimoji="0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S PGothic" pitchFamily="34" charset="-128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709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251520" y="980728"/>
          <a:ext cx="8640966" cy="5688655"/>
        </p:xfrm>
        <a:graphic>
          <a:graphicData uri="http://schemas.openxmlformats.org/drawingml/2006/table">
            <a:tbl>
              <a:tblPr/>
              <a:tblGrid>
                <a:gridCol w="462794"/>
                <a:gridCol w="687765"/>
                <a:gridCol w="462794"/>
                <a:gridCol w="462794"/>
                <a:gridCol w="462794"/>
                <a:gridCol w="462794"/>
                <a:gridCol w="462794"/>
                <a:gridCol w="462794"/>
                <a:gridCol w="462794"/>
                <a:gridCol w="462794"/>
                <a:gridCol w="462794"/>
                <a:gridCol w="462794"/>
                <a:gridCol w="462794"/>
                <a:gridCol w="462794"/>
                <a:gridCol w="462794"/>
                <a:gridCol w="462794"/>
                <a:gridCol w="548497"/>
                <a:gridCol w="462794"/>
              </a:tblGrid>
              <a:tr h="37996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구분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등지방두께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/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등심면적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cm2)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도체중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육량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지수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등급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보정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육량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등급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근내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지방번호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육색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/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지방색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조직감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성숙도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육질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등급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결함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최종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등급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경락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단가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비고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도축월령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345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63.03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2C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12429 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미경산우</a:t>
                      </a:r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두</a:t>
                      </a:r>
                      <a:b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경산우</a:t>
                      </a:r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두</a:t>
                      </a:r>
                      <a:b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vit</a:t>
                      </a:r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제 급여실험</a:t>
                      </a:r>
                      <a:b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들어가기전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268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67.23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하향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12199 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68.66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14199 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18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62.88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2C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12329 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66.2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12999 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69.99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16709 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71.55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16599 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340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64.77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13199 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7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71.9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하향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미경산우</a:t>
                      </a:r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/>
                      </a:r>
                      <a:b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토코페롤</a:t>
                      </a:r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E</a:t>
                      </a:r>
                      <a:b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6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근친우</a:t>
                      </a:r>
                      <a:endParaRPr lang="ko-KR" altLang="en-US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69.67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12759 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미경산우</a:t>
                      </a:r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/>
                      </a:r>
                      <a:b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토코페롤</a:t>
                      </a:r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E</a:t>
                      </a:r>
                    </a:p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달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69.96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외상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15400 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68.43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17965 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26.5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67.53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12060 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68.55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15380 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15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360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66.42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17733 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16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67.82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16100 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17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68.11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16120 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18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67.92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18262 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미경산우</a:t>
                      </a:r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/>
                      </a:r>
                      <a:b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토코페롤</a:t>
                      </a:r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E</a:t>
                      </a:r>
                    </a:p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달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19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64.58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17399 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20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66.72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16999 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23.5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21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380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63.21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2C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13619 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23.5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22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67.61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1A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17269 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23.5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23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329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66.02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16699 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23.5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24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62.07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1C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15753 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25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65.91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1+B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18500 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7D9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3577" marR="3577" marT="3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63885" y="189359"/>
            <a:ext cx="7208515" cy="57534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77900">
              <a:lnSpc>
                <a:spcPct val="75000"/>
              </a:lnSpc>
              <a:defRPr/>
            </a:pPr>
            <a:r>
              <a:rPr kumimoji="0" lang="ko-KR" altLang="en-US" sz="2000" b="1" dirty="0" smtClean="0">
                <a:solidFill>
                  <a:srgbClr val="008000"/>
                </a:solidFill>
                <a:latin typeface="MS PGothic" pitchFamily="34" charset="-128"/>
              </a:rPr>
              <a:t>비타민</a:t>
            </a:r>
            <a:r>
              <a:rPr kumimoji="0" lang="en-US" altLang="ko-KR" sz="2000" b="1" dirty="0" smtClean="0">
                <a:solidFill>
                  <a:srgbClr val="008000"/>
                </a:solidFill>
                <a:latin typeface="MS PGothic" pitchFamily="34" charset="-128"/>
              </a:rPr>
              <a:t>E</a:t>
            </a:r>
            <a:r>
              <a:rPr kumimoji="0" lang="ko-KR" altLang="en-US" sz="2000" dirty="0" smtClean="0">
                <a:solidFill>
                  <a:srgbClr val="008000"/>
                </a:solidFill>
                <a:latin typeface="MS PGothic" pitchFamily="34" charset="-128"/>
              </a:rPr>
              <a:t>  </a:t>
            </a:r>
            <a:r>
              <a:rPr kumimoji="0" lang="ko-KR" altLang="en-US" sz="20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암소 </a:t>
            </a:r>
            <a:r>
              <a:rPr kumimoji="0" lang="ko-KR" altLang="en-US" sz="2000" dirty="0" err="1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미경산우</a:t>
            </a:r>
            <a:r>
              <a:rPr kumimoji="0" lang="ko-KR" altLang="en-US" sz="2000" noProof="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 출하성적</a:t>
            </a:r>
            <a:endParaRPr kumimoji="0" lang="en-US" altLang="ko-KR" sz="2000" noProof="0" dirty="0" smtClean="0">
              <a:solidFill>
                <a:srgbClr val="008000"/>
              </a:solidFill>
              <a:latin typeface="MS PGothic" pitchFamily="34" charset="-128"/>
              <a:ea typeface="+mj-ea"/>
              <a:cs typeface="+mj-cs"/>
            </a:endParaRPr>
          </a:p>
          <a:p>
            <a:pPr lvl="0" algn="ctr" defTabSz="977900">
              <a:lnSpc>
                <a:spcPct val="75000"/>
              </a:lnSpc>
              <a:defRPr/>
            </a:pPr>
            <a:r>
              <a:rPr kumimoji="0" lang="en-US" altLang="ja-JP" sz="2000" b="0" i="0" u="none" strike="noStrike" kern="1200" cap="none" spc="0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S PGothic" pitchFamily="34" charset="-128"/>
                <a:ea typeface="+mj-ea"/>
                <a:cs typeface="+mj-cs"/>
              </a:rPr>
              <a:t>(2015</a:t>
            </a:r>
            <a:r>
              <a:rPr kumimoji="0" lang="ko-KR" alt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S PGothic" pitchFamily="34" charset="-128"/>
                <a:ea typeface="+mj-ea"/>
                <a:cs typeface="+mj-cs"/>
              </a:rPr>
              <a:t>년 </a:t>
            </a:r>
            <a:r>
              <a:rPr kumimoji="0" lang="en-US" altLang="ko-KR" sz="2000" b="0" i="0" u="none" strike="noStrike" kern="1200" cap="none" spc="0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S PGothic" pitchFamily="34" charset="-128"/>
                <a:ea typeface="+mj-ea"/>
                <a:cs typeface="+mj-cs"/>
              </a:rPr>
              <a:t>4</a:t>
            </a:r>
            <a:r>
              <a:rPr kumimoji="0" lang="ko-KR" alt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S PGothic" pitchFamily="34" charset="-128"/>
                <a:ea typeface="+mj-ea"/>
                <a:cs typeface="+mj-cs"/>
              </a:rPr>
              <a:t>월</a:t>
            </a:r>
            <a:r>
              <a:rPr kumimoji="0" lang="en-US" altLang="ko-KR" sz="2000" b="0" i="0" u="none" strike="noStrike" kern="1200" cap="none" spc="0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S PGothic" pitchFamily="34" charset="-128"/>
                <a:ea typeface="+mj-ea"/>
                <a:cs typeface="+mj-cs"/>
              </a:rPr>
              <a:t>-</a:t>
            </a:r>
            <a:r>
              <a:rPr kumimoji="0" lang="en-US" altLang="ko-KR" sz="2000" b="0" i="0" u="none" strike="noStrike" kern="1200" cap="none" spc="0" normalizeH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S PGothic" pitchFamily="34" charset="-128"/>
                <a:ea typeface="+mj-ea"/>
                <a:cs typeface="+mj-cs"/>
              </a:rPr>
              <a:t>6</a:t>
            </a:r>
            <a:r>
              <a:rPr kumimoji="0" lang="ko-KR" altLang="en-US" sz="2000" b="0" i="0" u="none" strike="noStrike" kern="1200" cap="none" spc="0" normalizeH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S PGothic" pitchFamily="34" charset="-128"/>
                <a:ea typeface="+mj-ea"/>
                <a:cs typeface="+mj-cs"/>
              </a:rPr>
              <a:t>월</a:t>
            </a:r>
            <a:r>
              <a:rPr kumimoji="0" lang="en-US" altLang="ko-KR" sz="2000" b="0" i="0" u="none" strike="noStrike" kern="1200" cap="none" spc="0" normalizeH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S PGothic" pitchFamily="34" charset="-128"/>
                <a:ea typeface="+mj-ea"/>
                <a:cs typeface="+mj-cs"/>
              </a:rPr>
              <a:t>)</a:t>
            </a:r>
            <a:endParaRPr kumimoji="0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S PGothic" pitchFamily="34" charset="-128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291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63885" y="189359"/>
            <a:ext cx="7208515" cy="57534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77900">
              <a:lnSpc>
                <a:spcPct val="75000"/>
              </a:lnSpc>
              <a:defRPr/>
            </a:pPr>
            <a:r>
              <a:rPr kumimoji="0" lang="ko-KR" altLang="en-US" sz="2000" b="1" dirty="0" smtClean="0">
                <a:solidFill>
                  <a:srgbClr val="008000"/>
                </a:solidFill>
                <a:latin typeface="MS PGothic" pitchFamily="34" charset="-128"/>
              </a:rPr>
              <a:t>비타민</a:t>
            </a:r>
            <a:r>
              <a:rPr kumimoji="0" lang="en-US" altLang="ko-KR" sz="2000" b="1" dirty="0" smtClean="0">
                <a:solidFill>
                  <a:srgbClr val="008000"/>
                </a:solidFill>
                <a:latin typeface="MS PGothic" pitchFamily="34" charset="-128"/>
              </a:rPr>
              <a:t>C</a:t>
            </a:r>
            <a:r>
              <a:rPr kumimoji="0" lang="ko-KR" altLang="en-US" sz="2000" dirty="0" smtClean="0">
                <a:solidFill>
                  <a:srgbClr val="008000"/>
                </a:solidFill>
                <a:latin typeface="MS PGothic" pitchFamily="34" charset="-128"/>
              </a:rPr>
              <a:t>  </a:t>
            </a:r>
            <a:r>
              <a:rPr kumimoji="0" lang="ko-KR" altLang="en-US" sz="20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암소 </a:t>
            </a:r>
            <a:r>
              <a:rPr kumimoji="0" lang="ko-KR" altLang="en-US" sz="2000" dirty="0" err="1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미경산우</a:t>
            </a:r>
            <a:r>
              <a:rPr kumimoji="0" lang="ko-KR" altLang="en-US" sz="20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 체중</a:t>
            </a:r>
            <a:r>
              <a:rPr kumimoji="0" lang="en-US" altLang="ko-KR" sz="20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, </a:t>
            </a:r>
            <a:r>
              <a:rPr kumimoji="0" lang="ko-KR" altLang="en-US" sz="20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체고</a:t>
            </a:r>
            <a:r>
              <a:rPr kumimoji="0" lang="en-US" altLang="ko-KR" sz="20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, </a:t>
            </a:r>
            <a:r>
              <a:rPr kumimoji="0" lang="ko-KR" altLang="en-US" sz="2000" dirty="0" smtClean="0">
                <a:solidFill>
                  <a:srgbClr val="008000"/>
                </a:solidFill>
                <a:latin typeface="MS PGothic" pitchFamily="34" charset="-128"/>
                <a:ea typeface="+mj-ea"/>
                <a:cs typeface="+mj-cs"/>
              </a:rPr>
              <a:t>흉위 측정</a:t>
            </a:r>
            <a:endParaRPr kumimoji="0" lang="en-US" altLang="ko-KR" sz="2000" noProof="0" dirty="0" smtClean="0">
              <a:solidFill>
                <a:srgbClr val="008000"/>
              </a:solidFill>
              <a:latin typeface="MS PGothic" pitchFamily="34" charset="-128"/>
              <a:ea typeface="+mj-ea"/>
              <a:cs typeface="+mj-cs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323528" y="908726"/>
          <a:ext cx="8280919" cy="5688625"/>
        </p:xfrm>
        <a:graphic>
          <a:graphicData uri="http://schemas.openxmlformats.org/drawingml/2006/table">
            <a:tbl>
              <a:tblPr/>
              <a:tblGrid>
                <a:gridCol w="755031"/>
                <a:gridCol w="817211"/>
                <a:gridCol w="755031"/>
                <a:gridCol w="1219154"/>
                <a:gridCol w="1074808"/>
                <a:gridCol w="914921"/>
                <a:gridCol w="914921"/>
                <a:gridCol w="914921"/>
                <a:gridCol w="914921"/>
              </a:tblGrid>
              <a:tr h="12209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구분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단축번호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측정부위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4/21(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측정일</a:t>
                      </a:r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  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STA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월 </a:t>
                      </a:r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일 </a:t>
                      </a:r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1M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월 </a:t>
                      </a:r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일 </a:t>
                      </a:r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2M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일 </a:t>
                      </a:r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3M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사료급여량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비고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4026 (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21M)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9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한우명품마블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500</a:t>
                      </a:r>
                      <a:b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8.5KG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5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난소결착유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518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180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5060 (16M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118.0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119.0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120.0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118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403.0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437.5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466.3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494.5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176.8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181.2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5813 (15M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120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370.0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432.0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470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176.5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181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5817 (15M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113.0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116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383.8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390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168.0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169.5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174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6900 (15M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117.0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117.0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121.5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350.0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385.5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438.5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170.5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174.5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179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7855 (14M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120.0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121.0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121.5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121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370.0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405.2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435.1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455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172.0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174.5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181.4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9394 (14M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122.0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121.5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361.0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396.0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422.0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437.5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172.5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181.2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6924 (14M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122.0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123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370.0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401.5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432.2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440.5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176.5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181.6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2888 (14M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117.0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117.0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389.0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412.2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450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171.0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174.5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181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7140 (14M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117.0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118.0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119.0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124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380.0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413.5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441.6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468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176.5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182.1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7359 (14M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122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372.0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407.0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435.2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471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176.5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182.2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9157 (14M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122.5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127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354.0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388.5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412.0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450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171.0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174.0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172.5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180.5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3618 (14M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121.0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122.0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122.5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123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389.5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419.7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442.5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171.0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174.5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179.4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2523 (13M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한우명품마블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300 </a:t>
                      </a:r>
                      <a:b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7KG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318.0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348.0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386.0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397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162.5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164.0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171.5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7350 (13M S)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119.0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119.0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120.0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120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375.0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410.5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439.0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458.5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173.0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176.5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174.5 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182.5</a:t>
                      </a:r>
                    </a:p>
                  </a:txBody>
                  <a:tcPr marL="3965" marR="3965" marT="3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142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251521" y="260638"/>
          <a:ext cx="8568950" cy="6336724"/>
        </p:xfrm>
        <a:graphic>
          <a:graphicData uri="http://schemas.openxmlformats.org/drawingml/2006/table">
            <a:tbl>
              <a:tblPr/>
              <a:tblGrid>
                <a:gridCol w="781293"/>
                <a:gridCol w="845636"/>
                <a:gridCol w="781293"/>
                <a:gridCol w="1261559"/>
                <a:gridCol w="1112193"/>
                <a:gridCol w="946744"/>
                <a:gridCol w="946744"/>
                <a:gridCol w="946744"/>
                <a:gridCol w="946744"/>
              </a:tblGrid>
              <a:tr h="25485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7967 (13M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117.0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117.0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119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한우명품마블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300 </a:t>
                      </a:r>
                      <a:b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7KG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8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난소결착유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360.0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394.5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424.6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441.5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172.0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174.5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181.5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8071 (13M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119.0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120.5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123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345.5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374.5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164.5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167.5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166.5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173.5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18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3202 (13M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121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429.7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464.5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176.0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176.5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183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19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3029 (13M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119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272.6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303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139.5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142.5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143.5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148.2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6928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120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36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한우명품마블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300 </a:t>
                      </a:r>
                      <a:b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6KG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393.5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419.7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462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172.0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176.5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181.4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6927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118.0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119.0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119.0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120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304.0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334.5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335.7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385.5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162.5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165.5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165.6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171.5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6932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122.0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121.5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434.7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438.5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176.5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177.5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182.6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6933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351.0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384.0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410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164.0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167.0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166.5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171.8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2221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118.0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119.0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119.0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121.5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351.0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386.0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412.4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440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171.0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174.0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174.5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180.5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3128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104.0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106.0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113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264.1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296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137.0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139.5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3675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117.0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118.0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118.5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121.5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363.0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398.5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424.8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433.5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174.5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173.5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179.5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2228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111.0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111.5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117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332.0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367.0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401.7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407.5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167.5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170.5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168.5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174.5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2230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117.5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117.5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121.5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334.0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369.0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403.2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433.5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167.0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170.5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2231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113.0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121.5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363.5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402.6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438.5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163.0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169.0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169.5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173.8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4105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118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266.0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302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141.5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143.5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143.0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148.7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2237 (12M S)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120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370.0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408.5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436.2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468.4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172.5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175.5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175.0 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179</a:t>
                      </a:r>
                    </a:p>
                  </a:txBody>
                  <a:tcPr marL="3715" marR="3715" marT="3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2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683565" y="692692"/>
          <a:ext cx="7704858" cy="5616615"/>
        </p:xfrm>
        <a:graphic>
          <a:graphicData uri="http://schemas.openxmlformats.org/drawingml/2006/table">
            <a:tbl>
              <a:tblPr/>
              <a:tblGrid>
                <a:gridCol w="702508"/>
                <a:gridCol w="760361"/>
                <a:gridCol w="702508"/>
                <a:gridCol w="1134342"/>
                <a:gridCol w="1000039"/>
                <a:gridCol w="851275"/>
                <a:gridCol w="851275"/>
                <a:gridCol w="851275"/>
                <a:gridCol w="851275"/>
              </a:tblGrid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32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2238 (12M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119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9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한우명품마블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300 </a:t>
                      </a:r>
                      <a:b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6KG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5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난소결착유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275.0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304.0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336.1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372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153.0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156.0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156.0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161.2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8520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119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275.1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139.0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142.5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142.5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146.7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34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3502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113.0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118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329.0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362.5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373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157.2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161.5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3507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113.0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121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289.5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320.3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326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152.2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155.5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153.5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160.2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3509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121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330.5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383.5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158.2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161.5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159.5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165.4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1769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107.0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108.0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108.0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117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335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148.0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146.5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153.1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3512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118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291.0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321.0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353.0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373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156.5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159.5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164.4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39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3513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302.0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332.0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382.5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159.0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162.5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161.5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166.5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3514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117.0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118.0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126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395.0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324.5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358.7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385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161.5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164.0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163.5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170.5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3517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116.0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120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302.0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332.0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364.1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369.5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159.0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162.0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161.5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167.2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2128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108.0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113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297.4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328.5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144.0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147.0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145.5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151.5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1635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107.0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108.0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117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302.5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332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145.5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148.0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147.5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153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6686 (11M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99.0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101.0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110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264.5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302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137.0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140.0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138.5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144.8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1694 (10M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106.0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107.0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108.0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한우명품마블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300 </a:t>
                      </a:r>
                      <a:b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6.5KG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241.0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271.5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308.4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343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145.3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148.5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146.5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153.2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46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9155 (10M S)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101.0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102.0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102.0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110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235.0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274.1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298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5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141.0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144.5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145.5 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149.4</a:t>
                      </a:r>
                    </a:p>
                  </a:txBody>
                  <a:tcPr marL="4044" marR="4044" marT="4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64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467544" y="404664"/>
          <a:ext cx="8136904" cy="5976669"/>
        </p:xfrm>
        <a:graphic>
          <a:graphicData uri="http://schemas.openxmlformats.org/drawingml/2006/table">
            <a:tbl>
              <a:tblPr/>
              <a:tblGrid>
                <a:gridCol w="741901"/>
                <a:gridCol w="802998"/>
                <a:gridCol w="741901"/>
                <a:gridCol w="1197950"/>
                <a:gridCol w="1056118"/>
                <a:gridCol w="899009"/>
                <a:gridCol w="899009"/>
                <a:gridCol w="899009"/>
                <a:gridCol w="899009"/>
              </a:tblGrid>
              <a:tr h="24059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47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3520 (10M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107.0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108.0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110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한우명품마블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300 </a:t>
                      </a:r>
                      <a:b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6.5KG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8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난소 결착 무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230.0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260.0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297.2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315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144.0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147.0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145.0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152.8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48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2129 (10M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106.0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107.0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114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241.0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271.5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307.2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342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145.0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148.5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146.5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153.5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49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4062 (10M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112.0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113.0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113.0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120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333.0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366.0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391.2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433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167.0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170.5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171.5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175.4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50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4063 (10M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111.0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118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261.0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290.5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321.6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359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154.5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157.5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155.5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163.3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51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4064 (9M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7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한우명품마블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300 </a:t>
                      </a:r>
                      <a:b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6KG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302.1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373.5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146.0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148.5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146.5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152.8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52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4065 (9M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111.0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111.0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119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202.0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232.0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261.1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302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140.5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143.5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144.0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147.5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53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5078 (9M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99.0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110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250.0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338.5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142.0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145.0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146.5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149.8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54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4067 (9M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111.0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118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331.5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361.2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392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161.5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159.5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145.5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4068 (9M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111.0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118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261.0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290.5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322.1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353.5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154.5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157.5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153.0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162.4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56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4071 (9M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117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316.4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343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147.5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150.6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149.0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156.5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57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4073 (9M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105.0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106.0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107.0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112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337.2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370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154.0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157.0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156.5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161.3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58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4078 (9M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105.0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106.0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106.0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117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260.5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295.3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325.5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144.3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147.0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148.5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151.4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59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4079 (9M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118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202.0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232.0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261.4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303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140.5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143.5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144.0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148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60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4080 (8M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115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한우명품마블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300 </a:t>
                      </a:r>
                      <a:b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5KG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298.1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332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145.5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148.5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147.0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152.6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61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4395  (8M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106.0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107.0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107.0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222.0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252.0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284.5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309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57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142.0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145.0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147.0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149.2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62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5306  (8M S)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체고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98.0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99.0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체중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202.0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232.0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267.1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316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흉위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141.8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143.5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145.5 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147.9</a:t>
                      </a:r>
                    </a:p>
                  </a:txBody>
                  <a:tcPr marL="3718" marR="3718" marT="3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48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72775" y="245515"/>
            <a:ext cx="2844800" cy="838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2050" tIns="46025" rIns="92050" bIns="46025" anchor="ctr"/>
          <a:lstStyle/>
          <a:p>
            <a:pPr algn="ctr" defTabSz="977900">
              <a:lnSpc>
                <a:spcPct val="75000"/>
              </a:lnSpc>
              <a:defRPr/>
            </a:pPr>
            <a:r>
              <a:rPr lang="ko-KR" altLang="en-US" sz="2400" b="1" kern="0" dirty="0">
                <a:solidFill>
                  <a:srgbClr val="B134D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굴림" pitchFamily="50" charset="-127"/>
                <a:cs typeface="+mj-cs"/>
              </a:rPr>
              <a:t>우육의 평가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40508" y="1540915"/>
            <a:ext cx="2377723" cy="66833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92063" tIns="46031" rIns="92063" bIns="46031" anchor="ctr"/>
          <a:lstStyle/>
          <a:p>
            <a:pPr algn="ctr">
              <a:lnSpc>
                <a:spcPct val="75000"/>
              </a:lnSpc>
              <a:defRPr/>
            </a:pPr>
            <a:r>
              <a:rPr lang="ko-KR" altLang="en-US" sz="2400" b="1" dirty="0">
                <a:solidFill>
                  <a:srgbClr val="F045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굴림" pitchFamily="50" charset="-127"/>
              </a:rPr>
              <a:t>지방교잡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133871" y="1484784"/>
            <a:ext cx="4902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66713" indent="-366713" defTabSz="977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ja-JP" altLang="en-US" sz="2400" b="0" kern="0" dirty="0">
                <a:latin typeface="+mn-lt"/>
                <a:ea typeface="+mn-ea"/>
              </a:rPr>
              <a:t>근육 조직에 지방이 축적</a:t>
            </a:r>
          </a:p>
          <a:p>
            <a:pPr marL="366713" indent="-366713" defTabSz="977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ja-JP" altLang="en-US" sz="2400" b="0" kern="0" dirty="0">
                <a:latin typeface="+mn-lt"/>
                <a:ea typeface="+mn-ea"/>
              </a:rPr>
              <a:t>육미를 결정하는 중요한 요인</a:t>
            </a: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1521668" y="2924921"/>
            <a:ext cx="6506716" cy="5760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1427" tIns="45714" rIns="91427" bIns="45714" anchor="ctr" anchorCtr="0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400" b="1" dirty="0">
                <a:ea typeface="굴림" pitchFamily="50" charset="-127"/>
              </a:rPr>
              <a:t>품종</a:t>
            </a:r>
            <a:r>
              <a:rPr lang="ja-JP" altLang="en-US" sz="2400" b="1" dirty="0"/>
              <a:t>　</a:t>
            </a:r>
            <a:r>
              <a:rPr lang="ko-KR" altLang="en-US" sz="2400" b="1" dirty="0">
                <a:ea typeface="굴림" pitchFamily="50" charset="-127"/>
              </a:rPr>
              <a:t>혈통</a:t>
            </a:r>
            <a:r>
              <a:rPr lang="ja-JP" altLang="en-US" sz="2400" b="1" dirty="0"/>
              <a:t>　</a:t>
            </a:r>
            <a:r>
              <a:rPr lang="ko-KR" altLang="en-US" sz="2400" b="1" dirty="0">
                <a:ea typeface="굴림" pitchFamily="50" charset="-127"/>
              </a:rPr>
              <a:t>연령</a:t>
            </a:r>
            <a:r>
              <a:rPr lang="ja-JP" altLang="en-US" sz="2400" b="1" dirty="0"/>
              <a:t>　</a:t>
            </a:r>
            <a:r>
              <a:rPr lang="ko-KR" altLang="en-US" sz="2400" b="1" dirty="0">
                <a:ea typeface="굴림" pitchFamily="50" charset="-127"/>
              </a:rPr>
              <a:t>사료</a:t>
            </a:r>
            <a:r>
              <a:rPr lang="ja-JP" altLang="en-US" sz="2400" b="1" dirty="0"/>
              <a:t>　</a:t>
            </a:r>
            <a:r>
              <a:rPr lang="ko-KR" altLang="en-US" sz="2400" b="1" dirty="0">
                <a:ea typeface="굴림" pitchFamily="50" charset="-127"/>
              </a:rPr>
              <a:t>비육기간</a:t>
            </a:r>
            <a:endParaRPr lang="ja-JP" altLang="en-US" sz="2400" b="1" dirty="0">
              <a:ea typeface="굴림" pitchFamily="50" charset="-127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531564" y="4005064"/>
            <a:ext cx="3454400" cy="609600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3200" b="1" dirty="0">
                <a:solidFill>
                  <a:srgbClr val="0099CC"/>
                </a:solidFill>
                <a:ea typeface="굴림" pitchFamily="50" charset="-127"/>
              </a:rPr>
              <a:t>경험적 사육 방법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249841" y="4221088"/>
            <a:ext cx="812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5202342" y="4047728"/>
            <a:ext cx="347411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400" b="0" dirty="0">
                <a:ea typeface="굴림" pitchFamily="50" charset="-127"/>
              </a:rPr>
              <a:t>양질</a:t>
            </a:r>
            <a:r>
              <a:rPr lang="en-US" altLang="ko-KR" sz="2400" b="0" dirty="0">
                <a:ea typeface="굴림" pitchFamily="50" charset="-127"/>
              </a:rPr>
              <a:t>(</a:t>
            </a:r>
            <a:r>
              <a:rPr lang="ko-KR" altLang="en-US" sz="2400" b="0" dirty="0">
                <a:ea typeface="굴림" pitchFamily="50" charset="-127"/>
              </a:rPr>
              <a:t>좋은</a:t>
            </a:r>
            <a:r>
              <a:rPr lang="en-US" altLang="ko-KR" sz="2400" b="0" dirty="0">
                <a:ea typeface="굴림" pitchFamily="50" charset="-127"/>
              </a:rPr>
              <a:t>)</a:t>
            </a:r>
            <a:r>
              <a:rPr lang="ko-KR" altLang="en-US" sz="2400" b="0" dirty="0">
                <a:ea typeface="굴림" pitchFamily="50" charset="-127"/>
              </a:rPr>
              <a:t>의 지방교잡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217841" y="4893715"/>
            <a:ext cx="0" cy="381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592241" y="5503315"/>
            <a:ext cx="325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400" b="1" dirty="0">
                <a:solidFill>
                  <a:srgbClr val="FF0066"/>
                </a:solidFill>
                <a:ea typeface="굴림" pitchFamily="50" charset="-127"/>
              </a:rPr>
              <a:t>비타민</a:t>
            </a:r>
            <a:r>
              <a:rPr lang="en-US" altLang="ko-KR" sz="2400" b="1" dirty="0">
                <a:solidFill>
                  <a:srgbClr val="FF0066"/>
                </a:solidFill>
                <a:ea typeface="굴림" pitchFamily="50" charset="-127"/>
              </a:rPr>
              <a:t>A </a:t>
            </a:r>
            <a:r>
              <a:rPr lang="ko-KR" altLang="en-US" sz="2400" b="1" dirty="0">
                <a:solidFill>
                  <a:srgbClr val="FF0066"/>
                </a:solidFill>
                <a:ea typeface="굴림" pitchFamily="50" charset="-127"/>
              </a:rPr>
              <a:t>의 컨트롤 </a:t>
            </a:r>
            <a:endParaRPr lang="en-US" altLang="ko-KR" sz="2400" b="1" dirty="0" smtClean="0">
              <a:solidFill>
                <a:srgbClr val="FF0066"/>
              </a:solidFill>
              <a:ea typeface="굴림" pitchFamily="50" charset="-127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400" b="1" dirty="0" smtClean="0">
                <a:solidFill>
                  <a:srgbClr val="FF0066"/>
                </a:solidFill>
                <a:ea typeface="굴림" pitchFamily="50" charset="-127"/>
              </a:rPr>
              <a:t>부족</a:t>
            </a:r>
            <a:endParaRPr lang="ko-KR" altLang="en-US" sz="2400" b="1" dirty="0">
              <a:solidFill>
                <a:srgbClr val="FF0066"/>
              </a:solidFill>
              <a:ea typeface="굴림" pitchFamily="50" charset="-127"/>
            </a:endParaRPr>
          </a:p>
        </p:txBody>
      </p:sp>
      <p:sp>
        <p:nvSpPr>
          <p:cNvPr id="96267" name="Oval 11"/>
          <p:cNvSpPr>
            <a:spLocks noChangeArrowheads="1"/>
          </p:cNvSpPr>
          <p:nvPr/>
        </p:nvSpPr>
        <p:spPr bwMode="auto">
          <a:xfrm>
            <a:off x="273330" y="3717378"/>
            <a:ext cx="3860800" cy="1066800"/>
          </a:xfrm>
          <a:prstGeom prst="ellips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 b="0">
              <a:solidFill>
                <a:srgbClr val="0099CC"/>
              </a:solidFill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595064" y="5229200"/>
            <a:ext cx="3200400" cy="901179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A6E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69" name="Rectangle 13"/>
          <p:cNvSpPr>
            <a:spLocks noChangeArrowheads="1"/>
          </p:cNvSpPr>
          <p:nvPr/>
        </p:nvSpPr>
        <p:spPr bwMode="auto">
          <a:xfrm>
            <a:off x="4030984" y="5301208"/>
            <a:ext cx="5221536" cy="108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400" b="0" dirty="0" smtClean="0">
                <a:ea typeface="굴림" pitchFamily="50" charset="-127"/>
              </a:rPr>
              <a:t>식욕부진</a:t>
            </a:r>
            <a:r>
              <a:rPr lang="en-US" altLang="ko-KR" sz="2400" b="0" dirty="0" smtClean="0">
                <a:ea typeface="굴림" pitchFamily="50" charset="-127"/>
              </a:rPr>
              <a:t>,</a:t>
            </a:r>
            <a:r>
              <a:rPr lang="ja-JP" altLang="en-US" sz="2400" b="0" dirty="0"/>
              <a:t>　</a:t>
            </a:r>
            <a:r>
              <a:rPr lang="ko-KR" altLang="en-US" sz="2400" b="0" dirty="0" smtClean="0">
                <a:ea typeface="굴림" pitchFamily="50" charset="-127"/>
              </a:rPr>
              <a:t>야맹증</a:t>
            </a:r>
            <a:r>
              <a:rPr lang="en-US" altLang="ko-KR" sz="2400" b="0" dirty="0" smtClean="0">
                <a:ea typeface="굴림" pitchFamily="50" charset="-127"/>
              </a:rPr>
              <a:t>,</a:t>
            </a:r>
            <a:r>
              <a:rPr lang="ja-JP" altLang="en-US" sz="2400" b="0" dirty="0"/>
              <a:t>　</a:t>
            </a:r>
            <a:r>
              <a:rPr lang="ko-KR" altLang="en-US" sz="2400" b="0" dirty="0">
                <a:ea typeface="굴림" pitchFamily="50" charset="-127"/>
              </a:rPr>
              <a:t>운동부족</a:t>
            </a:r>
            <a:r>
              <a:rPr lang="ja-JP" altLang="en-US" sz="2400" b="0" dirty="0"/>
              <a:t>　</a:t>
            </a: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400" b="0" dirty="0" smtClean="0">
                <a:ea typeface="굴림" pitchFamily="50" charset="-127"/>
              </a:rPr>
              <a:t>발육정지</a:t>
            </a:r>
            <a:r>
              <a:rPr lang="en-US" altLang="ko-KR" sz="2400" b="0" dirty="0" smtClean="0">
                <a:ea typeface="굴림" pitchFamily="50" charset="-127"/>
              </a:rPr>
              <a:t>,</a:t>
            </a:r>
            <a:r>
              <a:rPr lang="ja-JP" altLang="en-US" sz="2400" b="0" dirty="0"/>
              <a:t>　</a:t>
            </a:r>
            <a:r>
              <a:rPr lang="ko-KR" altLang="en-US" sz="2400" b="0" dirty="0">
                <a:ea typeface="굴림" pitchFamily="50" charset="-127"/>
              </a:rPr>
              <a:t>사지의 </a:t>
            </a:r>
            <a:r>
              <a:rPr lang="ko-KR" altLang="en-US" sz="2400" b="0" dirty="0" smtClean="0">
                <a:ea typeface="굴림" pitchFamily="50" charset="-127"/>
              </a:rPr>
              <a:t>부종</a:t>
            </a:r>
            <a:r>
              <a:rPr lang="en-US" altLang="ko-KR" sz="2400" b="0" dirty="0" smtClean="0">
                <a:ea typeface="굴림" pitchFamily="50" charset="-127"/>
              </a:rPr>
              <a:t>, </a:t>
            </a:r>
            <a:r>
              <a:rPr lang="ko-KR" altLang="en-US" sz="2400" b="0" dirty="0" smtClean="0">
                <a:ea typeface="굴림" pitchFamily="50" charset="-127"/>
              </a:rPr>
              <a:t>구루병</a:t>
            </a:r>
            <a:r>
              <a:rPr lang="ja-JP" altLang="en-US" sz="2400" b="0" dirty="0"/>
              <a:t>　</a:t>
            </a:r>
            <a:endParaRPr lang="en-US" altLang="ja-JP" sz="2400" b="0" dirty="0" smtClean="0"/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ko-KR" altLang="en-US" sz="2400" b="0" dirty="0" smtClean="0">
                <a:ea typeface="굴림" pitchFamily="50" charset="-127"/>
              </a:rPr>
              <a:t>근육의 </a:t>
            </a:r>
            <a:r>
              <a:rPr lang="ko-KR" altLang="en-US" sz="2400" b="0" dirty="0" err="1">
                <a:ea typeface="굴림" pitchFamily="50" charset="-127"/>
              </a:rPr>
              <a:t>조직감</a:t>
            </a:r>
            <a:endParaRPr lang="ja-JP" altLang="en-US" sz="2400" b="0" dirty="0">
              <a:ea typeface="굴림" pitchFamily="50" charset="-127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715964" y="2209253"/>
            <a:ext cx="203200" cy="533400"/>
          </a:xfrm>
          <a:prstGeom prst="up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2691975" y="1115466"/>
            <a:ext cx="203200" cy="379413"/>
          </a:xfrm>
          <a:prstGeom prst="upArrow">
            <a:avLst>
              <a:gd name="adj1" fmla="val 50000"/>
              <a:gd name="adj2" fmla="val 4149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4421903" y="413792"/>
            <a:ext cx="4326561" cy="56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66713" indent="-366713" defTabSz="977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000" kern="0" dirty="0" smtClean="0">
                <a:latin typeface="+mn-lt"/>
                <a:ea typeface="+mn-ea"/>
              </a:rPr>
              <a:t>향후 소비자의 건강 및 맛의 기호</a:t>
            </a:r>
            <a:endParaRPr lang="ja-JP" altLang="en-US" sz="2000" b="0" kern="0" dirty="0">
              <a:latin typeface="+mn-lt"/>
              <a:ea typeface="+mn-ea"/>
            </a:endParaRPr>
          </a:p>
          <a:p>
            <a:pPr marL="366713" indent="-366713" defTabSz="977900" eaLnBrk="0" hangingPunct="0">
              <a:spcBef>
                <a:spcPct val="20000"/>
              </a:spcBef>
              <a:defRPr/>
            </a:pPr>
            <a:endParaRPr lang="ja-JP" altLang="en-US" sz="2400" b="0" kern="0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331640" y="187995"/>
            <a:ext cx="6840760" cy="7207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77900">
              <a:lnSpc>
                <a:spcPct val="75000"/>
              </a:lnSpc>
            </a:pP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매출액</a:t>
            </a:r>
            <a:endParaRPr kumimoji="0" lang="ja-JP" altLang="en-US" sz="3600" dirty="0">
              <a:solidFill>
                <a:srgbClr val="0080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3568" y="1480716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◆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2014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년도 매출액 </a:t>
            </a:r>
            <a:endParaRPr lang="ko-KR" altLang="en-US" sz="1200" kern="0" dirty="0">
              <a:solidFill>
                <a:srgbClr val="000000"/>
              </a:solidFill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- 134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두 출하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매출액 약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800,000,000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원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ko-KR" altLang="en-US" sz="1200" kern="0" dirty="0">
              <a:solidFill>
                <a:srgbClr val="000000"/>
              </a:solidFill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경영비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: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약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428,000,000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원</a:t>
            </a:r>
            <a:endParaRPr lang="ko-KR" altLang="en-US" sz="1200" kern="0" dirty="0">
              <a:solidFill>
                <a:srgbClr val="000000"/>
              </a:solidFill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소 득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: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약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372,000,000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원</a:t>
            </a:r>
            <a:endParaRPr lang="ko-KR" altLang="en-US" sz="1200" kern="0" dirty="0">
              <a:solidFill>
                <a:srgbClr val="000000"/>
              </a:solidFill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소득율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: 47%</a:t>
            </a:r>
            <a:endParaRPr lang="ko-KR" altLang="en-US" sz="1200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83568" y="3940138"/>
            <a:ext cx="792088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2015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년도 출하 </a:t>
            </a:r>
            <a:endParaRPr lang="ko-KR" altLang="en-US" b="1" kern="0" dirty="0">
              <a:solidFill>
                <a:srgbClr val="000000"/>
              </a:solidFill>
              <a:latin typeface="맑은 고딕" panose="020B0503020000020004" pitchFamily="50" charset="-127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실매출액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약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870,000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천원 정도이나 수익성 분석 매출액 및 경영비는 평균 수치로 계산하였기에 상향가격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10%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로 보면 </a:t>
            </a:r>
            <a:r>
              <a:rPr lang="ko-KR" altLang="en-US" b="1" kern="0" dirty="0" err="1">
                <a:solidFill>
                  <a:srgbClr val="000000"/>
                </a:solidFill>
                <a:ea typeface="맑은 고딕" panose="020B0503020000020004" pitchFamily="50" charset="-127"/>
              </a:rPr>
              <a:t>실매출액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 약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860,000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천원 정도로 비슷하게 측정됨 </a:t>
            </a:r>
            <a:endParaRPr lang="ko-KR" altLang="en-US" sz="1200" kern="0" spc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19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331640" y="187995"/>
            <a:ext cx="6840760" cy="7207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77900">
              <a:lnSpc>
                <a:spcPct val="75000"/>
              </a:lnSpc>
            </a:pP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매출액</a:t>
            </a:r>
            <a:endParaRPr kumimoji="0" lang="ja-JP" altLang="en-US" sz="3600" dirty="0">
              <a:solidFill>
                <a:srgbClr val="0080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863588" y="5589240"/>
            <a:ext cx="777686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◆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2016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년도 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매출액 </a:t>
            </a:r>
            <a:endParaRPr lang="ko-KR" altLang="en-US" sz="1200" kern="0" dirty="0">
              <a:solidFill>
                <a:srgbClr val="000000"/>
              </a:solidFill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-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165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두 출하</a:t>
            </a:r>
            <a:r>
              <a:rPr lang="en-US" altLang="ko-KR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(</a:t>
            </a:r>
            <a:r>
              <a:rPr lang="ko-KR" altLang="en-US" b="1" kern="0" dirty="0" err="1" smtClean="0">
                <a:solidFill>
                  <a:srgbClr val="000000"/>
                </a:solidFill>
                <a:ea typeface="맑은 고딕" panose="020B0503020000020004" pitchFamily="50" charset="-127"/>
              </a:rPr>
              <a:t>거세우</a:t>
            </a:r>
            <a:r>
              <a:rPr lang="en-US" altLang="ko-KR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+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암소비육</a:t>
            </a:r>
            <a:r>
              <a:rPr lang="en-US" altLang="ko-KR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)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b="1" kern="0" dirty="0">
                <a:solidFill>
                  <a:srgbClr val="000000"/>
                </a:solidFill>
                <a:ea typeface="맑은 고딕" panose="020B0503020000020004" pitchFamily="50" charset="-127"/>
              </a:rPr>
              <a:t>매출액 약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1,300,000,000</a:t>
            </a:r>
            <a:r>
              <a:rPr lang="ko-KR" altLang="en-US" b="1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원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ko-KR" altLang="en-US" sz="1200" kern="0" dirty="0">
              <a:solidFill>
                <a:srgbClr val="000000"/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565187"/>
              </p:ext>
            </p:extLst>
          </p:nvPr>
        </p:nvGraphicFramePr>
        <p:xfrm>
          <a:off x="899592" y="2068016"/>
          <a:ext cx="7524835" cy="3557016"/>
        </p:xfrm>
        <a:graphic>
          <a:graphicData uri="http://schemas.openxmlformats.org/drawingml/2006/table">
            <a:tbl>
              <a:tblPr/>
              <a:tblGrid>
                <a:gridCol w="1074824"/>
                <a:gridCol w="923997"/>
                <a:gridCol w="1226007"/>
                <a:gridCol w="1226007"/>
                <a:gridCol w="1326678"/>
                <a:gridCol w="873661"/>
                <a:gridCol w="873661"/>
              </a:tblGrid>
              <a:tr h="2706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출하두수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매출액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경영비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소득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소득률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비고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거세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40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290,057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천원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143,684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천원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119,568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천원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41%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매출액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경영비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평균수치 계산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09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미경산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암소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73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494,210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천원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262,223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천원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231,987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천원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47%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매출액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경영비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평균수치 계산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113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784,262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천원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405,907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천원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351,555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천원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45%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63588" y="1556792"/>
            <a:ext cx="30989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- 2015</a:t>
            </a:r>
            <a:r>
              <a:rPr kumimoji="0" lang="ko-KR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년도 </a:t>
            </a:r>
            <a:r>
              <a:rPr kumimoji="0" lang="ko-KR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수익성 </a:t>
            </a:r>
            <a:r>
              <a:rPr kumimoji="0" lang="en-US" altLang="ko-K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(</a:t>
            </a:r>
            <a:r>
              <a:rPr kumimoji="0" lang="ko-KR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단위 </a:t>
            </a:r>
            <a:r>
              <a:rPr kumimoji="0" lang="en-US" altLang="ko-K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: </a:t>
            </a:r>
            <a:r>
              <a:rPr kumimoji="0" lang="ko-KR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천원</a:t>
            </a:r>
            <a:r>
              <a:rPr kumimoji="0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)</a:t>
            </a:r>
            <a:endParaRPr kumimoji="0" lang="en-US" alt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4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548985"/>
              </p:ext>
            </p:extLst>
          </p:nvPr>
        </p:nvGraphicFramePr>
        <p:xfrm>
          <a:off x="611561" y="692697"/>
          <a:ext cx="7920879" cy="5870626"/>
        </p:xfrm>
        <a:graphic>
          <a:graphicData uri="http://schemas.openxmlformats.org/drawingml/2006/table">
            <a:tbl>
              <a:tblPr/>
              <a:tblGrid>
                <a:gridCol w="1800286"/>
                <a:gridCol w="2052855"/>
                <a:gridCol w="2052855"/>
                <a:gridCol w="2014883"/>
              </a:tblGrid>
              <a:tr h="328235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2013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구입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원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비고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9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평균매출액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두당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7,251,296(A)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35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송아지구입비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1,650,000(B)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자가생산비용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161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사료비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농후사료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(4,270</a:t>
                      </a: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kg)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1,836,100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430*7*30,5=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9,1805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1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볏짚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(2,135</a:t>
                      </a: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kg)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320,240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150*3.5*30.5=16,012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1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맥주박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(915</a:t>
                      </a: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kg)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137,260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150*1.5*30.5=6,863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2,293,600 (C))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114,680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97">
                <a:tc row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기타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잡비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VIT AD3E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2,500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VIT  E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16,000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사용량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kg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톱밥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200,000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사용량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700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kg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기타잡비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100,000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318,500(D)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9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경영비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</a:t>
                      </a: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B+C+D)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3,592,100(E)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9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소득 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</a:t>
                      </a: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A-E)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2,989,196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4773" marR="54773" marT="15143" marB="151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7544" y="332656"/>
            <a:ext cx="2738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- </a:t>
            </a:r>
            <a:r>
              <a:rPr kumimoji="0" lang="ko-KR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거세우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1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두당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(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평균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) (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단위 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: 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원</a:t>
            </a:r>
            <a:r>
              <a:rPr kumimoji="0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)</a:t>
            </a:r>
            <a:endParaRPr kumimoji="0" lang="en-US" alt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 </a:t>
            </a:r>
            <a:endParaRPr kumimoji="0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3406" y="6567735"/>
            <a:ext cx="3814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* 2015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년도 </a:t>
            </a:r>
            <a:r>
              <a:rPr kumimoji="0" lang="ko-KR" altLang="en-US" sz="1400" b="1" dirty="0" err="1" smtClean="0">
                <a:solidFill>
                  <a:srgbClr val="000000"/>
                </a:solidFill>
                <a:latin typeface="맑은 고딕" panose="020B0503020000020004" pitchFamily="50" charset="-127"/>
              </a:rPr>
              <a:t>거세우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출하 </a:t>
            </a:r>
            <a:r>
              <a:rPr kumimoji="0" lang="en-US" altLang="ko-KR" sz="1400" b="1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두 경영비 계산</a:t>
            </a:r>
            <a:endParaRPr kumimoji="0" lang="en-US" alt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 </a:t>
            </a:r>
            <a:endParaRPr kumimoji="0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0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612261"/>
              </p:ext>
            </p:extLst>
          </p:nvPr>
        </p:nvGraphicFramePr>
        <p:xfrm>
          <a:off x="539552" y="764704"/>
          <a:ext cx="7992888" cy="5680384"/>
        </p:xfrm>
        <a:graphic>
          <a:graphicData uri="http://schemas.openxmlformats.org/drawingml/2006/table">
            <a:tbl>
              <a:tblPr/>
              <a:tblGrid>
                <a:gridCol w="1159658"/>
                <a:gridCol w="1769921"/>
                <a:gridCol w="1863807"/>
                <a:gridCol w="1863807"/>
                <a:gridCol w="1335695"/>
              </a:tblGrid>
              <a:tr h="445334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2013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월 구입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원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2016</a:t>
                      </a: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월 구입 시</a:t>
                      </a: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원</a:t>
                      </a: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비고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08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매출액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6,770,000(A)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6,770,000 (A)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334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송아지구입비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980,000(B)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2,750,000(B)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2013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년 자가생산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/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2016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년 외부구입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334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사료비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농후사료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(4,270</a:t>
                      </a: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kg)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1,836,100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1,836,100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430*7*30,5=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9,1805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볏짚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(2,135</a:t>
                      </a: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kg)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320,240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320,240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150*3.5*30.5=16,012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맥주박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(915</a:t>
                      </a: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kg)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137,260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137,260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150*1.5*30.5=6,863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2,293,600 (C))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2,293,600 (C)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114,680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608">
                <a:tc row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기타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잡비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VIT AD3E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2,500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2,500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VIT C E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16,000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16,000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사용량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kg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톱밥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200,000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사용량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700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kg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기타잡비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318,500(D)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318,500 (D)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08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경영비 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</a:t>
                      </a: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B+C+D)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3,592,100(E)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5,362,100 (E)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08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소득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</a:t>
                      </a: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A-E)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3,177,900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1,407,900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446" marR="46446" marT="12841" marB="128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337592"/>
            <a:ext cx="2172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- </a:t>
            </a:r>
            <a:r>
              <a:rPr kumimoji="0" lang="ko-KR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미경산우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1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두당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(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맑은 고딕" panose="020B0503020000020004" pitchFamily="50" charset="-127"/>
              </a:rPr>
              <a:t>평균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</a:rPr>
              <a:t>) </a:t>
            </a:r>
            <a:r>
              <a:rPr kumimoji="0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 </a:t>
            </a:r>
            <a:endParaRPr kumimoji="0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596336" y="491480"/>
            <a:ext cx="10198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latinLnBrk="0" hangingPunct="0"/>
            <a:r>
              <a:rPr kumimoji="0"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kumimoji="0" lang="ko-KR" altLang="en-US" sz="1400" b="1" dirty="0">
                <a:solidFill>
                  <a:srgbClr val="000000"/>
                </a:solidFill>
                <a:ea typeface="맑은 고딕" panose="020B0503020000020004" pitchFamily="50" charset="-127"/>
              </a:rPr>
              <a:t>단위 </a:t>
            </a:r>
            <a:r>
              <a:rPr kumimoji="0"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: </a:t>
            </a:r>
            <a:r>
              <a:rPr kumimoji="0" lang="ko-KR" altLang="en-US" sz="1400" b="1" dirty="0">
                <a:solidFill>
                  <a:srgbClr val="000000"/>
                </a:solidFill>
                <a:ea typeface="맑은 고딕" panose="020B0503020000020004" pitchFamily="50" charset="-127"/>
              </a:rPr>
              <a:t>원</a:t>
            </a:r>
            <a:r>
              <a:rPr kumimoji="0"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kumimoji="0" lang="en-US" altLang="ko-KR" sz="1400" dirty="0"/>
          </a:p>
        </p:txBody>
      </p:sp>
      <p:sp>
        <p:nvSpPr>
          <p:cNvPr id="5" name="직사각형 4"/>
          <p:cNvSpPr/>
          <p:nvPr/>
        </p:nvSpPr>
        <p:spPr>
          <a:xfrm>
            <a:off x="611560" y="6519446"/>
            <a:ext cx="4203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latinLnBrk="0" hangingPunct="0"/>
            <a:r>
              <a:rPr kumimoji="0" lang="en-US" altLang="ko-KR" sz="1600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* 2015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년도  </a:t>
            </a:r>
            <a:r>
              <a:rPr kumimoji="0" lang="ko-KR" altLang="en-US" sz="1600" b="1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암소비육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출하 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1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두 경영비 계산</a:t>
            </a:r>
            <a:endParaRPr kumimoji="0"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35755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4293096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ko-KR" altLang="en-US" dirty="0" smtClean="0"/>
              <a:t> 입식 시</a:t>
            </a:r>
            <a:r>
              <a:rPr lang="en-US" altLang="ko-KR" dirty="0" smtClean="0"/>
              <a:t>(9</a:t>
            </a:r>
            <a:r>
              <a:rPr lang="ko-KR" altLang="en-US" dirty="0" err="1" smtClean="0"/>
              <a:t>개월령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비타민제제</a:t>
            </a:r>
            <a:r>
              <a:rPr lang="ko-KR" altLang="en-US" dirty="0"/>
              <a:t>를</a:t>
            </a:r>
            <a:r>
              <a:rPr lang="ko-KR" altLang="en-US" dirty="0" smtClean="0"/>
              <a:t> 경구투여로 </a:t>
            </a:r>
            <a:r>
              <a:rPr lang="en-US" altLang="ko-KR" dirty="0" smtClean="0"/>
              <a:t>14</a:t>
            </a:r>
            <a:r>
              <a:rPr lang="ko-KR" altLang="en-US" dirty="0" err="1" smtClean="0"/>
              <a:t>개월령까지는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하루량</a:t>
            </a:r>
            <a:r>
              <a:rPr lang="ko-KR" altLang="en-US" dirty="0" smtClean="0"/>
              <a:t> </a:t>
            </a:r>
            <a:r>
              <a:rPr lang="en-US" altLang="ko-KR" dirty="0" smtClean="0"/>
              <a:t>2</a:t>
            </a:r>
            <a:r>
              <a:rPr lang="ko-KR" altLang="en-US" dirty="0" smtClean="0"/>
              <a:t>만 </a:t>
            </a:r>
            <a:endParaRPr lang="en-US" altLang="ko-KR" dirty="0" smtClean="0"/>
          </a:p>
          <a:p>
            <a:r>
              <a:rPr lang="en-US" altLang="ko-KR" dirty="0" smtClean="0"/>
              <a:t>   IU</a:t>
            </a:r>
            <a:r>
              <a:rPr lang="ko-KR" altLang="en-US" dirty="0" smtClean="0"/>
              <a:t>이상의 사료 첨가제로 </a:t>
            </a:r>
          </a:p>
          <a:p>
            <a:r>
              <a:rPr lang="en-US" altLang="ko-KR" dirty="0" smtClean="0"/>
              <a:t>- </a:t>
            </a:r>
            <a:r>
              <a:rPr lang="ko-KR" altLang="en-US" dirty="0" smtClean="0"/>
              <a:t>도입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개월 후에 재차 비타민제제 투여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>
              <a:buFontTx/>
              <a:buChar char="-"/>
            </a:pPr>
            <a:r>
              <a:rPr lang="en-US" altLang="ko-KR" dirty="0" smtClean="0"/>
              <a:t> 22~25</a:t>
            </a:r>
            <a:r>
              <a:rPr lang="ko-KR" altLang="en-US" dirty="0" err="1" smtClean="0"/>
              <a:t>개월령까지</a:t>
            </a:r>
            <a:r>
              <a:rPr lang="ko-KR" altLang="en-US" dirty="0" smtClean="0"/>
              <a:t> 비타민 </a:t>
            </a:r>
            <a:r>
              <a:rPr lang="en-US" altLang="ko-KR" dirty="0" smtClean="0"/>
              <a:t>A</a:t>
            </a:r>
            <a:r>
              <a:rPr lang="ko-KR" altLang="en-US" dirty="0" smtClean="0"/>
              <a:t>급여를 제한 하지만 사료 섭취량이 </a:t>
            </a:r>
            <a:r>
              <a:rPr lang="ko-KR" altLang="en-US" dirty="0" err="1" smtClean="0"/>
              <a:t>저하시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적절량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비타민 제제를 사료 첨가 </a:t>
            </a:r>
          </a:p>
          <a:p>
            <a:pPr>
              <a:buFontTx/>
              <a:buChar char="-"/>
            </a:pPr>
            <a:r>
              <a:rPr lang="en-US" altLang="ko-KR" dirty="0" smtClean="0"/>
              <a:t> 25</a:t>
            </a:r>
            <a:r>
              <a:rPr lang="ko-KR" altLang="en-US" dirty="0" err="1" smtClean="0"/>
              <a:t>개월령</a:t>
            </a:r>
            <a:r>
              <a:rPr lang="ko-KR" altLang="en-US" dirty="0" smtClean="0"/>
              <a:t> 이후에서는 </a:t>
            </a:r>
            <a:r>
              <a:rPr lang="en-US" altLang="ko-KR" dirty="0" smtClean="0"/>
              <a:t>2</a:t>
            </a:r>
            <a:r>
              <a:rPr lang="ko-KR" altLang="en-US" dirty="0" err="1" smtClean="0"/>
              <a:t>개월간격으로</a:t>
            </a:r>
            <a:r>
              <a:rPr lang="ko-KR" altLang="en-US" dirty="0" smtClean="0"/>
              <a:t> 비타민 제제를 거쳐 경구 또는 근육으로 </a:t>
            </a:r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ko-KR" altLang="en-US" dirty="0" err="1" smtClean="0"/>
              <a:t>하루량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적절량을</a:t>
            </a:r>
            <a:r>
              <a:rPr lang="ko-KR" altLang="en-US" dirty="0" smtClean="0"/>
              <a:t>  사료 첨가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3" name="_x110170560" descr="EMB0000123800c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7992887" cy="3096344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467544" y="332656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b="1" dirty="0" err="1" smtClean="0">
                <a:solidFill>
                  <a:srgbClr val="C00000"/>
                </a:solidFill>
              </a:rPr>
              <a:t>고베비프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(</a:t>
            </a:r>
            <a:r>
              <a:rPr lang="ko-KR" altLang="en-US" sz="2000" b="1" dirty="0" err="1" smtClean="0">
                <a:solidFill>
                  <a:srgbClr val="C00000"/>
                </a:solidFill>
              </a:rPr>
              <a:t>효고현산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C00000"/>
                </a:solidFill>
              </a:rPr>
              <a:t>흑모화우종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)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 거세비육우에의 비타민 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A </a:t>
            </a:r>
            <a:r>
              <a:rPr lang="ko-KR" altLang="en-US" sz="2000" b="1" dirty="0" err="1" smtClean="0">
                <a:solidFill>
                  <a:srgbClr val="C00000"/>
                </a:solidFill>
              </a:rPr>
              <a:t>급여법</a:t>
            </a:r>
            <a:endParaRPr lang="ko-KR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60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115616" y="18864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err="1" smtClean="0">
                <a:solidFill>
                  <a:srgbClr val="C00000"/>
                </a:solidFill>
              </a:rPr>
              <a:t>갈모화우종의</a:t>
            </a:r>
            <a:r>
              <a:rPr lang="ko-KR" altLang="en-US" sz="2400" b="1" dirty="0" smtClean="0">
                <a:solidFill>
                  <a:srgbClr val="C00000"/>
                </a:solidFill>
              </a:rPr>
              <a:t> 비타민 </a:t>
            </a:r>
            <a:r>
              <a:rPr lang="en-US" altLang="ko-KR" sz="2400" b="1" dirty="0" smtClean="0">
                <a:solidFill>
                  <a:srgbClr val="C00000"/>
                </a:solidFill>
              </a:rPr>
              <a:t>A</a:t>
            </a:r>
            <a:r>
              <a:rPr lang="ko-KR" altLang="en-US" sz="2400" b="1" dirty="0" err="1" smtClean="0">
                <a:solidFill>
                  <a:srgbClr val="C00000"/>
                </a:solidFill>
              </a:rPr>
              <a:t>급여법</a:t>
            </a:r>
            <a:endParaRPr lang="ko-KR" altLang="en-US" sz="2400" b="1" dirty="0">
              <a:solidFill>
                <a:srgbClr val="C0000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21" name="_x41069488" descr="EMB0000123800c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920880" cy="2765425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251520" y="3861048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- </a:t>
            </a:r>
            <a:r>
              <a:rPr lang="ko-KR" altLang="en-US" dirty="0" smtClean="0"/>
              <a:t>입식 시에 비타민 </a:t>
            </a:r>
            <a:r>
              <a:rPr lang="en-US" altLang="ko-KR" dirty="0" smtClean="0"/>
              <a:t>A</a:t>
            </a:r>
            <a:r>
              <a:rPr lang="ko-KR" altLang="en-US" dirty="0" smtClean="0"/>
              <a:t>를 </a:t>
            </a:r>
            <a:r>
              <a:rPr lang="en-US" altLang="ko-KR" dirty="0" smtClean="0"/>
              <a:t>165</a:t>
            </a:r>
            <a:r>
              <a:rPr lang="ko-KR" altLang="en-US" dirty="0" smtClean="0"/>
              <a:t>만 </a:t>
            </a:r>
            <a:r>
              <a:rPr lang="en-US" altLang="ko-KR" dirty="0" smtClean="0"/>
              <a:t>IU</a:t>
            </a:r>
            <a:r>
              <a:rPr lang="ko-KR" altLang="en-US" dirty="0" smtClean="0"/>
              <a:t>정도를 투여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r>
              <a:rPr lang="en-US" altLang="ko-KR" dirty="0" smtClean="0"/>
              <a:t>- </a:t>
            </a:r>
            <a:r>
              <a:rPr lang="ko-KR" altLang="en-US" dirty="0" smtClean="0"/>
              <a:t>중기는 비타민 </a:t>
            </a:r>
            <a:r>
              <a:rPr lang="en-US" altLang="ko-KR" dirty="0" smtClean="0"/>
              <a:t>A </a:t>
            </a:r>
            <a:r>
              <a:rPr lang="ko-KR" altLang="en-US" dirty="0" smtClean="0"/>
              <a:t>무급여로 의해 </a:t>
            </a:r>
            <a:r>
              <a:rPr lang="en-US" altLang="ko-KR" dirty="0" smtClean="0"/>
              <a:t>19</a:t>
            </a:r>
            <a:r>
              <a:rPr lang="ko-KR" altLang="en-US" dirty="0" err="1" smtClean="0"/>
              <a:t>개월령까지</a:t>
            </a:r>
            <a:r>
              <a:rPr lang="ko-KR" altLang="en-US" dirty="0" smtClean="0"/>
              <a:t> </a:t>
            </a:r>
            <a:r>
              <a:rPr lang="en-US" altLang="ko-KR" dirty="0" smtClean="0"/>
              <a:t>40IU/</a:t>
            </a:r>
            <a:r>
              <a:rPr lang="en-US" altLang="ko-KR" dirty="0" err="1" smtClean="0"/>
              <a:t>dL</a:t>
            </a:r>
            <a:r>
              <a:rPr lang="ko-KR" altLang="en-US" dirty="0" smtClean="0"/>
              <a:t>정도까지 저하 시킴</a:t>
            </a:r>
          </a:p>
          <a:p>
            <a:pPr>
              <a:buFontTx/>
              <a:buChar char="-"/>
            </a:pPr>
            <a:r>
              <a:rPr lang="ko-KR" altLang="en-US" dirty="0" smtClean="0"/>
              <a:t> 후기는 요구량의 </a:t>
            </a:r>
            <a:r>
              <a:rPr lang="en-US" altLang="ko-KR" dirty="0" smtClean="0"/>
              <a:t>80~120%(42.4IU×</a:t>
            </a:r>
            <a:r>
              <a:rPr lang="ko-KR" altLang="en-US" dirty="0" smtClean="0"/>
              <a:t>체중</a:t>
            </a:r>
            <a:r>
              <a:rPr lang="en-US" altLang="ko-KR" dirty="0" smtClean="0"/>
              <a:t>×</a:t>
            </a:r>
            <a:r>
              <a:rPr lang="ko-KR" altLang="en-US" dirty="0" smtClean="0"/>
              <a:t>일수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비타민 </a:t>
            </a:r>
            <a:r>
              <a:rPr lang="en-US" altLang="ko-KR" dirty="0" smtClean="0"/>
              <a:t>A</a:t>
            </a:r>
            <a:r>
              <a:rPr lang="ko-KR" altLang="en-US" dirty="0" smtClean="0"/>
              <a:t>를 투여하여 </a:t>
            </a:r>
            <a:endParaRPr lang="en-US" altLang="ko-KR" dirty="0" smtClean="0"/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혈중 농도를 </a:t>
            </a:r>
            <a:r>
              <a:rPr lang="en-US" altLang="ko-KR" dirty="0" smtClean="0"/>
              <a:t>50~70 IU/</a:t>
            </a:r>
            <a:r>
              <a:rPr lang="en-US" altLang="ko-KR" dirty="0" err="1" smtClean="0"/>
              <a:t>dL</a:t>
            </a:r>
            <a:r>
              <a:rPr lang="ko-KR" altLang="en-US" dirty="0" smtClean="0"/>
              <a:t>로 높인다</a:t>
            </a:r>
            <a:r>
              <a:rPr lang="en-US" altLang="ko-KR" dirty="0" smtClean="0"/>
              <a:t>.</a:t>
            </a:r>
          </a:p>
          <a:p>
            <a:pPr>
              <a:buFontTx/>
              <a:buChar char="-"/>
            </a:pPr>
            <a:r>
              <a:rPr lang="ko-KR" altLang="en-US" dirty="0" smtClean="0"/>
              <a:t> 다만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입식 시의 </a:t>
            </a:r>
            <a:r>
              <a:rPr lang="ko-KR" altLang="en-US" dirty="0" err="1" smtClean="0"/>
              <a:t>투여량은</a:t>
            </a:r>
            <a:r>
              <a:rPr lang="ko-KR" altLang="en-US" dirty="0" smtClean="0"/>
              <a:t> 스트레스가 큰 시기라 </a:t>
            </a:r>
            <a:r>
              <a:rPr lang="ko-KR" altLang="en-US" dirty="0" err="1" smtClean="0"/>
              <a:t>투여량을</a:t>
            </a:r>
            <a:r>
              <a:rPr lang="ko-KR" altLang="en-US" dirty="0" smtClean="0"/>
              <a:t> 올려 주는 것이 좋음</a:t>
            </a:r>
            <a:endParaRPr lang="en-US" altLang="ko-KR" dirty="0" smtClean="0"/>
          </a:p>
          <a:p>
            <a:r>
              <a:rPr lang="en-US" altLang="ko-KR" dirty="0" smtClean="0"/>
              <a:t>  (300</a:t>
            </a:r>
            <a:r>
              <a:rPr lang="ko-KR" altLang="en-US" dirty="0" smtClean="0"/>
              <a:t>만 </a:t>
            </a:r>
            <a:r>
              <a:rPr lang="en-US" altLang="ko-KR" dirty="0" smtClean="0"/>
              <a:t>IU</a:t>
            </a:r>
            <a:r>
              <a:rPr lang="ko-KR" altLang="en-US" dirty="0" smtClean="0"/>
              <a:t>정도</a:t>
            </a:r>
            <a:r>
              <a:rPr lang="en-US" altLang="ko-KR" dirty="0" smtClean="0"/>
              <a:t>). </a:t>
            </a:r>
          </a:p>
          <a:p>
            <a:pPr>
              <a:buFontTx/>
              <a:buChar char="-"/>
            </a:pPr>
            <a:r>
              <a:rPr lang="ko-KR" altLang="en-US" dirty="0" smtClean="0"/>
              <a:t>또한 사료 섭취량이 저하했을 때는</a:t>
            </a:r>
            <a:r>
              <a:rPr lang="en-US" altLang="ko-KR" dirty="0" smtClean="0"/>
              <a:t>, </a:t>
            </a:r>
            <a:r>
              <a:rPr lang="ko-KR" altLang="en-US" dirty="0" smtClean="0"/>
              <a:t>「</a:t>
            </a:r>
            <a:r>
              <a:rPr lang="ko-KR" altLang="en-US" dirty="0" err="1" smtClean="0"/>
              <a:t>흑모화우종의</a:t>
            </a:r>
            <a:r>
              <a:rPr lang="ko-KR" altLang="en-US" dirty="0" smtClean="0"/>
              <a:t> 비타민 </a:t>
            </a:r>
            <a:r>
              <a:rPr lang="en-US" altLang="ko-KR" dirty="0" smtClean="0"/>
              <a:t>A</a:t>
            </a:r>
            <a:r>
              <a:rPr lang="ko-KR" altLang="en-US" dirty="0" err="1" smtClean="0"/>
              <a:t>급여법</a:t>
            </a:r>
            <a:r>
              <a:rPr lang="ko-KR" altLang="en-US" dirty="0" smtClean="0"/>
              <a:t>」에 있는 대</a:t>
            </a:r>
            <a:endParaRPr lang="en-US" altLang="ko-KR" dirty="0" smtClean="0"/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하루</a:t>
            </a:r>
            <a:r>
              <a:rPr lang="en-US" altLang="ko-KR" dirty="0" smtClean="0"/>
              <a:t> 3,000~5,000IU/</a:t>
            </a:r>
            <a:r>
              <a:rPr lang="ko-KR" altLang="en-US" dirty="0" smtClean="0"/>
              <a:t>을 사료 첨가해 결핍을 예방하여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사료 섭취를 회복시켜 </a:t>
            </a:r>
            <a:endParaRPr lang="en-US" altLang="ko-KR" dirty="0" smtClean="0"/>
          </a:p>
          <a:p>
            <a:r>
              <a:rPr lang="en-US" altLang="ko-KR" dirty="0" smtClean="0"/>
              <a:t>  </a:t>
            </a:r>
            <a:r>
              <a:rPr lang="ko-KR" altLang="en-US" dirty="0" err="1" smtClean="0"/>
              <a:t>증체를</a:t>
            </a:r>
            <a:r>
              <a:rPr lang="ko-KR" altLang="en-US" dirty="0" smtClean="0"/>
              <a:t> 높이는 것이 좋음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>
              <a:buFontTx/>
              <a:buChar char="-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40275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059832" y="332656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C00000"/>
                </a:solidFill>
              </a:rPr>
              <a:t>비타민 </a:t>
            </a:r>
            <a:r>
              <a:rPr lang="en-US" altLang="ko-KR" sz="2400" b="1" dirty="0" smtClean="0">
                <a:solidFill>
                  <a:srgbClr val="C00000"/>
                </a:solidFill>
              </a:rPr>
              <a:t>E</a:t>
            </a:r>
            <a:r>
              <a:rPr lang="ko-KR" altLang="en-US" sz="2400" b="1" dirty="0" smtClean="0">
                <a:solidFill>
                  <a:srgbClr val="C00000"/>
                </a:solidFill>
              </a:rPr>
              <a:t>와 비타민 </a:t>
            </a:r>
            <a:r>
              <a:rPr lang="en-US" altLang="ko-KR" sz="2400" b="1" dirty="0" smtClean="0">
                <a:solidFill>
                  <a:srgbClr val="C00000"/>
                </a:solidFill>
              </a:rPr>
              <a:t>C</a:t>
            </a:r>
            <a:endParaRPr lang="ko-KR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11560" y="1268760"/>
            <a:ext cx="7920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ja-JP" sz="2000" dirty="0" smtClean="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  </a:t>
            </a:r>
            <a:r>
              <a:rPr lang="ko-KR" altLang="en-US" sz="2000" dirty="0" smtClean="0"/>
              <a:t>비타민 </a:t>
            </a:r>
            <a:r>
              <a:rPr lang="en-US" altLang="ko-KR" sz="2000" dirty="0" smtClean="0"/>
              <a:t>E</a:t>
            </a:r>
          </a:p>
          <a:p>
            <a:r>
              <a:rPr lang="en-US" altLang="ko-KR" sz="2000" dirty="0" smtClean="0"/>
              <a:t>- </a:t>
            </a:r>
            <a:r>
              <a:rPr lang="ko-KR" altLang="en-US" sz="2000" dirty="0" smtClean="0"/>
              <a:t>출하 </a:t>
            </a:r>
            <a:r>
              <a:rPr lang="en-US" altLang="ko-KR" sz="2000" dirty="0" smtClean="0"/>
              <a:t>4</a:t>
            </a:r>
            <a:r>
              <a:rPr lang="ko-KR" altLang="en-US" sz="2000" dirty="0" smtClean="0"/>
              <a:t>주일 전부터 </a:t>
            </a:r>
            <a:r>
              <a:rPr lang="en-US" altLang="ko-KR" sz="2000" dirty="0" smtClean="0"/>
              <a:t>1</a:t>
            </a:r>
            <a:r>
              <a:rPr lang="ko-KR" altLang="en-US" sz="2000" dirty="0" smtClean="0"/>
              <a:t>주간 전부터 </a:t>
            </a:r>
            <a:r>
              <a:rPr lang="en-US" altLang="ko-KR" sz="2000" dirty="0" smtClean="0"/>
              <a:t>2500mg/1</a:t>
            </a:r>
            <a:r>
              <a:rPr lang="ko-KR" altLang="en-US" sz="2000" dirty="0" smtClean="0"/>
              <a:t>두</a:t>
            </a:r>
            <a:r>
              <a:rPr lang="en-US" altLang="ko-KR" sz="2000" dirty="0" smtClean="0"/>
              <a:t>/1</a:t>
            </a:r>
            <a:r>
              <a:rPr lang="ko-KR" altLang="en-US" sz="2000" dirty="0" smtClean="0"/>
              <a:t>일의 </a:t>
            </a:r>
            <a:r>
              <a:rPr lang="en-US" altLang="ko-KR" sz="2000" dirty="0" smtClean="0"/>
              <a:t>dl-α-</a:t>
            </a:r>
            <a:r>
              <a:rPr lang="ko-KR" altLang="en-US" sz="2000" dirty="0" err="1" smtClean="0"/>
              <a:t>트코페로르를</a:t>
            </a:r>
            <a:r>
              <a:rPr lang="ko-KR" altLang="en-US" sz="2000" dirty="0" smtClean="0"/>
              <a:t> 투여하면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비타민 </a:t>
            </a:r>
            <a:r>
              <a:rPr lang="en-US" altLang="ko-KR" sz="2000" dirty="0" smtClean="0"/>
              <a:t>E</a:t>
            </a:r>
            <a:r>
              <a:rPr lang="ko-KR" altLang="en-US" sz="2000" dirty="0" smtClean="0"/>
              <a:t>가 직접적으로 막의 지방질 산화를 방지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간접적으로 세포질 중의 </a:t>
            </a:r>
            <a:r>
              <a:rPr lang="ko-KR" altLang="en-US" sz="2000" dirty="0" err="1" smtClean="0"/>
              <a:t>미오그로빈의</a:t>
            </a:r>
            <a:r>
              <a:rPr lang="ko-KR" altLang="en-US" sz="2000" dirty="0" smtClean="0"/>
              <a:t> 산화를 억제해 양호한 </a:t>
            </a:r>
            <a:r>
              <a:rPr lang="ko-KR" altLang="en-US" sz="2000" dirty="0" err="1" smtClean="0"/>
              <a:t>고기색을</a:t>
            </a:r>
            <a:r>
              <a:rPr lang="ko-KR" altLang="en-US" sz="2000" dirty="0" smtClean="0"/>
              <a:t> 유지한다고 것이다</a:t>
            </a:r>
            <a:r>
              <a:rPr lang="en-US" altLang="ko-KR" sz="2000" dirty="0" smtClean="0"/>
              <a:t>.</a:t>
            </a:r>
            <a:r>
              <a:rPr lang="ko-KR" altLang="en-US" sz="2000" dirty="0" smtClean="0"/>
              <a:t>  </a:t>
            </a:r>
            <a:r>
              <a:rPr lang="ko-KR" altLang="en-US" sz="2000" b="1" dirty="0" smtClean="0"/>
              <a:t>육질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색</a:t>
            </a:r>
            <a:r>
              <a:rPr lang="en-US" altLang="ko-KR" sz="2000" b="1" dirty="0" smtClean="0"/>
              <a:t>)</a:t>
            </a:r>
            <a:r>
              <a:rPr lang="ko-KR" altLang="en-US" sz="2000" b="1" dirty="0" smtClean="0"/>
              <a:t>을 안정시킴</a:t>
            </a:r>
          </a:p>
          <a:p>
            <a:endParaRPr lang="en-US" altLang="ko-KR" sz="2000" dirty="0" smtClean="0"/>
          </a:p>
          <a:p>
            <a:endParaRPr lang="en-US" altLang="ko-KR" sz="2000" dirty="0" smtClean="0"/>
          </a:p>
          <a:p>
            <a:endParaRPr lang="en-US" altLang="ko-KR" sz="2000" dirty="0" smtClean="0"/>
          </a:p>
          <a:p>
            <a:r>
              <a:rPr kumimoji="0" lang="en-US" altLang="ja-JP" sz="2000" dirty="0" smtClean="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 </a:t>
            </a:r>
            <a:r>
              <a:rPr lang="ko-KR" altLang="en-US" sz="2000" dirty="0" smtClean="0"/>
              <a:t>비타민 </a:t>
            </a:r>
            <a:r>
              <a:rPr lang="en-US" altLang="ko-KR" sz="2000" dirty="0" smtClean="0"/>
              <a:t>C</a:t>
            </a:r>
          </a:p>
          <a:p>
            <a:r>
              <a:rPr lang="en-US" altLang="ko-KR" sz="2000" dirty="0" smtClean="0"/>
              <a:t>- </a:t>
            </a:r>
            <a:r>
              <a:rPr lang="ko-KR" altLang="en-US" sz="2000" dirty="0" smtClean="0"/>
              <a:t>비타민 </a:t>
            </a:r>
            <a:r>
              <a:rPr lang="en-US" altLang="ko-KR" sz="2000" dirty="0" smtClean="0"/>
              <a:t>A</a:t>
            </a:r>
            <a:r>
              <a:rPr lang="ko-KR" altLang="en-US" sz="2000" dirty="0" smtClean="0"/>
              <a:t>와 같게 소의 지방세포 분화에 영향을 미치는 것이 보고</a:t>
            </a:r>
            <a:r>
              <a:rPr lang="en-US" altLang="ko-KR" sz="2000" dirty="0" smtClean="0"/>
              <a:t> </a:t>
            </a:r>
            <a:endParaRPr lang="ko-KR" altLang="en-US" sz="2000" dirty="0" smtClean="0"/>
          </a:p>
          <a:p>
            <a:r>
              <a:rPr lang="ko-KR" altLang="en-US" sz="2000" dirty="0" err="1" smtClean="0"/>
              <a:t>흑모화우종</a:t>
            </a:r>
            <a:r>
              <a:rPr lang="ko-KR" altLang="en-US" sz="2000" dirty="0" smtClean="0"/>
              <a:t> 거세우의 비육중기</a:t>
            </a:r>
            <a:r>
              <a:rPr lang="en-US" altLang="ko-KR" sz="2000" dirty="0" smtClean="0"/>
              <a:t>(12~24</a:t>
            </a:r>
            <a:r>
              <a:rPr lang="ko-KR" altLang="en-US" sz="2000" dirty="0" err="1" smtClean="0"/>
              <a:t>개월령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에 루멘 내에서의 분해 방지를 위해 경화 콩기름지방으로 코팅한 비타민 </a:t>
            </a:r>
            <a:r>
              <a:rPr lang="en-US" altLang="ko-KR" sz="2000" dirty="0" smtClean="0"/>
              <a:t>C</a:t>
            </a:r>
            <a:r>
              <a:rPr lang="ko-KR" altLang="en-US" sz="2000" dirty="0" smtClean="0"/>
              <a:t>를 사료에 첨가</a:t>
            </a:r>
            <a:r>
              <a:rPr lang="en-US" altLang="ko-KR" sz="2000" dirty="0" smtClean="0"/>
              <a:t>(40mg/kg/1</a:t>
            </a:r>
            <a:r>
              <a:rPr lang="ko-KR" altLang="en-US" sz="2000" dirty="0" smtClean="0"/>
              <a:t>일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했는데 </a:t>
            </a:r>
            <a:r>
              <a:rPr lang="ko-KR" altLang="en-US" sz="2000" dirty="0" err="1" smtClean="0"/>
              <a:t>증체</a:t>
            </a:r>
            <a:r>
              <a:rPr lang="ko-KR" altLang="en-US" sz="2000" dirty="0" smtClean="0"/>
              <a:t> 성적에 영향은 없기는 했지만 지방 교잡 및 고기의 광택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성숙도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조직감에</a:t>
            </a:r>
            <a:r>
              <a:rPr lang="ko-KR" altLang="en-US" sz="2000" dirty="0" smtClean="0"/>
              <a:t> 대해 육질이 향상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46135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슬라이드 번호 개체 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fld id="{A2E36A6F-EC4B-48AA-A463-056627DB019E}" type="slidenum">
              <a:rPr lang="en-US" altLang="ko-KR"/>
              <a:pPr/>
              <a:t>7</a:t>
            </a:fld>
            <a:endParaRPr lang="en-US" altLang="ko-KR"/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685800" y="533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altLang="ko-KR" sz="3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3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바탕체" pitchFamily="17" charset="-127"/>
                <a:ea typeface="바탕체" pitchFamily="17" charset="-127"/>
              </a:rPr>
              <a:t>체조직의 변화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76400" y="1295400"/>
            <a:ext cx="6248400" cy="5414963"/>
            <a:chOff x="1056" y="657"/>
            <a:chExt cx="3936" cy="3570"/>
          </a:xfrm>
        </p:grpSpPr>
        <p:sp>
          <p:nvSpPr>
            <p:cNvPr id="43013" name="Line 6"/>
            <p:cNvSpPr>
              <a:spLocks noChangeShapeType="1"/>
            </p:cNvSpPr>
            <p:nvPr/>
          </p:nvSpPr>
          <p:spPr bwMode="auto">
            <a:xfrm>
              <a:off x="1056" y="864"/>
              <a:ext cx="0" cy="33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14" name="Line 7"/>
            <p:cNvSpPr>
              <a:spLocks noChangeShapeType="1"/>
            </p:cNvSpPr>
            <p:nvPr/>
          </p:nvSpPr>
          <p:spPr bwMode="auto">
            <a:xfrm>
              <a:off x="1488" y="864"/>
              <a:ext cx="0" cy="20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15" name="Line 8"/>
            <p:cNvSpPr>
              <a:spLocks noChangeShapeType="1"/>
            </p:cNvSpPr>
            <p:nvPr/>
          </p:nvSpPr>
          <p:spPr bwMode="auto">
            <a:xfrm>
              <a:off x="1488" y="2928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16" name="Line 9"/>
            <p:cNvSpPr>
              <a:spLocks noChangeShapeType="1"/>
            </p:cNvSpPr>
            <p:nvPr/>
          </p:nvSpPr>
          <p:spPr bwMode="auto">
            <a:xfrm>
              <a:off x="1680" y="2928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17" name="Line 10"/>
            <p:cNvSpPr>
              <a:spLocks noChangeShapeType="1"/>
            </p:cNvSpPr>
            <p:nvPr/>
          </p:nvSpPr>
          <p:spPr bwMode="auto">
            <a:xfrm>
              <a:off x="1680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18" name="Line 11"/>
            <p:cNvSpPr>
              <a:spLocks noChangeShapeType="1"/>
            </p:cNvSpPr>
            <p:nvPr/>
          </p:nvSpPr>
          <p:spPr bwMode="auto">
            <a:xfrm>
              <a:off x="1824" y="2928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19" name="Line 12"/>
            <p:cNvSpPr>
              <a:spLocks noChangeShapeType="1"/>
            </p:cNvSpPr>
            <p:nvPr/>
          </p:nvSpPr>
          <p:spPr bwMode="auto">
            <a:xfrm>
              <a:off x="1872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20" name="Line 13"/>
            <p:cNvSpPr>
              <a:spLocks noChangeShapeType="1"/>
            </p:cNvSpPr>
            <p:nvPr/>
          </p:nvSpPr>
          <p:spPr bwMode="auto">
            <a:xfrm>
              <a:off x="2064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21" name="Line 14"/>
            <p:cNvSpPr>
              <a:spLocks noChangeShapeType="1"/>
            </p:cNvSpPr>
            <p:nvPr/>
          </p:nvSpPr>
          <p:spPr bwMode="auto">
            <a:xfrm>
              <a:off x="1488" y="3552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22" name="Line 15"/>
            <p:cNvSpPr>
              <a:spLocks noChangeShapeType="1"/>
            </p:cNvSpPr>
            <p:nvPr/>
          </p:nvSpPr>
          <p:spPr bwMode="auto">
            <a:xfrm>
              <a:off x="1968" y="2928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23" name="Line 16"/>
            <p:cNvSpPr>
              <a:spLocks noChangeShapeType="1"/>
            </p:cNvSpPr>
            <p:nvPr/>
          </p:nvSpPr>
          <p:spPr bwMode="auto">
            <a:xfrm>
              <a:off x="2352" y="2928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24" name="Line 17"/>
            <p:cNvSpPr>
              <a:spLocks noChangeShapeType="1"/>
            </p:cNvSpPr>
            <p:nvPr/>
          </p:nvSpPr>
          <p:spPr bwMode="auto">
            <a:xfrm>
              <a:off x="2544" y="2928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25" name="Line 18"/>
            <p:cNvSpPr>
              <a:spLocks noChangeShapeType="1"/>
            </p:cNvSpPr>
            <p:nvPr/>
          </p:nvSpPr>
          <p:spPr bwMode="auto">
            <a:xfrm flipH="1">
              <a:off x="2160" y="2928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26" name="Line 19"/>
            <p:cNvSpPr>
              <a:spLocks noChangeShapeType="1"/>
            </p:cNvSpPr>
            <p:nvPr/>
          </p:nvSpPr>
          <p:spPr bwMode="auto">
            <a:xfrm>
              <a:off x="2256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27" name="Line 20"/>
            <p:cNvSpPr>
              <a:spLocks noChangeShapeType="1"/>
            </p:cNvSpPr>
            <p:nvPr/>
          </p:nvSpPr>
          <p:spPr bwMode="auto">
            <a:xfrm>
              <a:off x="2736" y="2928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28" name="Line 21"/>
            <p:cNvSpPr>
              <a:spLocks noChangeShapeType="1"/>
            </p:cNvSpPr>
            <p:nvPr/>
          </p:nvSpPr>
          <p:spPr bwMode="auto">
            <a:xfrm>
              <a:off x="2448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29" name="Line 22"/>
            <p:cNvSpPr>
              <a:spLocks noChangeShapeType="1"/>
            </p:cNvSpPr>
            <p:nvPr/>
          </p:nvSpPr>
          <p:spPr bwMode="auto">
            <a:xfrm>
              <a:off x="2640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30" name="Line 23"/>
            <p:cNvSpPr>
              <a:spLocks noChangeShapeType="1"/>
            </p:cNvSpPr>
            <p:nvPr/>
          </p:nvSpPr>
          <p:spPr bwMode="auto">
            <a:xfrm>
              <a:off x="2832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31" name="Line 24"/>
            <p:cNvSpPr>
              <a:spLocks noChangeShapeType="1"/>
            </p:cNvSpPr>
            <p:nvPr/>
          </p:nvSpPr>
          <p:spPr bwMode="auto">
            <a:xfrm>
              <a:off x="3024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32" name="Line 25"/>
            <p:cNvSpPr>
              <a:spLocks noChangeShapeType="1"/>
            </p:cNvSpPr>
            <p:nvPr/>
          </p:nvSpPr>
          <p:spPr bwMode="auto">
            <a:xfrm>
              <a:off x="3216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33" name="Line 26"/>
            <p:cNvSpPr>
              <a:spLocks noChangeShapeType="1"/>
            </p:cNvSpPr>
            <p:nvPr/>
          </p:nvSpPr>
          <p:spPr bwMode="auto">
            <a:xfrm>
              <a:off x="3408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34" name="Line 27"/>
            <p:cNvSpPr>
              <a:spLocks noChangeShapeType="1"/>
            </p:cNvSpPr>
            <p:nvPr/>
          </p:nvSpPr>
          <p:spPr bwMode="auto">
            <a:xfrm>
              <a:off x="3600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35" name="Line 28"/>
            <p:cNvSpPr>
              <a:spLocks noChangeShapeType="1"/>
            </p:cNvSpPr>
            <p:nvPr/>
          </p:nvSpPr>
          <p:spPr bwMode="auto">
            <a:xfrm>
              <a:off x="3792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36" name="Line 29"/>
            <p:cNvSpPr>
              <a:spLocks noChangeShapeType="1"/>
            </p:cNvSpPr>
            <p:nvPr/>
          </p:nvSpPr>
          <p:spPr bwMode="auto">
            <a:xfrm>
              <a:off x="3984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37" name="Line 30"/>
            <p:cNvSpPr>
              <a:spLocks noChangeShapeType="1"/>
            </p:cNvSpPr>
            <p:nvPr/>
          </p:nvSpPr>
          <p:spPr bwMode="auto">
            <a:xfrm>
              <a:off x="4176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38" name="Line 31"/>
            <p:cNvSpPr>
              <a:spLocks noChangeShapeType="1"/>
            </p:cNvSpPr>
            <p:nvPr/>
          </p:nvSpPr>
          <p:spPr bwMode="auto">
            <a:xfrm>
              <a:off x="4368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39" name="Rectangle 32"/>
            <p:cNvSpPr>
              <a:spLocks noChangeArrowheads="1"/>
            </p:cNvSpPr>
            <p:nvPr/>
          </p:nvSpPr>
          <p:spPr bwMode="auto">
            <a:xfrm>
              <a:off x="1166" y="1382"/>
              <a:ext cx="292" cy="1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2200">
                  <a:solidFill>
                    <a:srgbClr val="FF3300"/>
                  </a:solidFill>
                  <a:ea typeface="돋움" pitchFamily="50" charset="-127"/>
                </a:rPr>
                <a:t>체</a:t>
              </a:r>
            </a:p>
            <a:p>
              <a:pPr eaLnBrk="0" latinLnBrk="0" hangingPunct="0"/>
              <a:r>
                <a:rPr lang="ko-KR" altLang="en-US" sz="2200">
                  <a:solidFill>
                    <a:srgbClr val="FF3300"/>
                  </a:solidFill>
                  <a:ea typeface="돋움" pitchFamily="50" charset="-127"/>
                </a:rPr>
                <a:t>조</a:t>
              </a:r>
            </a:p>
            <a:p>
              <a:pPr eaLnBrk="0" latinLnBrk="0" hangingPunct="0"/>
              <a:r>
                <a:rPr lang="ko-KR" altLang="en-US" sz="2200">
                  <a:solidFill>
                    <a:srgbClr val="FF3300"/>
                  </a:solidFill>
                  <a:ea typeface="돋움" pitchFamily="50" charset="-127"/>
                </a:rPr>
                <a:t>직</a:t>
              </a:r>
            </a:p>
            <a:p>
              <a:pPr eaLnBrk="0" latinLnBrk="0" hangingPunct="0"/>
              <a:r>
                <a:rPr lang="ko-KR" altLang="en-US" sz="2200">
                  <a:solidFill>
                    <a:srgbClr val="FF3300"/>
                  </a:solidFill>
                  <a:ea typeface="돋움" pitchFamily="50" charset="-127"/>
                </a:rPr>
                <a:t>발</a:t>
              </a:r>
            </a:p>
            <a:p>
              <a:pPr eaLnBrk="0" latinLnBrk="0" hangingPunct="0"/>
              <a:r>
                <a:rPr lang="ko-KR" altLang="en-US" sz="2200">
                  <a:solidFill>
                    <a:srgbClr val="FF3300"/>
                  </a:solidFill>
                  <a:ea typeface="돋움" pitchFamily="50" charset="-127"/>
                </a:rPr>
                <a:t>육</a:t>
              </a:r>
            </a:p>
          </p:txBody>
        </p:sp>
        <p:sp>
          <p:nvSpPr>
            <p:cNvPr id="43040" name="Rectangle 33"/>
            <p:cNvSpPr>
              <a:spLocks noChangeArrowheads="1"/>
            </p:cNvSpPr>
            <p:nvPr/>
          </p:nvSpPr>
          <p:spPr bwMode="auto">
            <a:xfrm>
              <a:off x="1166" y="3062"/>
              <a:ext cx="292" cy="1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2200">
                  <a:solidFill>
                    <a:srgbClr val="FF3300"/>
                  </a:solidFill>
                  <a:ea typeface="돋움" pitchFamily="50" charset="-127"/>
                </a:rPr>
                <a:t>사</a:t>
              </a:r>
            </a:p>
            <a:p>
              <a:pPr eaLnBrk="0" latinLnBrk="0" hangingPunct="0"/>
              <a:r>
                <a:rPr lang="ko-KR" altLang="en-US" sz="2200">
                  <a:solidFill>
                    <a:srgbClr val="FF3300"/>
                  </a:solidFill>
                  <a:ea typeface="돋움" pitchFamily="50" charset="-127"/>
                </a:rPr>
                <a:t>양</a:t>
              </a:r>
            </a:p>
            <a:p>
              <a:pPr eaLnBrk="0" latinLnBrk="0" hangingPunct="0"/>
              <a:r>
                <a:rPr lang="ko-KR" altLang="en-US" sz="2200">
                  <a:solidFill>
                    <a:srgbClr val="FF3300"/>
                  </a:solidFill>
                  <a:ea typeface="돋움" pitchFamily="50" charset="-127"/>
                </a:rPr>
                <a:t>기</a:t>
              </a:r>
            </a:p>
            <a:p>
              <a:pPr eaLnBrk="0" latinLnBrk="0" hangingPunct="0"/>
              <a:r>
                <a:rPr lang="ko-KR" altLang="en-US" sz="2200">
                  <a:solidFill>
                    <a:srgbClr val="FF3300"/>
                  </a:solidFill>
                  <a:ea typeface="돋움" pitchFamily="50" charset="-127"/>
                </a:rPr>
                <a:t>구</a:t>
              </a:r>
            </a:p>
            <a:p>
              <a:pPr eaLnBrk="0" latinLnBrk="0" hangingPunct="0"/>
              <a:r>
                <a:rPr lang="ko-KR" altLang="en-US" sz="2200">
                  <a:solidFill>
                    <a:srgbClr val="FF3300"/>
                  </a:solidFill>
                  <a:ea typeface="돋움" pitchFamily="50" charset="-127"/>
                </a:rPr>
                <a:t>분</a:t>
              </a:r>
            </a:p>
          </p:txBody>
        </p:sp>
        <p:sp>
          <p:nvSpPr>
            <p:cNvPr id="43041" name="Rectangle 34"/>
            <p:cNvSpPr>
              <a:spLocks noChangeArrowheads="1"/>
            </p:cNvSpPr>
            <p:nvPr/>
          </p:nvSpPr>
          <p:spPr bwMode="auto">
            <a:xfrm>
              <a:off x="1574" y="2947"/>
              <a:ext cx="3074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en-US" altLang="ko-KR" sz="2000">
                  <a:latin typeface="Arial" pitchFamily="34" charset="0"/>
                  <a:ea typeface="돋움" pitchFamily="50" charset="-127"/>
                </a:rPr>
                <a:t>0           6          12         18         24        30</a:t>
              </a:r>
            </a:p>
          </p:txBody>
        </p:sp>
        <p:sp>
          <p:nvSpPr>
            <p:cNvPr id="43042" name="Line 35"/>
            <p:cNvSpPr>
              <a:spLocks noChangeShapeType="1"/>
            </p:cNvSpPr>
            <p:nvPr/>
          </p:nvSpPr>
          <p:spPr bwMode="auto">
            <a:xfrm>
              <a:off x="4560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43" name="Line 36"/>
            <p:cNvSpPr>
              <a:spLocks noChangeShapeType="1"/>
            </p:cNvSpPr>
            <p:nvPr/>
          </p:nvSpPr>
          <p:spPr bwMode="auto">
            <a:xfrm>
              <a:off x="4752" y="288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44" name="Line 37"/>
            <p:cNvSpPr>
              <a:spLocks noChangeShapeType="1"/>
            </p:cNvSpPr>
            <p:nvPr/>
          </p:nvSpPr>
          <p:spPr bwMode="auto">
            <a:xfrm>
              <a:off x="2832" y="864"/>
              <a:ext cx="0" cy="20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45" name="Rectangle 38"/>
            <p:cNvSpPr>
              <a:spLocks noChangeArrowheads="1"/>
            </p:cNvSpPr>
            <p:nvPr/>
          </p:nvSpPr>
          <p:spPr bwMode="auto">
            <a:xfrm>
              <a:off x="2438" y="657"/>
              <a:ext cx="620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>
                  <a:ea typeface="돋움" pitchFamily="50" charset="-127"/>
                </a:rPr>
                <a:t>생 체 중</a:t>
              </a:r>
            </a:p>
          </p:txBody>
        </p:sp>
        <p:sp>
          <p:nvSpPr>
            <p:cNvPr id="43046" name="Line 39"/>
            <p:cNvSpPr>
              <a:spLocks noChangeShapeType="1"/>
            </p:cNvSpPr>
            <p:nvPr/>
          </p:nvSpPr>
          <p:spPr bwMode="auto">
            <a:xfrm>
              <a:off x="1968" y="864"/>
              <a:ext cx="168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47" name="Rectangle 40"/>
            <p:cNvSpPr>
              <a:spLocks noChangeArrowheads="1"/>
            </p:cNvSpPr>
            <p:nvPr/>
          </p:nvSpPr>
          <p:spPr bwMode="auto">
            <a:xfrm>
              <a:off x="2630" y="945"/>
              <a:ext cx="440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>
                  <a:ea typeface="돋움" pitchFamily="50" charset="-127"/>
                </a:rPr>
                <a:t>지 육</a:t>
              </a:r>
            </a:p>
          </p:txBody>
        </p:sp>
        <p:sp>
          <p:nvSpPr>
            <p:cNvPr id="43048" name="Rectangle 41"/>
            <p:cNvSpPr>
              <a:spLocks noChangeArrowheads="1"/>
            </p:cNvSpPr>
            <p:nvPr/>
          </p:nvSpPr>
          <p:spPr bwMode="auto">
            <a:xfrm>
              <a:off x="2006" y="1233"/>
              <a:ext cx="692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>
                  <a:latin typeface="Arial" pitchFamily="34" charset="0"/>
                  <a:ea typeface="돋움" pitchFamily="50" charset="-127"/>
                </a:rPr>
                <a:t>내장실질</a:t>
              </a:r>
            </a:p>
          </p:txBody>
        </p:sp>
        <p:sp>
          <p:nvSpPr>
            <p:cNvPr id="43049" name="Rectangle 42"/>
            <p:cNvSpPr>
              <a:spLocks noChangeArrowheads="1"/>
            </p:cNvSpPr>
            <p:nvPr/>
          </p:nvSpPr>
          <p:spPr bwMode="auto">
            <a:xfrm>
              <a:off x="1574" y="3105"/>
              <a:ext cx="980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lvl="1" eaLnBrk="0" latinLnBrk="0" hangingPunct="0"/>
              <a:r>
                <a:rPr lang="ko-KR" altLang="en-US" sz="1800" b="1">
                  <a:solidFill>
                    <a:schemeClr val="tx2"/>
                  </a:solidFill>
                  <a:ea typeface="돋움" pitchFamily="50" charset="-127"/>
                </a:rPr>
                <a:t>육  성  기</a:t>
              </a:r>
            </a:p>
          </p:txBody>
        </p:sp>
        <p:sp>
          <p:nvSpPr>
            <p:cNvPr id="43050" name="Rectangle 43"/>
            <p:cNvSpPr>
              <a:spLocks noChangeArrowheads="1"/>
            </p:cNvSpPr>
            <p:nvPr/>
          </p:nvSpPr>
          <p:spPr bwMode="auto">
            <a:xfrm>
              <a:off x="2726" y="3100"/>
              <a:ext cx="69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 b="1">
                  <a:solidFill>
                    <a:schemeClr val="tx2"/>
                  </a:solidFill>
                  <a:ea typeface="돋움" pitchFamily="50" charset="-127"/>
                </a:rPr>
                <a:t>비육전기</a:t>
              </a:r>
            </a:p>
          </p:txBody>
        </p:sp>
        <p:sp>
          <p:nvSpPr>
            <p:cNvPr id="43051" name="Rectangle 44"/>
            <p:cNvSpPr>
              <a:spLocks noChangeArrowheads="1"/>
            </p:cNvSpPr>
            <p:nvPr/>
          </p:nvSpPr>
          <p:spPr bwMode="auto">
            <a:xfrm>
              <a:off x="3446" y="3100"/>
              <a:ext cx="69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 b="1">
                  <a:solidFill>
                    <a:schemeClr val="tx2"/>
                  </a:solidFill>
                  <a:ea typeface="돋움" pitchFamily="50" charset="-127"/>
                </a:rPr>
                <a:t>비육후기</a:t>
              </a:r>
            </a:p>
          </p:txBody>
        </p:sp>
        <p:sp>
          <p:nvSpPr>
            <p:cNvPr id="43052" name="Rectangle 45"/>
            <p:cNvSpPr>
              <a:spLocks noChangeArrowheads="1"/>
            </p:cNvSpPr>
            <p:nvPr/>
          </p:nvSpPr>
          <p:spPr bwMode="auto">
            <a:xfrm>
              <a:off x="2498" y="3436"/>
              <a:ext cx="1376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>
                  <a:ea typeface="돋움" pitchFamily="50" charset="-127"/>
                </a:rPr>
                <a:t>육질이 좋게 되는 소</a:t>
              </a:r>
            </a:p>
          </p:txBody>
        </p:sp>
        <p:sp>
          <p:nvSpPr>
            <p:cNvPr id="43053" name="Line 46"/>
            <p:cNvSpPr>
              <a:spLocks noChangeShapeType="1"/>
            </p:cNvSpPr>
            <p:nvPr/>
          </p:nvSpPr>
          <p:spPr bwMode="auto">
            <a:xfrm>
              <a:off x="2832" y="3360"/>
              <a:ext cx="0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54" name="Rectangle 47"/>
            <p:cNvSpPr>
              <a:spLocks noChangeArrowheads="1"/>
            </p:cNvSpPr>
            <p:nvPr/>
          </p:nvSpPr>
          <p:spPr bwMode="auto">
            <a:xfrm>
              <a:off x="2264" y="3676"/>
              <a:ext cx="1232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>
                  <a:ea typeface="돋움" pitchFamily="50" charset="-127"/>
                </a:rPr>
                <a:t>육질 중 정도의 소</a:t>
              </a:r>
            </a:p>
          </p:txBody>
        </p:sp>
        <p:sp>
          <p:nvSpPr>
            <p:cNvPr id="43055" name="Rectangle 48"/>
            <p:cNvSpPr>
              <a:spLocks noChangeArrowheads="1"/>
            </p:cNvSpPr>
            <p:nvPr/>
          </p:nvSpPr>
          <p:spPr bwMode="auto">
            <a:xfrm>
              <a:off x="1898" y="3964"/>
              <a:ext cx="14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>
                  <a:ea typeface="돋움" pitchFamily="50" charset="-127"/>
                </a:rPr>
                <a:t>적육생산에 적합한 소</a:t>
              </a:r>
            </a:p>
          </p:txBody>
        </p:sp>
        <p:sp>
          <p:nvSpPr>
            <p:cNvPr id="43056" name="Rectangle 49"/>
            <p:cNvSpPr>
              <a:spLocks noChangeArrowheads="1"/>
            </p:cNvSpPr>
            <p:nvPr/>
          </p:nvSpPr>
          <p:spPr bwMode="auto">
            <a:xfrm>
              <a:off x="1894" y="1464"/>
              <a:ext cx="4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>
                  <a:latin typeface="Arial" pitchFamily="34" charset="0"/>
                  <a:ea typeface="돋움" pitchFamily="50" charset="-127"/>
                </a:rPr>
                <a:t>골  격</a:t>
              </a:r>
            </a:p>
          </p:txBody>
        </p:sp>
        <p:sp>
          <p:nvSpPr>
            <p:cNvPr id="43057" name="Rectangle 50"/>
            <p:cNvSpPr>
              <a:spLocks noChangeArrowheads="1"/>
            </p:cNvSpPr>
            <p:nvPr/>
          </p:nvSpPr>
          <p:spPr bwMode="auto">
            <a:xfrm>
              <a:off x="2310" y="1752"/>
              <a:ext cx="5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>
                  <a:ea typeface="돋움" pitchFamily="50" charset="-127"/>
                </a:rPr>
                <a:t>적     육</a:t>
              </a:r>
            </a:p>
          </p:txBody>
        </p:sp>
        <p:sp>
          <p:nvSpPr>
            <p:cNvPr id="43058" name="Rectangle 51"/>
            <p:cNvSpPr>
              <a:spLocks noChangeArrowheads="1"/>
            </p:cNvSpPr>
            <p:nvPr/>
          </p:nvSpPr>
          <p:spPr bwMode="auto">
            <a:xfrm>
              <a:off x="3078" y="2040"/>
              <a:ext cx="836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>
                  <a:solidFill>
                    <a:srgbClr val="FF3300"/>
                  </a:solidFill>
                  <a:ea typeface="돋움" pitchFamily="50" charset="-127"/>
                </a:rPr>
                <a:t>근내지방도</a:t>
              </a:r>
            </a:p>
          </p:txBody>
        </p:sp>
        <p:sp>
          <p:nvSpPr>
            <p:cNvPr id="43059" name="Rectangle 52"/>
            <p:cNvSpPr>
              <a:spLocks noChangeArrowheads="1"/>
            </p:cNvSpPr>
            <p:nvPr/>
          </p:nvSpPr>
          <p:spPr bwMode="auto">
            <a:xfrm>
              <a:off x="2998" y="2329"/>
              <a:ext cx="692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>
                  <a:ea typeface="돋움" pitchFamily="50" charset="-127"/>
                </a:rPr>
                <a:t>근간지방</a:t>
              </a:r>
            </a:p>
          </p:txBody>
        </p:sp>
        <p:sp>
          <p:nvSpPr>
            <p:cNvPr id="43060" name="Rectangle 53"/>
            <p:cNvSpPr>
              <a:spLocks noChangeArrowheads="1"/>
            </p:cNvSpPr>
            <p:nvPr/>
          </p:nvSpPr>
          <p:spPr bwMode="auto">
            <a:xfrm>
              <a:off x="2043" y="2568"/>
              <a:ext cx="1215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latinLnBrk="0" hangingPunct="0"/>
              <a:r>
                <a:rPr lang="ko-KR" altLang="en-US" sz="1800">
                  <a:ea typeface="돋움" pitchFamily="50" charset="-127"/>
                </a:rPr>
                <a:t>육색</a:t>
              </a:r>
              <a:r>
                <a:rPr lang="en-US" altLang="ko-KR" sz="1800">
                  <a:ea typeface="돋움" pitchFamily="50" charset="-127"/>
                </a:rPr>
                <a:t>(</a:t>
              </a:r>
              <a:r>
                <a:rPr lang="ko-KR" altLang="en-US" sz="1800">
                  <a:ea typeface="돋움" pitchFamily="50" charset="-127"/>
                </a:rPr>
                <a:t>명도</a:t>
              </a:r>
              <a:r>
                <a:rPr lang="en-US" altLang="ko-KR" sz="1800">
                  <a:ea typeface="돋움" pitchFamily="50" charset="-127"/>
                </a:rPr>
                <a:t>,   </a:t>
              </a:r>
              <a:r>
                <a:rPr lang="ko-KR" altLang="en-US" sz="1800">
                  <a:ea typeface="돋움" pitchFamily="50" charset="-127"/>
                </a:rPr>
                <a:t>채도</a:t>
              </a:r>
              <a:r>
                <a:rPr lang="en-US" altLang="ko-KR" sz="1600">
                  <a:ea typeface="돋움" pitchFamily="50" charset="-127"/>
                </a:rPr>
                <a:t>)</a:t>
              </a:r>
            </a:p>
          </p:txBody>
        </p:sp>
        <p:sp>
          <p:nvSpPr>
            <p:cNvPr id="43061" name="Line 54"/>
            <p:cNvSpPr>
              <a:spLocks noChangeShapeType="1"/>
            </p:cNvSpPr>
            <p:nvPr/>
          </p:nvSpPr>
          <p:spPr bwMode="auto">
            <a:xfrm>
              <a:off x="2208" y="1152"/>
              <a:ext cx="1392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62" name="Line 55"/>
            <p:cNvSpPr>
              <a:spLocks noChangeShapeType="1"/>
            </p:cNvSpPr>
            <p:nvPr/>
          </p:nvSpPr>
          <p:spPr bwMode="auto">
            <a:xfrm>
              <a:off x="1680" y="2784"/>
              <a:ext cx="172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63" name="Line 56"/>
            <p:cNvSpPr>
              <a:spLocks noChangeShapeType="1"/>
            </p:cNvSpPr>
            <p:nvPr/>
          </p:nvSpPr>
          <p:spPr bwMode="auto">
            <a:xfrm>
              <a:off x="2688" y="2544"/>
              <a:ext cx="1104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64" name="Line 57"/>
            <p:cNvSpPr>
              <a:spLocks noChangeShapeType="1"/>
            </p:cNvSpPr>
            <p:nvPr/>
          </p:nvSpPr>
          <p:spPr bwMode="auto">
            <a:xfrm>
              <a:off x="2832" y="2256"/>
              <a:ext cx="1200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65" name="Line 58"/>
            <p:cNvSpPr>
              <a:spLocks noChangeShapeType="1"/>
            </p:cNvSpPr>
            <p:nvPr/>
          </p:nvSpPr>
          <p:spPr bwMode="auto">
            <a:xfrm>
              <a:off x="1920" y="1968"/>
              <a:ext cx="148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66" name="Line 59"/>
            <p:cNvSpPr>
              <a:spLocks noChangeShapeType="1"/>
            </p:cNvSpPr>
            <p:nvPr/>
          </p:nvSpPr>
          <p:spPr bwMode="auto">
            <a:xfrm>
              <a:off x="1536" y="1680"/>
              <a:ext cx="120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67" name="Line 60"/>
            <p:cNvSpPr>
              <a:spLocks noChangeShapeType="1"/>
            </p:cNvSpPr>
            <p:nvPr/>
          </p:nvSpPr>
          <p:spPr bwMode="auto">
            <a:xfrm>
              <a:off x="1824" y="1440"/>
              <a:ext cx="912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68" name="Line 61"/>
            <p:cNvSpPr>
              <a:spLocks noChangeShapeType="1"/>
            </p:cNvSpPr>
            <p:nvPr/>
          </p:nvSpPr>
          <p:spPr bwMode="auto">
            <a:xfrm>
              <a:off x="1728" y="3648"/>
              <a:ext cx="2352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stealth" w="med" len="lg"/>
              <a:tailEnd type="stealth" w="med" len="lg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69" name="Line 62"/>
            <p:cNvSpPr>
              <a:spLocks noChangeShapeType="1"/>
            </p:cNvSpPr>
            <p:nvPr/>
          </p:nvSpPr>
          <p:spPr bwMode="auto">
            <a:xfrm>
              <a:off x="1728" y="3888"/>
              <a:ext cx="196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stealth" w="med" len="lg"/>
              <a:tailEnd type="stealth" w="med" len="lg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070" name="Line 63"/>
            <p:cNvSpPr>
              <a:spLocks noChangeShapeType="1"/>
            </p:cNvSpPr>
            <p:nvPr/>
          </p:nvSpPr>
          <p:spPr bwMode="auto">
            <a:xfrm>
              <a:off x="1728" y="4176"/>
              <a:ext cx="172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stealth" w="med" len="lg"/>
              <a:tailEnd type="stealth" w="med" len="lg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2" name="AutoShape 3"/>
          <p:cNvSpPr>
            <a:spLocks noChangeAspect="1" noChangeArrowheads="1" noTextEdit="1"/>
          </p:cNvSpPr>
          <p:nvPr/>
        </p:nvSpPr>
        <p:spPr bwMode="auto">
          <a:xfrm>
            <a:off x="540457" y="304801"/>
            <a:ext cx="7807677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0677" name="Rectangle 5"/>
          <p:cNvSpPr>
            <a:spLocks noChangeArrowheads="1"/>
          </p:cNvSpPr>
          <p:nvPr/>
        </p:nvSpPr>
        <p:spPr bwMode="auto">
          <a:xfrm>
            <a:off x="540456" y="304801"/>
            <a:ext cx="7807678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0678" name="Rectangle 6"/>
          <p:cNvSpPr>
            <a:spLocks noChangeArrowheads="1"/>
          </p:cNvSpPr>
          <p:nvPr/>
        </p:nvSpPr>
        <p:spPr bwMode="auto">
          <a:xfrm>
            <a:off x="1403648" y="336551"/>
            <a:ext cx="6155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ko-KR" altLang="en-US" sz="3000" b="0" dirty="0" err="1" smtClean="0">
                <a:solidFill>
                  <a:srgbClr val="0000FF"/>
                </a:solidFill>
                <a:latin typeface="ＭＳ ゴシック" pitchFamily="49" charset="-128"/>
              </a:rPr>
              <a:t>고급육</a:t>
            </a:r>
            <a:r>
              <a:rPr lang="ko-KR" altLang="en-US" sz="3000" b="0" dirty="0" smtClean="0">
                <a:solidFill>
                  <a:srgbClr val="0000FF"/>
                </a:solidFill>
                <a:latin typeface="ＭＳ ゴシック" pitchFamily="49" charset="-128"/>
              </a:rPr>
              <a:t> 생산의 </a:t>
            </a:r>
            <a:r>
              <a:rPr lang="ko-KR" altLang="en-US" sz="3000" b="0" dirty="0">
                <a:solidFill>
                  <a:srgbClr val="0000FF"/>
                </a:solidFill>
                <a:latin typeface="ＭＳ ゴシック" pitchFamily="49" charset="-128"/>
              </a:rPr>
              <a:t>비타민</a:t>
            </a:r>
            <a:r>
              <a:rPr lang="ko-KR" sz="3000" b="0" dirty="0">
                <a:solidFill>
                  <a:srgbClr val="0000FF"/>
                </a:solidFill>
                <a:latin typeface="ＭＳ ゴシック" pitchFamily="49" charset="-128"/>
              </a:rPr>
              <a:t>Ａ</a:t>
            </a:r>
            <a:r>
              <a:rPr lang="en-US" altLang="ko-KR" sz="3000" b="0" dirty="0">
                <a:solidFill>
                  <a:srgbClr val="0000FF"/>
                </a:solidFill>
                <a:latin typeface="ＭＳ ゴシック" pitchFamily="49" charset="-128"/>
              </a:rPr>
              <a:t> </a:t>
            </a:r>
            <a:r>
              <a:rPr lang="ko-KR" altLang="en-US" sz="3000" b="0" dirty="0">
                <a:solidFill>
                  <a:srgbClr val="0000FF"/>
                </a:solidFill>
                <a:latin typeface="ＭＳ ゴシック" pitchFamily="49" charset="-128"/>
              </a:rPr>
              <a:t>급여 및</a:t>
            </a:r>
            <a:r>
              <a:rPr lang="ko-KR" sz="3000" b="0" dirty="0">
                <a:solidFill>
                  <a:srgbClr val="0000FF"/>
                </a:solidFill>
                <a:latin typeface="ＭＳ ゴシック" pitchFamily="49" charset="-128"/>
              </a:rPr>
              <a:t>　</a:t>
            </a:r>
            <a:endParaRPr lang="ko-KR" dirty="0"/>
          </a:p>
        </p:txBody>
      </p:sp>
      <p:sp>
        <p:nvSpPr>
          <p:cNvPr id="110679" name="Rectangle 7"/>
          <p:cNvSpPr>
            <a:spLocks noChangeArrowheads="1"/>
          </p:cNvSpPr>
          <p:nvPr/>
        </p:nvSpPr>
        <p:spPr bwMode="auto">
          <a:xfrm>
            <a:off x="1715912" y="715964"/>
            <a:ext cx="5194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ko-KR" altLang="en-US" sz="3000" dirty="0">
                <a:solidFill>
                  <a:srgbClr val="0000FF"/>
                </a:solidFill>
                <a:latin typeface="ＭＳ ゴシック" pitchFamily="49" charset="-128"/>
              </a:rPr>
              <a:t> </a:t>
            </a:r>
            <a:r>
              <a:rPr lang="ko-KR" altLang="en-US" sz="3000" b="0" dirty="0" smtClean="0">
                <a:solidFill>
                  <a:srgbClr val="0000FF"/>
                </a:solidFill>
                <a:latin typeface="ＭＳ ゴシック" pitchFamily="49" charset="-128"/>
              </a:rPr>
              <a:t> </a:t>
            </a:r>
            <a:r>
              <a:rPr lang="ko-KR" altLang="en-US" sz="3000" b="0" dirty="0">
                <a:solidFill>
                  <a:srgbClr val="0000FF"/>
                </a:solidFill>
                <a:latin typeface="ＭＳ ゴシック" pitchFamily="49" charset="-128"/>
              </a:rPr>
              <a:t>비타민</a:t>
            </a:r>
            <a:r>
              <a:rPr lang="ko-KR" sz="3000" b="0" dirty="0">
                <a:solidFill>
                  <a:srgbClr val="0000FF"/>
                </a:solidFill>
                <a:latin typeface="ＭＳ ゴシック" pitchFamily="49" charset="-128"/>
              </a:rPr>
              <a:t>Ａ</a:t>
            </a:r>
            <a:r>
              <a:rPr lang="ko-KR" altLang="en-US" sz="3000" b="0" dirty="0">
                <a:solidFill>
                  <a:srgbClr val="0000FF"/>
                </a:solidFill>
                <a:latin typeface="ＭＳ ゴシック" pitchFamily="49" charset="-128"/>
              </a:rPr>
              <a:t>의 변화</a:t>
            </a:r>
            <a:r>
              <a:rPr lang="ko-KR" sz="3000" b="0" dirty="0">
                <a:solidFill>
                  <a:srgbClr val="0000FF"/>
                </a:solidFill>
                <a:latin typeface="ＭＳ ゴシック" pitchFamily="49" charset="-128"/>
              </a:rPr>
              <a:t>（</a:t>
            </a:r>
            <a:r>
              <a:rPr lang="ko-KR" altLang="en-US" sz="3000" b="0" dirty="0" err="1">
                <a:solidFill>
                  <a:srgbClr val="0000FF"/>
                </a:solidFill>
                <a:latin typeface="ＭＳ ゴシック" pitchFamily="49" charset="-128"/>
              </a:rPr>
              <a:t>거세우</a:t>
            </a:r>
            <a:r>
              <a:rPr lang="ko-KR" sz="3000" b="0" dirty="0">
                <a:solidFill>
                  <a:srgbClr val="0000FF"/>
                </a:solidFill>
                <a:latin typeface="ＭＳ ゴシック" pitchFamily="49" charset="-128"/>
              </a:rPr>
              <a:t>）</a:t>
            </a:r>
            <a:endParaRPr lang="ko-KR" dirty="0"/>
          </a:p>
        </p:txBody>
      </p:sp>
      <p:sp>
        <p:nvSpPr>
          <p:cNvPr id="110769" name="Rectangle 97"/>
          <p:cNvSpPr>
            <a:spLocks noChangeArrowheads="1"/>
          </p:cNvSpPr>
          <p:nvPr/>
        </p:nvSpPr>
        <p:spPr bwMode="auto">
          <a:xfrm>
            <a:off x="6817078" y="5434014"/>
            <a:ext cx="589844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ko-KR" altLang="en-US" sz="2300" b="0">
                <a:solidFill>
                  <a:srgbClr val="000000"/>
                </a:solidFill>
                <a:latin typeface="ＭＳ ゴシック" pitchFamily="49" charset="-128"/>
              </a:rPr>
              <a:t>월령</a:t>
            </a:r>
            <a:endParaRPr lang="ko-KR"/>
          </a:p>
        </p:txBody>
      </p:sp>
      <p:sp>
        <p:nvSpPr>
          <p:cNvPr id="110673" name="Rectangle 275"/>
          <p:cNvSpPr>
            <a:spLocks noChangeArrowheads="1"/>
          </p:cNvSpPr>
          <p:nvPr/>
        </p:nvSpPr>
        <p:spPr bwMode="auto">
          <a:xfrm>
            <a:off x="1250246" y="5553076"/>
            <a:ext cx="4624211" cy="407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0674" name="Rectangle 276"/>
          <p:cNvSpPr>
            <a:spLocks noChangeArrowheads="1"/>
          </p:cNvSpPr>
          <p:nvPr/>
        </p:nvSpPr>
        <p:spPr bwMode="auto">
          <a:xfrm>
            <a:off x="1302457" y="5575301"/>
            <a:ext cx="3231444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ko-KR" sz="2100" b="0">
                <a:solidFill>
                  <a:srgbClr val="000000"/>
                </a:solidFill>
                <a:latin typeface="ＭＳ ゴシック" pitchFamily="49" charset="-128"/>
              </a:rPr>
              <a:t>　*：</a:t>
            </a:r>
            <a:r>
              <a:rPr lang="ko-KR" altLang="en-US" sz="2100" b="0">
                <a:solidFill>
                  <a:srgbClr val="000000"/>
                </a:solidFill>
                <a:latin typeface="ＭＳ ゴシック" pitchFamily="49" charset="-128"/>
              </a:rPr>
              <a:t>사료첨가는 필요없음</a:t>
            </a:r>
            <a:endParaRPr lang="ko-KR"/>
          </a:p>
        </p:txBody>
      </p:sp>
      <p:sp>
        <p:nvSpPr>
          <p:cNvPr id="110675" name="Rectangle 277"/>
          <p:cNvSpPr>
            <a:spLocks noChangeArrowheads="1"/>
          </p:cNvSpPr>
          <p:nvPr/>
        </p:nvSpPr>
        <p:spPr bwMode="auto">
          <a:xfrm>
            <a:off x="1485901" y="5989639"/>
            <a:ext cx="4577644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ko-KR" altLang="ko-KR" sz="2100" b="0">
                <a:solidFill>
                  <a:srgbClr val="000000"/>
                </a:solidFill>
                <a:latin typeface="ＭＳ ゴシック" pitchFamily="49" charset="-128"/>
              </a:rPr>
              <a:t>**</a:t>
            </a:r>
            <a:r>
              <a:rPr lang="ko-KR" sz="2100" b="0">
                <a:solidFill>
                  <a:srgbClr val="000000"/>
                </a:solidFill>
                <a:latin typeface="ＭＳ ゴシック" pitchFamily="49" charset="-128"/>
              </a:rPr>
              <a:t>：</a:t>
            </a:r>
            <a:r>
              <a:rPr lang="ko-KR" altLang="en-US" sz="2100" b="0">
                <a:solidFill>
                  <a:srgbClr val="000000"/>
                </a:solidFill>
                <a:latin typeface="ＭＳ ゴシック" pitchFamily="49" charset="-128"/>
              </a:rPr>
              <a:t>사료 섭취량이 저하 했을때 투입</a:t>
            </a:r>
            <a:endParaRPr lang="ko-KR"/>
          </a:p>
        </p:txBody>
      </p:sp>
      <p:grpSp>
        <p:nvGrpSpPr>
          <p:cNvPr id="2" name="그룹 283"/>
          <p:cNvGrpSpPr/>
          <p:nvPr/>
        </p:nvGrpSpPr>
        <p:grpSpPr>
          <a:xfrm>
            <a:off x="963790" y="1412876"/>
            <a:ext cx="6917266" cy="4005263"/>
            <a:chOff x="963790" y="1412876"/>
            <a:chExt cx="6917266" cy="4005263"/>
          </a:xfrm>
        </p:grpSpPr>
        <p:sp>
          <p:nvSpPr>
            <p:cNvPr id="110680" name="Freeform 8"/>
            <p:cNvSpPr>
              <a:spLocks/>
            </p:cNvSpPr>
            <p:nvPr/>
          </p:nvSpPr>
          <p:spPr bwMode="auto">
            <a:xfrm>
              <a:off x="1450623" y="4943476"/>
              <a:ext cx="39511" cy="1588"/>
            </a:xfrm>
            <a:custGeom>
              <a:avLst/>
              <a:gdLst>
                <a:gd name="T0" fmla="*/ 0 w 61"/>
                <a:gd name="T1" fmla="*/ 0 h 1"/>
                <a:gd name="T2" fmla="*/ 3 w 61"/>
                <a:gd name="T3" fmla="*/ 0 h 1"/>
                <a:gd name="T4" fmla="*/ 3 w 61"/>
                <a:gd name="T5" fmla="*/ 0 h 1"/>
                <a:gd name="T6" fmla="*/ 0 60000 65536"/>
                <a:gd name="T7" fmla="*/ 0 60000 65536"/>
                <a:gd name="T8" fmla="*/ 0 60000 65536"/>
                <a:gd name="T9" fmla="*/ 0 w 61"/>
                <a:gd name="T10" fmla="*/ 0 h 1"/>
                <a:gd name="T11" fmla="*/ 61 w 6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1">
                  <a:moveTo>
                    <a:pt x="0" y="0"/>
                  </a:moveTo>
                  <a:lnTo>
                    <a:pt x="60" y="0"/>
                  </a:lnTo>
                  <a:lnTo>
                    <a:pt x="61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81" name="Freeform 9"/>
            <p:cNvSpPr>
              <a:spLocks/>
            </p:cNvSpPr>
            <p:nvPr/>
          </p:nvSpPr>
          <p:spPr bwMode="auto">
            <a:xfrm>
              <a:off x="1450623" y="4265614"/>
              <a:ext cx="39511" cy="1588"/>
            </a:xfrm>
            <a:custGeom>
              <a:avLst/>
              <a:gdLst>
                <a:gd name="T0" fmla="*/ 0 w 61"/>
                <a:gd name="T1" fmla="*/ 0 h 1"/>
                <a:gd name="T2" fmla="*/ 3 w 61"/>
                <a:gd name="T3" fmla="*/ 0 h 1"/>
                <a:gd name="T4" fmla="*/ 3 w 61"/>
                <a:gd name="T5" fmla="*/ 0 h 1"/>
                <a:gd name="T6" fmla="*/ 0 60000 65536"/>
                <a:gd name="T7" fmla="*/ 0 60000 65536"/>
                <a:gd name="T8" fmla="*/ 0 60000 65536"/>
                <a:gd name="T9" fmla="*/ 0 w 61"/>
                <a:gd name="T10" fmla="*/ 0 h 1"/>
                <a:gd name="T11" fmla="*/ 61 w 6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1">
                  <a:moveTo>
                    <a:pt x="0" y="0"/>
                  </a:moveTo>
                  <a:lnTo>
                    <a:pt x="60" y="0"/>
                  </a:lnTo>
                  <a:lnTo>
                    <a:pt x="61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82" name="Freeform 10"/>
            <p:cNvSpPr>
              <a:spLocks/>
            </p:cNvSpPr>
            <p:nvPr/>
          </p:nvSpPr>
          <p:spPr bwMode="auto">
            <a:xfrm>
              <a:off x="1450623" y="3587751"/>
              <a:ext cx="39511" cy="1588"/>
            </a:xfrm>
            <a:custGeom>
              <a:avLst/>
              <a:gdLst>
                <a:gd name="T0" fmla="*/ 0 w 61"/>
                <a:gd name="T1" fmla="*/ 0 h 1"/>
                <a:gd name="T2" fmla="*/ 3 w 61"/>
                <a:gd name="T3" fmla="*/ 0 h 1"/>
                <a:gd name="T4" fmla="*/ 3 w 61"/>
                <a:gd name="T5" fmla="*/ 0 h 1"/>
                <a:gd name="T6" fmla="*/ 0 60000 65536"/>
                <a:gd name="T7" fmla="*/ 0 60000 65536"/>
                <a:gd name="T8" fmla="*/ 0 60000 65536"/>
                <a:gd name="T9" fmla="*/ 0 w 61"/>
                <a:gd name="T10" fmla="*/ 0 h 1"/>
                <a:gd name="T11" fmla="*/ 61 w 6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1">
                  <a:moveTo>
                    <a:pt x="0" y="0"/>
                  </a:moveTo>
                  <a:lnTo>
                    <a:pt x="60" y="0"/>
                  </a:lnTo>
                  <a:lnTo>
                    <a:pt x="61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83" name="Freeform 11"/>
            <p:cNvSpPr>
              <a:spLocks/>
            </p:cNvSpPr>
            <p:nvPr/>
          </p:nvSpPr>
          <p:spPr bwMode="auto">
            <a:xfrm>
              <a:off x="1450623" y="2909889"/>
              <a:ext cx="39511" cy="1588"/>
            </a:xfrm>
            <a:custGeom>
              <a:avLst/>
              <a:gdLst>
                <a:gd name="T0" fmla="*/ 0 w 61"/>
                <a:gd name="T1" fmla="*/ 0 h 1"/>
                <a:gd name="T2" fmla="*/ 3 w 61"/>
                <a:gd name="T3" fmla="*/ 0 h 1"/>
                <a:gd name="T4" fmla="*/ 3 w 61"/>
                <a:gd name="T5" fmla="*/ 0 h 1"/>
                <a:gd name="T6" fmla="*/ 0 60000 65536"/>
                <a:gd name="T7" fmla="*/ 0 60000 65536"/>
                <a:gd name="T8" fmla="*/ 0 60000 65536"/>
                <a:gd name="T9" fmla="*/ 0 w 61"/>
                <a:gd name="T10" fmla="*/ 0 h 1"/>
                <a:gd name="T11" fmla="*/ 61 w 6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1">
                  <a:moveTo>
                    <a:pt x="0" y="0"/>
                  </a:moveTo>
                  <a:lnTo>
                    <a:pt x="60" y="0"/>
                  </a:lnTo>
                  <a:lnTo>
                    <a:pt x="61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84" name="Freeform 12"/>
            <p:cNvSpPr>
              <a:spLocks/>
            </p:cNvSpPr>
            <p:nvPr/>
          </p:nvSpPr>
          <p:spPr bwMode="auto">
            <a:xfrm>
              <a:off x="1450623" y="2232026"/>
              <a:ext cx="39511" cy="1588"/>
            </a:xfrm>
            <a:custGeom>
              <a:avLst/>
              <a:gdLst>
                <a:gd name="T0" fmla="*/ 0 w 61"/>
                <a:gd name="T1" fmla="*/ 0 h 1"/>
                <a:gd name="T2" fmla="*/ 3 w 61"/>
                <a:gd name="T3" fmla="*/ 0 h 1"/>
                <a:gd name="T4" fmla="*/ 3 w 61"/>
                <a:gd name="T5" fmla="*/ 0 h 1"/>
                <a:gd name="T6" fmla="*/ 0 60000 65536"/>
                <a:gd name="T7" fmla="*/ 0 60000 65536"/>
                <a:gd name="T8" fmla="*/ 0 60000 65536"/>
                <a:gd name="T9" fmla="*/ 0 w 61"/>
                <a:gd name="T10" fmla="*/ 0 h 1"/>
                <a:gd name="T11" fmla="*/ 61 w 6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1">
                  <a:moveTo>
                    <a:pt x="0" y="0"/>
                  </a:moveTo>
                  <a:lnTo>
                    <a:pt x="60" y="0"/>
                  </a:lnTo>
                  <a:lnTo>
                    <a:pt x="61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85" name="Freeform 13"/>
            <p:cNvSpPr>
              <a:spLocks/>
            </p:cNvSpPr>
            <p:nvPr/>
          </p:nvSpPr>
          <p:spPr bwMode="auto">
            <a:xfrm>
              <a:off x="1450623" y="1554164"/>
              <a:ext cx="39511" cy="1588"/>
            </a:xfrm>
            <a:custGeom>
              <a:avLst/>
              <a:gdLst>
                <a:gd name="T0" fmla="*/ 0 w 61"/>
                <a:gd name="T1" fmla="*/ 0 h 1"/>
                <a:gd name="T2" fmla="*/ 3 w 61"/>
                <a:gd name="T3" fmla="*/ 0 h 1"/>
                <a:gd name="T4" fmla="*/ 3 w 61"/>
                <a:gd name="T5" fmla="*/ 0 h 1"/>
                <a:gd name="T6" fmla="*/ 0 60000 65536"/>
                <a:gd name="T7" fmla="*/ 0 60000 65536"/>
                <a:gd name="T8" fmla="*/ 0 60000 65536"/>
                <a:gd name="T9" fmla="*/ 0 w 61"/>
                <a:gd name="T10" fmla="*/ 0 h 1"/>
                <a:gd name="T11" fmla="*/ 61 w 6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1">
                  <a:moveTo>
                    <a:pt x="0" y="0"/>
                  </a:moveTo>
                  <a:lnTo>
                    <a:pt x="60" y="0"/>
                  </a:lnTo>
                  <a:lnTo>
                    <a:pt x="61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86" name="Freeform 14"/>
            <p:cNvSpPr>
              <a:spLocks/>
            </p:cNvSpPr>
            <p:nvPr/>
          </p:nvSpPr>
          <p:spPr bwMode="auto">
            <a:xfrm>
              <a:off x="1450623" y="4943476"/>
              <a:ext cx="79022" cy="1588"/>
            </a:xfrm>
            <a:custGeom>
              <a:avLst/>
              <a:gdLst>
                <a:gd name="T0" fmla="*/ 0 w 121"/>
                <a:gd name="T1" fmla="*/ 0 h 1"/>
                <a:gd name="T2" fmla="*/ 6 w 121"/>
                <a:gd name="T3" fmla="*/ 0 h 1"/>
                <a:gd name="T4" fmla="*/ 6 w 121"/>
                <a:gd name="T5" fmla="*/ 0 h 1"/>
                <a:gd name="T6" fmla="*/ 0 60000 65536"/>
                <a:gd name="T7" fmla="*/ 0 60000 65536"/>
                <a:gd name="T8" fmla="*/ 0 60000 65536"/>
                <a:gd name="T9" fmla="*/ 0 w 121"/>
                <a:gd name="T10" fmla="*/ 0 h 1"/>
                <a:gd name="T11" fmla="*/ 121 w 1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1">
                  <a:moveTo>
                    <a:pt x="0" y="0"/>
                  </a:moveTo>
                  <a:lnTo>
                    <a:pt x="120" y="0"/>
                  </a:lnTo>
                  <a:lnTo>
                    <a:pt x="121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87" name="Freeform 15"/>
            <p:cNvSpPr>
              <a:spLocks/>
            </p:cNvSpPr>
            <p:nvPr/>
          </p:nvSpPr>
          <p:spPr bwMode="auto">
            <a:xfrm>
              <a:off x="1450623" y="4265614"/>
              <a:ext cx="79022" cy="1588"/>
            </a:xfrm>
            <a:custGeom>
              <a:avLst/>
              <a:gdLst>
                <a:gd name="T0" fmla="*/ 0 w 121"/>
                <a:gd name="T1" fmla="*/ 0 h 1"/>
                <a:gd name="T2" fmla="*/ 6 w 121"/>
                <a:gd name="T3" fmla="*/ 0 h 1"/>
                <a:gd name="T4" fmla="*/ 6 w 121"/>
                <a:gd name="T5" fmla="*/ 0 h 1"/>
                <a:gd name="T6" fmla="*/ 0 60000 65536"/>
                <a:gd name="T7" fmla="*/ 0 60000 65536"/>
                <a:gd name="T8" fmla="*/ 0 60000 65536"/>
                <a:gd name="T9" fmla="*/ 0 w 121"/>
                <a:gd name="T10" fmla="*/ 0 h 1"/>
                <a:gd name="T11" fmla="*/ 121 w 1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1">
                  <a:moveTo>
                    <a:pt x="0" y="0"/>
                  </a:moveTo>
                  <a:lnTo>
                    <a:pt x="120" y="0"/>
                  </a:lnTo>
                  <a:lnTo>
                    <a:pt x="121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88" name="Freeform 16"/>
            <p:cNvSpPr>
              <a:spLocks/>
            </p:cNvSpPr>
            <p:nvPr/>
          </p:nvSpPr>
          <p:spPr bwMode="auto">
            <a:xfrm>
              <a:off x="1450623" y="3587751"/>
              <a:ext cx="79022" cy="1588"/>
            </a:xfrm>
            <a:custGeom>
              <a:avLst/>
              <a:gdLst>
                <a:gd name="T0" fmla="*/ 0 w 121"/>
                <a:gd name="T1" fmla="*/ 0 h 1"/>
                <a:gd name="T2" fmla="*/ 6 w 121"/>
                <a:gd name="T3" fmla="*/ 0 h 1"/>
                <a:gd name="T4" fmla="*/ 6 w 121"/>
                <a:gd name="T5" fmla="*/ 0 h 1"/>
                <a:gd name="T6" fmla="*/ 0 60000 65536"/>
                <a:gd name="T7" fmla="*/ 0 60000 65536"/>
                <a:gd name="T8" fmla="*/ 0 60000 65536"/>
                <a:gd name="T9" fmla="*/ 0 w 121"/>
                <a:gd name="T10" fmla="*/ 0 h 1"/>
                <a:gd name="T11" fmla="*/ 121 w 1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1">
                  <a:moveTo>
                    <a:pt x="0" y="0"/>
                  </a:moveTo>
                  <a:lnTo>
                    <a:pt x="120" y="0"/>
                  </a:lnTo>
                  <a:lnTo>
                    <a:pt x="121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89" name="Freeform 17"/>
            <p:cNvSpPr>
              <a:spLocks/>
            </p:cNvSpPr>
            <p:nvPr/>
          </p:nvSpPr>
          <p:spPr bwMode="auto">
            <a:xfrm>
              <a:off x="1450623" y="2909889"/>
              <a:ext cx="79022" cy="1588"/>
            </a:xfrm>
            <a:custGeom>
              <a:avLst/>
              <a:gdLst>
                <a:gd name="T0" fmla="*/ 0 w 121"/>
                <a:gd name="T1" fmla="*/ 0 h 1"/>
                <a:gd name="T2" fmla="*/ 6 w 121"/>
                <a:gd name="T3" fmla="*/ 0 h 1"/>
                <a:gd name="T4" fmla="*/ 6 w 121"/>
                <a:gd name="T5" fmla="*/ 0 h 1"/>
                <a:gd name="T6" fmla="*/ 0 60000 65536"/>
                <a:gd name="T7" fmla="*/ 0 60000 65536"/>
                <a:gd name="T8" fmla="*/ 0 60000 65536"/>
                <a:gd name="T9" fmla="*/ 0 w 121"/>
                <a:gd name="T10" fmla="*/ 0 h 1"/>
                <a:gd name="T11" fmla="*/ 121 w 1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1">
                  <a:moveTo>
                    <a:pt x="0" y="0"/>
                  </a:moveTo>
                  <a:lnTo>
                    <a:pt x="120" y="0"/>
                  </a:lnTo>
                  <a:lnTo>
                    <a:pt x="121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90" name="Freeform 18"/>
            <p:cNvSpPr>
              <a:spLocks/>
            </p:cNvSpPr>
            <p:nvPr/>
          </p:nvSpPr>
          <p:spPr bwMode="auto">
            <a:xfrm>
              <a:off x="1450623" y="2232026"/>
              <a:ext cx="79022" cy="1588"/>
            </a:xfrm>
            <a:custGeom>
              <a:avLst/>
              <a:gdLst>
                <a:gd name="T0" fmla="*/ 0 w 121"/>
                <a:gd name="T1" fmla="*/ 0 h 1"/>
                <a:gd name="T2" fmla="*/ 6 w 121"/>
                <a:gd name="T3" fmla="*/ 0 h 1"/>
                <a:gd name="T4" fmla="*/ 6 w 121"/>
                <a:gd name="T5" fmla="*/ 0 h 1"/>
                <a:gd name="T6" fmla="*/ 0 60000 65536"/>
                <a:gd name="T7" fmla="*/ 0 60000 65536"/>
                <a:gd name="T8" fmla="*/ 0 60000 65536"/>
                <a:gd name="T9" fmla="*/ 0 w 121"/>
                <a:gd name="T10" fmla="*/ 0 h 1"/>
                <a:gd name="T11" fmla="*/ 121 w 1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1">
                  <a:moveTo>
                    <a:pt x="0" y="0"/>
                  </a:moveTo>
                  <a:lnTo>
                    <a:pt x="120" y="0"/>
                  </a:lnTo>
                  <a:lnTo>
                    <a:pt x="121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91" name="Freeform 19"/>
            <p:cNvSpPr>
              <a:spLocks/>
            </p:cNvSpPr>
            <p:nvPr/>
          </p:nvSpPr>
          <p:spPr bwMode="auto">
            <a:xfrm>
              <a:off x="1450623" y="1554164"/>
              <a:ext cx="79022" cy="1588"/>
            </a:xfrm>
            <a:custGeom>
              <a:avLst/>
              <a:gdLst>
                <a:gd name="T0" fmla="*/ 0 w 121"/>
                <a:gd name="T1" fmla="*/ 0 h 1"/>
                <a:gd name="T2" fmla="*/ 6 w 121"/>
                <a:gd name="T3" fmla="*/ 0 h 1"/>
                <a:gd name="T4" fmla="*/ 6 w 121"/>
                <a:gd name="T5" fmla="*/ 0 h 1"/>
                <a:gd name="T6" fmla="*/ 0 60000 65536"/>
                <a:gd name="T7" fmla="*/ 0 60000 65536"/>
                <a:gd name="T8" fmla="*/ 0 60000 65536"/>
                <a:gd name="T9" fmla="*/ 0 w 121"/>
                <a:gd name="T10" fmla="*/ 0 h 1"/>
                <a:gd name="T11" fmla="*/ 121 w 1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1">
                  <a:moveTo>
                    <a:pt x="0" y="0"/>
                  </a:moveTo>
                  <a:lnTo>
                    <a:pt x="120" y="0"/>
                  </a:lnTo>
                  <a:lnTo>
                    <a:pt x="121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92" name="Freeform 20"/>
            <p:cNvSpPr>
              <a:spLocks/>
            </p:cNvSpPr>
            <p:nvPr/>
          </p:nvSpPr>
          <p:spPr bwMode="auto">
            <a:xfrm>
              <a:off x="1450623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93" name="Freeform 21"/>
            <p:cNvSpPr>
              <a:spLocks/>
            </p:cNvSpPr>
            <p:nvPr/>
          </p:nvSpPr>
          <p:spPr bwMode="auto">
            <a:xfrm>
              <a:off x="2020712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94" name="Freeform 22"/>
            <p:cNvSpPr>
              <a:spLocks/>
            </p:cNvSpPr>
            <p:nvPr/>
          </p:nvSpPr>
          <p:spPr bwMode="auto">
            <a:xfrm>
              <a:off x="2589390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95" name="Freeform 23"/>
            <p:cNvSpPr>
              <a:spLocks/>
            </p:cNvSpPr>
            <p:nvPr/>
          </p:nvSpPr>
          <p:spPr bwMode="auto">
            <a:xfrm>
              <a:off x="3158067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96" name="Freeform 24"/>
            <p:cNvSpPr>
              <a:spLocks/>
            </p:cNvSpPr>
            <p:nvPr/>
          </p:nvSpPr>
          <p:spPr bwMode="auto">
            <a:xfrm>
              <a:off x="3726745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97" name="Freeform 25"/>
            <p:cNvSpPr>
              <a:spLocks/>
            </p:cNvSpPr>
            <p:nvPr/>
          </p:nvSpPr>
          <p:spPr bwMode="auto">
            <a:xfrm>
              <a:off x="4295423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98" name="Freeform 26"/>
            <p:cNvSpPr>
              <a:spLocks/>
            </p:cNvSpPr>
            <p:nvPr/>
          </p:nvSpPr>
          <p:spPr bwMode="auto">
            <a:xfrm>
              <a:off x="4864101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99" name="Freeform 27"/>
            <p:cNvSpPr>
              <a:spLocks/>
            </p:cNvSpPr>
            <p:nvPr/>
          </p:nvSpPr>
          <p:spPr bwMode="auto">
            <a:xfrm>
              <a:off x="5432779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00" name="Freeform 28"/>
            <p:cNvSpPr>
              <a:spLocks/>
            </p:cNvSpPr>
            <p:nvPr/>
          </p:nvSpPr>
          <p:spPr bwMode="auto">
            <a:xfrm>
              <a:off x="6001456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01" name="Freeform 29"/>
            <p:cNvSpPr>
              <a:spLocks/>
            </p:cNvSpPr>
            <p:nvPr/>
          </p:nvSpPr>
          <p:spPr bwMode="auto">
            <a:xfrm>
              <a:off x="6570134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02" name="Freeform 30"/>
            <p:cNvSpPr>
              <a:spLocks/>
            </p:cNvSpPr>
            <p:nvPr/>
          </p:nvSpPr>
          <p:spPr bwMode="auto">
            <a:xfrm>
              <a:off x="7140223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03" name="Freeform 31"/>
            <p:cNvSpPr>
              <a:spLocks/>
            </p:cNvSpPr>
            <p:nvPr/>
          </p:nvSpPr>
          <p:spPr bwMode="auto">
            <a:xfrm>
              <a:off x="7708901" y="4899026"/>
              <a:ext cx="1411" cy="44450"/>
            </a:xfrm>
            <a:custGeom>
              <a:avLst/>
              <a:gdLst>
                <a:gd name="T0" fmla="*/ 0 w 1"/>
                <a:gd name="T1" fmla="*/ 3 h 61"/>
                <a:gd name="T2" fmla="*/ 0 w 1"/>
                <a:gd name="T3" fmla="*/ 0 h 61"/>
                <a:gd name="T4" fmla="*/ 0 w 1"/>
                <a:gd name="T5" fmla="*/ 0 h 61"/>
                <a:gd name="T6" fmla="*/ 0 60000 65536"/>
                <a:gd name="T7" fmla="*/ 0 60000 65536"/>
                <a:gd name="T8" fmla="*/ 0 60000 65536"/>
                <a:gd name="T9" fmla="*/ 0 w 1"/>
                <a:gd name="T10" fmla="*/ 0 h 61"/>
                <a:gd name="T11" fmla="*/ 1 w 1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1">
                  <a:moveTo>
                    <a:pt x="0" y="6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04" name="Freeform 32"/>
            <p:cNvSpPr>
              <a:spLocks/>
            </p:cNvSpPr>
            <p:nvPr/>
          </p:nvSpPr>
          <p:spPr bwMode="auto">
            <a:xfrm>
              <a:off x="1450623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05" name="Freeform 33"/>
            <p:cNvSpPr>
              <a:spLocks/>
            </p:cNvSpPr>
            <p:nvPr/>
          </p:nvSpPr>
          <p:spPr bwMode="auto">
            <a:xfrm>
              <a:off x="2020712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06" name="Freeform 34"/>
            <p:cNvSpPr>
              <a:spLocks/>
            </p:cNvSpPr>
            <p:nvPr/>
          </p:nvSpPr>
          <p:spPr bwMode="auto">
            <a:xfrm>
              <a:off x="2589390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07" name="Freeform 35"/>
            <p:cNvSpPr>
              <a:spLocks/>
            </p:cNvSpPr>
            <p:nvPr/>
          </p:nvSpPr>
          <p:spPr bwMode="auto">
            <a:xfrm>
              <a:off x="3158067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08" name="Freeform 36"/>
            <p:cNvSpPr>
              <a:spLocks/>
            </p:cNvSpPr>
            <p:nvPr/>
          </p:nvSpPr>
          <p:spPr bwMode="auto">
            <a:xfrm>
              <a:off x="3726745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09" name="Freeform 37"/>
            <p:cNvSpPr>
              <a:spLocks/>
            </p:cNvSpPr>
            <p:nvPr/>
          </p:nvSpPr>
          <p:spPr bwMode="auto">
            <a:xfrm>
              <a:off x="4295423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10" name="Freeform 38"/>
            <p:cNvSpPr>
              <a:spLocks/>
            </p:cNvSpPr>
            <p:nvPr/>
          </p:nvSpPr>
          <p:spPr bwMode="auto">
            <a:xfrm>
              <a:off x="4864101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11" name="Freeform 39"/>
            <p:cNvSpPr>
              <a:spLocks/>
            </p:cNvSpPr>
            <p:nvPr/>
          </p:nvSpPr>
          <p:spPr bwMode="auto">
            <a:xfrm>
              <a:off x="5432779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12" name="Freeform 40"/>
            <p:cNvSpPr>
              <a:spLocks/>
            </p:cNvSpPr>
            <p:nvPr/>
          </p:nvSpPr>
          <p:spPr bwMode="auto">
            <a:xfrm>
              <a:off x="6001456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13" name="Freeform 41"/>
            <p:cNvSpPr>
              <a:spLocks/>
            </p:cNvSpPr>
            <p:nvPr/>
          </p:nvSpPr>
          <p:spPr bwMode="auto">
            <a:xfrm>
              <a:off x="6570134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14" name="Freeform 42"/>
            <p:cNvSpPr>
              <a:spLocks/>
            </p:cNvSpPr>
            <p:nvPr/>
          </p:nvSpPr>
          <p:spPr bwMode="auto">
            <a:xfrm>
              <a:off x="7140223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15" name="Freeform 43"/>
            <p:cNvSpPr>
              <a:spLocks/>
            </p:cNvSpPr>
            <p:nvPr/>
          </p:nvSpPr>
          <p:spPr bwMode="auto">
            <a:xfrm>
              <a:off x="7708901" y="4854576"/>
              <a:ext cx="1411" cy="88900"/>
            </a:xfrm>
            <a:custGeom>
              <a:avLst/>
              <a:gdLst>
                <a:gd name="T0" fmla="*/ 0 w 1"/>
                <a:gd name="T1" fmla="*/ 6 h 121"/>
                <a:gd name="T2" fmla="*/ 0 w 1"/>
                <a:gd name="T3" fmla="*/ 0 h 121"/>
                <a:gd name="T4" fmla="*/ 0 w 1"/>
                <a:gd name="T5" fmla="*/ 0 h 121"/>
                <a:gd name="T6" fmla="*/ 0 60000 65536"/>
                <a:gd name="T7" fmla="*/ 0 60000 65536"/>
                <a:gd name="T8" fmla="*/ 0 60000 65536"/>
                <a:gd name="T9" fmla="*/ 0 w 1"/>
                <a:gd name="T10" fmla="*/ 0 h 121"/>
                <a:gd name="T11" fmla="*/ 1 w 1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1">
                  <a:moveTo>
                    <a:pt x="0" y="12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16" name="Freeform 44"/>
            <p:cNvSpPr>
              <a:spLocks/>
            </p:cNvSpPr>
            <p:nvPr/>
          </p:nvSpPr>
          <p:spPr bwMode="auto">
            <a:xfrm>
              <a:off x="1450623" y="1554164"/>
              <a:ext cx="1411" cy="3389313"/>
            </a:xfrm>
            <a:custGeom>
              <a:avLst/>
              <a:gdLst>
                <a:gd name="T0" fmla="*/ 0 w 1"/>
                <a:gd name="T1" fmla="*/ 207 h 4645"/>
                <a:gd name="T2" fmla="*/ 0 w 1"/>
                <a:gd name="T3" fmla="*/ 0 h 4645"/>
                <a:gd name="T4" fmla="*/ 0 w 1"/>
                <a:gd name="T5" fmla="*/ 0 h 4645"/>
                <a:gd name="T6" fmla="*/ 0 60000 65536"/>
                <a:gd name="T7" fmla="*/ 0 60000 65536"/>
                <a:gd name="T8" fmla="*/ 0 60000 65536"/>
                <a:gd name="T9" fmla="*/ 0 w 1"/>
                <a:gd name="T10" fmla="*/ 0 h 4645"/>
                <a:gd name="T11" fmla="*/ 1 w 1"/>
                <a:gd name="T12" fmla="*/ 4645 h 46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645">
                  <a:moveTo>
                    <a:pt x="0" y="464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9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17" name="Freeform 45"/>
            <p:cNvSpPr>
              <a:spLocks/>
            </p:cNvSpPr>
            <p:nvPr/>
          </p:nvSpPr>
          <p:spPr bwMode="auto">
            <a:xfrm>
              <a:off x="1450623" y="4943476"/>
              <a:ext cx="6258278" cy="1588"/>
            </a:xfrm>
            <a:custGeom>
              <a:avLst/>
              <a:gdLst>
                <a:gd name="T0" fmla="*/ 0 w 9644"/>
                <a:gd name="T1" fmla="*/ 0 h 1"/>
                <a:gd name="T2" fmla="*/ 431 w 9644"/>
                <a:gd name="T3" fmla="*/ 0 h 1"/>
                <a:gd name="T4" fmla="*/ 431 w 9644"/>
                <a:gd name="T5" fmla="*/ 0 h 1"/>
                <a:gd name="T6" fmla="*/ 0 60000 65536"/>
                <a:gd name="T7" fmla="*/ 0 60000 65536"/>
                <a:gd name="T8" fmla="*/ 0 60000 65536"/>
                <a:gd name="T9" fmla="*/ 0 w 9644"/>
                <a:gd name="T10" fmla="*/ 0 h 1"/>
                <a:gd name="T11" fmla="*/ 9644 w 964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44" h="1">
                  <a:moveTo>
                    <a:pt x="0" y="0"/>
                  </a:moveTo>
                  <a:lnTo>
                    <a:pt x="9643" y="0"/>
                  </a:lnTo>
                  <a:lnTo>
                    <a:pt x="9644" y="0"/>
                  </a:lnTo>
                </a:path>
              </a:pathLst>
            </a:custGeom>
            <a:noFill/>
            <a:ln w="9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18" name="Freeform 46"/>
            <p:cNvSpPr>
              <a:spLocks/>
            </p:cNvSpPr>
            <p:nvPr/>
          </p:nvSpPr>
          <p:spPr bwMode="auto">
            <a:xfrm>
              <a:off x="7133167" y="3071814"/>
              <a:ext cx="595489" cy="334963"/>
            </a:xfrm>
            <a:custGeom>
              <a:avLst/>
              <a:gdLst>
                <a:gd name="T0" fmla="*/ 15 w 1265"/>
                <a:gd name="T1" fmla="*/ 0 h 631"/>
                <a:gd name="T2" fmla="*/ 16 w 1265"/>
                <a:gd name="T3" fmla="*/ 0 h 631"/>
                <a:gd name="T4" fmla="*/ 16 w 1265"/>
                <a:gd name="T5" fmla="*/ 1 h 631"/>
                <a:gd name="T6" fmla="*/ 1 w 1265"/>
                <a:gd name="T7" fmla="*/ 8 h 631"/>
                <a:gd name="T8" fmla="*/ 0 w 1265"/>
                <a:gd name="T9" fmla="*/ 8 h 631"/>
                <a:gd name="T10" fmla="*/ 0 w 1265"/>
                <a:gd name="T11" fmla="*/ 7 h 631"/>
                <a:gd name="T12" fmla="*/ 15 w 1265"/>
                <a:gd name="T13" fmla="*/ 0 h 6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5"/>
                <a:gd name="T22" fmla="*/ 0 h 631"/>
                <a:gd name="T23" fmla="*/ 1265 w 1265"/>
                <a:gd name="T24" fmla="*/ 631 h 6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5" h="631">
                  <a:moveTo>
                    <a:pt x="1210" y="0"/>
                  </a:moveTo>
                  <a:lnTo>
                    <a:pt x="1265" y="0"/>
                  </a:lnTo>
                  <a:lnTo>
                    <a:pt x="1265" y="55"/>
                  </a:lnTo>
                  <a:lnTo>
                    <a:pt x="55" y="631"/>
                  </a:lnTo>
                  <a:lnTo>
                    <a:pt x="0" y="631"/>
                  </a:lnTo>
                  <a:lnTo>
                    <a:pt x="0" y="576"/>
                  </a:lnTo>
                  <a:lnTo>
                    <a:pt x="121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19" name="Freeform 47"/>
            <p:cNvSpPr>
              <a:spLocks/>
            </p:cNvSpPr>
            <p:nvPr/>
          </p:nvSpPr>
          <p:spPr bwMode="auto">
            <a:xfrm>
              <a:off x="6564490" y="3376614"/>
              <a:ext cx="594078" cy="233363"/>
            </a:xfrm>
            <a:custGeom>
              <a:avLst/>
              <a:gdLst>
                <a:gd name="T0" fmla="*/ 15 w 1265"/>
                <a:gd name="T1" fmla="*/ 0 h 440"/>
                <a:gd name="T2" fmla="*/ 16 w 1265"/>
                <a:gd name="T3" fmla="*/ 0 h 440"/>
                <a:gd name="T4" fmla="*/ 16 w 1265"/>
                <a:gd name="T5" fmla="*/ 1 h 440"/>
                <a:gd name="T6" fmla="*/ 1 w 1265"/>
                <a:gd name="T7" fmla="*/ 5 h 440"/>
                <a:gd name="T8" fmla="*/ 0 w 1265"/>
                <a:gd name="T9" fmla="*/ 5 h 440"/>
                <a:gd name="T10" fmla="*/ 0 w 1265"/>
                <a:gd name="T11" fmla="*/ 5 h 440"/>
                <a:gd name="T12" fmla="*/ 15 w 1265"/>
                <a:gd name="T13" fmla="*/ 0 h 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5"/>
                <a:gd name="T22" fmla="*/ 0 h 440"/>
                <a:gd name="T23" fmla="*/ 1265 w 1265"/>
                <a:gd name="T24" fmla="*/ 440 h 4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5" h="440">
                  <a:moveTo>
                    <a:pt x="1210" y="0"/>
                  </a:moveTo>
                  <a:lnTo>
                    <a:pt x="1265" y="0"/>
                  </a:lnTo>
                  <a:lnTo>
                    <a:pt x="1265" y="55"/>
                  </a:lnTo>
                  <a:lnTo>
                    <a:pt x="55" y="440"/>
                  </a:lnTo>
                  <a:lnTo>
                    <a:pt x="0" y="440"/>
                  </a:lnTo>
                  <a:lnTo>
                    <a:pt x="0" y="385"/>
                  </a:lnTo>
                  <a:lnTo>
                    <a:pt x="121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20" name="Freeform 48"/>
            <p:cNvSpPr>
              <a:spLocks/>
            </p:cNvSpPr>
            <p:nvPr/>
          </p:nvSpPr>
          <p:spPr bwMode="auto">
            <a:xfrm>
              <a:off x="5995812" y="3581401"/>
              <a:ext cx="594078" cy="198438"/>
            </a:xfrm>
            <a:custGeom>
              <a:avLst/>
              <a:gdLst>
                <a:gd name="T0" fmla="*/ 15 w 1263"/>
                <a:gd name="T1" fmla="*/ 0 h 375"/>
                <a:gd name="T2" fmla="*/ 16 w 1263"/>
                <a:gd name="T3" fmla="*/ 0 h 375"/>
                <a:gd name="T4" fmla="*/ 16 w 1263"/>
                <a:gd name="T5" fmla="*/ 1 h 375"/>
                <a:gd name="T6" fmla="*/ 1 w 1263"/>
                <a:gd name="T7" fmla="*/ 5 h 375"/>
                <a:gd name="T8" fmla="*/ 0 w 1263"/>
                <a:gd name="T9" fmla="*/ 5 h 375"/>
                <a:gd name="T10" fmla="*/ 0 w 1263"/>
                <a:gd name="T11" fmla="*/ 4 h 375"/>
                <a:gd name="T12" fmla="*/ 15 w 1263"/>
                <a:gd name="T13" fmla="*/ 0 h 3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3"/>
                <a:gd name="T22" fmla="*/ 0 h 375"/>
                <a:gd name="T23" fmla="*/ 1263 w 1263"/>
                <a:gd name="T24" fmla="*/ 375 h 3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3" h="375">
                  <a:moveTo>
                    <a:pt x="1208" y="0"/>
                  </a:moveTo>
                  <a:lnTo>
                    <a:pt x="1263" y="0"/>
                  </a:lnTo>
                  <a:lnTo>
                    <a:pt x="1263" y="55"/>
                  </a:lnTo>
                  <a:lnTo>
                    <a:pt x="55" y="375"/>
                  </a:lnTo>
                  <a:lnTo>
                    <a:pt x="0" y="375"/>
                  </a:lnTo>
                  <a:lnTo>
                    <a:pt x="0" y="320"/>
                  </a:lnTo>
                  <a:lnTo>
                    <a:pt x="120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21" name="Freeform 49"/>
            <p:cNvSpPr>
              <a:spLocks/>
            </p:cNvSpPr>
            <p:nvPr/>
          </p:nvSpPr>
          <p:spPr bwMode="auto">
            <a:xfrm>
              <a:off x="5427134" y="3749676"/>
              <a:ext cx="594078" cy="130175"/>
            </a:xfrm>
            <a:custGeom>
              <a:avLst/>
              <a:gdLst>
                <a:gd name="T0" fmla="*/ 15 w 1265"/>
                <a:gd name="T1" fmla="*/ 0 h 246"/>
                <a:gd name="T2" fmla="*/ 16 w 1265"/>
                <a:gd name="T3" fmla="*/ 0 h 246"/>
                <a:gd name="T4" fmla="*/ 16 w 1265"/>
                <a:gd name="T5" fmla="*/ 1 h 246"/>
                <a:gd name="T6" fmla="*/ 1 w 1265"/>
                <a:gd name="T7" fmla="*/ 3 h 246"/>
                <a:gd name="T8" fmla="*/ 0 w 1265"/>
                <a:gd name="T9" fmla="*/ 3 h 246"/>
                <a:gd name="T10" fmla="*/ 0 w 1265"/>
                <a:gd name="T11" fmla="*/ 2 h 246"/>
                <a:gd name="T12" fmla="*/ 15 w 1265"/>
                <a:gd name="T13" fmla="*/ 0 h 2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5"/>
                <a:gd name="T22" fmla="*/ 0 h 246"/>
                <a:gd name="T23" fmla="*/ 1265 w 1265"/>
                <a:gd name="T24" fmla="*/ 246 h 2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5" h="246">
                  <a:moveTo>
                    <a:pt x="1210" y="0"/>
                  </a:moveTo>
                  <a:lnTo>
                    <a:pt x="1265" y="0"/>
                  </a:lnTo>
                  <a:lnTo>
                    <a:pt x="1265" y="55"/>
                  </a:lnTo>
                  <a:lnTo>
                    <a:pt x="55" y="246"/>
                  </a:lnTo>
                  <a:lnTo>
                    <a:pt x="0" y="246"/>
                  </a:lnTo>
                  <a:lnTo>
                    <a:pt x="0" y="191"/>
                  </a:lnTo>
                  <a:lnTo>
                    <a:pt x="121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22" name="Rectangle 50"/>
            <p:cNvSpPr>
              <a:spLocks noChangeArrowheads="1"/>
            </p:cNvSpPr>
            <p:nvPr/>
          </p:nvSpPr>
          <p:spPr bwMode="auto">
            <a:xfrm>
              <a:off x="4858456" y="3851276"/>
              <a:ext cx="594078" cy="2857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23" name="Freeform 51"/>
            <p:cNvSpPr>
              <a:spLocks/>
            </p:cNvSpPr>
            <p:nvPr/>
          </p:nvSpPr>
          <p:spPr bwMode="auto">
            <a:xfrm>
              <a:off x="4288367" y="3581401"/>
              <a:ext cx="595489" cy="298450"/>
            </a:xfrm>
            <a:custGeom>
              <a:avLst/>
              <a:gdLst>
                <a:gd name="T0" fmla="*/ 16 w 1265"/>
                <a:gd name="T1" fmla="*/ 6 h 566"/>
                <a:gd name="T2" fmla="*/ 16 w 1265"/>
                <a:gd name="T3" fmla="*/ 7 h 566"/>
                <a:gd name="T4" fmla="*/ 15 w 1265"/>
                <a:gd name="T5" fmla="*/ 7 h 566"/>
                <a:gd name="T6" fmla="*/ 0 w 1265"/>
                <a:gd name="T7" fmla="*/ 1 h 566"/>
                <a:gd name="T8" fmla="*/ 0 w 1265"/>
                <a:gd name="T9" fmla="*/ 0 h 566"/>
                <a:gd name="T10" fmla="*/ 1 w 1265"/>
                <a:gd name="T11" fmla="*/ 0 h 566"/>
                <a:gd name="T12" fmla="*/ 16 w 1265"/>
                <a:gd name="T13" fmla="*/ 6 h 5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5"/>
                <a:gd name="T22" fmla="*/ 0 h 566"/>
                <a:gd name="T23" fmla="*/ 1265 w 1265"/>
                <a:gd name="T24" fmla="*/ 566 h 5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5" h="566">
                  <a:moveTo>
                    <a:pt x="1265" y="511"/>
                  </a:moveTo>
                  <a:lnTo>
                    <a:pt x="1265" y="566"/>
                  </a:lnTo>
                  <a:lnTo>
                    <a:pt x="1210" y="566"/>
                  </a:lnTo>
                  <a:lnTo>
                    <a:pt x="0" y="5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1265" y="51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24" name="Freeform 52"/>
            <p:cNvSpPr>
              <a:spLocks/>
            </p:cNvSpPr>
            <p:nvPr/>
          </p:nvSpPr>
          <p:spPr bwMode="auto">
            <a:xfrm>
              <a:off x="3719690" y="2903539"/>
              <a:ext cx="595489" cy="706438"/>
            </a:xfrm>
            <a:custGeom>
              <a:avLst/>
              <a:gdLst>
                <a:gd name="T0" fmla="*/ 16 w 1264"/>
                <a:gd name="T1" fmla="*/ 16 h 1336"/>
                <a:gd name="T2" fmla="*/ 16 w 1264"/>
                <a:gd name="T3" fmla="*/ 16 h 1336"/>
                <a:gd name="T4" fmla="*/ 15 w 1264"/>
                <a:gd name="T5" fmla="*/ 16 h 1336"/>
                <a:gd name="T6" fmla="*/ 0 w 1264"/>
                <a:gd name="T7" fmla="*/ 1 h 1336"/>
                <a:gd name="T8" fmla="*/ 0 w 1264"/>
                <a:gd name="T9" fmla="*/ 0 h 1336"/>
                <a:gd name="T10" fmla="*/ 1 w 1264"/>
                <a:gd name="T11" fmla="*/ 0 h 1336"/>
                <a:gd name="T12" fmla="*/ 16 w 1264"/>
                <a:gd name="T13" fmla="*/ 16 h 13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4"/>
                <a:gd name="T22" fmla="*/ 0 h 1336"/>
                <a:gd name="T23" fmla="*/ 1264 w 1264"/>
                <a:gd name="T24" fmla="*/ 1336 h 13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4" h="1336">
                  <a:moveTo>
                    <a:pt x="1264" y="1281"/>
                  </a:moveTo>
                  <a:lnTo>
                    <a:pt x="1264" y="1336"/>
                  </a:lnTo>
                  <a:lnTo>
                    <a:pt x="1209" y="1336"/>
                  </a:lnTo>
                  <a:lnTo>
                    <a:pt x="0" y="55"/>
                  </a:lnTo>
                  <a:lnTo>
                    <a:pt x="0" y="0"/>
                  </a:lnTo>
                  <a:lnTo>
                    <a:pt x="56" y="0"/>
                  </a:lnTo>
                  <a:lnTo>
                    <a:pt x="1264" y="128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25" name="Freeform 53"/>
            <p:cNvSpPr>
              <a:spLocks/>
            </p:cNvSpPr>
            <p:nvPr/>
          </p:nvSpPr>
          <p:spPr bwMode="auto">
            <a:xfrm>
              <a:off x="3151012" y="2225676"/>
              <a:ext cx="595489" cy="706438"/>
            </a:xfrm>
            <a:custGeom>
              <a:avLst/>
              <a:gdLst>
                <a:gd name="T0" fmla="*/ 16 w 1266"/>
                <a:gd name="T1" fmla="*/ 16 h 1336"/>
                <a:gd name="T2" fmla="*/ 16 w 1266"/>
                <a:gd name="T3" fmla="*/ 16 h 1336"/>
                <a:gd name="T4" fmla="*/ 15 w 1266"/>
                <a:gd name="T5" fmla="*/ 16 h 1336"/>
                <a:gd name="T6" fmla="*/ 0 w 1266"/>
                <a:gd name="T7" fmla="*/ 1 h 1336"/>
                <a:gd name="T8" fmla="*/ 0 w 1266"/>
                <a:gd name="T9" fmla="*/ 0 h 1336"/>
                <a:gd name="T10" fmla="*/ 1 w 1266"/>
                <a:gd name="T11" fmla="*/ 0 h 1336"/>
                <a:gd name="T12" fmla="*/ 16 w 1266"/>
                <a:gd name="T13" fmla="*/ 16 h 13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6"/>
                <a:gd name="T22" fmla="*/ 0 h 1336"/>
                <a:gd name="T23" fmla="*/ 1266 w 1266"/>
                <a:gd name="T24" fmla="*/ 1336 h 13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6" h="1336">
                  <a:moveTo>
                    <a:pt x="1266" y="1281"/>
                  </a:moveTo>
                  <a:lnTo>
                    <a:pt x="1266" y="1336"/>
                  </a:lnTo>
                  <a:lnTo>
                    <a:pt x="1210" y="1336"/>
                  </a:lnTo>
                  <a:lnTo>
                    <a:pt x="0" y="55"/>
                  </a:lnTo>
                  <a:lnTo>
                    <a:pt x="0" y="0"/>
                  </a:lnTo>
                  <a:lnTo>
                    <a:pt x="56" y="0"/>
                  </a:lnTo>
                  <a:lnTo>
                    <a:pt x="1266" y="128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26" name="Freeform 54"/>
            <p:cNvSpPr>
              <a:spLocks/>
            </p:cNvSpPr>
            <p:nvPr/>
          </p:nvSpPr>
          <p:spPr bwMode="auto">
            <a:xfrm>
              <a:off x="2582334" y="1784351"/>
              <a:ext cx="595489" cy="469900"/>
            </a:xfrm>
            <a:custGeom>
              <a:avLst/>
              <a:gdLst>
                <a:gd name="T0" fmla="*/ 16 w 1264"/>
                <a:gd name="T1" fmla="*/ 10 h 888"/>
                <a:gd name="T2" fmla="*/ 16 w 1264"/>
                <a:gd name="T3" fmla="*/ 11 h 888"/>
                <a:gd name="T4" fmla="*/ 15 w 1264"/>
                <a:gd name="T5" fmla="*/ 11 h 888"/>
                <a:gd name="T6" fmla="*/ 0 w 1264"/>
                <a:gd name="T7" fmla="*/ 1 h 888"/>
                <a:gd name="T8" fmla="*/ 0 w 1264"/>
                <a:gd name="T9" fmla="*/ 0 h 888"/>
                <a:gd name="T10" fmla="*/ 1 w 1264"/>
                <a:gd name="T11" fmla="*/ 0 h 888"/>
                <a:gd name="T12" fmla="*/ 16 w 1264"/>
                <a:gd name="T13" fmla="*/ 1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4"/>
                <a:gd name="T22" fmla="*/ 0 h 888"/>
                <a:gd name="T23" fmla="*/ 1264 w 1264"/>
                <a:gd name="T24" fmla="*/ 888 h 8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4" h="888">
                  <a:moveTo>
                    <a:pt x="1264" y="833"/>
                  </a:moveTo>
                  <a:lnTo>
                    <a:pt x="1264" y="888"/>
                  </a:lnTo>
                  <a:lnTo>
                    <a:pt x="1208" y="888"/>
                  </a:lnTo>
                  <a:lnTo>
                    <a:pt x="0" y="5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1264" y="83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27" name="Freeform 55"/>
            <p:cNvSpPr>
              <a:spLocks/>
            </p:cNvSpPr>
            <p:nvPr/>
          </p:nvSpPr>
          <p:spPr bwMode="auto">
            <a:xfrm>
              <a:off x="2013656" y="1784351"/>
              <a:ext cx="595489" cy="63500"/>
            </a:xfrm>
            <a:custGeom>
              <a:avLst/>
              <a:gdLst>
                <a:gd name="T0" fmla="*/ 15 w 1265"/>
                <a:gd name="T1" fmla="*/ 0 h 120"/>
                <a:gd name="T2" fmla="*/ 16 w 1265"/>
                <a:gd name="T3" fmla="*/ 0 h 120"/>
                <a:gd name="T4" fmla="*/ 16 w 1265"/>
                <a:gd name="T5" fmla="*/ 1 h 120"/>
                <a:gd name="T6" fmla="*/ 1 w 1265"/>
                <a:gd name="T7" fmla="*/ 1 h 120"/>
                <a:gd name="T8" fmla="*/ 0 w 1265"/>
                <a:gd name="T9" fmla="*/ 1 h 120"/>
                <a:gd name="T10" fmla="*/ 0 w 1265"/>
                <a:gd name="T11" fmla="*/ 1 h 120"/>
                <a:gd name="T12" fmla="*/ 15 w 1265"/>
                <a:gd name="T13" fmla="*/ 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5"/>
                <a:gd name="T22" fmla="*/ 0 h 120"/>
                <a:gd name="T23" fmla="*/ 1265 w 1265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5" h="120">
                  <a:moveTo>
                    <a:pt x="1210" y="0"/>
                  </a:moveTo>
                  <a:lnTo>
                    <a:pt x="1265" y="0"/>
                  </a:lnTo>
                  <a:lnTo>
                    <a:pt x="1265" y="55"/>
                  </a:lnTo>
                  <a:lnTo>
                    <a:pt x="55" y="120"/>
                  </a:lnTo>
                  <a:lnTo>
                    <a:pt x="0" y="120"/>
                  </a:lnTo>
                  <a:lnTo>
                    <a:pt x="0" y="65"/>
                  </a:lnTo>
                  <a:lnTo>
                    <a:pt x="121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28" name="Rectangle 56"/>
            <p:cNvSpPr>
              <a:spLocks noChangeArrowheads="1"/>
            </p:cNvSpPr>
            <p:nvPr/>
          </p:nvSpPr>
          <p:spPr bwMode="auto">
            <a:xfrm>
              <a:off x="7660923" y="3027364"/>
              <a:ext cx="107244" cy="119063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29" name="Rectangle 57"/>
            <p:cNvSpPr>
              <a:spLocks noChangeArrowheads="1"/>
            </p:cNvSpPr>
            <p:nvPr/>
          </p:nvSpPr>
          <p:spPr bwMode="auto">
            <a:xfrm>
              <a:off x="7660923" y="3027364"/>
              <a:ext cx="94544" cy="104775"/>
            </a:xfrm>
            <a:prstGeom prst="rect">
              <a:avLst/>
            </a:prstGeom>
            <a:noFill/>
            <a:ln w="0">
              <a:solidFill>
                <a:srgbClr val="0000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30" name="Rectangle 58"/>
            <p:cNvSpPr>
              <a:spLocks noChangeArrowheads="1"/>
            </p:cNvSpPr>
            <p:nvPr/>
          </p:nvSpPr>
          <p:spPr bwMode="auto">
            <a:xfrm>
              <a:off x="7093656" y="3330576"/>
              <a:ext cx="105833" cy="120650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31" name="Rectangle 59"/>
            <p:cNvSpPr>
              <a:spLocks noChangeArrowheads="1"/>
            </p:cNvSpPr>
            <p:nvPr/>
          </p:nvSpPr>
          <p:spPr bwMode="auto">
            <a:xfrm>
              <a:off x="7093656" y="3330576"/>
              <a:ext cx="93133" cy="106363"/>
            </a:xfrm>
            <a:prstGeom prst="rect">
              <a:avLst/>
            </a:prstGeom>
            <a:noFill/>
            <a:ln w="0">
              <a:solidFill>
                <a:srgbClr val="0000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32" name="Rectangle 60"/>
            <p:cNvSpPr>
              <a:spLocks noChangeArrowheads="1"/>
            </p:cNvSpPr>
            <p:nvPr/>
          </p:nvSpPr>
          <p:spPr bwMode="auto">
            <a:xfrm>
              <a:off x="6523567" y="3535364"/>
              <a:ext cx="107244" cy="119063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33" name="Rectangle 61"/>
            <p:cNvSpPr>
              <a:spLocks noChangeArrowheads="1"/>
            </p:cNvSpPr>
            <p:nvPr/>
          </p:nvSpPr>
          <p:spPr bwMode="auto">
            <a:xfrm>
              <a:off x="6523567" y="3535364"/>
              <a:ext cx="94544" cy="104775"/>
            </a:xfrm>
            <a:prstGeom prst="rect">
              <a:avLst/>
            </a:prstGeom>
            <a:noFill/>
            <a:ln w="0">
              <a:solidFill>
                <a:srgbClr val="0000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34" name="Rectangle 62"/>
            <p:cNvSpPr>
              <a:spLocks noChangeArrowheads="1"/>
            </p:cNvSpPr>
            <p:nvPr/>
          </p:nvSpPr>
          <p:spPr bwMode="auto">
            <a:xfrm>
              <a:off x="5954890" y="3703639"/>
              <a:ext cx="107244" cy="120650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35" name="Rectangle 63"/>
            <p:cNvSpPr>
              <a:spLocks noChangeArrowheads="1"/>
            </p:cNvSpPr>
            <p:nvPr/>
          </p:nvSpPr>
          <p:spPr bwMode="auto">
            <a:xfrm>
              <a:off x="5954890" y="3703639"/>
              <a:ext cx="94544" cy="106363"/>
            </a:xfrm>
            <a:prstGeom prst="rect">
              <a:avLst/>
            </a:prstGeom>
            <a:noFill/>
            <a:ln w="0">
              <a:solidFill>
                <a:srgbClr val="0000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36" name="Rectangle 64"/>
            <p:cNvSpPr>
              <a:spLocks noChangeArrowheads="1"/>
            </p:cNvSpPr>
            <p:nvPr/>
          </p:nvSpPr>
          <p:spPr bwMode="auto">
            <a:xfrm>
              <a:off x="5386212" y="3806826"/>
              <a:ext cx="107244" cy="119063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37" name="Rectangle 65"/>
            <p:cNvSpPr>
              <a:spLocks noChangeArrowheads="1"/>
            </p:cNvSpPr>
            <p:nvPr/>
          </p:nvSpPr>
          <p:spPr bwMode="auto">
            <a:xfrm>
              <a:off x="5386212" y="3806826"/>
              <a:ext cx="94544" cy="104775"/>
            </a:xfrm>
            <a:prstGeom prst="rect">
              <a:avLst/>
            </a:prstGeom>
            <a:noFill/>
            <a:ln w="0">
              <a:solidFill>
                <a:srgbClr val="0000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38" name="Rectangle 66"/>
            <p:cNvSpPr>
              <a:spLocks noChangeArrowheads="1"/>
            </p:cNvSpPr>
            <p:nvPr/>
          </p:nvSpPr>
          <p:spPr bwMode="auto">
            <a:xfrm>
              <a:off x="4817534" y="3806826"/>
              <a:ext cx="107244" cy="119063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39" name="Rectangle 67"/>
            <p:cNvSpPr>
              <a:spLocks noChangeArrowheads="1"/>
            </p:cNvSpPr>
            <p:nvPr/>
          </p:nvSpPr>
          <p:spPr bwMode="auto">
            <a:xfrm>
              <a:off x="4817534" y="3806826"/>
              <a:ext cx="93133" cy="104775"/>
            </a:xfrm>
            <a:prstGeom prst="rect">
              <a:avLst/>
            </a:prstGeom>
            <a:noFill/>
            <a:ln w="0">
              <a:solidFill>
                <a:srgbClr val="0000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40" name="Rectangle 68"/>
            <p:cNvSpPr>
              <a:spLocks noChangeArrowheads="1"/>
            </p:cNvSpPr>
            <p:nvPr/>
          </p:nvSpPr>
          <p:spPr bwMode="auto">
            <a:xfrm>
              <a:off x="4248856" y="3535364"/>
              <a:ext cx="107244" cy="119063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41" name="Rectangle 69"/>
            <p:cNvSpPr>
              <a:spLocks noChangeArrowheads="1"/>
            </p:cNvSpPr>
            <p:nvPr/>
          </p:nvSpPr>
          <p:spPr bwMode="auto">
            <a:xfrm>
              <a:off x="4248856" y="3535364"/>
              <a:ext cx="94544" cy="104775"/>
            </a:xfrm>
            <a:prstGeom prst="rect">
              <a:avLst/>
            </a:prstGeom>
            <a:noFill/>
            <a:ln w="0">
              <a:solidFill>
                <a:srgbClr val="0000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42" name="Rectangle 70"/>
            <p:cNvSpPr>
              <a:spLocks noChangeArrowheads="1"/>
            </p:cNvSpPr>
            <p:nvPr/>
          </p:nvSpPr>
          <p:spPr bwMode="auto">
            <a:xfrm>
              <a:off x="3680179" y="2857501"/>
              <a:ext cx="105833" cy="119063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43" name="Rectangle 71"/>
            <p:cNvSpPr>
              <a:spLocks noChangeArrowheads="1"/>
            </p:cNvSpPr>
            <p:nvPr/>
          </p:nvSpPr>
          <p:spPr bwMode="auto">
            <a:xfrm>
              <a:off x="3680179" y="2857501"/>
              <a:ext cx="93133" cy="104775"/>
            </a:xfrm>
            <a:prstGeom prst="rect">
              <a:avLst/>
            </a:prstGeom>
            <a:noFill/>
            <a:ln w="0">
              <a:solidFill>
                <a:srgbClr val="0000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44" name="Rectangle 72"/>
            <p:cNvSpPr>
              <a:spLocks noChangeArrowheads="1"/>
            </p:cNvSpPr>
            <p:nvPr/>
          </p:nvSpPr>
          <p:spPr bwMode="auto">
            <a:xfrm>
              <a:off x="3111501" y="2179639"/>
              <a:ext cx="105833" cy="120650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45" name="Rectangle 73"/>
            <p:cNvSpPr>
              <a:spLocks noChangeArrowheads="1"/>
            </p:cNvSpPr>
            <p:nvPr/>
          </p:nvSpPr>
          <p:spPr bwMode="auto">
            <a:xfrm>
              <a:off x="3111501" y="2179639"/>
              <a:ext cx="93133" cy="104775"/>
            </a:xfrm>
            <a:prstGeom prst="rect">
              <a:avLst/>
            </a:prstGeom>
            <a:noFill/>
            <a:ln w="0">
              <a:solidFill>
                <a:srgbClr val="0000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46" name="Rectangle 74"/>
            <p:cNvSpPr>
              <a:spLocks noChangeArrowheads="1"/>
            </p:cNvSpPr>
            <p:nvPr/>
          </p:nvSpPr>
          <p:spPr bwMode="auto">
            <a:xfrm>
              <a:off x="2541412" y="1739901"/>
              <a:ext cx="107244" cy="119063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47" name="Rectangle 75"/>
            <p:cNvSpPr>
              <a:spLocks noChangeArrowheads="1"/>
            </p:cNvSpPr>
            <p:nvPr/>
          </p:nvSpPr>
          <p:spPr bwMode="auto">
            <a:xfrm>
              <a:off x="2541412" y="1739901"/>
              <a:ext cx="94544" cy="104775"/>
            </a:xfrm>
            <a:prstGeom prst="rect">
              <a:avLst/>
            </a:prstGeom>
            <a:noFill/>
            <a:ln w="0">
              <a:solidFill>
                <a:srgbClr val="0000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48" name="Rectangle 76"/>
            <p:cNvSpPr>
              <a:spLocks noChangeArrowheads="1"/>
            </p:cNvSpPr>
            <p:nvPr/>
          </p:nvSpPr>
          <p:spPr bwMode="auto">
            <a:xfrm>
              <a:off x="1972734" y="1773239"/>
              <a:ext cx="107244" cy="120650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49" name="Rectangle 77"/>
            <p:cNvSpPr>
              <a:spLocks noChangeArrowheads="1"/>
            </p:cNvSpPr>
            <p:nvPr/>
          </p:nvSpPr>
          <p:spPr bwMode="auto">
            <a:xfrm>
              <a:off x="1972734" y="1773239"/>
              <a:ext cx="94544" cy="104775"/>
            </a:xfrm>
            <a:prstGeom prst="rect">
              <a:avLst/>
            </a:prstGeom>
            <a:noFill/>
            <a:ln w="0">
              <a:solidFill>
                <a:srgbClr val="0000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50" name="Rectangle 78"/>
            <p:cNvSpPr>
              <a:spLocks noChangeArrowheads="1"/>
            </p:cNvSpPr>
            <p:nvPr/>
          </p:nvSpPr>
          <p:spPr bwMode="auto">
            <a:xfrm>
              <a:off x="1223434" y="4802189"/>
              <a:ext cx="148167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0</a:t>
              </a:r>
              <a:endParaRPr lang="ko-KR" altLang="ko-KR"/>
            </a:p>
          </p:txBody>
        </p:sp>
        <p:sp>
          <p:nvSpPr>
            <p:cNvPr id="110751" name="Rectangle 79"/>
            <p:cNvSpPr>
              <a:spLocks noChangeArrowheads="1"/>
            </p:cNvSpPr>
            <p:nvPr/>
          </p:nvSpPr>
          <p:spPr bwMode="auto">
            <a:xfrm>
              <a:off x="1093612" y="41243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20</a:t>
              </a:r>
              <a:endParaRPr lang="ko-KR" altLang="ko-KR"/>
            </a:p>
          </p:txBody>
        </p:sp>
        <p:sp>
          <p:nvSpPr>
            <p:cNvPr id="110752" name="Rectangle 80"/>
            <p:cNvSpPr>
              <a:spLocks noChangeArrowheads="1"/>
            </p:cNvSpPr>
            <p:nvPr/>
          </p:nvSpPr>
          <p:spPr bwMode="auto">
            <a:xfrm>
              <a:off x="1093612" y="3446464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40</a:t>
              </a:r>
              <a:endParaRPr lang="ko-KR" altLang="ko-KR"/>
            </a:p>
          </p:txBody>
        </p:sp>
        <p:sp>
          <p:nvSpPr>
            <p:cNvPr id="110753" name="Rectangle 81"/>
            <p:cNvSpPr>
              <a:spLocks noChangeArrowheads="1"/>
            </p:cNvSpPr>
            <p:nvPr/>
          </p:nvSpPr>
          <p:spPr bwMode="auto">
            <a:xfrm>
              <a:off x="1093612" y="2768601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60</a:t>
              </a:r>
              <a:endParaRPr lang="ko-KR" altLang="ko-KR"/>
            </a:p>
          </p:txBody>
        </p:sp>
        <p:sp>
          <p:nvSpPr>
            <p:cNvPr id="110754" name="Rectangle 82"/>
            <p:cNvSpPr>
              <a:spLocks noChangeArrowheads="1"/>
            </p:cNvSpPr>
            <p:nvPr/>
          </p:nvSpPr>
          <p:spPr bwMode="auto">
            <a:xfrm>
              <a:off x="1093612" y="2090739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80</a:t>
              </a:r>
              <a:endParaRPr lang="ko-KR" altLang="ko-KR"/>
            </a:p>
          </p:txBody>
        </p:sp>
        <p:sp>
          <p:nvSpPr>
            <p:cNvPr id="110755" name="Rectangle 83"/>
            <p:cNvSpPr>
              <a:spLocks noChangeArrowheads="1"/>
            </p:cNvSpPr>
            <p:nvPr/>
          </p:nvSpPr>
          <p:spPr bwMode="auto">
            <a:xfrm>
              <a:off x="963790" y="1412876"/>
              <a:ext cx="443089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100</a:t>
              </a:r>
              <a:endParaRPr lang="ko-KR" altLang="ko-KR"/>
            </a:p>
          </p:txBody>
        </p:sp>
        <p:sp>
          <p:nvSpPr>
            <p:cNvPr id="110756" name="Rectangle 84"/>
            <p:cNvSpPr>
              <a:spLocks noChangeArrowheads="1"/>
            </p:cNvSpPr>
            <p:nvPr/>
          </p:nvSpPr>
          <p:spPr bwMode="auto">
            <a:xfrm>
              <a:off x="1392768" y="5064126"/>
              <a:ext cx="148167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8</a:t>
              </a:r>
              <a:endParaRPr lang="ko-KR" altLang="ko-KR"/>
            </a:p>
          </p:txBody>
        </p:sp>
        <p:sp>
          <p:nvSpPr>
            <p:cNvPr id="110757" name="Rectangle 85"/>
            <p:cNvSpPr>
              <a:spLocks noChangeArrowheads="1"/>
            </p:cNvSpPr>
            <p:nvPr/>
          </p:nvSpPr>
          <p:spPr bwMode="auto">
            <a:xfrm>
              <a:off x="1896534" y="50641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10</a:t>
              </a:r>
              <a:endParaRPr lang="ko-KR" altLang="ko-KR"/>
            </a:p>
          </p:txBody>
        </p:sp>
        <p:sp>
          <p:nvSpPr>
            <p:cNvPr id="110758" name="Rectangle 86"/>
            <p:cNvSpPr>
              <a:spLocks noChangeArrowheads="1"/>
            </p:cNvSpPr>
            <p:nvPr/>
          </p:nvSpPr>
          <p:spPr bwMode="auto">
            <a:xfrm>
              <a:off x="2466623" y="50641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12</a:t>
              </a:r>
              <a:endParaRPr lang="ko-KR" altLang="ko-KR"/>
            </a:p>
          </p:txBody>
        </p:sp>
        <p:sp>
          <p:nvSpPr>
            <p:cNvPr id="110759" name="Rectangle 87"/>
            <p:cNvSpPr>
              <a:spLocks noChangeArrowheads="1"/>
            </p:cNvSpPr>
            <p:nvPr/>
          </p:nvSpPr>
          <p:spPr bwMode="auto">
            <a:xfrm>
              <a:off x="3033890" y="50641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14</a:t>
              </a:r>
              <a:endParaRPr lang="ko-KR" altLang="ko-KR"/>
            </a:p>
          </p:txBody>
        </p:sp>
        <p:sp>
          <p:nvSpPr>
            <p:cNvPr id="110760" name="Rectangle 88"/>
            <p:cNvSpPr>
              <a:spLocks noChangeArrowheads="1"/>
            </p:cNvSpPr>
            <p:nvPr/>
          </p:nvSpPr>
          <p:spPr bwMode="auto">
            <a:xfrm>
              <a:off x="3603979" y="50641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16</a:t>
              </a:r>
              <a:endParaRPr lang="ko-KR" altLang="ko-KR"/>
            </a:p>
          </p:txBody>
        </p:sp>
        <p:sp>
          <p:nvSpPr>
            <p:cNvPr id="110761" name="Rectangle 89"/>
            <p:cNvSpPr>
              <a:spLocks noChangeArrowheads="1"/>
            </p:cNvSpPr>
            <p:nvPr/>
          </p:nvSpPr>
          <p:spPr bwMode="auto">
            <a:xfrm>
              <a:off x="4172656" y="50641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18</a:t>
              </a:r>
              <a:endParaRPr lang="ko-KR" altLang="ko-KR"/>
            </a:p>
          </p:txBody>
        </p:sp>
        <p:sp>
          <p:nvSpPr>
            <p:cNvPr id="110762" name="Rectangle 90"/>
            <p:cNvSpPr>
              <a:spLocks noChangeArrowheads="1"/>
            </p:cNvSpPr>
            <p:nvPr/>
          </p:nvSpPr>
          <p:spPr bwMode="auto">
            <a:xfrm>
              <a:off x="4741334" y="50641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20</a:t>
              </a:r>
              <a:endParaRPr lang="ko-KR" altLang="ko-KR"/>
            </a:p>
          </p:txBody>
        </p:sp>
        <p:sp>
          <p:nvSpPr>
            <p:cNvPr id="110763" name="Rectangle 91"/>
            <p:cNvSpPr>
              <a:spLocks noChangeArrowheads="1"/>
            </p:cNvSpPr>
            <p:nvPr/>
          </p:nvSpPr>
          <p:spPr bwMode="auto">
            <a:xfrm>
              <a:off x="5310012" y="50641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22</a:t>
              </a:r>
              <a:endParaRPr lang="ko-KR" altLang="ko-KR"/>
            </a:p>
          </p:txBody>
        </p:sp>
        <p:sp>
          <p:nvSpPr>
            <p:cNvPr id="110764" name="Rectangle 92"/>
            <p:cNvSpPr>
              <a:spLocks noChangeArrowheads="1"/>
            </p:cNvSpPr>
            <p:nvPr/>
          </p:nvSpPr>
          <p:spPr bwMode="auto">
            <a:xfrm>
              <a:off x="5878690" y="50641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24</a:t>
              </a:r>
              <a:endParaRPr lang="ko-KR" altLang="ko-KR"/>
            </a:p>
          </p:txBody>
        </p:sp>
        <p:sp>
          <p:nvSpPr>
            <p:cNvPr id="110765" name="Rectangle 93"/>
            <p:cNvSpPr>
              <a:spLocks noChangeArrowheads="1"/>
            </p:cNvSpPr>
            <p:nvPr/>
          </p:nvSpPr>
          <p:spPr bwMode="auto">
            <a:xfrm>
              <a:off x="6447367" y="50641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26</a:t>
              </a:r>
              <a:endParaRPr lang="ko-KR" altLang="ko-KR"/>
            </a:p>
          </p:txBody>
        </p:sp>
        <p:sp>
          <p:nvSpPr>
            <p:cNvPr id="110766" name="Rectangle 94"/>
            <p:cNvSpPr>
              <a:spLocks noChangeArrowheads="1"/>
            </p:cNvSpPr>
            <p:nvPr/>
          </p:nvSpPr>
          <p:spPr bwMode="auto">
            <a:xfrm>
              <a:off x="7016045" y="50641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28</a:t>
              </a:r>
              <a:endParaRPr lang="ko-KR" altLang="ko-KR"/>
            </a:p>
          </p:txBody>
        </p:sp>
        <p:sp>
          <p:nvSpPr>
            <p:cNvPr id="110767" name="Rectangle 95"/>
            <p:cNvSpPr>
              <a:spLocks noChangeArrowheads="1"/>
            </p:cNvSpPr>
            <p:nvPr/>
          </p:nvSpPr>
          <p:spPr bwMode="auto">
            <a:xfrm>
              <a:off x="7586134" y="5064126"/>
              <a:ext cx="294922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000000"/>
                  </a:solidFill>
                  <a:latin typeface="ＭＳ ゴシック" pitchFamily="49" charset="-128"/>
                </a:rPr>
                <a:t>30</a:t>
              </a:r>
              <a:endParaRPr lang="ko-KR" altLang="ko-KR"/>
            </a:p>
          </p:txBody>
        </p:sp>
        <p:sp>
          <p:nvSpPr>
            <p:cNvPr id="110770" name="Rectangle 98"/>
            <p:cNvSpPr>
              <a:spLocks noChangeArrowheads="1"/>
            </p:cNvSpPr>
            <p:nvPr/>
          </p:nvSpPr>
          <p:spPr bwMode="auto">
            <a:xfrm>
              <a:off x="1468968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71" name="Rectangle 99"/>
            <p:cNvSpPr>
              <a:spLocks noChangeArrowheads="1"/>
            </p:cNvSpPr>
            <p:nvPr/>
          </p:nvSpPr>
          <p:spPr bwMode="auto">
            <a:xfrm>
              <a:off x="1507068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72" name="Rectangle 100"/>
            <p:cNvSpPr>
              <a:spLocks noChangeArrowheads="1"/>
            </p:cNvSpPr>
            <p:nvPr/>
          </p:nvSpPr>
          <p:spPr bwMode="auto">
            <a:xfrm>
              <a:off x="1546579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73" name="Rectangle 101"/>
            <p:cNvSpPr>
              <a:spLocks noChangeArrowheads="1"/>
            </p:cNvSpPr>
            <p:nvPr/>
          </p:nvSpPr>
          <p:spPr bwMode="auto">
            <a:xfrm>
              <a:off x="1584679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74" name="Rectangle 102"/>
            <p:cNvSpPr>
              <a:spLocks noChangeArrowheads="1"/>
            </p:cNvSpPr>
            <p:nvPr/>
          </p:nvSpPr>
          <p:spPr bwMode="auto">
            <a:xfrm>
              <a:off x="1624190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75" name="Rectangle 103"/>
            <p:cNvSpPr>
              <a:spLocks noChangeArrowheads="1"/>
            </p:cNvSpPr>
            <p:nvPr/>
          </p:nvSpPr>
          <p:spPr bwMode="auto">
            <a:xfrm>
              <a:off x="1663701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76" name="Rectangle 104"/>
            <p:cNvSpPr>
              <a:spLocks noChangeArrowheads="1"/>
            </p:cNvSpPr>
            <p:nvPr/>
          </p:nvSpPr>
          <p:spPr bwMode="auto">
            <a:xfrm>
              <a:off x="1701801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77" name="Rectangle 105"/>
            <p:cNvSpPr>
              <a:spLocks noChangeArrowheads="1"/>
            </p:cNvSpPr>
            <p:nvPr/>
          </p:nvSpPr>
          <p:spPr bwMode="auto">
            <a:xfrm>
              <a:off x="1741312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78" name="Rectangle 106"/>
            <p:cNvSpPr>
              <a:spLocks noChangeArrowheads="1"/>
            </p:cNvSpPr>
            <p:nvPr/>
          </p:nvSpPr>
          <p:spPr bwMode="auto">
            <a:xfrm>
              <a:off x="1779412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79" name="Rectangle 107"/>
            <p:cNvSpPr>
              <a:spLocks noChangeArrowheads="1"/>
            </p:cNvSpPr>
            <p:nvPr/>
          </p:nvSpPr>
          <p:spPr bwMode="auto">
            <a:xfrm>
              <a:off x="1818923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80" name="Rectangle 108"/>
            <p:cNvSpPr>
              <a:spLocks noChangeArrowheads="1"/>
            </p:cNvSpPr>
            <p:nvPr/>
          </p:nvSpPr>
          <p:spPr bwMode="auto">
            <a:xfrm>
              <a:off x="1858434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81" name="Rectangle 109"/>
            <p:cNvSpPr>
              <a:spLocks noChangeArrowheads="1"/>
            </p:cNvSpPr>
            <p:nvPr/>
          </p:nvSpPr>
          <p:spPr bwMode="auto">
            <a:xfrm>
              <a:off x="1896534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82" name="Rectangle 110"/>
            <p:cNvSpPr>
              <a:spLocks noChangeArrowheads="1"/>
            </p:cNvSpPr>
            <p:nvPr/>
          </p:nvSpPr>
          <p:spPr bwMode="auto">
            <a:xfrm>
              <a:off x="1936045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83" name="Rectangle 111"/>
            <p:cNvSpPr>
              <a:spLocks noChangeArrowheads="1"/>
            </p:cNvSpPr>
            <p:nvPr/>
          </p:nvSpPr>
          <p:spPr bwMode="auto">
            <a:xfrm>
              <a:off x="1974145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84" name="Rectangle 112"/>
            <p:cNvSpPr>
              <a:spLocks noChangeArrowheads="1"/>
            </p:cNvSpPr>
            <p:nvPr/>
          </p:nvSpPr>
          <p:spPr bwMode="auto">
            <a:xfrm>
              <a:off x="2013656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85" name="Rectangle 113"/>
            <p:cNvSpPr>
              <a:spLocks noChangeArrowheads="1"/>
            </p:cNvSpPr>
            <p:nvPr/>
          </p:nvSpPr>
          <p:spPr bwMode="auto">
            <a:xfrm>
              <a:off x="2053168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86" name="Rectangle 114"/>
            <p:cNvSpPr>
              <a:spLocks noChangeArrowheads="1"/>
            </p:cNvSpPr>
            <p:nvPr/>
          </p:nvSpPr>
          <p:spPr bwMode="auto">
            <a:xfrm>
              <a:off x="2091268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87" name="Rectangle 115"/>
            <p:cNvSpPr>
              <a:spLocks noChangeArrowheads="1"/>
            </p:cNvSpPr>
            <p:nvPr/>
          </p:nvSpPr>
          <p:spPr bwMode="auto">
            <a:xfrm>
              <a:off x="2130779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88" name="Rectangle 116"/>
            <p:cNvSpPr>
              <a:spLocks noChangeArrowheads="1"/>
            </p:cNvSpPr>
            <p:nvPr/>
          </p:nvSpPr>
          <p:spPr bwMode="auto">
            <a:xfrm>
              <a:off x="2168879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89" name="Rectangle 117"/>
            <p:cNvSpPr>
              <a:spLocks noChangeArrowheads="1"/>
            </p:cNvSpPr>
            <p:nvPr/>
          </p:nvSpPr>
          <p:spPr bwMode="auto">
            <a:xfrm>
              <a:off x="2208390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90" name="Rectangle 118"/>
            <p:cNvSpPr>
              <a:spLocks noChangeArrowheads="1"/>
            </p:cNvSpPr>
            <p:nvPr/>
          </p:nvSpPr>
          <p:spPr bwMode="auto">
            <a:xfrm>
              <a:off x="2247901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91" name="Rectangle 119"/>
            <p:cNvSpPr>
              <a:spLocks noChangeArrowheads="1"/>
            </p:cNvSpPr>
            <p:nvPr/>
          </p:nvSpPr>
          <p:spPr bwMode="auto">
            <a:xfrm>
              <a:off x="2286001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92" name="Rectangle 120"/>
            <p:cNvSpPr>
              <a:spLocks noChangeArrowheads="1"/>
            </p:cNvSpPr>
            <p:nvPr/>
          </p:nvSpPr>
          <p:spPr bwMode="auto">
            <a:xfrm>
              <a:off x="2325512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93" name="Rectangle 121"/>
            <p:cNvSpPr>
              <a:spLocks noChangeArrowheads="1"/>
            </p:cNvSpPr>
            <p:nvPr/>
          </p:nvSpPr>
          <p:spPr bwMode="auto">
            <a:xfrm>
              <a:off x="2363612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94" name="Rectangle 122"/>
            <p:cNvSpPr>
              <a:spLocks noChangeArrowheads="1"/>
            </p:cNvSpPr>
            <p:nvPr/>
          </p:nvSpPr>
          <p:spPr bwMode="auto">
            <a:xfrm>
              <a:off x="2403123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95" name="Rectangle 123"/>
            <p:cNvSpPr>
              <a:spLocks noChangeArrowheads="1"/>
            </p:cNvSpPr>
            <p:nvPr/>
          </p:nvSpPr>
          <p:spPr bwMode="auto">
            <a:xfrm>
              <a:off x="2441223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96" name="Rectangle 124"/>
            <p:cNvSpPr>
              <a:spLocks noChangeArrowheads="1"/>
            </p:cNvSpPr>
            <p:nvPr/>
          </p:nvSpPr>
          <p:spPr bwMode="auto">
            <a:xfrm>
              <a:off x="2480734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97" name="Rectangle 125"/>
            <p:cNvSpPr>
              <a:spLocks noChangeArrowheads="1"/>
            </p:cNvSpPr>
            <p:nvPr/>
          </p:nvSpPr>
          <p:spPr bwMode="auto">
            <a:xfrm>
              <a:off x="2520245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98" name="Rectangle 126"/>
            <p:cNvSpPr>
              <a:spLocks noChangeArrowheads="1"/>
            </p:cNvSpPr>
            <p:nvPr/>
          </p:nvSpPr>
          <p:spPr bwMode="auto">
            <a:xfrm>
              <a:off x="2558345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799" name="Rectangle 127"/>
            <p:cNvSpPr>
              <a:spLocks noChangeArrowheads="1"/>
            </p:cNvSpPr>
            <p:nvPr/>
          </p:nvSpPr>
          <p:spPr bwMode="auto">
            <a:xfrm>
              <a:off x="2597856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00" name="Rectangle 128"/>
            <p:cNvSpPr>
              <a:spLocks noChangeArrowheads="1"/>
            </p:cNvSpPr>
            <p:nvPr/>
          </p:nvSpPr>
          <p:spPr bwMode="auto">
            <a:xfrm>
              <a:off x="2635956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01" name="Rectangle 129"/>
            <p:cNvSpPr>
              <a:spLocks noChangeArrowheads="1"/>
            </p:cNvSpPr>
            <p:nvPr/>
          </p:nvSpPr>
          <p:spPr bwMode="auto">
            <a:xfrm>
              <a:off x="2675467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02" name="Rectangle 130"/>
            <p:cNvSpPr>
              <a:spLocks noChangeArrowheads="1"/>
            </p:cNvSpPr>
            <p:nvPr/>
          </p:nvSpPr>
          <p:spPr bwMode="auto">
            <a:xfrm>
              <a:off x="2714979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03" name="Rectangle 131"/>
            <p:cNvSpPr>
              <a:spLocks noChangeArrowheads="1"/>
            </p:cNvSpPr>
            <p:nvPr/>
          </p:nvSpPr>
          <p:spPr bwMode="auto">
            <a:xfrm>
              <a:off x="2753079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04" name="Rectangle 132"/>
            <p:cNvSpPr>
              <a:spLocks noChangeArrowheads="1"/>
            </p:cNvSpPr>
            <p:nvPr/>
          </p:nvSpPr>
          <p:spPr bwMode="auto">
            <a:xfrm>
              <a:off x="2792590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05" name="Rectangle 133"/>
            <p:cNvSpPr>
              <a:spLocks noChangeArrowheads="1"/>
            </p:cNvSpPr>
            <p:nvPr/>
          </p:nvSpPr>
          <p:spPr bwMode="auto">
            <a:xfrm>
              <a:off x="2830690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06" name="Rectangle 134"/>
            <p:cNvSpPr>
              <a:spLocks noChangeArrowheads="1"/>
            </p:cNvSpPr>
            <p:nvPr/>
          </p:nvSpPr>
          <p:spPr bwMode="auto">
            <a:xfrm>
              <a:off x="2870201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07" name="Rectangle 135"/>
            <p:cNvSpPr>
              <a:spLocks noChangeArrowheads="1"/>
            </p:cNvSpPr>
            <p:nvPr/>
          </p:nvSpPr>
          <p:spPr bwMode="auto">
            <a:xfrm>
              <a:off x="2909712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08" name="Rectangle 136"/>
            <p:cNvSpPr>
              <a:spLocks noChangeArrowheads="1"/>
            </p:cNvSpPr>
            <p:nvPr/>
          </p:nvSpPr>
          <p:spPr bwMode="auto">
            <a:xfrm>
              <a:off x="2947812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09" name="Rectangle 137"/>
            <p:cNvSpPr>
              <a:spLocks noChangeArrowheads="1"/>
            </p:cNvSpPr>
            <p:nvPr/>
          </p:nvSpPr>
          <p:spPr bwMode="auto">
            <a:xfrm>
              <a:off x="2987323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10" name="Rectangle 138"/>
            <p:cNvSpPr>
              <a:spLocks noChangeArrowheads="1"/>
            </p:cNvSpPr>
            <p:nvPr/>
          </p:nvSpPr>
          <p:spPr bwMode="auto">
            <a:xfrm>
              <a:off x="3025423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11" name="Rectangle 139"/>
            <p:cNvSpPr>
              <a:spLocks noChangeArrowheads="1"/>
            </p:cNvSpPr>
            <p:nvPr/>
          </p:nvSpPr>
          <p:spPr bwMode="auto">
            <a:xfrm>
              <a:off x="3064934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12" name="Rectangle 140"/>
            <p:cNvSpPr>
              <a:spLocks noChangeArrowheads="1"/>
            </p:cNvSpPr>
            <p:nvPr/>
          </p:nvSpPr>
          <p:spPr bwMode="auto">
            <a:xfrm>
              <a:off x="3104445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13" name="Rectangle 141"/>
            <p:cNvSpPr>
              <a:spLocks noChangeArrowheads="1"/>
            </p:cNvSpPr>
            <p:nvPr/>
          </p:nvSpPr>
          <p:spPr bwMode="auto">
            <a:xfrm>
              <a:off x="3142545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14" name="Rectangle 142"/>
            <p:cNvSpPr>
              <a:spLocks noChangeArrowheads="1"/>
            </p:cNvSpPr>
            <p:nvPr/>
          </p:nvSpPr>
          <p:spPr bwMode="auto">
            <a:xfrm>
              <a:off x="3182056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15" name="Rectangle 143"/>
            <p:cNvSpPr>
              <a:spLocks noChangeArrowheads="1"/>
            </p:cNvSpPr>
            <p:nvPr/>
          </p:nvSpPr>
          <p:spPr bwMode="auto">
            <a:xfrm>
              <a:off x="3220156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16" name="Rectangle 144"/>
            <p:cNvSpPr>
              <a:spLocks noChangeArrowheads="1"/>
            </p:cNvSpPr>
            <p:nvPr/>
          </p:nvSpPr>
          <p:spPr bwMode="auto">
            <a:xfrm>
              <a:off x="3259667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17" name="Rectangle 145"/>
            <p:cNvSpPr>
              <a:spLocks noChangeArrowheads="1"/>
            </p:cNvSpPr>
            <p:nvPr/>
          </p:nvSpPr>
          <p:spPr bwMode="auto">
            <a:xfrm>
              <a:off x="3299179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18" name="Rectangle 146"/>
            <p:cNvSpPr>
              <a:spLocks noChangeArrowheads="1"/>
            </p:cNvSpPr>
            <p:nvPr/>
          </p:nvSpPr>
          <p:spPr bwMode="auto">
            <a:xfrm>
              <a:off x="3337279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19" name="Rectangle 147"/>
            <p:cNvSpPr>
              <a:spLocks noChangeArrowheads="1"/>
            </p:cNvSpPr>
            <p:nvPr/>
          </p:nvSpPr>
          <p:spPr bwMode="auto">
            <a:xfrm>
              <a:off x="3376790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20" name="Rectangle 148"/>
            <p:cNvSpPr>
              <a:spLocks noChangeArrowheads="1"/>
            </p:cNvSpPr>
            <p:nvPr/>
          </p:nvSpPr>
          <p:spPr bwMode="auto">
            <a:xfrm>
              <a:off x="3414890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21" name="Rectangle 149"/>
            <p:cNvSpPr>
              <a:spLocks noChangeArrowheads="1"/>
            </p:cNvSpPr>
            <p:nvPr/>
          </p:nvSpPr>
          <p:spPr bwMode="auto">
            <a:xfrm>
              <a:off x="3454401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22" name="Rectangle 150"/>
            <p:cNvSpPr>
              <a:spLocks noChangeArrowheads="1"/>
            </p:cNvSpPr>
            <p:nvPr/>
          </p:nvSpPr>
          <p:spPr bwMode="auto">
            <a:xfrm>
              <a:off x="3493912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23" name="Rectangle 151"/>
            <p:cNvSpPr>
              <a:spLocks noChangeArrowheads="1"/>
            </p:cNvSpPr>
            <p:nvPr/>
          </p:nvSpPr>
          <p:spPr bwMode="auto">
            <a:xfrm>
              <a:off x="3532012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24" name="Rectangle 152"/>
            <p:cNvSpPr>
              <a:spLocks noChangeArrowheads="1"/>
            </p:cNvSpPr>
            <p:nvPr/>
          </p:nvSpPr>
          <p:spPr bwMode="auto">
            <a:xfrm>
              <a:off x="3571523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25" name="Rectangle 153"/>
            <p:cNvSpPr>
              <a:spLocks noChangeArrowheads="1"/>
            </p:cNvSpPr>
            <p:nvPr/>
          </p:nvSpPr>
          <p:spPr bwMode="auto">
            <a:xfrm>
              <a:off x="3609623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26" name="Rectangle 154"/>
            <p:cNvSpPr>
              <a:spLocks noChangeArrowheads="1"/>
            </p:cNvSpPr>
            <p:nvPr/>
          </p:nvSpPr>
          <p:spPr bwMode="auto">
            <a:xfrm>
              <a:off x="3649134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27" name="Rectangle 155"/>
            <p:cNvSpPr>
              <a:spLocks noChangeArrowheads="1"/>
            </p:cNvSpPr>
            <p:nvPr/>
          </p:nvSpPr>
          <p:spPr bwMode="auto">
            <a:xfrm>
              <a:off x="3687234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28" name="Rectangle 156"/>
            <p:cNvSpPr>
              <a:spLocks noChangeArrowheads="1"/>
            </p:cNvSpPr>
            <p:nvPr/>
          </p:nvSpPr>
          <p:spPr bwMode="auto">
            <a:xfrm>
              <a:off x="3726745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29" name="Rectangle 157"/>
            <p:cNvSpPr>
              <a:spLocks noChangeArrowheads="1"/>
            </p:cNvSpPr>
            <p:nvPr/>
          </p:nvSpPr>
          <p:spPr bwMode="auto">
            <a:xfrm>
              <a:off x="3766256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30" name="Rectangle 158"/>
            <p:cNvSpPr>
              <a:spLocks noChangeArrowheads="1"/>
            </p:cNvSpPr>
            <p:nvPr/>
          </p:nvSpPr>
          <p:spPr bwMode="auto">
            <a:xfrm>
              <a:off x="3804356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31" name="Rectangle 159"/>
            <p:cNvSpPr>
              <a:spLocks noChangeArrowheads="1"/>
            </p:cNvSpPr>
            <p:nvPr/>
          </p:nvSpPr>
          <p:spPr bwMode="auto">
            <a:xfrm>
              <a:off x="3843867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32" name="Rectangle 160"/>
            <p:cNvSpPr>
              <a:spLocks noChangeArrowheads="1"/>
            </p:cNvSpPr>
            <p:nvPr/>
          </p:nvSpPr>
          <p:spPr bwMode="auto">
            <a:xfrm>
              <a:off x="3881967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33" name="Rectangle 161"/>
            <p:cNvSpPr>
              <a:spLocks noChangeArrowheads="1"/>
            </p:cNvSpPr>
            <p:nvPr/>
          </p:nvSpPr>
          <p:spPr bwMode="auto">
            <a:xfrm>
              <a:off x="3921479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34" name="Rectangle 162"/>
            <p:cNvSpPr>
              <a:spLocks noChangeArrowheads="1"/>
            </p:cNvSpPr>
            <p:nvPr/>
          </p:nvSpPr>
          <p:spPr bwMode="auto">
            <a:xfrm>
              <a:off x="3960990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35" name="Rectangle 163"/>
            <p:cNvSpPr>
              <a:spLocks noChangeArrowheads="1"/>
            </p:cNvSpPr>
            <p:nvPr/>
          </p:nvSpPr>
          <p:spPr bwMode="auto">
            <a:xfrm>
              <a:off x="3999090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36" name="Rectangle 164"/>
            <p:cNvSpPr>
              <a:spLocks noChangeArrowheads="1"/>
            </p:cNvSpPr>
            <p:nvPr/>
          </p:nvSpPr>
          <p:spPr bwMode="auto">
            <a:xfrm>
              <a:off x="4038601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37" name="Rectangle 165"/>
            <p:cNvSpPr>
              <a:spLocks noChangeArrowheads="1"/>
            </p:cNvSpPr>
            <p:nvPr/>
          </p:nvSpPr>
          <p:spPr bwMode="auto">
            <a:xfrm>
              <a:off x="4076701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38" name="Rectangle 166"/>
            <p:cNvSpPr>
              <a:spLocks noChangeArrowheads="1"/>
            </p:cNvSpPr>
            <p:nvPr/>
          </p:nvSpPr>
          <p:spPr bwMode="auto">
            <a:xfrm>
              <a:off x="4116212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39" name="Rectangle 167"/>
            <p:cNvSpPr>
              <a:spLocks noChangeArrowheads="1"/>
            </p:cNvSpPr>
            <p:nvPr/>
          </p:nvSpPr>
          <p:spPr bwMode="auto">
            <a:xfrm>
              <a:off x="4155723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40" name="Rectangle 168"/>
            <p:cNvSpPr>
              <a:spLocks noChangeArrowheads="1"/>
            </p:cNvSpPr>
            <p:nvPr/>
          </p:nvSpPr>
          <p:spPr bwMode="auto">
            <a:xfrm>
              <a:off x="4193823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41" name="Rectangle 169"/>
            <p:cNvSpPr>
              <a:spLocks noChangeArrowheads="1"/>
            </p:cNvSpPr>
            <p:nvPr/>
          </p:nvSpPr>
          <p:spPr bwMode="auto">
            <a:xfrm>
              <a:off x="4233334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42" name="Rectangle 170"/>
            <p:cNvSpPr>
              <a:spLocks noChangeArrowheads="1"/>
            </p:cNvSpPr>
            <p:nvPr/>
          </p:nvSpPr>
          <p:spPr bwMode="auto">
            <a:xfrm>
              <a:off x="4271434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43" name="Rectangle 171"/>
            <p:cNvSpPr>
              <a:spLocks noChangeArrowheads="1"/>
            </p:cNvSpPr>
            <p:nvPr/>
          </p:nvSpPr>
          <p:spPr bwMode="auto">
            <a:xfrm>
              <a:off x="4310945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44" name="Rectangle 172"/>
            <p:cNvSpPr>
              <a:spLocks noChangeArrowheads="1"/>
            </p:cNvSpPr>
            <p:nvPr/>
          </p:nvSpPr>
          <p:spPr bwMode="auto">
            <a:xfrm>
              <a:off x="4350456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45" name="Rectangle 173"/>
            <p:cNvSpPr>
              <a:spLocks noChangeArrowheads="1"/>
            </p:cNvSpPr>
            <p:nvPr/>
          </p:nvSpPr>
          <p:spPr bwMode="auto">
            <a:xfrm>
              <a:off x="4388556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46" name="Rectangle 174"/>
            <p:cNvSpPr>
              <a:spLocks noChangeArrowheads="1"/>
            </p:cNvSpPr>
            <p:nvPr/>
          </p:nvSpPr>
          <p:spPr bwMode="auto">
            <a:xfrm>
              <a:off x="4428067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47" name="Rectangle 175"/>
            <p:cNvSpPr>
              <a:spLocks noChangeArrowheads="1"/>
            </p:cNvSpPr>
            <p:nvPr/>
          </p:nvSpPr>
          <p:spPr bwMode="auto">
            <a:xfrm>
              <a:off x="4466167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48" name="Rectangle 176"/>
            <p:cNvSpPr>
              <a:spLocks noChangeArrowheads="1"/>
            </p:cNvSpPr>
            <p:nvPr/>
          </p:nvSpPr>
          <p:spPr bwMode="auto">
            <a:xfrm>
              <a:off x="4505679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49" name="Rectangle 177"/>
            <p:cNvSpPr>
              <a:spLocks noChangeArrowheads="1"/>
            </p:cNvSpPr>
            <p:nvPr/>
          </p:nvSpPr>
          <p:spPr bwMode="auto">
            <a:xfrm>
              <a:off x="4545190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50" name="Rectangle 178"/>
            <p:cNvSpPr>
              <a:spLocks noChangeArrowheads="1"/>
            </p:cNvSpPr>
            <p:nvPr/>
          </p:nvSpPr>
          <p:spPr bwMode="auto">
            <a:xfrm>
              <a:off x="4583290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51" name="Rectangle 179"/>
            <p:cNvSpPr>
              <a:spLocks noChangeArrowheads="1"/>
            </p:cNvSpPr>
            <p:nvPr/>
          </p:nvSpPr>
          <p:spPr bwMode="auto">
            <a:xfrm>
              <a:off x="4622801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52" name="Rectangle 180"/>
            <p:cNvSpPr>
              <a:spLocks noChangeArrowheads="1"/>
            </p:cNvSpPr>
            <p:nvPr/>
          </p:nvSpPr>
          <p:spPr bwMode="auto">
            <a:xfrm>
              <a:off x="4660901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53" name="Rectangle 181"/>
            <p:cNvSpPr>
              <a:spLocks noChangeArrowheads="1"/>
            </p:cNvSpPr>
            <p:nvPr/>
          </p:nvSpPr>
          <p:spPr bwMode="auto">
            <a:xfrm>
              <a:off x="4700412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54" name="Rectangle 182"/>
            <p:cNvSpPr>
              <a:spLocks noChangeArrowheads="1"/>
            </p:cNvSpPr>
            <p:nvPr/>
          </p:nvSpPr>
          <p:spPr bwMode="auto">
            <a:xfrm>
              <a:off x="4739923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55" name="Rectangle 183"/>
            <p:cNvSpPr>
              <a:spLocks noChangeArrowheads="1"/>
            </p:cNvSpPr>
            <p:nvPr/>
          </p:nvSpPr>
          <p:spPr bwMode="auto">
            <a:xfrm>
              <a:off x="4778023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56" name="Rectangle 184"/>
            <p:cNvSpPr>
              <a:spLocks noChangeArrowheads="1"/>
            </p:cNvSpPr>
            <p:nvPr/>
          </p:nvSpPr>
          <p:spPr bwMode="auto">
            <a:xfrm>
              <a:off x="4817534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57" name="Rectangle 185"/>
            <p:cNvSpPr>
              <a:spLocks noChangeArrowheads="1"/>
            </p:cNvSpPr>
            <p:nvPr/>
          </p:nvSpPr>
          <p:spPr bwMode="auto">
            <a:xfrm>
              <a:off x="4855634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58" name="Rectangle 186"/>
            <p:cNvSpPr>
              <a:spLocks noChangeArrowheads="1"/>
            </p:cNvSpPr>
            <p:nvPr/>
          </p:nvSpPr>
          <p:spPr bwMode="auto">
            <a:xfrm>
              <a:off x="4895145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59" name="Rectangle 187"/>
            <p:cNvSpPr>
              <a:spLocks noChangeArrowheads="1"/>
            </p:cNvSpPr>
            <p:nvPr/>
          </p:nvSpPr>
          <p:spPr bwMode="auto">
            <a:xfrm>
              <a:off x="4933245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60" name="Rectangle 188"/>
            <p:cNvSpPr>
              <a:spLocks noChangeArrowheads="1"/>
            </p:cNvSpPr>
            <p:nvPr/>
          </p:nvSpPr>
          <p:spPr bwMode="auto">
            <a:xfrm>
              <a:off x="4972756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61" name="Rectangle 189"/>
            <p:cNvSpPr>
              <a:spLocks noChangeArrowheads="1"/>
            </p:cNvSpPr>
            <p:nvPr/>
          </p:nvSpPr>
          <p:spPr bwMode="auto">
            <a:xfrm>
              <a:off x="5012267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62" name="Rectangle 190"/>
            <p:cNvSpPr>
              <a:spLocks noChangeArrowheads="1"/>
            </p:cNvSpPr>
            <p:nvPr/>
          </p:nvSpPr>
          <p:spPr bwMode="auto">
            <a:xfrm>
              <a:off x="5050367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63" name="Rectangle 191"/>
            <p:cNvSpPr>
              <a:spLocks noChangeArrowheads="1"/>
            </p:cNvSpPr>
            <p:nvPr/>
          </p:nvSpPr>
          <p:spPr bwMode="auto">
            <a:xfrm>
              <a:off x="5089879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64" name="Rectangle 192"/>
            <p:cNvSpPr>
              <a:spLocks noChangeArrowheads="1"/>
            </p:cNvSpPr>
            <p:nvPr/>
          </p:nvSpPr>
          <p:spPr bwMode="auto">
            <a:xfrm>
              <a:off x="5127979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65" name="Rectangle 193"/>
            <p:cNvSpPr>
              <a:spLocks noChangeArrowheads="1"/>
            </p:cNvSpPr>
            <p:nvPr/>
          </p:nvSpPr>
          <p:spPr bwMode="auto">
            <a:xfrm>
              <a:off x="5167490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66" name="Rectangle 194"/>
            <p:cNvSpPr>
              <a:spLocks noChangeArrowheads="1"/>
            </p:cNvSpPr>
            <p:nvPr/>
          </p:nvSpPr>
          <p:spPr bwMode="auto">
            <a:xfrm>
              <a:off x="5207001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67" name="Rectangle 195"/>
            <p:cNvSpPr>
              <a:spLocks noChangeArrowheads="1"/>
            </p:cNvSpPr>
            <p:nvPr/>
          </p:nvSpPr>
          <p:spPr bwMode="auto">
            <a:xfrm>
              <a:off x="5245101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68" name="Rectangle 196"/>
            <p:cNvSpPr>
              <a:spLocks noChangeArrowheads="1"/>
            </p:cNvSpPr>
            <p:nvPr/>
          </p:nvSpPr>
          <p:spPr bwMode="auto">
            <a:xfrm>
              <a:off x="5284612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69" name="Rectangle 197"/>
            <p:cNvSpPr>
              <a:spLocks noChangeArrowheads="1"/>
            </p:cNvSpPr>
            <p:nvPr/>
          </p:nvSpPr>
          <p:spPr bwMode="auto">
            <a:xfrm>
              <a:off x="5322712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70" name="Rectangle 198"/>
            <p:cNvSpPr>
              <a:spLocks noChangeArrowheads="1"/>
            </p:cNvSpPr>
            <p:nvPr/>
          </p:nvSpPr>
          <p:spPr bwMode="auto">
            <a:xfrm>
              <a:off x="5362223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71" name="Rectangle 199"/>
            <p:cNvSpPr>
              <a:spLocks noChangeArrowheads="1"/>
            </p:cNvSpPr>
            <p:nvPr/>
          </p:nvSpPr>
          <p:spPr bwMode="auto">
            <a:xfrm>
              <a:off x="5401734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72" name="Rectangle 200"/>
            <p:cNvSpPr>
              <a:spLocks noChangeArrowheads="1"/>
            </p:cNvSpPr>
            <p:nvPr/>
          </p:nvSpPr>
          <p:spPr bwMode="auto">
            <a:xfrm>
              <a:off x="5439834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73" name="Rectangle 201"/>
            <p:cNvSpPr>
              <a:spLocks noChangeArrowheads="1"/>
            </p:cNvSpPr>
            <p:nvPr/>
          </p:nvSpPr>
          <p:spPr bwMode="auto">
            <a:xfrm>
              <a:off x="5479345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74" name="Rectangle 202"/>
            <p:cNvSpPr>
              <a:spLocks noChangeArrowheads="1"/>
            </p:cNvSpPr>
            <p:nvPr/>
          </p:nvSpPr>
          <p:spPr bwMode="auto">
            <a:xfrm>
              <a:off x="5517445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75" name="Rectangle 203"/>
            <p:cNvSpPr>
              <a:spLocks noChangeArrowheads="1"/>
            </p:cNvSpPr>
            <p:nvPr/>
          </p:nvSpPr>
          <p:spPr bwMode="auto">
            <a:xfrm>
              <a:off x="5556956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876" name="Rectangle 204"/>
            <p:cNvSpPr>
              <a:spLocks noChangeArrowheads="1"/>
            </p:cNvSpPr>
            <p:nvPr/>
          </p:nvSpPr>
          <p:spPr bwMode="auto">
            <a:xfrm>
              <a:off x="5596467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04" name="Rectangle 206"/>
            <p:cNvSpPr>
              <a:spLocks noChangeArrowheads="1"/>
            </p:cNvSpPr>
            <p:nvPr/>
          </p:nvSpPr>
          <p:spPr bwMode="auto">
            <a:xfrm>
              <a:off x="5634568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05" name="Rectangle 207"/>
            <p:cNvSpPr>
              <a:spLocks noChangeArrowheads="1"/>
            </p:cNvSpPr>
            <p:nvPr/>
          </p:nvSpPr>
          <p:spPr bwMode="auto">
            <a:xfrm>
              <a:off x="5674079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06" name="Rectangle 208"/>
            <p:cNvSpPr>
              <a:spLocks noChangeArrowheads="1"/>
            </p:cNvSpPr>
            <p:nvPr/>
          </p:nvSpPr>
          <p:spPr bwMode="auto">
            <a:xfrm>
              <a:off x="5712179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07" name="Rectangle 209"/>
            <p:cNvSpPr>
              <a:spLocks noChangeArrowheads="1"/>
            </p:cNvSpPr>
            <p:nvPr/>
          </p:nvSpPr>
          <p:spPr bwMode="auto">
            <a:xfrm>
              <a:off x="5751690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08" name="Rectangle 210"/>
            <p:cNvSpPr>
              <a:spLocks noChangeArrowheads="1"/>
            </p:cNvSpPr>
            <p:nvPr/>
          </p:nvSpPr>
          <p:spPr bwMode="auto">
            <a:xfrm>
              <a:off x="5791201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09" name="Rectangle 211"/>
            <p:cNvSpPr>
              <a:spLocks noChangeArrowheads="1"/>
            </p:cNvSpPr>
            <p:nvPr/>
          </p:nvSpPr>
          <p:spPr bwMode="auto">
            <a:xfrm>
              <a:off x="5829301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10" name="Rectangle 212"/>
            <p:cNvSpPr>
              <a:spLocks noChangeArrowheads="1"/>
            </p:cNvSpPr>
            <p:nvPr/>
          </p:nvSpPr>
          <p:spPr bwMode="auto">
            <a:xfrm>
              <a:off x="5868812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11" name="Rectangle 213"/>
            <p:cNvSpPr>
              <a:spLocks noChangeArrowheads="1"/>
            </p:cNvSpPr>
            <p:nvPr/>
          </p:nvSpPr>
          <p:spPr bwMode="auto">
            <a:xfrm>
              <a:off x="5906912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12" name="Rectangle 214"/>
            <p:cNvSpPr>
              <a:spLocks noChangeArrowheads="1"/>
            </p:cNvSpPr>
            <p:nvPr/>
          </p:nvSpPr>
          <p:spPr bwMode="auto">
            <a:xfrm>
              <a:off x="5946423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13" name="Rectangle 215"/>
            <p:cNvSpPr>
              <a:spLocks noChangeArrowheads="1"/>
            </p:cNvSpPr>
            <p:nvPr/>
          </p:nvSpPr>
          <p:spPr bwMode="auto">
            <a:xfrm>
              <a:off x="5985934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14" name="Rectangle 216"/>
            <p:cNvSpPr>
              <a:spLocks noChangeArrowheads="1"/>
            </p:cNvSpPr>
            <p:nvPr/>
          </p:nvSpPr>
          <p:spPr bwMode="auto">
            <a:xfrm>
              <a:off x="6024034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15" name="Rectangle 217"/>
            <p:cNvSpPr>
              <a:spLocks noChangeArrowheads="1"/>
            </p:cNvSpPr>
            <p:nvPr/>
          </p:nvSpPr>
          <p:spPr bwMode="auto">
            <a:xfrm>
              <a:off x="6063545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16" name="Rectangle 218"/>
            <p:cNvSpPr>
              <a:spLocks noChangeArrowheads="1"/>
            </p:cNvSpPr>
            <p:nvPr/>
          </p:nvSpPr>
          <p:spPr bwMode="auto">
            <a:xfrm>
              <a:off x="6101645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17" name="Rectangle 219"/>
            <p:cNvSpPr>
              <a:spLocks noChangeArrowheads="1"/>
            </p:cNvSpPr>
            <p:nvPr/>
          </p:nvSpPr>
          <p:spPr bwMode="auto">
            <a:xfrm>
              <a:off x="6141156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18" name="Rectangle 220"/>
            <p:cNvSpPr>
              <a:spLocks noChangeArrowheads="1"/>
            </p:cNvSpPr>
            <p:nvPr/>
          </p:nvSpPr>
          <p:spPr bwMode="auto">
            <a:xfrm>
              <a:off x="6179256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19" name="Rectangle 221"/>
            <p:cNvSpPr>
              <a:spLocks noChangeArrowheads="1"/>
            </p:cNvSpPr>
            <p:nvPr/>
          </p:nvSpPr>
          <p:spPr bwMode="auto">
            <a:xfrm>
              <a:off x="6218767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20" name="Rectangle 222"/>
            <p:cNvSpPr>
              <a:spLocks noChangeArrowheads="1"/>
            </p:cNvSpPr>
            <p:nvPr/>
          </p:nvSpPr>
          <p:spPr bwMode="auto">
            <a:xfrm>
              <a:off x="6258279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21" name="Rectangle 223"/>
            <p:cNvSpPr>
              <a:spLocks noChangeArrowheads="1"/>
            </p:cNvSpPr>
            <p:nvPr/>
          </p:nvSpPr>
          <p:spPr bwMode="auto">
            <a:xfrm>
              <a:off x="6296379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22" name="Rectangle 224"/>
            <p:cNvSpPr>
              <a:spLocks noChangeArrowheads="1"/>
            </p:cNvSpPr>
            <p:nvPr/>
          </p:nvSpPr>
          <p:spPr bwMode="auto">
            <a:xfrm>
              <a:off x="6335890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23" name="Rectangle 225"/>
            <p:cNvSpPr>
              <a:spLocks noChangeArrowheads="1"/>
            </p:cNvSpPr>
            <p:nvPr/>
          </p:nvSpPr>
          <p:spPr bwMode="auto">
            <a:xfrm>
              <a:off x="6373990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24" name="Rectangle 226"/>
            <p:cNvSpPr>
              <a:spLocks noChangeArrowheads="1"/>
            </p:cNvSpPr>
            <p:nvPr/>
          </p:nvSpPr>
          <p:spPr bwMode="auto">
            <a:xfrm>
              <a:off x="6413501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25" name="Rectangle 227"/>
            <p:cNvSpPr>
              <a:spLocks noChangeArrowheads="1"/>
            </p:cNvSpPr>
            <p:nvPr/>
          </p:nvSpPr>
          <p:spPr bwMode="auto">
            <a:xfrm>
              <a:off x="6453012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26" name="Rectangle 228"/>
            <p:cNvSpPr>
              <a:spLocks noChangeArrowheads="1"/>
            </p:cNvSpPr>
            <p:nvPr/>
          </p:nvSpPr>
          <p:spPr bwMode="auto">
            <a:xfrm>
              <a:off x="6491112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27" name="Rectangle 229"/>
            <p:cNvSpPr>
              <a:spLocks noChangeArrowheads="1"/>
            </p:cNvSpPr>
            <p:nvPr/>
          </p:nvSpPr>
          <p:spPr bwMode="auto">
            <a:xfrm>
              <a:off x="6530623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28" name="Rectangle 230"/>
            <p:cNvSpPr>
              <a:spLocks noChangeArrowheads="1"/>
            </p:cNvSpPr>
            <p:nvPr/>
          </p:nvSpPr>
          <p:spPr bwMode="auto">
            <a:xfrm>
              <a:off x="6568723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29" name="Rectangle 231"/>
            <p:cNvSpPr>
              <a:spLocks noChangeArrowheads="1"/>
            </p:cNvSpPr>
            <p:nvPr/>
          </p:nvSpPr>
          <p:spPr bwMode="auto">
            <a:xfrm>
              <a:off x="6608234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30" name="Rectangle 232"/>
            <p:cNvSpPr>
              <a:spLocks noChangeArrowheads="1"/>
            </p:cNvSpPr>
            <p:nvPr/>
          </p:nvSpPr>
          <p:spPr bwMode="auto">
            <a:xfrm>
              <a:off x="6647745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31" name="Rectangle 233"/>
            <p:cNvSpPr>
              <a:spLocks noChangeArrowheads="1"/>
            </p:cNvSpPr>
            <p:nvPr/>
          </p:nvSpPr>
          <p:spPr bwMode="auto">
            <a:xfrm>
              <a:off x="6685845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32" name="Rectangle 234"/>
            <p:cNvSpPr>
              <a:spLocks noChangeArrowheads="1"/>
            </p:cNvSpPr>
            <p:nvPr/>
          </p:nvSpPr>
          <p:spPr bwMode="auto">
            <a:xfrm>
              <a:off x="6725356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33" name="Rectangle 235"/>
            <p:cNvSpPr>
              <a:spLocks noChangeArrowheads="1"/>
            </p:cNvSpPr>
            <p:nvPr/>
          </p:nvSpPr>
          <p:spPr bwMode="auto">
            <a:xfrm>
              <a:off x="6763456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34" name="Rectangle 236"/>
            <p:cNvSpPr>
              <a:spLocks noChangeArrowheads="1"/>
            </p:cNvSpPr>
            <p:nvPr/>
          </p:nvSpPr>
          <p:spPr bwMode="auto">
            <a:xfrm>
              <a:off x="6802967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35" name="Rectangle 237"/>
            <p:cNvSpPr>
              <a:spLocks noChangeArrowheads="1"/>
            </p:cNvSpPr>
            <p:nvPr/>
          </p:nvSpPr>
          <p:spPr bwMode="auto">
            <a:xfrm>
              <a:off x="6842479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36" name="Rectangle 238"/>
            <p:cNvSpPr>
              <a:spLocks noChangeArrowheads="1"/>
            </p:cNvSpPr>
            <p:nvPr/>
          </p:nvSpPr>
          <p:spPr bwMode="auto">
            <a:xfrm>
              <a:off x="6880579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37" name="Rectangle 239"/>
            <p:cNvSpPr>
              <a:spLocks noChangeArrowheads="1"/>
            </p:cNvSpPr>
            <p:nvPr/>
          </p:nvSpPr>
          <p:spPr bwMode="auto">
            <a:xfrm>
              <a:off x="6920090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38" name="Rectangle 240"/>
            <p:cNvSpPr>
              <a:spLocks noChangeArrowheads="1"/>
            </p:cNvSpPr>
            <p:nvPr/>
          </p:nvSpPr>
          <p:spPr bwMode="auto">
            <a:xfrm>
              <a:off x="6958190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39" name="Rectangle 241"/>
            <p:cNvSpPr>
              <a:spLocks noChangeArrowheads="1"/>
            </p:cNvSpPr>
            <p:nvPr/>
          </p:nvSpPr>
          <p:spPr bwMode="auto">
            <a:xfrm>
              <a:off x="6997701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40" name="Rectangle 242"/>
            <p:cNvSpPr>
              <a:spLocks noChangeArrowheads="1"/>
            </p:cNvSpPr>
            <p:nvPr/>
          </p:nvSpPr>
          <p:spPr bwMode="auto">
            <a:xfrm>
              <a:off x="7037212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41" name="Rectangle 243"/>
            <p:cNvSpPr>
              <a:spLocks noChangeArrowheads="1"/>
            </p:cNvSpPr>
            <p:nvPr/>
          </p:nvSpPr>
          <p:spPr bwMode="auto">
            <a:xfrm>
              <a:off x="7075312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42" name="Rectangle 244"/>
            <p:cNvSpPr>
              <a:spLocks noChangeArrowheads="1"/>
            </p:cNvSpPr>
            <p:nvPr/>
          </p:nvSpPr>
          <p:spPr bwMode="auto">
            <a:xfrm>
              <a:off x="7114823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43" name="Rectangle 245"/>
            <p:cNvSpPr>
              <a:spLocks noChangeArrowheads="1"/>
            </p:cNvSpPr>
            <p:nvPr/>
          </p:nvSpPr>
          <p:spPr bwMode="auto">
            <a:xfrm>
              <a:off x="7152923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44" name="Rectangle 246"/>
            <p:cNvSpPr>
              <a:spLocks noChangeArrowheads="1"/>
            </p:cNvSpPr>
            <p:nvPr/>
          </p:nvSpPr>
          <p:spPr bwMode="auto">
            <a:xfrm>
              <a:off x="7192434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45" name="Rectangle 247"/>
            <p:cNvSpPr>
              <a:spLocks noChangeArrowheads="1"/>
            </p:cNvSpPr>
            <p:nvPr/>
          </p:nvSpPr>
          <p:spPr bwMode="auto">
            <a:xfrm>
              <a:off x="7231945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46" name="Rectangle 248"/>
            <p:cNvSpPr>
              <a:spLocks noChangeArrowheads="1"/>
            </p:cNvSpPr>
            <p:nvPr/>
          </p:nvSpPr>
          <p:spPr bwMode="auto">
            <a:xfrm>
              <a:off x="7270045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47" name="Rectangle 249"/>
            <p:cNvSpPr>
              <a:spLocks noChangeArrowheads="1"/>
            </p:cNvSpPr>
            <p:nvPr/>
          </p:nvSpPr>
          <p:spPr bwMode="auto">
            <a:xfrm>
              <a:off x="7309556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48" name="Rectangle 250"/>
            <p:cNvSpPr>
              <a:spLocks noChangeArrowheads="1"/>
            </p:cNvSpPr>
            <p:nvPr/>
          </p:nvSpPr>
          <p:spPr bwMode="auto">
            <a:xfrm>
              <a:off x="7347656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49" name="Rectangle 251"/>
            <p:cNvSpPr>
              <a:spLocks noChangeArrowheads="1"/>
            </p:cNvSpPr>
            <p:nvPr/>
          </p:nvSpPr>
          <p:spPr bwMode="auto">
            <a:xfrm>
              <a:off x="7387167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50" name="Rectangle 252"/>
            <p:cNvSpPr>
              <a:spLocks noChangeArrowheads="1"/>
            </p:cNvSpPr>
            <p:nvPr/>
          </p:nvSpPr>
          <p:spPr bwMode="auto">
            <a:xfrm>
              <a:off x="7425267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51" name="Rectangle 253"/>
            <p:cNvSpPr>
              <a:spLocks noChangeArrowheads="1"/>
            </p:cNvSpPr>
            <p:nvPr/>
          </p:nvSpPr>
          <p:spPr bwMode="auto">
            <a:xfrm>
              <a:off x="7464778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52" name="Rectangle 254"/>
            <p:cNvSpPr>
              <a:spLocks noChangeArrowheads="1"/>
            </p:cNvSpPr>
            <p:nvPr/>
          </p:nvSpPr>
          <p:spPr bwMode="auto">
            <a:xfrm>
              <a:off x="7504290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53" name="Rectangle 255"/>
            <p:cNvSpPr>
              <a:spLocks noChangeArrowheads="1"/>
            </p:cNvSpPr>
            <p:nvPr/>
          </p:nvSpPr>
          <p:spPr bwMode="auto">
            <a:xfrm>
              <a:off x="7542390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54" name="Rectangle 256"/>
            <p:cNvSpPr>
              <a:spLocks noChangeArrowheads="1"/>
            </p:cNvSpPr>
            <p:nvPr/>
          </p:nvSpPr>
          <p:spPr bwMode="auto">
            <a:xfrm>
              <a:off x="7581901" y="3932239"/>
              <a:ext cx="38100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55" name="Rectangle 257"/>
            <p:cNvSpPr>
              <a:spLocks noChangeArrowheads="1"/>
            </p:cNvSpPr>
            <p:nvPr/>
          </p:nvSpPr>
          <p:spPr bwMode="auto">
            <a:xfrm>
              <a:off x="7620001" y="3932239"/>
              <a:ext cx="39511" cy="28575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56" name="Freeform 258"/>
            <p:cNvSpPr>
              <a:spLocks/>
            </p:cNvSpPr>
            <p:nvPr/>
          </p:nvSpPr>
          <p:spPr bwMode="auto">
            <a:xfrm>
              <a:off x="1825979" y="4622801"/>
              <a:ext cx="1016000" cy="53975"/>
            </a:xfrm>
            <a:custGeom>
              <a:avLst/>
              <a:gdLst>
                <a:gd name="T0" fmla="*/ 1 w 2159"/>
                <a:gd name="T1" fmla="*/ 1 h 102"/>
                <a:gd name="T2" fmla="*/ 0 w 2159"/>
                <a:gd name="T3" fmla="*/ 1 h 102"/>
                <a:gd name="T4" fmla="*/ 0 w 2159"/>
                <a:gd name="T5" fmla="*/ 0 h 102"/>
                <a:gd name="T6" fmla="*/ 26 w 2159"/>
                <a:gd name="T7" fmla="*/ 0 h 102"/>
                <a:gd name="T8" fmla="*/ 27 w 2159"/>
                <a:gd name="T9" fmla="*/ 0 h 102"/>
                <a:gd name="T10" fmla="*/ 27 w 2159"/>
                <a:gd name="T11" fmla="*/ 1 h 102"/>
                <a:gd name="T12" fmla="*/ 1 w 2159"/>
                <a:gd name="T13" fmla="*/ 1 h 1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59"/>
                <a:gd name="T22" fmla="*/ 0 h 102"/>
                <a:gd name="T23" fmla="*/ 2159 w 2159"/>
                <a:gd name="T24" fmla="*/ 102 h 1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59" h="102">
                  <a:moveTo>
                    <a:pt x="83" y="102"/>
                  </a:moveTo>
                  <a:lnTo>
                    <a:pt x="0" y="102"/>
                  </a:lnTo>
                  <a:lnTo>
                    <a:pt x="0" y="19"/>
                  </a:lnTo>
                  <a:lnTo>
                    <a:pt x="2077" y="0"/>
                  </a:lnTo>
                  <a:lnTo>
                    <a:pt x="2159" y="0"/>
                  </a:lnTo>
                  <a:lnTo>
                    <a:pt x="2159" y="83"/>
                  </a:lnTo>
                  <a:lnTo>
                    <a:pt x="83" y="102"/>
                  </a:lnTo>
                  <a:close/>
                </a:path>
              </a:pathLst>
            </a:custGeom>
            <a:solidFill>
              <a:srgbClr val="00D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57" name="Rectangle 259"/>
            <p:cNvSpPr>
              <a:spLocks noChangeArrowheads="1"/>
            </p:cNvSpPr>
            <p:nvPr/>
          </p:nvSpPr>
          <p:spPr bwMode="auto">
            <a:xfrm>
              <a:off x="4211960" y="2755901"/>
              <a:ext cx="2019784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2100" dirty="0" smtClean="0">
                  <a:solidFill>
                    <a:srgbClr val="FF4CFF"/>
                  </a:solidFill>
                  <a:latin typeface="ＭＳ ゴシック" pitchFamily="49" charset="-128"/>
                </a:rPr>
                <a:t>비타민 </a:t>
              </a:r>
              <a:r>
                <a:rPr lang="ko-KR" altLang="ko-KR" sz="2100" b="0" dirty="0" smtClean="0">
                  <a:solidFill>
                    <a:srgbClr val="FF4CFF"/>
                  </a:solidFill>
                  <a:latin typeface="ＭＳ ゴシック" pitchFamily="49" charset="-128"/>
                </a:rPr>
                <a:t>2</a:t>
              </a:r>
              <a:r>
                <a:rPr lang="ko-KR" sz="2100" b="0" dirty="0">
                  <a:solidFill>
                    <a:srgbClr val="FF4CFF"/>
                  </a:solidFill>
                  <a:latin typeface="ＭＳ ゴシック" pitchFamily="49" charset="-128"/>
                </a:rPr>
                <a:t>～</a:t>
              </a:r>
              <a:r>
                <a:rPr lang="ko-KR" altLang="ko-KR" sz="2100" b="0" dirty="0">
                  <a:solidFill>
                    <a:srgbClr val="FF4CFF"/>
                  </a:solidFill>
                  <a:latin typeface="ＭＳ ゴシック" pitchFamily="49" charset="-128"/>
                </a:rPr>
                <a:t>3</a:t>
              </a:r>
              <a:r>
                <a:rPr lang="ko-KR" altLang="en-US" sz="2100" b="0" dirty="0">
                  <a:solidFill>
                    <a:srgbClr val="FF4CFF"/>
                  </a:solidFill>
                  <a:latin typeface="ＭＳ ゴシック" pitchFamily="49" charset="-128"/>
                </a:rPr>
                <a:t>주</a:t>
              </a:r>
              <a:r>
                <a:rPr lang="ko-KR" sz="2100" b="0" dirty="0">
                  <a:solidFill>
                    <a:srgbClr val="FF4CFF"/>
                  </a:solidFill>
                  <a:latin typeface="ＭＳ ゴシック" pitchFamily="49" charset="-128"/>
                </a:rPr>
                <a:t>**</a:t>
              </a:r>
              <a:endParaRPr lang="ko-KR" dirty="0"/>
            </a:p>
          </p:txBody>
        </p:sp>
        <p:sp>
          <p:nvSpPr>
            <p:cNvPr id="110658" name="Rectangle 260"/>
            <p:cNvSpPr>
              <a:spLocks noChangeArrowheads="1"/>
            </p:cNvSpPr>
            <p:nvPr/>
          </p:nvSpPr>
          <p:spPr bwMode="auto">
            <a:xfrm>
              <a:off x="4830234" y="3017839"/>
              <a:ext cx="1076678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2100" b="0">
                  <a:solidFill>
                    <a:srgbClr val="FF4CFF"/>
                  </a:solidFill>
                  <a:latin typeface="ＭＳ ゴシック" pitchFamily="49" charset="-128"/>
                </a:rPr>
                <a:t>경구투여</a:t>
              </a:r>
              <a:endParaRPr lang="ko-KR"/>
            </a:p>
          </p:txBody>
        </p:sp>
        <p:sp>
          <p:nvSpPr>
            <p:cNvPr id="110660" name="Rectangle 262"/>
            <p:cNvSpPr>
              <a:spLocks noChangeArrowheads="1"/>
            </p:cNvSpPr>
            <p:nvPr/>
          </p:nvSpPr>
          <p:spPr bwMode="auto">
            <a:xfrm>
              <a:off x="6252634" y="4598989"/>
              <a:ext cx="1449211" cy="4445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0662" name="Rectangle 264"/>
            <p:cNvSpPr>
              <a:spLocks noChangeArrowheads="1"/>
            </p:cNvSpPr>
            <p:nvPr/>
          </p:nvSpPr>
          <p:spPr bwMode="auto">
            <a:xfrm>
              <a:off x="1619957" y="2578101"/>
              <a:ext cx="121187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2100" b="0" dirty="0" smtClean="0">
                  <a:solidFill>
                    <a:srgbClr val="FF0000"/>
                  </a:solidFill>
                  <a:latin typeface="ＭＳ ゴシック" pitchFamily="49" charset="-128"/>
                </a:rPr>
                <a:t>비타민 </a:t>
              </a:r>
              <a:r>
                <a:rPr lang="ko-KR" altLang="ko-KR" sz="2100" b="0" dirty="0" smtClean="0">
                  <a:solidFill>
                    <a:srgbClr val="FF0000"/>
                  </a:solidFill>
                  <a:latin typeface="ＭＳ ゴシック" pitchFamily="49" charset="-128"/>
                </a:rPr>
                <a:t>IU</a:t>
              </a:r>
              <a:endParaRPr lang="ko-KR" altLang="ko-KR" dirty="0"/>
            </a:p>
          </p:txBody>
        </p:sp>
        <p:sp>
          <p:nvSpPr>
            <p:cNvPr id="110663" name="Rectangle 265"/>
            <p:cNvSpPr>
              <a:spLocks noChangeArrowheads="1"/>
            </p:cNvSpPr>
            <p:nvPr/>
          </p:nvSpPr>
          <p:spPr bwMode="auto">
            <a:xfrm>
              <a:off x="1852790" y="2840039"/>
              <a:ext cx="1076678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2100" b="0">
                  <a:solidFill>
                    <a:srgbClr val="FF0000"/>
                  </a:solidFill>
                  <a:latin typeface="ＭＳ ゴシック" pitchFamily="49" charset="-128"/>
                </a:rPr>
                <a:t>경구투여</a:t>
              </a:r>
              <a:endParaRPr lang="ko-KR"/>
            </a:p>
          </p:txBody>
        </p:sp>
        <p:sp>
          <p:nvSpPr>
            <p:cNvPr id="110664" name="Rectangle 266"/>
            <p:cNvSpPr>
              <a:spLocks noChangeArrowheads="1"/>
            </p:cNvSpPr>
            <p:nvPr/>
          </p:nvSpPr>
          <p:spPr bwMode="auto">
            <a:xfrm>
              <a:off x="1849968" y="2092326"/>
              <a:ext cx="358422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800" b="0">
                  <a:solidFill>
                    <a:srgbClr val="FF0000"/>
                  </a:solidFill>
                  <a:latin typeface="ＭＳ ゴシック" pitchFamily="49" charset="-128"/>
                </a:rPr>
                <a:t>↑</a:t>
              </a:r>
              <a:endParaRPr lang="ko-KR" altLang="ko-KR"/>
            </a:p>
          </p:txBody>
        </p:sp>
        <p:sp>
          <p:nvSpPr>
            <p:cNvPr id="110665" name="Rectangle 267"/>
            <p:cNvSpPr>
              <a:spLocks noChangeArrowheads="1"/>
            </p:cNvSpPr>
            <p:nvPr/>
          </p:nvSpPr>
          <p:spPr bwMode="auto">
            <a:xfrm>
              <a:off x="6493934" y="1636714"/>
              <a:ext cx="121187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2100" dirty="0" smtClean="0">
                  <a:solidFill>
                    <a:srgbClr val="FF0000"/>
                  </a:solidFill>
                  <a:latin typeface="ＭＳ ゴシック" pitchFamily="49" charset="-128"/>
                </a:rPr>
                <a:t>비타민 </a:t>
              </a:r>
              <a:r>
                <a:rPr lang="ko-KR" altLang="ko-KR" sz="2100" b="0" dirty="0" smtClean="0">
                  <a:solidFill>
                    <a:srgbClr val="FF0000"/>
                  </a:solidFill>
                  <a:latin typeface="ＭＳ ゴシック" pitchFamily="49" charset="-128"/>
                </a:rPr>
                <a:t>IU</a:t>
              </a:r>
              <a:endParaRPr lang="ko-KR" altLang="ko-KR" dirty="0"/>
            </a:p>
          </p:txBody>
        </p:sp>
        <p:sp>
          <p:nvSpPr>
            <p:cNvPr id="110666" name="Rectangle 268"/>
            <p:cNvSpPr>
              <a:spLocks noChangeArrowheads="1"/>
            </p:cNvSpPr>
            <p:nvPr/>
          </p:nvSpPr>
          <p:spPr bwMode="auto">
            <a:xfrm>
              <a:off x="6540501" y="1900239"/>
              <a:ext cx="1076678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2100" b="0">
                  <a:solidFill>
                    <a:srgbClr val="FF0000"/>
                  </a:solidFill>
                  <a:latin typeface="ＭＳ ゴシック" pitchFamily="49" charset="-128"/>
                </a:rPr>
                <a:t>경구투여</a:t>
              </a:r>
              <a:endParaRPr lang="ko-KR"/>
            </a:p>
          </p:txBody>
        </p:sp>
        <p:sp>
          <p:nvSpPr>
            <p:cNvPr id="110667" name="Rectangle 269"/>
            <p:cNvSpPr>
              <a:spLocks noChangeArrowheads="1"/>
            </p:cNvSpPr>
            <p:nvPr/>
          </p:nvSpPr>
          <p:spPr bwMode="auto">
            <a:xfrm>
              <a:off x="6136923" y="2214564"/>
              <a:ext cx="358422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800" b="0">
                  <a:solidFill>
                    <a:srgbClr val="FF4C4C"/>
                  </a:solidFill>
                  <a:latin typeface="ＭＳ ゴシック" pitchFamily="49" charset="-128"/>
                </a:rPr>
                <a:t>↓</a:t>
              </a:r>
              <a:endParaRPr lang="ko-KR" altLang="ko-KR"/>
            </a:p>
          </p:txBody>
        </p:sp>
        <p:sp>
          <p:nvSpPr>
            <p:cNvPr id="110668" name="Rectangle 270"/>
            <p:cNvSpPr>
              <a:spLocks noChangeArrowheads="1"/>
            </p:cNvSpPr>
            <p:nvPr/>
          </p:nvSpPr>
          <p:spPr bwMode="auto">
            <a:xfrm>
              <a:off x="6447367" y="2316164"/>
              <a:ext cx="35688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ko-KR" altLang="ko-KR" dirty="0" smtClean="0">
                  <a:solidFill>
                    <a:srgbClr val="FF4C4C"/>
                  </a:solidFill>
                  <a:latin typeface="ＭＳ ゴシック" pitchFamily="49" charset="-128"/>
                </a:rPr>
                <a:t>*</a:t>
              </a:r>
              <a:endParaRPr lang="ko-KR" altLang="ko-KR" dirty="0"/>
            </a:p>
          </p:txBody>
        </p:sp>
        <p:sp>
          <p:nvSpPr>
            <p:cNvPr id="110669" name="Rectangle 271"/>
            <p:cNvSpPr>
              <a:spLocks noChangeArrowheads="1"/>
            </p:cNvSpPr>
            <p:nvPr/>
          </p:nvSpPr>
          <p:spPr bwMode="auto">
            <a:xfrm>
              <a:off x="6674556" y="2208214"/>
              <a:ext cx="358422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800" b="0">
                  <a:solidFill>
                    <a:srgbClr val="FF4C4C"/>
                  </a:solidFill>
                  <a:latin typeface="ＭＳ ゴシック" pitchFamily="49" charset="-128"/>
                </a:rPr>
                <a:t>↓</a:t>
              </a:r>
              <a:endParaRPr lang="ko-KR" altLang="ko-KR"/>
            </a:p>
          </p:txBody>
        </p:sp>
        <p:sp>
          <p:nvSpPr>
            <p:cNvPr id="110670" name="Rectangle 272"/>
            <p:cNvSpPr>
              <a:spLocks noChangeArrowheads="1"/>
            </p:cNvSpPr>
            <p:nvPr/>
          </p:nvSpPr>
          <p:spPr bwMode="auto">
            <a:xfrm>
              <a:off x="6986412" y="2309814"/>
              <a:ext cx="1157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1800" b="0" dirty="0">
                  <a:solidFill>
                    <a:srgbClr val="FF4C4C"/>
                  </a:solidFill>
                  <a:latin typeface="ＭＳ ゴシック" pitchFamily="49" charset="-128"/>
                </a:rPr>
                <a:t>*</a:t>
              </a:r>
              <a:endParaRPr lang="ko-KR" altLang="ko-KR" dirty="0"/>
            </a:p>
          </p:txBody>
        </p:sp>
        <p:sp>
          <p:nvSpPr>
            <p:cNvPr id="110671" name="Rectangle 273"/>
            <p:cNvSpPr>
              <a:spLocks noChangeArrowheads="1"/>
            </p:cNvSpPr>
            <p:nvPr/>
          </p:nvSpPr>
          <p:spPr bwMode="auto">
            <a:xfrm>
              <a:off x="7203723" y="2190751"/>
              <a:ext cx="358422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800" b="0">
                  <a:solidFill>
                    <a:srgbClr val="FF4C4C"/>
                  </a:solidFill>
                  <a:latin typeface="ＭＳ ゴシック" pitchFamily="49" charset="-128"/>
                </a:rPr>
                <a:t>↓</a:t>
              </a:r>
              <a:endParaRPr lang="ko-KR" altLang="ko-KR"/>
            </a:p>
          </p:txBody>
        </p:sp>
        <p:sp>
          <p:nvSpPr>
            <p:cNvPr id="110672" name="Rectangle 274"/>
            <p:cNvSpPr>
              <a:spLocks noChangeArrowheads="1"/>
            </p:cNvSpPr>
            <p:nvPr/>
          </p:nvSpPr>
          <p:spPr bwMode="auto">
            <a:xfrm>
              <a:off x="7514167" y="2292351"/>
              <a:ext cx="1157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1800" b="0">
                  <a:solidFill>
                    <a:srgbClr val="FF4C4C"/>
                  </a:solidFill>
                  <a:latin typeface="ＭＳ ゴシック" pitchFamily="49" charset="-128"/>
                </a:rPr>
                <a:t>*</a:t>
              </a:r>
              <a:endParaRPr lang="ko-KR" altLang="ko-KR"/>
            </a:p>
          </p:txBody>
        </p:sp>
        <p:sp>
          <p:nvSpPr>
            <p:cNvPr id="110676" name="Rectangle 278"/>
            <p:cNvSpPr>
              <a:spLocks noChangeArrowheads="1"/>
            </p:cNvSpPr>
            <p:nvPr/>
          </p:nvSpPr>
          <p:spPr bwMode="auto">
            <a:xfrm>
              <a:off x="4477457" y="3297239"/>
              <a:ext cx="1622778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ko-KR" sz="2300" b="0">
                  <a:solidFill>
                    <a:srgbClr val="FF00FF"/>
                  </a:solidFill>
                  <a:latin typeface="ＭＳ ゴシック" pitchFamily="49" charset="-128"/>
                </a:rPr>
                <a:t>↓ ↓ ↓ ↓</a:t>
              </a:r>
              <a:endParaRPr lang="ko-KR" altLang="ko-KR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613857" y="1268414"/>
            <a:ext cx="2750255" cy="3240087"/>
            <a:chOff x="2605" y="799"/>
            <a:chExt cx="1950" cy="2041"/>
          </a:xfrm>
        </p:grpSpPr>
        <p:sp>
          <p:nvSpPr>
            <p:cNvPr id="110597" name="Line 10"/>
            <p:cNvSpPr>
              <a:spLocks noChangeShapeType="1"/>
            </p:cNvSpPr>
            <p:nvPr/>
          </p:nvSpPr>
          <p:spPr bwMode="auto">
            <a:xfrm>
              <a:off x="2605" y="799"/>
              <a:ext cx="0" cy="204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0598" name="Line 11"/>
            <p:cNvSpPr>
              <a:spLocks noChangeShapeType="1"/>
            </p:cNvSpPr>
            <p:nvPr/>
          </p:nvSpPr>
          <p:spPr bwMode="auto">
            <a:xfrm>
              <a:off x="4555" y="799"/>
              <a:ext cx="0" cy="204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0599" name="Line 12"/>
            <p:cNvSpPr>
              <a:spLocks noChangeShapeType="1"/>
            </p:cNvSpPr>
            <p:nvPr/>
          </p:nvSpPr>
          <p:spPr bwMode="auto">
            <a:xfrm>
              <a:off x="2605" y="1298"/>
              <a:ext cx="195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0600" name="Text Box 13"/>
            <p:cNvSpPr txBox="1">
              <a:spLocks noChangeArrowheads="1"/>
            </p:cNvSpPr>
            <p:nvPr/>
          </p:nvSpPr>
          <p:spPr bwMode="auto">
            <a:xfrm>
              <a:off x="2696" y="935"/>
              <a:ext cx="1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ko-KR" altLang="en-US" sz="2400" dirty="0">
                  <a:solidFill>
                    <a:srgbClr val="0066FF"/>
                  </a:solidFill>
                  <a:ea typeface="굴림" pitchFamily="50" charset="-127"/>
                </a:rPr>
                <a:t>비타민의 컨트롤</a:t>
              </a:r>
            </a:p>
          </p:txBody>
        </p:sp>
        <p:sp>
          <p:nvSpPr>
            <p:cNvPr id="110601" name="Text Box 14"/>
            <p:cNvSpPr txBox="1">
              <a:spLocks noChangeArrowheads="1"/>
            </p:cNvSpPr>
            <p:nvPr/>
          </p:nvSpPr>
          <p:spPr bwMode="auto">
            <a:xfrm>
              <a:off x="2832" y="1344"/>
              <a:ext cx="14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2400"/>
                <a:t>15~25</a:t>
              </a:r>
              <a:r>
                <a:rPr lang="ko-KR" altLang="en-US" sz="2400">
                  <a:ea typeface="굴림" pitchFamily="50" charset="-127"/>
                </a:rPr>
                <a:t>개월</a:t>
              </a:r>
            </a:p>
          </p:txBody>
        </p:sp>
      </p:grpSp>
      <p:sp>
        <p:nvSpPr>
          <p:cNvPr id="110596" name="Text Box 16"/>
          <p:cNvSpPr txBox="1">
            <a:spLocks noChangeArrowheads="1"/>
          </p:cNvSpPr>
          <p:nvPr/>
        </p:nvSpPr>
        <p:spPr bwMode="auto">
          <a:xfrm>
            <a:off x="3995937" y="6505599"/>
            <a:ext cx="50405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1400" dirty="0" err="1">
                <a:latin typeface="Arial Rounded MT Bold" pitchFamily="34" charset="0"/>
                <a:ea typeface="굴림" pitchFamily="50" charset="-127"/>
              </a:rPr>
              <a:t>효고현립농림수산기술종합</a:t>
            </a:r>
            <a:r>
              <a:rPr lang="ko-KR" altLang="en-US" sz="1400" dirty="0">
                <a:latin typeface="Arial Rounded MT Bold" pitchFamily="34" charset="0"/>
                <a:ea typeface="굴림" pitchFamily="50" charset="-127"/>
              </a:rPr>
              <a:t> 센터 </a:t>
            </a:r>
            <a:r>
              <a:rPr lang="ko-KR" altLang="en-US" sz="1400" dirty="0" err="1">
                <a:latin typeface="Arial Rounded MT Bold" pitchFamily="34" charset="0"/>
                <a:ea typeface="굴림" pitchFamily="50" charset="-127"/>
              </a:rPr>
              <a:t>가축부</a:t>
            </a:r>
            <a:r>
              <a:rPr lang="en-US" altLang="ko-KR" sz="1400" dirty="0" smtClean="0">
                <a:latin typeface="Arial Rounded MT Bold" pitchFamily="34" charset="0"/>
                <a:ea typeface="굴림" pitchFamily="50" charset="-127"/>
              </a:rPr>
              <a:t>. </a:t>
            </a:r>
            <a:r>
              <a:rPr lang="ko-KR" altLang="en-US" sz="1400" dirty="0" err="1" smtClean="0">
                <a:latin typeface="Arial Rounded MT Bold" pitchFamily="34" charset="0"/>
                <a:ea typeface="굴림" pitchFamily="50" charset="-127"/>
              </a:rPr>
              <a:t>오카</a:t>
            </a:r>
            <a:r>
              <a:rPr lang="ko-KR" altLang="en-US" sz="1400" dirty="0" smtClean="0">
                <a:latin typeface="Arial Rounded MT Bold" pitchFamily="34" charset="0"/>
                <a:ea typeface="굴림" pitchFamily="50" charset="-127"/>
              </a:rPr>
              <a:t> 에이지</a:t>
            </a:r>
            <a:r>
              <a:rPr lang="en-US" altLang="ko-KR" sz="1400" dirty="0" smtClean="0">
                <a:latin typeface="Arial Rounded MT Bold" pitchFamily="34" charset="0"/>
                <a:ea typeface="굴림" pitchFamily="50" charset="-127"/>
              </a:rPr>
              <a:t>.  </a:t>
            </a:r>
            <a:r>
              <a:rPr lang="en-US" altLang="ko-KR" sz="1400" dirty="0">
                <a:latin typeface="Arial Rounded MT Bold" pitchFamily="34" charset="0"/>
                <a:ea typeface="굴림" pitchFamily="50" charset="-127"/>
              </a:rPr>
              <a:t>2009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345594" y="1916832"/>
            <a:ext cx="553998" cy="26642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2400" dirty="0" smtClean="0"/>
              <a:t>비타민</a:t>
            </a:r>
            <a:r>
              <a:rPr lang="en-US" altLang="ko-KR" sz="2400" dirty="0" smtClean="0"/>
              <a:t>  </a:t>
            </a:r>
            <a:r>
              <a:rPr lang="ko-KR" altLang="en-US" sz="2400" dirty="0" smtClean="0"/>
              <a:t>함량 </a:t>
            </a:r>
            <a:r>
              <a:rPr lang="en-US" altLang="ko-KR" sz="2400" b="1" dirty="0" smtClean="0"/>
              <a:t>IU/dl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5656" y="260003"/>
            <a:ext cx="6768752" cy="720725"/>
          </a:xfrm>
          <a:prstGeom prst="rect">
            <a:avLst/>
          </a:prstGeom>
          <a:ln w="38100">
            <a:solidFill>
              <a:schemeClr val="folHlink"/>
            </a:solidFill>
          </a:ln>
        </p:spPr>
        <p:txBody>
          <a:bodyPr anchor="ctr" anchorCtr="0"/>
          <a:lstStyle/>
          <a:p>
            <a:pPr defTabSz="977900" eaLnBrk="1" hangingPunct="1">
              <a:lnSpc>
                <a:spcPct val="75000"/>
              </a:lnSpc>
            </a:pPr>
            <a:r>
              <a:rPr lang="ko-KR" altLang="en-US" sz="3600" dirty="0" err="1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거세우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비육의 </a:t>
            </a:r>
            <a:r>
              <a:rPr lang="ko-KR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사양</a:t>
            </a:r>
            <a:r>
              <a:rPr kumimoji="0" lang="ko-KR" altLang="en-US" sz="3600" dirty="0" smtClean="0">
                <a:solidFill>
                  <a:srgbClr val="008000"/>
                </a:solidFill>
                <a:latin typeface="MS PGothic" pitchFamily="34" charset="-128"/>
                <a:ea typeface="MS PGothic" pitchFamily="34" charset="-128"/>
              </a:rPr>
              <a:t> 포인트 </a:t>
            </a:r>
            <a:r>
              <a:rPr lang="ja-JP" altLang="en-US" sz="3600" dirty="0" smtClean="0">
                <a:solidFill>
                  <a:srgbClr val="008000"/>
                </a:solidFill>
                <a:latin typeface="MS PGothic" pitchFamily="34" charset="-128"/>
              </a:rPr>
              <a:t>①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19125" y="2000250"/>
            <a:ext cx="816768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1" rIns="92063" bIns="46031" anchor="ctr"/>
          <a:lstStyle/>
          <a:p>
            <a:pPr marL="457200" indent="-457200"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순치</a:t>
            </a:r>
            <a:r>
              <a:rPr kumimoji="0" lang="en-US" altLang="ko-KR" sz="2400" dirty="0">
                <a:latin typeface="MS PGothic" pitchFamily="34" charset="-128"/>
                <a:ea typeface="MS PGothic" pitchFamily="34" charset="-128"/>
              </a:rPr>
              <a:t>(</a:t>
            </a: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馴致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) -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소를 </a:t>
            </a: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길들여 순화시킴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en-US" altLang="ko-KR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위생대책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ja-JP" sz="2400" dirty="0" smtClean="0">
                <a:latin typeface="MS PGothic" pitchFamily="34" charset="-128"/>
                <a:ea typeface="MS PGothic" pitchFamily="34" charset="-128"/>
              </a:rPr>
              <a:t>-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구충제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endParaRPr kumimoji="0" lang="en-US" altLang="ko-KR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>
                <a:latin typeface="MS PGothic" pitchFamily="34" charset="-128"/>
                <a:ea typeface="MS PGothic" pitchFamily="34" charset="-128"/>
              </a:rPr>
              <a:t>비타민제의 투여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4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r>
              <a:rPr kumimoji="0" lang="ja-JP" altLang="en-US" sz="2400" dirty="0">
                <a:latin typeface="MS PGothic" pitchFamily="34" charset="-128"/>
                <a:ea typeface="MS PGothic" pitchFamily="34" charset="-128"/>
              </a:rPr>
              <a:t>　　　</a:t>
            </a:r>
            <a:r>
              <a:rPr kumimoji="0" lang="en-US" altLang="ja-JP" sz="2400" dirty="0">
                <a:latin typeface="MS PGothic" pitchFamily="34" charset="-128"/>
                <a:ea typeface="MS PGothic" pitchFamily="34" charset="-128"/>
              </a:rPr>
              <a:t>   </a:t>
            </a:r>
            <a:endParaRPr kumimoji="0" lang="en-US" altLang="ja-JP" sz="2400" dirty="0" smtClean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4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      -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비타민 </a:t>
            </a:r>
            <a:r>
              <a:rPr kumimoji="0" lang="en-US" altLang="ko-KR" sz="2400" dirty="0">
                <a:latin typeface="MS PGothic" pitchFamily="34" charset="-128"/>
                <a:ea typeface="MS PGothic" pitchFamily="34" charset="-128"/>
              </a:rPr>
              <a:t>A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제제를 수송 전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· 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후 및 거세 시 투여</a:t>
            </a:r>
            <a:endParaRPr kumimoji="0" lang="en-US" altLang="ko-KR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4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Char char="u"/>
            </a:pP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거세 </a:t>
            </a:r>
            <a:r>
              <a:rPr kumimoji="0" lang="en-US" altLang="ko-KR" sz="2400" dirty="0" smtClean="0">
                <a:latin typeface="MS PGothic" pitchFamily="34" charset="-128"/>
                <a:ea typeface="MS PGothic" pitchFamily="34" charset="-128"/>
              </a:rPr>
              <a:t>– 2</a:t>
            </a:r>
            <a:r>
              <a:rPr kumimoji="0" lang="ko-KR" altLang="en-US" sz="2400" dirty="0" smtClean="0">
                <a:latin typeface="MS PGothic" pitchFamily="34" charset="-128"/>
                <a:ea typeface="MS PGothic" pitchFamily="34" charset="-128"/>
              </a:rPr>
              <a:t>주 후 또는 입식 한달 뒤</a:t>
            </a:r>
            <a:endParaRPr kumimoji="0" lang="ja-JP" altLang="en-US" sz="2400" dirty="0">
              <a:latin typeface="MS PGothic" pitchFamily="34" charset="-128"/>
              <a:ea typeface="MS PGothic" pitchFamily="34" charset="-128"/>
            </a:endParaRPr>
          </a:p>
          <a:p>
            <a:pPr marL="457200" indent="-457200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buClr>
                <a:srgbClr val="F8A6E3"/>
              </a:buClr>
              <a:buSzPct val="80000"/>
              <a:buFont typeface="Wingdings" pitchFamily="2" charset="2"/>
              <a:buNone/>
            </a:pPr>
            <a:endParaRPr kumimoji="0" lang="en-US" altLang="ja-JP" sz="2400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95536" y="1357313"/>
            <a:ext cx="6299200" cy="504825"/>
          </a:xfrm>
          <a:prstGeom prst="rect">
            <a:avLst/>
          </a:prstGeom>
          <a:noFill/>
          <a:ln w="57150" cmpd="dbl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457200" indent="-457200" fontAlgn="ctr">
              <a:lnSpc>
                <a:spcPct val="75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0" lang="en-US" altLang="ja-JP" sz="2400" dirty="0">
                <a:solidFill>
                  <a:srgbClr val="FF3300"/>
                </a:solidFill>
                <a:latin typeface="MS PGothic" pitchFamily="34" charset="-128"/>
                <a:ea typeface="MS PGothic" pitchFamily="34" charset="-128"/>
              </a:rPr>
              <a:t>☆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입식 시</a:t>
            </a:r>
            <a:r>
              <a:rPr kumimoji="0" lang="ja-JP" altLang="en-US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（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5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ja-JP" altLang="en-US" sz="2400" dirty="0" smtClean="0">
                <a:solidFill>
                  <a:srgbClr val="0070C0"/>
                </a:solidFill>
                <a:latin typeface="MS PGothic" pitchFamily="34" charset="-128"/>
                <a:ea typeface="MS PGothic" pitchFamily="34" charset="-128"/>
              </a:rPr>
              <a:t>～</a:t>
            </a:r>
            <a:r>
              <a:rPr kumimoji="0" lang="ja-JP" altLang="en-US" sz="2400" dirty="0" smtClean="0">
                <a:latin typeface="MS PGothic" pitchFamily="34" charset="-128"/>
                <a:ea typeface="MS PGothic" pitchFamily="34" charset="-128"/>
              </a:rPr>
              <a:t> </a:t>
            </a:r>
            <a:r>
              <a:rPr kumimoji="0" lang="en-US" altLang="ja-JP" sz="2400" dirty="0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6</a:t>
            </a:r>
            <a:r>
              <a:rPr kumimoji="0" lang="ko-KR" altLang="en-US" sz="2400" dirty="0" err="1" smtClean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개월령</a:t>
            </a:r>
            <a:r>
              <a:rPr kumimoji="0" lang="ja-JP" altLang="en-US" sz="2400" dirty="0">
                <a:solidFill>
                  <a:srgbClr val="0000FF"/>
                </a:solidFill>
                <a:latin typeface="MS PGothic" pitchFamily="34" charset="-128"/>
                <a:ea typeface="MS PGothic" pitchFamily="34" charset="-128"/>
              </a:rPr>
              <a:t>）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6091</Words>
  <Application>Microsoft Office PowerPoint</Application>
  <PresentationFormat>화면 슬라이드 쇼(4:3)</PresentationFormat>
  <Paragraphs>4132</Paragraphs>
  <Slides>66</Slides>
  <Notes>17</Notes>
  <HiddenSlides>0</HiddenSlides>
  <MMClips>10</MMClips>
  <ScaleCrop>false</ScaleCrop>
  <HeadingPairs>
    <vt:vector size="8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4</vt:i4>
      </vt:variant>
      <vt:variant>
        <vt:lpstr>슬라이드 제목</vt:lpstr>
      </vt:variant>
      <vt:variant>
        <vt:i4>66</vt:i4>
      </vt:variant>
    </vt:vector>
  </HeadingPairs>
  <TitlesOfParts>
    <vt:vector size="90" baseType="lpstr">
      <vt:lpstr>HY신명조</vt:lpstr>
      <vt:lpstr>HY헤드라인M</vt:lpstr>
      <vt:lpstr>MS Gothic</vt:lpstr>
      <vt:lpstr>MS PGothic</vt:lpstr>
      <vt:lpstr>MS PGothic</vt:lpstr>
      <vt:lpstr>굴림</vt:lpstr>
      <vt:lpstr>굴림체</vt:lpstr>
      <vt:lpstr>돋움</vt:lpstr>
      <vt:lpstr>맑은 고딕</vt:lpstr>
      <vt:lpstr>바탕</vt:lpstr>
      <vt:lpstr>바탕체</vt:lpstr>
      <vt:lpstr>한양신명조,한컴돋움</vt:lpstr>
      <vt:lpstr>휴먼모음T</vt:lpstr>
      <vt:lpstr>Arial</vt:lpstr>
      <vt:lpstr>Arial Rounded MT Bold</vt:lpstr>
      <vt:lpstr>Times New Roman</vt:lpstr>
      <vt:lpstr>Wingdings</vt:lpstr>
      <vt:lpstr>Wingdings 2</vt:lpstr>
      <vt:lpstr>한양신명조</vt:lpstr>
      <vt:lpstr>Office 테마</vt:lpstr>
      <vt:lpstr>Clip</vt:lpstr>
      <vt:lpstr>차트</vt:lpstr>
      <vt:lpstr>클립</vt:lpstr>
      <vt:lpstr>Image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거세우 비육의 사양 포인트 ①</vt:lpstr>
      <vt:lpstr>거세우 비육의 사양 포인트 ②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미경산우 비육의 사양 포인트 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소 비육에 있어서의 향후의 방침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Windows XP</dc:creator>
  <cp:lastModifiedBy>USER</cp:lastModifiedBy>
  <cp:revision>95</cp:revision>
  <dcterms:created xsi:type="dcterms:W3CDTF">2010-02-17T12:26:39Z</dcterms:created>
  <dcterms:modified xsi:type="dcterms:W3CDTF">2018-03-06T00:50:57Z</dcterms:modified>
</cp:coreProperties>
</file>