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89" r:id="rId2"/>
    <p:sldId id="315" r:id="rId3"/>
    <p:sldId id="316" r:id="rId4"/>
    <p:sldId id="287" r:id="rId5"/>
    <p:sldId id="298" r:id="rId6"/>
    <p:sldId id="299" r:id="rId7"/>
    <p:sldId id="291" r:id="rId8"/>
    <p:sldId id="292" r:id="rId9"/>
    <p:sldId id="293" r:id="rId10"/>
    <p:sldId id="295" r:id="rId11"/>
    <p:sldId id="310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97" r:id="rId20"/>
    <p:sldId id="300" r:id="rId21"/>
    <p:sldId id="301" r:id="rId22"/>
    <p:sldId id="304" r:id="rId23"/>
    <p:sldId id="277" r:id="rId24"/>
    <p:sldId id="278" r:id="rId25"/>
    <p:sldId id="302" r:id="rId26"/>
    <p:sldId id="290" r:id="rId27"/>
    <p:sldId id="272" r:id="rId28"/>
    <p:sldId id="341" r:id="rId29"/>
    <p:sldId id="342" r:id="rId30"/>
    <p:sldId id="273" r:id="rId31"/>
    <p:sldId id="274" r:id="rId32"/>
    <p:sldId id="354" r:id="rId33"/>
    <p:sldId id="353" r:id="rId34"/>
    <p:sldId id="307" r:id="rId35"/>
    <p:sldId id="256" r:id="rId36"/>
    <p:sldId id="340" r:id="rId37"/>
    <p:sldId id="305" r:id="rId38"/>
    <p:sldId id="313" r:id="rId39"/>
    <p:sldId id="275" r:id="rId40"/>
    <p:sldId id="265" r:id="rId41"/>
    <p:sldId id="271" r:id="rId42"/>
    <p:sldId id="351" r:id="rId43"/>
    <p:sldId id="352" r:id="rId44"/>
    <p:sldId id="308" r:id="rId45"/>
    <p:sldId id="348" r:id="rId46"/>
    <p:sldId id="349" r:id="rId47"/>
    <p:sldId id="311" r:id="rId48"/>
    <p:sldId id="309" r:id="rId49"/>
    <p:sldId id="347" r:id="rId50"/>
    <p:sldId id="345" r:id="rId51"/>
    <p:sldId id="344" r:id="rId52"/>
    <p:sldId id="337" r:id="rId53"/>
    <p:sldId id="355" r:id="rId54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사용자" initials="W사" lastIdx="1" clrIdx="0">
    <p:extLst>
      <p:ext uri="{19B8F6BF-5375-455C-9EA6-DF929625EA0E}">
        <p15:presenceInfo xmlns:p15="http://schemas.microsoft.com/office/powerpoint/2012/main" userId="Windows 사용자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8E99DD"/>
    <a:srgbClr val="B9ADDE"/>
    <a:srgbClr val="D7ACD2"/>
    <a:srgbClr val="D6A8D0"/>
    <a:srgbClr val="B7ADDF"/>
    <a:srgbClr val="9DC1EF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2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83061-5E94-4A2F-853D-41899D307395}" type="datetimeFigureOut">
              <a:rPr lang="ko-KR" altLang="en-US" smtClean="0"/>
              <a:pPr/>
              <a:t>2018-07-03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3BBEE-8017-4B55-B781-C6E6292F4D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1091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C5A4F86-C80D-4A48-8852-DE65FD957FC8}" type="slidenum">
              <a:rPr lang="ko-KR" altLang="en-US" smtClean="0"/>
              <a:pPr lvl="0">
                <a:defRPr lang="ko-KR" altLang="en-US"/>
              </a:pPr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1142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C5A4F86-C80D-4A48-8852-DE65FD957FC8}" type="slidenum">
              <a:rPr lang="ko-KR" altLang="en-US" smtClean="0"/>
              <a:pPr lvl="0">
                <a:defRPr lang="ko-KR" altLang="en-US"/>
              </a:pPr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137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261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F93689-ACEA-42F2-A67C-EBA38C7B502C}" type="datetimeFigureOut">
              <a:rPr lang="ko-KR" altLang="en-US" smtClean="0"/>
              <a:pPr/>
              <a:t>2018-07-03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AF4DBE-7201-4125-AD3A-DCD0FAF371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7173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F93689-ACEA-42F2-A67C-EBA38C7B502C}" type="datetimeFigureOut">
              <a:rPr lang="ko-KR" altLang="en-US" smtClean="0"/>
              <a:pPr/>
              <a:t>2018-07-03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AF4DBE-7201-4125-AD3A-DCD0FAF371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1315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>
            <a:spLocks noGrp="1"/>
          </p:cNvSpPr>
          <p:nvPr>
            <p:ph type="title"/>
          </p:nvPr>
        </p:nvSpPr>
        <p:spPr>
          <a:xfrm>
            <a:off x="669727" y="178595"/>
            <a:ext cx="7804547" cy="1518047"/>
          </a:xfrm>
          <a:prstGeom prst="rect">
            <a:avLst/>
          </a:prstGeom>
        </p:spPr>
        <p:txBody>
          <a:bodyPr lIns="76535" tIns="38268" rIns="76535" bIns="38268"/>
          <a:lstStyle/>
          <a:p>
            <a:r>
              <a:t>제목 텍스트</a:t>
            </a:r>
          </a:p>
        </p:txBody>
      </p:sp>
      <p:sp>
        <p:nvSpPr>
          <p:cNvPr id="57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669727" y="1821657"/>
            <a:ext cx="7804547" cy="4420195"/>
          </a:xfrm>
          <a:prstGeom prst="rect">
            <a:avLst/>
          </a:prstGeom>
        </p:spPr>
        <p:txBody>
          <a:bodyPr lIns="76535" tIns="38268" rIns="76535" bIns="38268"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449997" y="6536531"/>
            <a:ext cx="239245" cy="228028"/>
          </a:xfrm>
          <a:prstGeom prst="rect">
            <a:avLst/>
          </a:prstGeom>
        </p:spPr>
        <p:txBody>
          <a:bodyPr lIns="76535" tIns="38268" rIns="76535" bIns="38268"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2CDA7688-BB21-46B7-AC00-E64271C37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40155968-CD0A-4C49-9DDE-AB6440BEE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649C155C-AD4D-4903-914A-745645584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E4DA-AEB8-4779-B268-89E877613174}" type="datetimeFigureOut">
              <a:rPr lang="ko-KR" altLang="en-US" smtClean="0"/>
              <a:t>2018-07-03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B1F959B-D7C4-4FFE-B9C6-FA07305B8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D1BF662D-DDBD-49C5-BC8D-644909685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E579-F07E-4149-A328-1BFA5A4375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2184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10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F93689-ACEA-42F2-A67C-EBA38C7B502C}" type="datetimeFigureOut">
              <a:rPr lang="ko-KR" altLang="en-US" smtClean="0"/>
              <a:pPr/>
              <a:t>2018-07-03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AF4DBE-7201-4125-AD3A-DCD0FAF371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7509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F93689-ACEA-42F2-A67C-EBA38C7B502C}" type="datetimeFigureOut">
              <a:rPr lang="ko-KR" altLang="en-US" smtClean="0"/>
              <a:pPr/>
              <a:t>2018-07-03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AF4DBE-7201-4125-AD3A-DCD0FAF371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3668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F93689-ACEA-42F2-A67C-EBA38C7B502C}" type="datetimeFigureOut">
              <a:rPr lang="ko-KR" altLang="en-US" smtClean="0"/>
              <a:pPr/>
              <a:t>2018-07-03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AF4DBE-7201-4125-AD3A-DCD0FAF371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6209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F93689-ACEA-42F2-A67C-EBA38C7B502C}" type="datetimeFigureOut">
              <a:rPr lang="ko-KR" altLang="en-US" smtClean="0"/>
              <a:pPr/>
              <a:t>2018-07-03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AF4DBE-7201-4125-AD3A-DCD0FAF371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121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F93689-ACEA-42F2-A67C-EBA38C7B502C}" type="datetimeFigureOut">
              <a:rPr lang="ko-KR" altLang="en-US" smtClean="0"/>
              <a:pPr/>
              <a:t>2018-07-03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AF4DBE-7201-4125-AD3A-DCD0FAF371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372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F93689-ACEA-42F2-A67C-EBA38C7B502C}" type="datetimeFigureOut">
              <a:rPr lang="ko-KR" altLang="en-US" smtClean="0"/>
              <a:pPr/>
              <a:t>2018-07-03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AF4DBE-7201-4125-AD3A-DCD0FAF371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473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F93689-ACEA-42F2-A67C-EBA38C7B502C}" type="datetimeFigureOut">
              <a:rPr lang="ko-KR" altLang="en-US" smtClean="0"/>
              <a:pPr/>
              <a:t>2018-07-03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AF4DBE-7201-4125-AD3A-DCD0FAF371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1264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79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5.jpeg"/><Relationship Id="rId7" Type="http://schemas.openxmlformats.org/officeDocument/2006/relationships/image" Target="../media/image13.jpeg"/><Relationship Id="rId12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A2509F26-B5DC-4BA7-B476-4CB044237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B103EB1-B135-4526-B883-33228FC27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6" name="그림 5" descr="천장, 사람, 실내, 사람들이(가) 표시된 사진&#10;&#10;매우 높은 신뢰도로 생성된 설명">
            <a:extLst>
              <a:ext uri="{FF2B5EF4-FFF2-40B4-BE49-F238E27FC236}">
                <a16:creationId xmlns:a16="http://schemas.microsoft.com/office/drawing/2014/main" xmlns="" id="{E6B23BB8-291C-4068-A773-D416605B9D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" r="7072" b="-2"/>
          <a:stretch/>
        </p:blipFill>
        <p:spPr>
          <a:xfrm rot="21480000">
            <a:off x="853377" y="861215"/>
            <a:ext cx="7437246" cy="476439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C4599FE8-AA91-48B3-B563-8C7752FC2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91" y="5655348"/>
            <a:ext cx="6182545" cy="1029018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F52FB9BC-75E6-43BF-B381-80797308283B}"/>
              </a:ext>
            </a:extLst>
          </p:cNvPr>
          <p:cNvSpPr/>
          <p:nvPr/>
        </p:nvSpPr>
        <p:spPr>
          <a:xfrm rot="21448090">
            <a:off x="997948" y="943214"/>
            <a:ext cx="7148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한우 질병 및 사양관리</a:t>
            </a:r>
            <a:endParaRPr lang="en-US" altLang="ko-KR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044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 rot="10800000">
            <a:off x="0" y="723"/>
            <a:ext cx="1971675" cy="1971675"/>
            <a:chOff x="8711382" y="3377381"/>
            <a:chExt cx="3480619" cy="3480619"/>
          </a:xfrm>
        </p:grpSpPr>
        <p:sp>
          <p:nvSpPr>
            <p:cNvPr id="9" name="자유형: 도형 8"/>
            <p:cNvSpPr/>
            <p:nvPr/>
          </p:nvSpPr>
          <p:spPr>
            <a:xfrm>
              <a:off x="8711382" y="3377381"/>
              <a:ext cx="3480619" cy="3480619"/>
            </a:xfrm>
            <a:custGeom>
              <a:avLst/>
              <a:gdLst>
                <a:gd name="connsiteX0" fmla="*/ 3480619 w 3480619"/>
                <a:gd name="connsiteY0" fmla="*/ 0 h 3480619"/>
                <a:gd name="connsiteX1" fmla="*/ 3480619 w 3480619"/>
                <a:gd name="connsiteY1" fmla="*/ 3480619 h 3480619"/>
                <a:gd name="connsiteX2" fmla="*/ 0 w 3480619"/>
                <a:gd name="connsiteY2" fmla="*/ 3480619 h 3480619"/>
                <a:gd name="connsiteX3" fmla="*/ 3480619 w 3480619"/>
                <a:gd name="connsiteY3" fmla="*/ 0 h 34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0619" h="3480619">
                  <a:moveTo>
                    <a:pt x="3480619" y="0"/>
                  </a:moveTo>
                  <a:lnTo>
                    <a:pt x="3480619" y="3480619"/>
                  </a:lnTo>
                  <a:lnTo>
                    <a:pt x="0" y="3480619"/>
                  </a:lnTo>
                  <a:cubicBezTo>
                    <a:pt x="0" y="1558326"/>
                    <a:pt x="1558326" y="0"/>
                    <a:pt x="3480619" y="0"/>
                  </a:cubicBezTo>
                  <a:close/>
                </a:path>
              </a:pathLst>
            </a:custGeom>
            <a:gradFill>
              <a:gsLst>
                <a:gs pos="0">
                  <a:srgbClr val="8E99DD">
                    <a:alpha val="50000"/>
                  </a:srgbClr>
                </a:gs>
                <a:gs pos="35000">
                  <a:srgbClr val="9DC1EF">
                    <a:alpha val="50000"/>
                  </a:srgbClr>
                </a:gs>
                <a:gs pos="74000">
                  <a:srgbClr val="B9ADDE">
                    <a:alpha val="50000"/>
                  </a:srgbClr>
                </a:gs>
                <a:gs pos="100000">
                  <a:srgbClr val="D7ACD2">
                    <a:alpha val="5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0" name="자유형: 도형 9"/>
            <p:cNvSpPr/>
            <p:nvPr/>
          </p:nvSpPr>
          <p:spPr>
            <a:xfrm>
              <a:off x="9463550" y="4129550"/>
              <a:ext cx="2728450" cy="2728450"/>
            </a:xfrm>
            <a:custGeom>
              <a:avLst/>
              <a:gdLst>
                <a:gd name="connsiteX0" fmla="*/ 3480619 w 3480619"/>
                <a:gd name="connsiteY0" fmla="*/ 0 h 3480619"/>
                <a:gd name="connsiteX1" fmla="*/ 3480619 w 3480619"/>
                <a:gd name="connsiteY1" fmla="*/ 3480619 h 3480619"/>
                <a:gd name="connsiteX2" fmla="*/ 0 w 3480619"/>
                <a:gd name="connsiteY2" fmla="*/ 3480619 h 3480619"/>
                <a:gd name="connsiteX3" fmla="*/ 3480619 w 3480619"/>
                <a:gd name="connsiteY3" fmla="*/ 0 h 34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0619" h="3480619">
                  <a:moveTo>
                    <a:pt x="3480619" y="0"/>
                  </a:moveTo>
                  <a:lnTo>
                    <a:pt x="3480619" y="3480619"/>
                  </a:lnTo>
                  <a:lnTo>
                    <a:pt x="0" y="3480619"/>
                  </a:lnTo>
                  <a:cubicBezTo>
                    <a:pt x="0" y="1558326"/>
                    <a:pt x="1558326" y="0"/>
                    <a:pt x="3480619" y="0"/>
                  </a:cubicBezTo>
                  <a:close/>
                </a:path>
              </a:pathLst>
            </a:custGeom>
            <a:gradFill>
              <a:gsLst>
                <a:gs pos="0">
                  <a:srgbClr val="8E99DD"/>
                </a:gs>
                <a:gs pos="35000">
                  <a:srgbClr val="9DC1EF"/>
                </a:gs>
                <a:gs pos="74000">
                  <a:srgbClr val="B9ADDE"/>
                </a:gs>
                <a:gs pos="100000">
                  <a:srgbClr val="D7ACD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7" name="사각형: 둥근 모서리 6"/>
          <p:cNvSpPr/>
          <p:nvPr/>
        </p:nvSpPr>
        <p:spPr>
          <a:xfrm>
            <a:off x="596074" y="344487"/>
            <a:ext cx="8180365" cy="903970"/>
          </a:xfrm>
          <a:prstGeom prst="roundRect">
            <a:avLst>
              <a:gd name="adj" fmla="val 3991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4" name="사각형: 둥근 모서리 13"/>
          <p:cNvSpPr/>
          <p:nvPr/>
        </p:nvSpPr>
        <p:spPr>
          <a:xfrm>
            <a:off x="675002" y="418439"/>
            <a:ext cx="8044543" cy="757504"/>
          </a:xfrm>
          <a:prstGeom prst="roundRect">
            <a:avLst>
              <a:gd name="adj" fmla="val 399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8" name="TextBox 17">
            <a:extLst/>
          </p:cNvPr>
          <p:cNvSpPr txBox="1"/>
          <p:nvPr/>
        </p:nvSpPr>
        <p:spPr>
          <a:xfrm flipH="1">
            <a:off x="855062" y="612139"/>
            <a:ext cx="62426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Ⅰ. </a:t>
            </a:r>
            <a:r>
              <a:rPr lang="ko-KR" altLang="en-US" sz="22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알아두면</a:t>
            </a:r>
            <a:r>
              <a:rPr lang="ko-KR" altLang="en-US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 매우 중요한 내용 </a:t>
            </a:r>
            <a:r>
              <a:rPr lang="en-US" altLang="ko-KR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– 1. </a:t>
            </a:r>
            <a:r>
              <a:rPr lang="ko-KR" altLang="en-US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영양</a:t>
            </a:r>
          </a:p>
        </p:txBody>
      </p:sp>
      <p:sp>
        <p:nvSpPr>
          <p:cNvPr id="71" name="직사각형 70"/>
          <p:cNvSpPr/>
          <p:nvPr/>
        </p:nvSpPr>
        <p:spPr>
          <a:xfrm>
            <a:off x="181024" y="1958350"/>
            <a:ext cx="1971676" cy="1719916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 w="889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25" b="1" dirty="0">
                <a:latin typeface="Arial" panose="020B0604020202020204" pitchFamily="34" charset="0"/>
                <a:cs typeface="Arial" panose="020B0604020202020204" pitchFamily="34" charset="0"/>
              </a:rPr>
              <a:t>5)</a:t>
            </a:r>
            <a:r>
              <a:rPr lang="ko-KR" altLang="en-US" sz="2625" b="1" dirty="0">
                <a:latin typeface="Arial" panose="020B0604020202020204" pitchFamily="34" charset="0"/>
                <a:cs typeface="Arial" panose="020B0604020202020204" pitchFamily="34" charset="0"/>
              </a:rPr>
              <a:t> 미네랄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B39FC5C-89C6-4FD0-9A12-8456D753D8C3}"/>
              </a:ext>
            </a:extLst>
          </p:cNvPr>
          <p:cNvSpPr txBox="1"/>
          <p:nvPr/>
        </p:nvSpPr>
        <p:spPr>
          <a:xfrm>
            <a:off x="2367119" y="2055704"/>
            <a:ext cx="6614651" cy="153503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257175" indent="-257175">
              <a:buFont typeface="+mj-ea"/>
              <a:buAutoNum type="circleNumDbPlain"/>
            </a:pPr>
            <a:r>
              <a:rPr lang="ko-KR" altLang="en-US" sz="1875" dirty="0"/>
              <a:t>반추위 내의 삼투압과 </a:t>
            </a:r>
            <a:r>
              <a:rPr lang="en-US" altLang="ko-KR" sz="1875" dirty="0"/>
              <a:t>pH</a:t>
            </a:r>
            <a:r>
              <a:rPr lang="ko-KR" altLang="en-US" sz="1875" dirty="0"/>
              <a:t>를 조절하고 반추위 내에서 발효에 영향</a:t>
            </a:r>
            <a:endParaRPr lang="en-US" altLang="ko-KR" sz="1875" dirty="0"/>
          </a:p>
          <a:p>
            <a:pPr marL="257175" indent="-257175">
              <a:buFont typeface="+mj-ea"/>
              <a:buAutoNum type="circleNumDbPlain"/>
            </a:pPr>
            <a:endParaRPr lang="en-US" altLang="ko-KR" sz="1875" dirty="0"/>
          </a:p>
          <a:p>
            <a:pPr marL="257175" indent="-257175">
              <a:buFont typeface="+mj-ea"/>
              <a:buAutoNum type="circleNumDbPlain"/>
            </a:pPr>
            <a:r>
              <a:rPr lang="ko-KR" altLang="en-US" sz="1875" dirty="0"/>
              <a:t>다량 미네랄</a:t>
            </a:r>
            <a:r>
              <a:rPr lang="en-US" altLang="ko-KR" sz="1875" dirty="0"/>
              <a:t>(</a:t>
            </a:r>
            <a:r>
              <a:rPr lang="ko-KR" altLang="en-US" sz="1875" dirty="0"/>
              <a:t>칼슘</a:t>
            </a:r>
            <a:r>
              <a:rPr lang="en-US" altLang="ko-KR" sz="1875" dirty="0"/>
              <a:t>, </a:t>
            </a:r>
            <a:r>
              <a:rPr lang="ko-KR" altLang="en-US" sz="1875" dirty="0"/>
              <a:t>칼륨</a:t>
            </a:r>
            <a:r>
              <a:rPr lang="en-US" altLang="ko-KR" sz="1875" dirty="0"/>
              <a:t>, </a:t>
            </a:r>
            <a:r>
              <a:rPr lang="ko-KR" altLang="en-US" sz="1875" dirty="0"/>
              <a:t>나트륨</a:t>
            </a:r>
            <a:r>
              <a:rPr lang="en-US" altLang="ko-KR" sz="1875" dirty="0"/>
              <a:t>, </a:t>
            </a:r>
            <a:r>
              <a:rPr lang="ko-KR" altLang="en-US" sz="1875" dirty="0"/>
              <a:t>마그네슘</a:t>
            </a:r>
            <a:r>
              <a:rPr lang="en-US" altLang="ko-KR" sz="1875" dirty="0"/>
              <a:t>, </a:t>
            </a:r>
            <a:r>
              <a:rPr lang="ko-KR" altLang="en-US" sz="1875" dirty="0"/>
              <a:t>인</a:t>
            </a:r>
            <a:r>
              <a:rPr lang="en-US" altLang="ko-KR" sz="1875" dirty="0"/>
              <a:t>, </a:t>
            </a:r>
            <a:r>
              <a:rPr lang="ko-KR" altLang="en-US" sz="1875" dirty="0"/>
              <a:t>황</a:t>
            </a:r>
            <a:r>
              <a:rPr lang="en-US" altLang="ko-KR" sz="1875" dirty="0"/>
              <a:t>, </a:t>
            </a:r>
            <a:r>
              <a:rPr lang="ko-KR" altLang="en-US" sz="1875" dirty="0"/>
              <a:t>염</a:t>
            </a:r>
            <a:r>
              <a:rPr lang="en-US" altLang="ko-KR" sz="1875" dirty="0"/>
              <a:t>)</a:t>
            </a:r>
            <a:br>
              <a:rPr lang="en-US" altLang="ko-KR" sz="1875" dirty="0"/>
            </a:br>
            <a:r>
              <a:rPr lang="ko-KR" altLang="en-US" sz="1875" dirty="0"/>
              <a:t>미량 미네랄</a:t>
            </a:r>
            <a:r>
              <a:rPr lang="en-US" altLang="ko-KR" sz="1875" dirty="0"/>
              <a:t>(</a:t>
            </a:r>
            <a:r>
              <a:rPr lang="ko-KR" altLang="en-US" sz="1875" dirty="0"/>
              <a:t>철</a:t>
            </a:r>
            <a:r>
              <a:rPr lang="en-US" altLang="ko-KR" sz="1875" dirty="0"/>
              <a:t>, </a:t>
            </a:r>
            <a:r>
              <a:rPr lang="ko-KR" altLang="en-US" sz="1875" dirty="0"/>
              <a:t>구리</a:t>
            </a:r>
            <a:r>
              <a:rPr lang="en-US" altLang="ko-KR" sz="1875" dirty="0"/>
              <a:t>, </a:t>
            </a:r>
            <a:r>
              <a:rPr lang="ko-KR" altLang="en-US" sz="1875" dirty="0"/>
              <a:t>코발트</a:t>
            </a:r>
            <a:r>
              <a:rPr lang="en-US" altLang="ko-KR" sz="1875" dirty="0"/>
              <a:t>, </a:t>
            </a:r>
            <a:r>
              <a:rPr lang="ko-KR" altLang="en-US" sz="1875" dirty="0"/>
              <a:t>망간</a:t>
            </a:r>
            <a:r>
              <a:rPr lang="en-US" altLang="ko-KR" sz="1875" dirty="0"/>
              <a:t>, </a:t>
            </a:r>
            <a:r>
              <a:rPr lang="ko-KR" altLang="en-US" sz="1875" dirty="0"/>
              <a:t>아연</a:t>
            </a:r>
            <a:r>
              <a:rPr lang="en-US" altLang="ko-KR" sz="1875" dirty="0"/>
              <a:t>, </a:t>
            </a:r>
            <a:r>
              <a:rPr lang="ko-KR" altLang="en-US" sz="1875" dirty="0" err="1"/>
              <a:t>셀레늄</a:t>
            </a:r>
            <a:r>
              <a:rPr lang="en-US" altLang="ko-KR" sz="1875" dirty="0"/>
              <a:t>, </a:t>
            </a:r>
            <a:r>
              <a:rPr lang="ko-KR" altLang="en-US" sz="1875" dirty="0"/>
              <a:t>요오드</a:t>
            </a:r>
            <a:r>
              <a:rPr lang="en-US" altLang="ko-KR" sz="1875" dirty="0"/>
              <a:t>)</a:t>
            </a:r>
            <a:endParaRPr lang="ko-KR" altLang="en-US" sz="1875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3AD8838A-B567-4E06-AEB5-B5DA7965379D}"/>
              </a:ext>
            </a:extLst>
          </p:cNvPr>
          <p:cNvSpPr/>
          <p:nvPr/>
        </p:nvSpPr>
        <p:spPr>
          <a:xfrm>
            <a:off x="181024" y="4359827"/>
            <a:ext cx="1971676" cy="1806368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 w="889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25" b="1" dirty="0">
                <a:latin typeface="Arial" panose="020B0604020202020204" pitchFamily="34" charset="0"/>
                <a:cs typeface="Arial" panose="020B0604020202020204" pitchFamily="34" charset="0"/>
              </a:rPr>
              <a:t>6)</a:t>
            </a:r>
            <a:r>
              <a:rPr lang="ko-KR" altLang="en-US" sz="2625" b="1" dirty="0">
                <a:latin typeface="Arial" panose="020B0604020202020204" pitchFamily="34" charset="0"/>
                <a:cs typeface="Arial" panose="020B0604020202020204" pitchFamily="34" charset="0"/>
              </a:rPr>
              <a:t> 물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C35ECD4-BBC4-4705-ABFA-BD252072D856}"/>
              </a:ext>
            </a:extLst>
          </p:cNvPr>
          <p:cNvSpPr txBox="1"/>
          <p:nvPr/>
        </p:nvSpPr>
        <p:spPr>
          <a:xfrm>
            <a:off x="2367119" y="4657506"/>
            <a:ext cx="6614651" cy="124649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257175" indent="-257175">
              <a:buFont typeface="+mj-ea"/>
              <a:buAutoNum type="circleNumDbPlain"/>
            </a:pPr>
            <a:r>
              <a:rPr lang="ko-KR" altLang="en-US" sz="1875" dirty="0"/>
              <a:t>섭취한 건물 </a:t>
            </a:r>
            <a:r>
              <a:rPr lang="en-US" altLang="ko-KR" sz="1875" dirty="0"/>
              <a:t>1kg</a:t>
            </a:r>
            <a:r>
              <a:rPr lang="ko-KR" altLang="en-US" sz="1875" dirty="0"/>
              <a:t>당 물 </a:t>
            </a:r>
            <a:r>
              <a:rPr lang="en-US" altLang="ko-KR" sz="1875" dirty="0"/>
              <a:t>3.5~5.5L</a:t>
            </a:r>
            <a:r>
              <a:rPr lang="ko-KR" altLang="en-US" sz="1875" dirty="0"/>
              <a:t>를 필요로 함</a:t>
            </a:r>
            <a:endParaRPr lang="en-US" altLang="ko-KR" sz="1875" dirty="0"/>
          </a:p>
          <a:p>
            <a:pPr marL="257175" indent="-257175">
              <a:buFont typeface="+mj-ea"/>
              <a:buAutoNum type="circleNumDbPlain"/>
            </a:pPr>
            <a:endParaRPr lang="en-US" altLang="ko-KR" sz="1875" dirty="0"/>
          </a:p>
          <a:p>
            <a:pPr marL="257175" indent="-257175">
              <a:buFont typeface="+mj-ea"/>
              <a:buAutoNum type="circleNumDbPlain"/>
            </a:pPr>
            <a:r>
              <a:rPr lang="ko-KR" altLang="en-US" sz="1875" dirty="0"/>
              <a:t>사료섭취량이 줄어들면 반드시 물 공급량을 확인한다</a:t>
            </a:r>
            <a:r>
              <a:rPr lang="en-US" altLang="ko-KR" sz="1875" dirty="0"/>
              <a:t/>
            </a:r>
            <a:br>
              <a:rPr lang="en-US" altLang="ko-KR" sz="1875" dirty="0"/>
            </a:br>
            <a:r>
              <a:rPr lang="ko-KR" altLang="en-US" sz="1875" dirty="0"/>
              <a:t>→ 오줌을 마시는 경우도 있음</a:t>
            </a:r>
            <a:r>
              <a:rPr lang="en-US" altLang="ko-KR" sz="1875" dirty="0"/>
              <a:t>, </a:t>
            </a:r>
            <a:r>
              <a:rPr lang="ko-KR" altLang="en-US" sz="1875" dirty="0"/>
              <a:t>변에 옥수수가 나타남</a:t>
            </a:r>
          </a:p>
        </p:txBody>
      </p:sp>
    </p:spTree>
    <p:extLst>
      <p:ext uri="{BB962C8B-B14F-4D97-AF65-F5344CB8AC3E}">
        <p14:creationId xmlns:p14="http://schemas.microsoft.com/office/powerpoint/2010/main" val="807775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: 도형 3"/>
          <p:cNvSpPr/>
          <p:nvPr/>
        </p:nvSpPr>
        <p:spPr>
          <a:xfrm>
            <a:off x="6533537" y="4246813"/>
            <a:ext cx="2610464" cy="2610464"/>
          </a:xfrm>
          <a:custGeom>
            <a:avLst/>
            <a:gdLst>
              <a:gd name="connsiteX0" fmla="*/ 3480619 w 3480619"/>
              <a:gd name="connsiteY0" fmla="*/ 0 h 3480619"/>
              <a:gd name="connsiteX1" fmla="*/ 3480619 w 3480619"/>
              <a:gd name="connsiteY1" fmla="*/ 3480619 h 3480619"/>
              <a:gd name="connsiteX2" fmla="*/ 0 w 3480619"/>
              <a:gd name="connsiteY2" fmla="*/ 3480619 h 3480619"/>
              <a:gd name="connsiteX3" fmla="*/ 3480619 w 3480619"/>
              <a:gd name="connsiteY3" fmla="*/ 0 h 348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0619" h="3480619">
                <a:moveTo>
                  <a:pt x="3480619" y="0"/>
                </a:moveTo>
                <a:lnTo>
                  <a:pt x="3480619" y="3480619"/>
                </a:lnTo>
                <a:lnTo>
                  <a:pt x="0" y="3480619"/>
                </a:lnTo>
                <a:cubicBezTo>
                  <a:pt x="0" y="1558326"/>
                  <a:pt x="1558326" y="0"/>
                  <a:pt x="3480619" y="0"/>
                </a:cubicBezTo>
                <a:close/>
              </a:path>
            </a:pathLst>
          </a:custGeom>
          <a:gradFill>
            <a:gsLst>
              <a:gs pos="0">
                <a:srgbClr val="8E99DD">
                  <a:alpha val="50000"/>
                </a:srgbClr>
              </a:gs>
              <a:gs pos="35000">
                <a:srgbClr val="9DC1EF">
                  <a:alpha val="50000"/>
                </a:srgbClr>
              </a:gs>
              <a:gs pos="74000">
                <a:srgbClr val="B9ADDE">
                  <a:alpha val="50000"/>
                </a:srgbClr>
              </a:gs>
              <a:gs pos="100000">
                <a:srgbClr val="D7ACD2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6" name="자유형: 도형 5"/>
          <p:cNvSpPr/>
          <p:nvPr/>
        </p:nvSpPr>
        <p:spPr>
          <a:xfrm>
            <a:off x="7097662" y="4810939"/>
            <a:ext cx="2046338" cy="2046338"/>
          </a:xfrm>
          <a:custGeom>
            <a:avLst/>
            <a:gdLst>
              <a:gd name="connsiteX0" fmla="*/ 3480619 w 3480619"/>
              <a:gd name="connsiteY0" fmla="*/ 0 h 3480619"/>
              <a:gd name="connsiteX1" fmla="*/ 3480619 w 3480619"/>
              <a:gd name="connsiteY1" fmla="*/ 3480619 h 3480619"/>
              <a:gd name="connsiteX2" fmla="*/ 0 w 3480619"/>
              <a:gd name="connsiteY2" fmla="*/ 3480619 h 3480619"/>
              <a:gd name="connsiteX3" fmla="*/ 3480619 w 3480619"/>
              <a:gd name="connsiteY3" fmla="*/ 0 h 348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0619" h="3480619">
                <a:moveTo>
                  <a:pt x="3480619" y="0"/>
                </a:moveTo>
                <a:lnTo>
                  <a:pt x="3480619" y="3480619"/>
                </a:lnTo>
                <a:lnTo>
                  <a:pt x="0" y="3480619"/>
                </a:lnTo>
                <a:cubicBezTo>
                  <a:pt x="0" y="1558326"/>
                  <a:pt x="1558326" y="0"/>
                  <a:pt x="3480619" y="0"/>
                </a:cubicBezTo>
                <a:close/>
              </a:path>
            </a:pathLst>
          </a:custGeom>
          <a:gradFill>
            <a:gsLst>
              <a:gs pos="0">
                <a:srgbClr val="8E99DD"/>
              </a:gs>
              <a:gs pos="35000">
                <a:srgbClr val="9DC1EF"/>
              </a:gs>
              <a:gs pos="74000">
                <a:srgbClr val="B9ADDE"/>
              </a:gs>
              <a:gs pos="100000">
                <a:srgbClr val="D7ACD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grpSp>
        <p:nvGrpSpPr>
          <p:cNvPr id="2" name="그룹 7"/>
          <p:cNvGrpSpPr/>
          <p:nvPr/>
        </p:nvGrpSpPr>
        <p:grpSpPr>
          <a:xfrm rot="10800000">
            <a:off x="0" y="718"/>
            <a:ext cx="1971675" cy="1971675"/>
            <a:chOff x="8711382" y="3377381"/>
            <a:chExt cx="3480619" cy="3480619"/>
          </a:xfrm>
        </p:grpSpPr>
        <p:sp>
          <p:nvSpPr>
            <p:cNvPr id="9" name="자유형: 도형 8"/>
            <p:cNvSpPr/>
            <p:nvPr/>
          </p:nvSpPr>
          <p:spPr>
            <a:xfrm>
              <a:off x="8711382" y="3377381"/>
              <a:ext cx="3480619" cy="3480619"/>
            </a:xfrm>
            <a:custGeom>
              <a:avLst/>
              <a:gdLst>
                <a:gd name="connsiteX0" fmla="*/ 3480619 w 3480619"/>
                <a:gd name="connsiteY0" fmla="*/ 0 h 3480619"/>
                <a:gd name="connsiteX1" fmla="*/ 3480619 w 3480619"/>
                <a:gd name="connsiteY1" fmla="*/ 3480619 h 3480619"/>
                <a:gd name="connsiteX2" fmla="*/ 0 w 3480619"/>
                <a:gd name="connsiteY2" fmla="*/ 3480619 h 3480619"/>
                <a:gd name="connsiteX3" fmla="*/ 3480619 w 3480619"/>
                <a:gd name="connsiteY3" fmla="*/ 0 h 34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0619" h="3480619">
                  <a:moveTo>
                    <a:pt x="3480619" y="0"/>
                  </a:moveTo>
                  <a:lnTo>
                    <a:pt x="3480619" y="3480619"/>
                  </a:lnTo>
                  <a:lnTo>
                    <a:pt x="0" y="3480619"/>
                  </a:lnTo>
                  <a:cubicBezTo>
                    <a:pt x="0" y="1558326"/>
                    <a:pt x="1558326" y="0"/>
                    <a:pt x="3480619" y="0"/>
                  </a:cubicBezTo>
                  <a:close/>
                </a:path>
              </a:pathLst>
            </a:custGeom>
            <a:gradFill>
              <a:gsLst>
                <a:gs pos="0">
                  <a:srgbClr val="8E99DD">
                    <a:alpha val="50000"/>
                  </a:srgbClr>
                </a:gs>
                <a:gs pos="35000">
                  <a:srgbClr val="9DC1EF">
                    <a:alpha val="50000"/>
                  </a:srgbClr>
                </a:gs>
                <a:gs pos="74000">
                  <a:srgbClr val="B9ADDE">
                    <a:alpha val="50000"/>
                  </a:srgbClr>
                </a:gs>
                <a:gs pos="100000">
                  <a:srgbClr val="D7ACD2">
                    <a:alpha val="5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0" name="자유형: 도형 9"/>
            <p:cNvSpPr/>
            <p:nvPr/>
          </p:nvSpPr>
          <p:spPr>
            <a:xfrm>
              <a:off x="9463550" y="4129550"/>
              <a:ext cx="2728450" cy="2728450"/>
            </a:xfrm>
            <a:custGeom>
              <a:avLst/>
              <a:gdLst>
                <a:gd name="connsiteX0" fmla="*/ 3480619 w 3480619"/>
                <a:gd name="connsiteY0" fmla="*/ 0 h 3480619"/>
                <a:gd name="connsiteX1" fmla="*/ 3480619 w 3480619"/>
                <a:gd name="connsiteY1" fmla="*/ 3480619 h 3480619"/>
                <a:gd name="connsiteX2" fmla="*/ 0 w 3480619"/>
                <a:gd name="connsiteY2" fmla="*/ 3480619 h 3480619"/>
                <a:gd name="connsiteX3" fmla="*/ 3480619 w 3480619"/>
                <a:gd name="connsiteY3" fmla="*/ 0 h 34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0619" h="3480619">
                  <a:moveTo>
                    <a:pt x="3480619" y="0"/>
                  </a:moveTo>
                  <a:lnTo>
                    <a:pt x="3480619" y="3480619"/>
                  </a:lnTo>
                  <a:lnTo>
                    <a:pt x="0" y="3480619"/>
                  </a:lnTo>
                  <a:cubicBezTo>
                    <a:pt x="0" y="1558326"/>
                    <a:pt x="1558326" y="0"/>
                    <a:pt x="3480619" y="0"/>
                  </a:cubicBezTo>
                  <a:close/>
                </a:path>
              </a:pathLst>
            </a:custGeom>
            <a:gradFill>
              <a:gsLst>
                <a:gs pos="0">
                  <a:srgbClr val="8E99DD"/>
                </a:gs>
                <a:gs pos="35000">
                  <a:srgbClr val="9DC1EF"/>
                </a:gs>
                <a:gs pos="74000">
                  <a:srgbClr val="B9ADDE"/>
                </a:gs>
                <a:gs pos="100000">
                  <a:srgbClr val="D7ACD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7" name="사각형: 둥근 모서리 6"/>
          <p:cNvSpPr/>
          <p:nvPr/>
        </p:nvSpPr>
        <p:spPr>
          <a:xfrm>
            <a:off x="596074" y="390785"/>
            <a:ext cx="8180365" cy="903970"/>
          </a:xfrm>
          <a:prstGeom prst="roundRect">
            <a:avLst>
              <a:gd name="adj" fmla="val 3991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2" name="사각형: 둥근 모서리 11"/>
          <p:cNvSpPr/>
          <p:nvPr/>
        </p:nvSpPr>
        <p:spPr>
          <a:xfrm>
            <a:off x="576616" y="2163072"/>
            <a:ext cx="8191251" cy="3574877"/>
          </a:xfrm>
          <a:prstGeom prst="roundRect">
            <a:avLst>
              <a:gd name="adj" fmla="val 2553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3" name="사각형: 둥근 모서리 12"/>
          <p:cNvSpPr/>
          <p:nvPr/>
        </p:nvSpPr>
        <p:spPr>
          <a:xfrm>
            <a:off x="666342" y="2259753"/>
            <a:ext cx="8044543" cy="3389320"/>
          </a:xfrm>
          <a:prstGeom prst="roundRect">
            <a:avLst>
              <a:gd name="adj" fmla="val 255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4" name="사각형: 둥근 모서리 13"/>
          <p:cNvSpPr/>
          <p:nvPr/>
        </p:nvSpPr>
        <p:spPr>
          <a:xfrm>
            <a:off x="675002" y="464737"/>
            <a:ext cx="8044543" cy="757504"/>
          </a:xfrm>
          <a:prstGeom prst="roundRect">
            <a:avLst>
              <a:gd name="adj" fmla="val 399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7" name="TextBox 16">
            <a:extLst/>
          </p:cNvPr>
          <p:cNvSpPr txBox="1"/>
          <p:nvPr/>
        </p:nvSpPr>
        <p:spPr>
          <a:xfrm flipH="1">
            <a:off x="4133747" y="4656996"/>
            <a:ext cx="9245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VISION</a:t>
            </a:r>
            <a:endParaRPr lang="ko-KR" altLang="en-US" sz="15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8" name="TextBox 17">
            <a:extLst/>
          </p:cNvPr>
          <p:cNvSpPr txBox="1"/>
          <p:nvPr/>
        </p:nvSpPr>
        <p:spPr>
          <a:xfrm flipH="1">
            <a:off x="855061" y="658437"/>
            <a:ext cx="643156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Ⅰ. </a:t>
            </a:r>
            <a:r>
              <a:rPr lang="ko-KR" altLang="en-US" sz="22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알아두면</a:t>
            </a:r>
            <a:r>
              <a:rPr lang="ko-KR" altLang="en-US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 매우 중요한 내용 </a:t>
            </a:r>
            <a:r>
              <a:rPr lang="en-US" altLang="ko-KR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– 2. </a:t>
            </a:r>
            <a:r>
              <a:rPr lang="ko-KR" altLang="en-US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장내 면역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1518" y="2323148"/>
            <a:ext cx="790384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>
              <a:buAutoNum type="arabicParenR"/>
              <a:defRPr lang="ko-KR" altLang="en-US"/>
            </a:pPr>
            <a:r>
              <a:rPr lang="ko-KR" altLang="en-US" sz="2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세균 및 바이러스 침입에 대한 생체 방어기구는 </a:t>
            </a:r>
            <a:r>
              <a:rPr lang="en-US" altLang="ko-KR" sz="2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/>
            </a:r>
            <a:br>
              <a:rPr lang="en-US" altLang="ko-KR" sz="2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</a:br>
            <a:r>
              <a:rPr lang="en-US" altLang="ko-KR" sz="2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“</a:t>
            </a:r>
            <a:r>
              <a:rPr lang="ko-KR" altLang="en-US" sz="2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자연면역</a:t>
            </a:r>
            <a:r>
              <a:rPr lang="en-US" altLang="ko-KR" sz="2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”</a:t>
            </a:r>
            <a:r>
              <a:rPr lang="ko-KR" altLang="en-US" sz="2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과 </a:t>
            </a:r>
            <a:r>
              <a:rPr lang="en-US" altLang="ko-KR" sz="2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“</a:t>
            </a:r>
            <a:r>
              <a:rPr lang="ko-KR" altLang="en-US" sz="2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획득면역</a:t>
            </a:r>
            <a:r>
              <a:rPr lang="en-US" altLang="ko-KR" sz="2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”</a:t>
            </a:r>
            <a:r>
              <a:rPr lang="ko-KR" altLang="en-US" sz="2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이 있다</a:t>
            </a:r>
            <a:r>
              <a:rPr lang="en-US" altLang="ko-KR" sz="2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.</a:t>
            </a:r>
          </a:p>
          <a:p>
            <a:pPr marL="385763" indent="-385763">
              <a:buAutoNum type="arabicParenR"/>
              <a:defRPr lang="ko-KR" altLang="en-US"/>
            </a:pPr>
            <a:endParaRPr lang="en-US" altLang="ko-KR" sz="21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marL="385763" indent="-385763">
              <a:buAutoNum type="arabicParenR"/>
              <a:defRPr lang="ko-KR" altLang="en-US"/>
            </a:pPr>
            <a:r>
              <a:rPr lang="en-US" altLang="ko-KR" sz="2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“</a:t>
            </a:r>
            <a:r>
              <a:rPr lang="ko-KR" altLang="en-US" sz="2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자연면역</a:t>
            </a:r>
            <a:r>
              <a:rPr lang="en-US" altLang="ko-KR" sz="2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”</a:t>
            </a:r>
            <a:r>
              <a:rPr lang="ko-KR" altLang="en-US" sz="2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은 세균을 탐식하거나 장애를 일으켜 면역작용을 한다</a:t>
            </a:r>
            <a:r>
              <a:rPr lang="en-US" altLang="ko-KR" sz="2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.</a:t>
            </a:r>
          </a:p>
          <a:p>
            <a:pPr marL="385763" indent="-385763">
              <a:buAutoNum type="arabicParenR"/>
              <a:defRPr lang="ko-KR" altLang="en-US"/>
            </a:pPr>
            <a:endParaRPr lang="en-US" altLang="ko-KR" sz="21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marL="385763" indent="-385763">
              <a:buAutoNum type="arabicParenR"/>
              <a:defRPr lang="ko-KR" altLang="en-US"/>
            </a:pPr>
            <a:r>
              <a:rPr lang="en-US" altLang="ko-KR" sz="2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“</a:t>
            </a:r>
            <a:r>
              <a:rPr lang="ko-KR" altLang="en-US" sz="2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획득면역</a:t>
            </a:r>
            <a:r>
              <a:rPr lang="en-US" altLang="ko-KR" sz="2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”</a:t>
            </a:r>
            <a:r>
              <a:rPr lang="ko-KR" altLang="en-US" sz="2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은 병원체 등의 이물질을 다 처리하지 못한 경우에 </a:t>
            </a:r>
            <a:r>
              <a:rPr lang="en-US" altLang="ko-KR" sz="2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2</a:t>
            </a:r>
            <a:r>
              <a:rPr lang="ko-KR" altLang="en-US" sz="2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차적으로 보다 강력하게 작용하여 이물질을 제거한다</a:t>
            </a:r>
            <a:r>
              <a:rPr lang="en-US" altLang="ko-KR" sz="2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.</a:t>
            </a:r>
            <a:br>
              <a:rPr lang="en-US" altLang="ko-KR" sz="2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</a:br>
            <a:r>
              <a:rPr lang="en-US" altLang="ko-KR" sz="2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/>
            </a:r>
            <a:br>
              <a:rPr lang="en-US" altLang="ko-KR" sz="2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</a:br>
            <a:r>
              <a:rPr lang="ko-KR" altLang="en-US" sz="2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→면역기억을 통해 재 침입 병원균에 대해 빠르게 대처한다</a:t>
            </a:r>
            <a:r>
              <a:rPr lang="en-US" altLang="ko-KR" sz="21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.</a:t>
            </a:r>
            <a:endParaRPr lang="ko-KR" altLang="en-US" sz="135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8256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95E6EE9A-C6BD-4195-958F-9246DA5D3E1A}"/>
              </a:ext>
            </a:extLst>
          </p:cNvPr>
          <p:cNvGrpSpPr/>
          <p:nvPr/>
        </p:nvGrpSpPr>
        <p:grpSpPr>
          <a:xfrm>
            <a:off x="1375212" y="37618"/>
            <a:ext cx="6148332" cy="6820382"/>
            <a:chOff x="2451658" y="857250"/>
            <a:chExt cx="4526821" cy="5178013"/>
          </a:xfrm>
        </p:grpSpPr>
        <p:pic>
          <p:nvPicPr>
            <p:cNvPr id="2050" name="Picture 2" descr="C:\Users\Hoon\Desktop\강의그림\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51658" y="857250"/>
              <a:ext cx="4526821" cy="5169296"/>
            </a:xfrm>
            <a:prstGeom prst="rect">
              <a:avLst/>
            </a:prstGeom>
            <a:noFill/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5BE4A8A6-21EF-4AE2-8060-666DF0477E79}"/>
                </a:ext>
              </a:extLst>
            </p:cNvPr>
            <p:cNvSpPr txBox="1"/>
            <p:nvPr/>
          </p:nvSpPr>
          <p:spPr>
            <a:xfrm>
              <a:off x="3509010" y="1131570"/>
              <a:ext cx="262890" cy="3000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350" dirty="0"/>
                <a:t>간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60C58E5F-C0F6-4C3B-801A-307EB7DA4B5D}"/>
                </a:ext>
              </a:extLst>
            </p:cNvPr>
            <p:cNvSpPr txBox="1"/>
            <p:nvPr/>
          </p:nvSpPr>
          <p:spPr>
            <a:xfrm>
              <a:off x="2663190" y="2411730"/>
              <a:ext cx="731520" cy="3000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350" dirty="0"/>
                <a:t>림프관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DD2502A-B75B-47DD-A5F0-29424BABE6CC}"/>
                </a:ext>
              </a:extLst>
            </p:cNvPr>
            <p:cNvSpPr txBox="1"/>
            <p:nvPr/>
          </p:nvSpPr>
          <p:spPr>
            <a:xfrm>
              <a:off x="2451658" y="5383530"/>
              <a:ext cx="731520" cy="3000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350" dirty="0"/>
                <a:t>맹장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656194B-E0EF-468C-87BC-9CBE4F48A368}"/>
                </a:ext>
              </a:extLst>
            </p:cNvPr>
            <p:cNvSpPr txBox="1"/>
            <p:nvPr/>
          </p:nvSpPr>
          <p:spPr>
            <a:xfrm>
              <a:off x="3983548" y="5735181"/>
              <a:ext cx="731520" cy="3000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350" dirty="0"/>
                <a:t>대장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37DF486-E3C8-4AEA-ABAA-0A0BE9A92A77}"/>
                </a:ext>
              </a:extLst>
            </p:cNvPr>
            <p:cNvSpPr txBox="1"/>
            <p:nvPr/>
          </p:nvSpPr>
          <p:spPr>
            <a:xfrm>
              <a:off x="4617720" y="5732530"/>
              <a:ext cx="731520" cy="3000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350" dirty="0"/>
                <a:t>소장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6453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F44BBFE1-FD5D-4FF4-9396-67FE961C4B02}"/>
              </a:ext>
            </a:extLst>
          </p:cNvPr>
          <p:cNvGrpSpPr/>
          <p:nvPr/>
        </p:nvGrpSpPr>
        <p:grpSpPr>
          <a:xfrm>
            <a:off x="881073" y="0"/>
            <a:ext cx="7811514" cy="6858000"/>
            <a:chOff x="1413508" y="810911"/>
            <a:chExt cx="6861812" cy="5171781"/>
          </a:xfrm>
        </p:grpSpPr>
        <p:pic>
          <p:nvPicPr>
            <p:cNvPr id="3074" name="Picture 2" descr="C:\Users\Hoon\Desktop\강의그림\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13508" y="810911"/>
              <a:ext cx="5898614" cy="5171781"/>
            </a:xfrm>
            <a:prstGeom prst="rect">
              <a:avLst/>
            </a:prstGeom>
            <a:noFill/>
          </p:spPr>
        </p:pic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xmlns="" id="{242F4E3E-26FA-43BF-98B6-CBDE05A190BB}"/>
                </a:ext>
              </a:extLst>
            </p:cNvPr>
            <p:cNvSpPr/>
            <p:nvPr/>
          </p:nvSpPr>
          <p:spPr>
            <a:xfrm>
              <a:off x="1600200" y="1977390"/>
              <a:ext cx="731520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350" dirty="0">
                  <a:solidFill>
                    <a:schemeClr val="tx1"/>
                  </a:solidFill>
                </a:rPr>
                <a:t>내강</a:t>
              </a:r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xmlns="" id="{9A7827C8-C6D1-4D0D-AC8A-C4A6AF0D601F}"/>
                </a:ext>
              </a:extLst>
            </p:cNvPr>
            <p:cNvSpPr/>
            <p:nvPr/>
          </p:nvSpPr>
          <p:spPr>
            <a:xfrm>
              <a:off x="7312121" y="1977390"/>
              <a:ext cx="963199" cy="102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350" dirty="0">
                  <a:solidFill>
                    <a:schemeClr val="tx1"/>
                  </a:solidFill>
                </a:rPr>
                <a:t>바깥 점막</a:t>
              </a: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xmlns="" id="{E2FF5342-5A3B-4646-B121-5524F5D41F9B}"/>
                </a:ext>
              </a:extLst>
            </p:cNvPr>
            <p:cNvSpPr/>
            <p:nvPr/>
          </p:nvSpPr>
          <p:spPr>
            <a:xfrm>
              <a:off x="7312121" y="3143869"/>
              <a:ext cx="963199" cy="102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350" dirty="0">
                  <a:solidFill>
                    <a:schemeClr val="tx1"/>
                  </a:solidFill>
                </a:rPr>
                <a:t>내부 점막</a:t>
              </a: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xmlns="" id="{8F8C5449-27D9-4EB4-B519-99CD7C2CAC1F}"/>
                </a:ext>
              </a:extLst>
            </p:cNvPr>
            <p:cNvSpPr/>
            <p:nvPr/>
          </p:nvSpPr>
          <p:spPr>
            <a:xfrm>
              <a:off x="7312121" y="4449599"/>
              <a:ext cx="963199" cy="102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350" dirty="0">
                  <a:solidFill>
                    <a:schemeClr val="tx1"/>
                  </a:solidFill>
                </a:rPr>
                <a:t>밀착 연접</a:t>
              </a: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xmlns="" id="{D16B8E00-D5F1-473D-BCDD-171F04CCBDE3}"/>
                </a:ext>
              </a:extLst>
            </p:cNvPr>
            <p:cNvSpPr/>
            <p:nvPr/>
          </p:nvSpPr>
          <p:spPr>
            <a:xfrm>
              <a:off x="5426171" y="4735349"/>
              <a:ext cx="963199" cy="102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350" dirty="0" err="1">
                  <a:solidFill>
                    <a:schemeClr val="tx1"/>
                  </a:solidFill>
                </a:rPr>
                <a:t>장세포</a:t>
              </a:r>
              <a:endParaRPr lang="ko-KR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xmlns="" id="{E9F02BB7-AB32-45BD-BDA8-A433499964B9}"/>
                </a:ext>
              </a:extLst>
            </p:cNvPr>
            <p:cNvSpPr/>
            <p:nvPr/>
          </p:nvSpPr>
          <p:spPr>
            <a:xfrm>
              <a:off x="1965960" y="5706900"/>
              <a:ext cx="1085850" cy="995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350">
                  <a:solidFill>
                    <a:schemeClr val="tx1"/>
                  </a:solidFill>
                </a:rPr>
                <a:t>점막 </a:t>
              </a:r>
              <a:r>
                <a:rPr lang="ko-KR" altLang="en-US" sz="1350" dirty="0" err="1">
                  <a:solidFill>
                    <a:schemeClr val="tx1"/>
                  </a:solidFill>
                </a:rPr>
                <a:t>고유층</a:t>
              </a:r>
              <a:endParaRPr lang="ko-KR" altLang="en-US" sz="135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4569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568EDF13-6DCC-4E66-9ADF-C7797EBD0254}"/>
              </a:ext>
            </a:extLst>
          </p:cNvPr>
          <p:cNvGrpSpPr/>
          <p:nvPr/>
        </p:nvGrpSpPr>
        <p:grpSpPr>
          <a:xfrm>
            <a:off x="114300" y="857250"/>
            <a:ext cx="9029700" cy="5143500"/>
            <a:chOff x="114300" y="857250"/>
            <a:chExt cx="9029700" cy="5143500"/>
          </a:xfrm>
        </p:grpSpPr>
        <p:pic>
          <p:nvPicPr>
            <p:cNvPr id="4098" name="Picture 2" descr="C:\Users\Hoon\Desktop\강의그림\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01804" y="857250"/>
              <a:ext cx="6863859" cy="5143500"/>
            </a:xfrm>
            <a:prstGeom prst="rect">
              <a:avLst/>
            </a:prstGeom>
            <a:noFill/>
          </p:spPr>
        </p:pic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xmlns="" id="{0686850B-5349-4229-A718-2D950E77FBF8}"/>
                </a:ext>
              </a:extLst>
            </p:cNvPr>
            <p:cNvSpPr/>
            <p:nvPr/>
          </p:nvSpPr>
          <p:spPr>
            <a:xfrm>
              <a:off x="114300" y="2777490"/>
              <a:ext cx="1187504" cy="354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350" b="1"/>
                <a:t>자연살해세포</a:t>
              </a:r>
              <a:endParaRPr lang="ko-KR" altLang="en-US" sz="1350" b="1" dirty="0"/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xmlns="" id="{927EAD69-12DD-451F-B598-BF1F6FA84AFF}"/>
                </a:ext>
              </a:extLst>
            </p:cNvPr>
            <p:cNvSpPr/>
            <p:nvPr/>
          </p:nvSpPr>
          <p:spPr>
            <a:xfrm>
              <a:off x="114300" y="1760220"/>
              <a:ext cx="1187504" cy="7315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350" b="1" dirty="0"/>
                <a:t>대식세포</a:t>
              </a:r>
              <a:endParaRPr lang="en-US" altLang="ko-KR" sz="1350" b="1" dirty="0"/>
            </a:p>
            <a:p>
              <a:pPr algn="ctr"/>
              <a:r>
                <a:rPr lang="ko-KR" altLang="en-US" sz="1350" b="1" dirty="0" err="1"/>
                <a:t>단핵구</a:t>
              </a:r>
              <a:endParaRPr lang="en-US" altLang="ko-KR" sz="1350" b="1" dirty="0"/>
            </a:p>
            <a:p>
              <a:pPr algn="ctr"/>
              <a:r>
                <a:rPr lang="ko-KR" altLang="en-US" sz="1350" b="1" dirty="0"/>
                <a:t>수지상세포</a:t>
              </a: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xmlns="" id="{85D0DAF6-E592-453F-956B-D09B176EEB7A}"/>
                </a:ext>
              </a:extLst>
            </p:cNvPr>
            <p:cNvSpPr/>
            <p:nvPr/>
          </p:nvSpPr>
          <p:spPr>
            <a:xfrm>
              <a:off x="114300" y="1120140"/>
              <a:ext cx="1187504" cy="354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350" b="1" dirty="0"/>
                <a:t>림프구</a:t>
              </a: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xmlns="" id="{22315DCB-1045-407B-8027-F7079E000D51}"/>
                </a:ext>
              </a:extLst>
            </p:cNvPr>
            <p:cNvSpPr/>
            <p:nvPr/>
          </p:nvSpPr>
          <p:spPr>
            <a:xfrm>
              <a:off x="114300" y="3417570"/>
              <a:ext cx="1187504" cy="354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350" b="1" dirty="0" err="1"/>
                <a:t>호중구</a:t>
              </a:r>
              <a:endParaRPr lang="ko-KR" altLang="en-US" sz="1350" b="1" dirty="0"/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xmlns="" id="{EF1A0C29-F290-42FB-9611-86CFAE2C7037}"/>
                </a:ext>
              </a:extLst>
            </p:cNvPr>
            <p:cNvSpPr/>
            <p:nvPr/>
          </p:nvSpPr>
          <p:spPr>
            <a:xfrm>
              <a:off x="114300" y="4057650"/>
              <a:ext cx="1187504" cy="354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350" b="1" dirty="0" err="1"/>
                <a:t>호산구</a:t>
              </a:r>
              <a:endParaRPr lang="ko-KR" altLang="en-US" sz="1350" b="1" dirty="0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xmlns="" id="{C70339D7-7D7B-499F-9063-FD572A6FECDC}"/>
                </a:ext>
              </a:extLst>
            </p:cNvPr>
            <p:cNvSpPr/>
            <p:nvPr/>
          </p:nvSpPr>
          <p:spPr>
            <a:xfrm>
              <a:off x="114300" y="4697730"/>
              <a:ext cx="1187504" cy="354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350" b="1" dirty="0" err="1"/>
                <a:t>호염구</a:t>
              </a:r>
              <a:endParaRPr lang="ko-KR" altLang="en-US" sz="1350" b="1" dirty="0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xmlns="" id="{A9E8EE37-B0EB-4DD6-87E8-2BDA824025BE}"/>
                </a:ext>
              </a:extLst>
            </p:cNvPr>
            <p:cNvSpPr/>
            <p:nvPr/>
          </p:nvSpPr>
          <p:spPr>
            <a:xfrm>
              <a:off x="114300" y="5337810"/>
              <a:ext cx="1187504" cy="354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350" b="1" dirty="0"/>
                <a:t>비만세포</a:t>
              </a: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xmlns="" id="{832EE1C1-3D40-4F57-B1F1-510C59876845}"/>
                </a:ext>
              </a:extLst>
            </p:cNvPr>
            <p:cNvSpPr/>
            <p:nvPr/>
          </p:nvSpPr>
          <p:spPr>
            <a:xfrm>
              <a:off x="3546229" y="857250"/>
              <a:ext cx="1187504" cy="354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350" b="1">
                  <a:solidFill>
                    <a:schemeClr val="tx1"/>
                  </a:solidFill>
                </a:rPr>
                <a:t>적응 </a:t>
              </a:r>
              <a:r>
                <a:rPr lang="ko-KR" altLang="en-US" sz="1350" b="1" dirty="0" err="1">
                  <a:solidFill>
                    <a:schemeClr val="tx1"/>
                  </a:solidFill>
                </a:rPr>
                <a:t>면역계</a:t>
              </a:r>
              <a:endParaRPr lang="ko-KR" altLang="en-US" sz="135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xmlns="" id="{9742EA85-7B48-4A02-A7AE-9DCBA32617B0}"/>
                </a:ext>
              </a:extLst>
            </p:cNvPr>
            <p:cNvSpPr/>
            <p:nvPr/>
          </p:nvSpPr>
          <p:spPr>
            <a:xfrm>
              <a:off x="3546229" y="1474470"/>
              <a:ext cx="1187504" cy="354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350" b="1" dirty="0">
                  <a:solidFill>
                    <a:schemeClr val="tx1"/>
                  </a:solidFill>
                </a:rPr>
                <a:t>식균작용</a:t>
              </a: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xmlns="" id="{5C35457B-0A3A-4443-8313-D63C930C02E5}"/>
                </a:ext>
              </a:extLst>
            </p:cNvPr>
            <p:cNvSpPr/>
            <p:nvPr/>
          </p:nvSpPr>
          <p:spPr>
            <a:xfrm>
              <a:off x="3454789" y="3246120"/>
              <a:ext cx="1425821" cy="125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350" b="1" dirty="0" err="1">
                  <a:solidFill>
                    <a:schemeClr val="tx1"/>
                  </a:solidFill>
                </a:rPr>
                <a:t>식세포</a:t>
              </a:r>
              <a:r>
                <a:rPr lang="ko-KR" altLang="en-US" sz="1350" b="1" dirty="0">
                  <a:solidFill>
                    <a:schemeClr val="tx1"/>
                  </a:solidFill>
                </a:rPr>
                <a:t> 살균작용</a:t>
              </a: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xmlns="" id="{072E773E-7C97-4F9E-85E1-30EABD656A1F}"/>
                </a:ext>
              </a:extLst>
            </p:cNvPr>
            <p:cNvSpPr/>
            <p:nvPr/>
          </p:nvSpPr>
          <p:spPr>
            <a:xfrm>
              <a:off x="7638169" y="2314575"/>
              <a:ext cx="1448681" cy="354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350" b="1" dirty="0">
                  <a:solidFill>
                    <a:schemeClr val="tx1"/>
                  </a:solidFill>
                </a:rPr>
                <a:t>림프구 전구세포</a:t>
              </a: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xmlns="" id="{2EA2E228-CB7A-4061-AB13-18661109BBBE}"/>
                </a:ext>
              </a:extLst>
            </p:cNvPr>
            <p:cNvSpPr/>
            <p:nvPr/>
          </p:nvSpPr>
          <p:spPr>
            <a:xfrm>
              <a:off x="7741039" y="3486150"/>
              <a:ext cx="1402961" cy="354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350" b="1" dirty="0">
                  <a:solidFill>
                    <a:schemeClr val="tx1"/>
                  </a:solidFill>
                </a:rPr>
                <a:t>만능 줄기세포</a:t>
              </a: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xmlns="" id="{293A24DB-AD87-4F13-8609-F6D090D59134}"/>
                </a:ext>
              </a:extLst>
            </p:cNvPr>
            <p:cNvSpPr/>
            <p:nvPr/>
          </p:nvSpPr>
          <p:spPr>
            <a:xfrm>
              <a:off x="7638169" y="4657725"/>
              <a:ext cx="1402961" cy="354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350" b="1" dirty="0">
                  <a:solidFill>
                    <a:schemeClr val="tx1"/>
                  </a:solidFill>
                </a:rPr>
                <a:t>골수 전구 세포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5970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on\Desktop\강의그림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5" y="324814"/>
            <a:ext cx="9109583" cy="6006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398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on\Desktop\강의그림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4262"/>
            <a:ext cx="9216496" cy="6463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5845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oon\Desktop\강의그림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4595"/>
            <a:ext cx="9122354" cy="6113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5186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oon\Desktop\강의그림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9" y="838714"/>
            <a:ext cx="9070151" cy="51620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2967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 rot="10800000">
            <a:off x="0" y="-8655"/>
            <a:ext cx="1971675" cy="1971675"/>
            <a:chOff x="8711382" y="3377381"/>
            <a:chExt cx="3480619" cy="3480619"/>
          </a:xfrm>
        </p:grpSpPr>
        <p:sp>
          <p:nvSpPr>
            <p:cNvPr id="9" name="자유형: 도형 8"/>
            <p:cNvSpPr/>
            <p:nvPr/>
          </p:nvSpPr>
          <p:spPr>
            <a:xfrm>
              <a:off x="8711382" y="3377381"/>
              <a:ext cx="3480619" cy="3480619"/>
            </a:xfrm>
            <a:custGeom>
              <a:avLst/>
              <a:gdLst>
                <a:gd name="connsiteX0" fmla="*/ 3480619 w 3480619"/>
                <a:gd name="connsiteY0" fmla="*/ 0 h 3480619"/>
                <a:gd name="connsiteX1" fmla="*/ 3480619 w 3480619"/>
                <a:gd name="connsiteY1" fmla="*/ 3480619 h 3480619"/>
                <a:gd name="connsiteX2" fmla="*/ 0 w 3480619"/>
                <a:gd name="connsiteY2" fmla="*/ 3480619 h 3480619"/>
                <a:gd name="connsiteX3" fmla="*/ 3480619 w 3480619"/>
                <a:gd name="connsiteY3" fmla="*/ 0 h 34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0619" h="3480619">
                  <a:moveTo>
                    <a:pt x="3480619" y="0"/>
                  </a:moveTo>
                  <a:lnTo>
                    <a:pt x="3480619" y="3480619"/>
                  </a:lnTo>
                  <a:lnTo>
                    <a:pt x="0" y="3480619"/>
                  </a:lnTo>
                  <a:cubicBezTo>
                    <a:pt x="0" y="1558326"/>
                    <a:pt x="1558326" y="0"/>
                    <a:pt x="3480619" y="0"/>
                  </a:cubicBezTo>
                  <a:close/>
                </a:path>
              </a:pathLst>
            </a:custGeom>
            <a:gradFill>
              <a:gsLst>
                <a:gs pos="0">
                  <a:srgbClr val="8E99DD">
                    <a:alpha val="50000"/>
                  </a:srgbClr>
                </a:gs>
                <a:gs pos="35000">
                  <a:srgbClr val="9DC1EF">
                    <a:alpha val="50000"/>
                  </a:srgbClr>
                </a:gs>
                <a:gs pos="74000">
                  <a:srgbClr val="B9ADDE">
                    <a:alpha val="50000"/>
                  </a:srgbClr>
                </a:gs>
                <a:gs pos="100000">
                  <a:srgbClr val="D7ACD2">
                    <a:alpha val="5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0" name="자유형: 도형 9"/>
            <p:cNvSpPr/>
            <p:nvPr/>
          </p:nvSpPr>
          <p:spPr>
            <a:xfrm>
              <a:off x="9463550" y="4129550"/>
              <a:ext cx="2728450" cy="2728450"/>
            </a:xfrm>
            <a:custGeom>
              <a:avLst/>
              <a:gdLst>
                <a:gd name="connsiteX0" fmla="*/ 3480619 w 3480619"/>
                <a:gd name="connsiteY0" fmla="*/ 0 h 3480619"/>
                <a:gd name="connsiteX1" fmla="*/ 3480619 w 3480619"/>
                <a:gd name="connsiteY1" fmla="*/ 3480619 h 3480619"/>
                <a:gd name="connsiteX2" fmla="*/ 0 w 3480619"/>
                <a:gd name="connsiteY2" fmla="*/ 3480619 h 3480619"/>
                <a:gd name="connsiteX3" fmla="*/ 3480619 w 3480619"/>
                <a:gd name="connsiteY3" fmla="*/ 0 h 34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0619" h="3480619">
                  <a:moveTo>
                    <a:pt x="3480619" y="0"/>
                  </a:moveTo>
                  <a:lnTo>
                    <a:pt x="3480619" y="3480619"/>
                  </a:lnTo>
                  <a:lnTo>
                    <a:pt x="0" y="3480619"/>
                  </a:lnTo>
                  <a:cubicBezTo>
                    <a:pt x="0" y="1558326"/>
                    <a:pt x="1558326" y="0"/>
                    <a:pt x="3480619" y="0"/>
                  </a:cubicBezTo>
                  <a:close/>
                </a:path>
              </a:pathLst>
            </a:custGeom>
            <a:gradFill>
              <a:gsLst>
                <a:gs pos="0">
                  <a:srgbClr val="8E99DD"/>
                </a:gs>
                <a:gs pos="35000">
                  <a:srgbClr val="9DC1EF"/>
                </a:gs>
                <a:gs pos="74000">
                  <a:srgbClr val="B9ADDE"/>
                </a:gs>
                <a:gs pos="100000">
                  <a:srgbClr val="D7ACD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7" name="사각형: 둥근 모서리 6"/>
          <p:cNvSpPr/>
          <p:nvPr/>
        </p:nvSpPr>
        <p:spPr>
          <a:xfrm>
            <a:off x="596074" y="400924"/>
            <a:ext cx="8180365" cy="903970"/>
          </a:xfrm>
          <a:prstGeom prst="roundRect">
            <a:avLst>
              <a:gd name="adj" fmla="val 3991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4" name="사각형: 둥근 모서리 13"/>
          <p:cNvSpPr/>
          <p:nvPr/>
        </p:nvSpPr>
        <p:spPr>
          <a:xfrm>
            <a:off x="675002" y="474876"/>
            <a:ext cx="8044543" cy="757504"/>
          </a:xfrm>
          <a:prstGeom prst="roundRect">
            <a:avLst>
              <a:gd name="adj" fmla="val 399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8" name="TextBox 17">
            <a:extLst/>
          </p:cNvPr>
          <p:cNvSpPr txBox="1"/>
          <p:nvPr/>
        </p:nvSpPr>
        <p:spPr>
          <a:xfrm flipH="1">
            <a:off x="855062" y="668576"/>
            <a:ext cx="62426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Ⅰ. </a:t>
            </a:r>
            <a:r>
              <a:rPr lang="ko-KR" altLang="en-US" sz="22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알아두면</a:t>
            </a:r>
            <a:r>
              <a:rPr lang="ko-KR" altLang="en-US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 매우 중요한 내용 </a:t>
            </a:r>
            <a:r>
              <a:rPr lang="en-US" altLang="ko-KR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– 3. </a:t>
            </a:r>
            <a:r>
              <a:rPr lang="ko-KR" altLang="en-US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반추위</a:t>
            </a:r>
          </a:p>
        </p:txBody>
      </p:sp>
      <p:pic>
        <p:nvPicPr>
          <p:cNvPr id="4" name="그림 3" descr="지도, 텍스트이(가) 표시된 사진&#10;&#10;높은 신뢰도로 생성된 설명">
            <a:extLst>
              <a:ext uri="{FF2B5EF4-FFF2-40B4-BE49-F238E27FC236}">
                <a16:creationId xmlns:a16="http://schemas.microsoft.com/office/drawing/2014/main" xmlns="" id="{2A2FEBB7-D1D1-4611-BF18-BD03A3CC0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74" y="1711918"/>
            <a:ext cx="8166011" cy="39365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2AEDA6-5835-4B7B-BA4F-9D146CB78DC7}"/>
              </a:ext>
            </a:extLst>
          </p:cNvPr>
          <p:cNvSpPr txBox="1"/>
          <p:nvPr/>
        </p:nvSpPr>
        <p:spPr>
          <a:xfrm>
            <a:off x="238451" y="5932111"/>
            <a:ext cx="417150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연령변화에 따른 반추위 크기의 변화 </a:t>
            </a:r>
            <a:endParaRPr lang="en-US" altLang="ko-KR" dirty="0"/>
          </a:p>
          <a:p>
            <a:r>
              <a:rPr lang="en-US" altLang="ko-KR" sz="1350" dirty="0"/>
              <a:t>&lt;</a:t>
            </a:r>
            <a:r>
              <a:rPr lang="ko-KR" altLang="en-US" sz="1350" dirty="0"/>
              <a:t>출처 한우협동조합연합회</a:t>
            </a:r>
            <a:r>
              <a:rPr lang="en-US" altLang="ko-KR" sz="1350" dirty="0"/>
              <a:t>&gt;</a:t>
            </a:r>
            <a:endParaRPr lang="ko-KR" altLang="en-US" sz="1350" dirty="0"/>
          </a:p>
        </p:txBody>
      </p:sp>
    </p:spTree>
    <p:extLst>
      <p:ext uri="{BB962C8B-B14F-4D97-AF65-F5344CB8AC3E}">
        <p14:creationId xmlns:p14="http://schemas.microsoft.com/office/powerpoint/2010/main" val="4096632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그룹 57">
            <a:extLst>
              <a:ext uri="{FF2B5EF4-FFF2-40B4-BE49-F238E27FC236}">
                <a16:creationId xmlns:a16="http://schemas.microsoft.com/office/drawing/2014/main" xmlns="" id="{ADA6B555-063D-4503-BEFA-0AC4EE750EDE}"/>
              </a:ext>
            </a:extLst>
          </p:cNvPr>
          <p:cNvGrpSpPr/>
          <p:nvPr/>
        </p:nvGrpSpPr>
        <p:grpSpPr>
          <a:xfrm>
            <a:off x="72468" y="1272885"/>
            <a:ext cx="839758" cy="4408720"/>
            <a:chOff x="37320" y="93305"/>
            <a:chExt cx="1119677" cy="6718050"/>
          </a:xfrm>
        </p:grpSpPr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xmlns="" id="{AD808497-FDE8-4651-BDE2-9C248BCC1317}"/>
                </a:ext>
              </a:extLst>
            </p:cNvPr>
            <p:cNvSpPr/>
            <p:nvPr/>
          </p:nvSpPr>
          <p:spPr>
            <a:xfrm>
              <a:off x="37322" y="93305"/>
              <a:ext cx="1119675" cy="11196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350" b="1" dirty="0">
                  <a:solidFill>
                    <a:schemeClr val="bg1"/>
                  </a:solidFill>
                </a:rPr>
                <a:t>8</a:t>
              </a:r>
              <a:r>
                <a:rPr lang="ko-KR" altLang="en-US" sz="1350" b="1" dirty="0">
                  <a:solidFill>
                    <a:schemeClr val="bg1"/>
                  </a:solidFill>
                </a:rPr>
                <a:t>주 전</a:t>
              </a: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xmlns="" id="{D9BE886E-6597-442F-B6F0-685CFD362C77}"/>
                </a:ext>
              </a:extLst>
            </p:cNvPr>
            <p:cNvSpPr/>
            <p:nvPr/>
          </p:nvSpPr>
          <p:spPr>
            <a:xfrm>
              <a:off x="37322" y="1212980"/>
              <a:ext cx="1119675" cy="11196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350" dirty="0">
                  <a:solidFill>
                    <a:schemeClr val="bg1"/>
                  </a:solidFill>
                </a:rPr>
                <a:t>6</a:t>
              </a:r>
              <a:r>
                <a:rPr lang="ko-KR" altLang="en-US" sz="1350" dirty="0">
                  <a:solidFill>
                    <a:schemeClr val="bg1"/>
                  </a:solidFill>
                </a:rPr>
                <a:t>주 전</a:t>
              </a:r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xmlns="" id="{63300FD4-0976-4CA6-8F09-1C8657C5558E}"/>
                </a:ext>
              </a:extLst>
            </p:cNvPr>
            <p:cNvSpPr/>
            <p:nvPr/>
          </p:nvSpPr>
          <p:spPr>
            <a:xfrm>
              <a:off x="37320" y="3452330"/>
              <a:ext cx="1119675" cy="11196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350" dirty="0">
                  <a:solidFill>
                    <a:schemeClr val="bg1"/>
                  </a:solidFill>
                </a:rPr>
                <a:t>분 만</a:t>
              </a:r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xmlns="" id="{9B73DFCC-8FDB-4C79-9166-964C41B13E8B}"/>
                </a:ext>
              </a:extLst>
            </p:cNvPr>
            <p:cNvSpPr/>
            <p:nvPr/>
          </p:nvSpPr>
          <p:spPr>
            <a:xfrm>
              <a:off x="37321" y="2332655"/>
              <a:ext cx="1119675" cy="11196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350" dirty="0">
                  <a:solidFill>
                    <a:schemeClr val="bg1"/>
                  </a:solidFill>
                </a:rPr>
                <a:t>4</a:t>
              </a:r>
              <a:r>
                <a:rPr lang="ko-KR" altLang="en-US" sz="1350" dirty="0">
                  <a:solidFill>
                    <a:schemeClr val="bg1"/>
                  </a:solidFill>
                </a:rPr>
                <a:t>주 전</a:t>
              </a:r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xmlns="" id="{D89F7005-BEAA-4C4C-B404-68F4E36D801D}"/>
                </a:ext>
              </a:extLst>
            </p:cNvPr>
            <p:cNvSpPr/>
            <p:nvPr/>
          </p:nvSpPr>
          <p:spPr>
            <a:xfrm>
              <a:off x="37322" y="4572005"/>
              <a:ext cx="1119675" cy="11196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350" dirty="0">
                  <a:solidFill>
                    <a:schemeClr val="bg1"/>
                  </a:solidFill>
                </a:rPr>
                <a:t>수정</a:t>
              </a:r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xmlns="" id="{B23A1FE0-86BB-4B5B-9086-6D986D749787}"/>
                </a:ext>
              </a:extLst>
            </p:cNvPr>
            <p:cNvSpPr/>
            <p:nvPr/>
          </p:nvSpPr>
          <p:spPr>
            <a:xfrm>
              <a:off x="37322" y="5691680"/>
              <a:ext cx="1119675" cy="11196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350" dirty="0">
                  <a:solidFill>
                    <a:schemeClr val="bg1"/>
                  </a:solidFill>
                </a:rPr>
                <a:t>수정</a:t>
              </a:r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xmlns="" id="{926D9E93-9159-49B1-9105-4A8E02937018}"/>
              </a:ext>
            </a:extLst>
          </p:cNvPr>
          <p:cNvGrpSpPr/>
          <p:nvPr/>
        </p:nvGrpSpPr>
        <p:grpSpPr>
          <a:xfrm>
            <a:off x="912223" y="2007672"/>
            <a:ext cx="1216279" cy="734786"/>
            <a:chOff x="1156995" y="1212980"/>
            <a:chExt cx="1621704" cy="1119674"/>
          </a:xfrm>
        </p:grpSpPr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xmlns="" id="{F8DDDBF2-A8D9-429B-AA0C-D77B7EE5A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10" b="89873" l="8846" r="90000">
                          <a14:foregroundMark x1="8846" y1="55380" x2="8846" y2="585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592" y="1212980"/>
              <a:ext cx="874592" cy="1119674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3AA85217-41AA-4693-9664-4BD65A4BE016}"/>
                </a:ext>
              </a:extLst>
            </p:cNvPr>
            <p:cNvSpPr txBox="1"/>
            <p:nvPr/>
          </p:nvSpPr>
          <p:spPr>
            <a:xfrm>
              <a:off x="1156995" y="1418252"/>
              <a:ext cx="1621704" cy="457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350" b="1" dirty="0"/>
                <a:t>설사예방백신</a:t>
              </a:r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xmlns="" id="{BEE2CDC8-9AEF-49A7-AAA1-F78E204EAB55}"/>
              </a:ext>
            </a:extLst>
          </p:cNvPr>
          <p:cNvGrpSpPr/>
          <p:nvPr/>
        </p:nvGrpSpPr>
        <p:grpSpPr>
          <a:xfrm>
            <a:off x="912223" y="2696526"/>
            <a:ext cx="1216279" cy="734786"/>
            <a:chOff x="1156995" y="1212980"/>
            <a:chExt cx="1621704" cy="1119674"/>
          </a:xfrm>
        </p:grpSpPr>
        <p:pic>
          <p:nvPicPr>
            <p:cNvPr id="54" name="그림 53">
              <a:extLst>
                <a:ext uri="{FF2B5EF4-FFF2-40B4-BE49-F238E27FC236}">
                  <a16:creationId xmlns:a16="http://schemas.microsoft.com/office/drawing/2014/main" xmlns="" id="{DC22B5B6-ABA6-4DEF-985F-901C33F4B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10" b="89873" l="8846" r="90000">
                          <a14:foregroundMark x1="8846" y1="55380" x2="8846" y2="585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592" y="1212980"/>
              <a:ext cx="874592" cy="1119674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A814C0AA-1F79-4ADE-9A14-88AC64882B79}"/>
                </a:ext>
              </a:extLst>
            </p:cNvPr>
            <p:cNvSpPr txBox="1"/>
            <p:nvPr/>
          </p:nvSpPr>
          <p:spPr>
            <a:xfrm>
              <a:off x="1156995" y="1418252"/>
              <a:ext cx="1621704" cy="457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350" b="1" dirty="0"/>
                <a:t>설사예방백신</a:t>
              </a:r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xmlns="" id="{8D5D5F9C-AAD3-4289-A904-A5C79C5A04FD}"/>
              </a:ext>
            </a:extLst>
          </p:cNvPr>
          <p:cNvGrpSpPr/>
          <p:nvPr/>
        </p:nvGrpSpPr>
        <p:grpSpPr>
          <a:xfrm>
            <a:off x="1066181" y="1272884"/>
            <a:ext cx="901944" cy="734786"/>
            <a:chOff x="1362271" y="93304"/>
            <a:chExt cx="1202592" cy="1119673"/>
          </a:xfrm>
        </p:grpSpPr>
        <p:pic>
          <p:nvPicPr>
            <p:cNvPr id="34" name="그림 33" descr="병, 실내, 테이블이(가) 표시된 사진&#10;&#10;매우 높은 신뢰도로 생성된 설명">
              <a:extLst>
                <a:ext uri="{FF2B5EF4-FFF2-40B4-BE49-F238E27FC236}">
                  <a16:creationId xmlns:a16="http://schemas.microsoft.com/office/drawing/2014/main" xmlns="" id="{65FC8068-74D4-4E5F-83B2-EB94E4A51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592" y="93304"/>
              <a:ext cx="1165271" cy="1119673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AC187FB3-1010-4E0C-9AAF-DA778B2CDB3F}"/>
                </a:ext>
              </a:extLst>
            </p:cNvPr>
            <p:cNvSpPr txBox="1"/>
            <p:nvPr/>
          </p:nvSpPr>
          <p:spPr>
            <a:xfrm>
              <a:off x="1362271" y="93304"/>
              <a:ext cx="1202592" cy="457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350" b="1" dirty="0"/>
                <a:t>비타민 </a:t>
              </a:r>
              <a:r>
                <a:rPr lang="en-US" altLang="ko-KR" sz="1350" b="1" dirty="0"/>
                <a:t>A</a:t>
              </a:r>
              <a:endParaRPr lang="ko-KR" altLang="en-US" sz="1350" b="1" dirty="0"/>
            </a:p>
          </p:txBody>
        </p: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xmlns="" id="{582B6277-CA1E-49C9-B711-36479C4BE6DA}"/>
              </a:ext>
            </a:extLst>
          </p:cNvPr>
          <p:cNvGrpSpPr/>
          <p:nvPr/>
        </p:nvGrpSpPr>
        <p:grpSpPr>
          <a:xfrm>
            <a:off x="1066181" y="3431312"/>
            <a:ext cx="969769" cy="734786"/>
            <a:chOff x="1362270" y="93304"/>
            <a:chExt cx="1293025" cy="1119673"/>
          </a:xfrm>
        </p:grpSpPr>
        <p:pic>
          <p:nvPicPr>
            <p:cNvPr id="60" name="그림 59" descr="병, 실내, 테이블이(가) 표시된 사진&#10;&#10;매우 높은 신뢰도로 생성된 설명">
              <a:extLst>
                <a:ext uri="{FF2B5EF4-FFF2-40B4-BE49-F238E27FC236}">
                  <a16:creationId xmlns:a16="http://schemas.microsoft.com/office/drawing/2014/main" xmlns="" id="{F223FCE9-8CB4-4424-9978-4A0443599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592" y="93304"/>
              <a:ext cx="1165271" cy="111967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C0AB8EBE-846E-4843-8097-208E10E9932C}"/>
                </a:ext>
              </a:extLst>
            </p:cNvPr>
            <p:cNvSpPr txBox="1"/>
            <p:nvPr/>
          </p:nvSpPr>
          <p:spPr>
            <a:xfrm>
              <a:off x="1362270" y="93304"/>
              <a:ext cx="1293025" cy="457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350" b="1" dirty="0"/>
                <a:t>비타민 </a:t>
              </a:r>
              <a:r>
                <a:rPr lang="en-US" altLang="ko-KR" sz="1350" b="1" dirty="0"/>
                <a:t>A</a:t>
              </a:r>
              <a:endParaRPr lang="ko-KR" altLang="en-US" sz="1350" b="1" dirty="0"/>
            </a:p>
          </p:txBody>
        </p:sp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xmlns="" id="{3A578902-12D3-4EE5-9E4B-9E74DCF58AEF}"/>
              </a:ext>
            </a:extLst>
          </p:cNvPr>
          <p:cNvGrpSpPr/>
          <p:nvPr/>
        </p:nvGrpSpPr>
        <p:grpSpPr>
          <a:xfrm>
            <a:off x="2122085" y="2742459"/>
            <a:ext cx="918701" cy="734786"/>
            <a:chOff x="1399592" y="93304"/>
            <a:chExt cx="1224934" cy="1119673"/>
          </a:xfrm>
        </p:grpSpPr>
        <p:pic>
          <p:nvPicPr>
            <p:cNvPr id="69" name="그림 68" descr="병, 실내, 테이블이(가) 표시된 사진&#10;&#10;매우 높은 신뢰도로 생성된 설명">
              <a:extLst>
                <a:ext uri="{FF2B5EF4-FFF2-40B4-BE49-F238E27FC236}">
                  <a16:creationId xmlns:a16="http://schemas.microsoft.com/office/drawing/2014/main" xmlns="" id="{6A27C7C9-44A5-42FD-A3F3-74A8F03DF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592" y="93304"/>
              <a:ext cx="1165271" cy="111967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F970CDDB-4F57-4524-B910-574DAC351446}"/>
                </a:ext>
              </a:extLst>
            </p:cNvPr>
            <p:cNvSpPr txBox="1"/>
            <p:nvPr/>
          </p:nvSpPr>
          <p:spPr>
            <a:xfrm>
              <a:off x="1459255" y="93304"/>
              <a:ext cx="1165271" cy="773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350" b="1" dirty="0"/>
                <a:t>비타민 </a:t>
              </a:r>
              <a:r>
                <a:rPr lang="en-US" altLang="ko-KR" sz="1350" b="1" dirty="0"/>
                <a:t>A</a:t>
              </a:r>
              <a:endParaRPr lang="ko-KR" altLang="en-US" sz="1350" b="1" dirty="0"/>
            </a:p>
          </p:txBody>
        </p: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xmlns="" id="{D1E00291-C527-432D-BF80-B5E013AC81CA}"/>
              </a:ext>
            </a:extLst>
          </p:cNvPr>
          <p:cNvGrpSpPr/>
          <p:nvPr/>
        </p:nvGrpSpPr>
        <p:grpSpPr>
          <a:xfrm>
            <a:off x="3014812" y="2742457"/>
            <a:ext cx="975803" cy="789075"/>
            <a:chOff x="5563870" y="3606800"/>
            <a:chExt cx="1301070" cy="1202400"/>
          </a:xfrm>
        </p:grpSpPr>
        <p:pic>
          <p:nvPicPr>
            <p:cNvPr id="72" name="그림 71" descr="병, 음식이(가) 표시된 사진&#10;&#10;높은 신뢰도로 생성된 설명">
              <a:extLst>
                <a:ext uri="{FF2B5EF4-FFF2-40B4-BE49-F238E27FC236}">
                  <a16:creationId xmlns:a16="http://schemas.microsoft.com/office/drawing/2014/main" xmlns="" id="{509D4435-8FEB-448B-8549-97AD8EEB8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3870" y="3606800"/>
              <a:ext cx="1202400" cy="1202400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9990E99F-5550-4A06-AA22-F6EE92C07BB8}"/>
                </a:ext>
              </a:extLst>
            </p:cNvPr>
            <p:cNvSpPr txBox="1"/>
            <p:nvPr/>
          </p:nvSpPr>
          <p:spPr>
            <a:xfrm>
              <a:off x="5721203" y="3623641"/>
              <a:ext cx="1143737" cy="457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350" b="1" dirty="0" err="1"/>
                <a:t>셀레늄</a:t>
              </a:r>
              <a:endParaRPr lang="ko-KR" altLang="en-US" sz="1350" b="1" dirty="0"/>
            </a:p>
          </p:txBody>
        </p:sp>
      </p:grpSp>
      <p:cxnSp>
        <p:nvCxnSpPr>
          <p:cNvPr id="76" name="직선 연결선 75">
            <a:extLst>
              <a:ext uri="{FF2B5EF4-FFF2-40B4-BE49-F238E27FC236}">
                <a16:creationId xmlns:a16="http://schemas.microsoft.com/office/drawing/2014/main" xmlns="" id="{E6690D37-FB47-4445-AEF9-C9142289E219}"/>
              </a:ext>
            </a:extLst>
          </p:cNvPr>
          <p:cNvCxnSpPr/>
          <p:nvPr/>
        </p:nvCxnSpPr>
        <p:spPr>
          <a:xfrm>
            <a:off x="2079017" y="1272884"/>
            <a:ext cx="0" cy="4408719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xmlns="" id="{495E2C1D-691E-4CFC-BD26-319FB3F2A1DF}"/>
              </a:ext>
            </a:extLst>
          </p:cNvPr>
          <p:cNvCxnSpPr/>
          <p:nvPr/>
        </p:nvCxnSpPr>
        <p:spPr>
          <a:xfrm>
            <a:off x="3014810" y="1272884"/>
            <a:ext cx="0" cy="4408719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>
            <a:extLst>
              <a:ext uri="{FF2B5EF4-FFF2-40B4-BE49-F238E27FC236}">
                <a16:creationId xmlns:a16="http://schemas.microsoft.com/office/drawing/2014/main" xmlns="" id="{B91D954E-B385-437B-AA9C-37981485D04C}"/>
              </a:ext>
            </a:extLst>
          </p:cNvPr>
          <p:cNvCxnSpPr>
            <a:cxnSpLocks/>
          </p:cNvCxnSpPr>
          <p:nvPr/>
        </p:nvCxnSpPr>
        <p:spPr>
          <a:xfrm>
            <a:off x="912224" y="2007670"/>
            <a:ext cx="8045164" cy="0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>
            <a:extLst>
              <a:ext uri="{FF2B5EF4-FFF2-40B4-BE49-F238E27FC236}">
                <a16:creationId xmlns:a16="http://schemas.microsoft.com/office/drawing/2014/main" xmlns="" id="{1A2FE295-E063-4A43-942A-8BB417C1F926}"/>
              </a:ext>
            </a:extLst>
          </p:cNvPr>
          <p:cNvCxnSpPr>
            <a:cxnSpLocks/>
          </p:cNvCxnSpPr>
          <p:nvPr/>
        </p:nvCxnSpPr>
        <p:spPr>
          <a:xfrm>
            <a:off x="912224" y="2742758"/>
            <a:ext cx="8045164" cy="0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연결선 80">
            <a:extLst>
              <a:ext uri="{FF2B5EF4-FFF2-40B4-BE49-F238E27FC236}">
                <a16:creationId xmlns:a16="http://schemas.microsoft.com/office/drawing/2014/main" xmlns="" id="{BF47FAAE-D419-4A3E-89A9-493D753BEF58}"/>
              </a:ext>
            </a:extLst>
          </p:cNvPr>
          <p:cNvCxnSpPr>
            <a:cxnSpLocks/>
          </p:cNvCxnSpPr>
          <p:nvPr/>
        </p:nvCxnSpPr>
        <p:spPr>
          <a:xfrm>
            <a:off x="912224" y="3477244"/>
            <a:ext cx="8045164" cy="0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연결선 81">
            <a:extLst>
              <a:ext uri="{FF2B5EF4-FFF2-40B4-BE49-F238E27FC236}">
                <a16:creationId xmlns:a16="http://schemas.microsoft.com/office/drawing/2014/main" xmlns="" id="{09604E0E-814B-43EF-AD63-B75CE62AF212}"/>
              </a:ext>
            </a:extLst>
          </p:cNvPr>
          <p:cNvCxnSpPr>
            <a:cxnSpLocks/>
          </p:cNvCxnSpPr>
          <p:nvPr/>
        </p:nvCxnSpPr>
        <p:spPr>
          <a:xfrm>
            <a:off x="912224" y="4212031"/>
            <a:ext cx="8045164" cy="0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>
            <a:extLst>
              <a:ext uri="{FF2B5EF4-FFF2-40B4-BE49-F238E27FC236}">
                <a16:creationId xmlns:a16="http://schemas.microsoft.com/office/drawing/2014/main" xmlns="" id="{DDFBBDB0-2C45-44B3-8936-0123B674F3ED}"/>
              </a:ext>
            </a:extLst>
          </p:cNvPr>
          <p:cNvCxnSpPr>
            <a:cxnSpLocks/>
          </p:cNvCxnSpPr>
          <p:nvPr/>
        </p:nvCxnSpPr>
        <p:spPr>
          <a:xfrm>
            <a:off x="912224" y="4946818"/>
            <a:ext cx="8045164" cy="0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>
            <a:extLst>
              <a:ext uri="{FF2B5EF4-FFF2-40B4-BE49-F238E27FC236}">
                <a16:creationId xmlns:a16="http://schemas.microsoft.com/office/drawing/2014/main" xmlns="" id="{1C48C1D5-5E04-4B5B-91A5-8D0A758BE0C9}"/>
              </a:ext>
            </a:extLst>
          </p:cNvPr>
          <p:cNvCxnSpPr/>
          <p:nvPr/>
        </p:nvCxnSpPr>
        <p:spPr>
          <a:xfrm>
            <a:off x="3899903" y="1272884"/>
            <a:ext cx="0" cy="4408719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1CF90D94-033C-410C-834E-3B23BBC09D52}"/>
              </a:ext>
            </a:extLst>
          </p:cNvPr>
          <p:cNvSpPr txBox="1"/>
          <p:nvPr/>
        </p:nvSpPr>
        <p:spPr>
          <a:xfrm>
            <a:off x="3973908" y="1191921"/>
            <a:ext cx="4800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1. </a:t>
            </a:r>
            <a:r>
              <a:rPr lang="ko-KR" altLang="en-US" sz="1600" dirty="0"/>
              <a:t>분만 </a:t>
            </a:r>
            <a:r>
              <a:rPr lang="en-US" altLang="ko-KR" sz="1600" dirty="0"/>
              <a:t>2</a:t>
            </a:r>
            <a:r>
              <a:rPr lang="ko-KR" altLang="en-US" sz="1600" dirty="0"/>
              <a:t>달 전 태아의</a:t>
            </a:r>
            <a:r>
              <a:rPr lang="en-US" altLang="ko-KR" sz="1600" dirty="0"/>
              <a:t> 73%</a:t>
            </a:r>
            <a:r>
              <a:rPr lang="ko-KR" altLang="en-US" sz="1600" dirty="0"/>
              <a:t>이상이 자라는 시기로</a:t>
            </a:r>
            <a:endParaRPr lang="en-US" altLang="ko-KR" sz="1600" dirty="0"/>
          </a:p>
          <a:p>
            <a:r>
              <a:rPr lang="ko-KR" altLang="en-US" sz="1600" dirty="0"/>
              <a:t>골격성장에 비타민</a:t>
            </a:r>
            <a:r>
              <a:rPr lang="en-US" altLang="ko-KR" sz="1600" dirty="0"/>
              <a:t>A</a:t>
            </a:r>
            <a:r>
              <a:rPr lang="ko-KR" altLang="en-US" sz="1600" dirty="0"/>
              <a:t>가 도움을 준다</a:t>
            </a:r>
            <a:r>
              <a:rPr lang="en-US" altLang="ko-KR" sz="1600" dirty="0"/>
              <a:t>.</a:t>
            </a:r>
          </a:p>
          <a:p>
            <a:r>
              <a:rPr lang="en-US" altLang="ko-KR" sz="1600" dirty="0"/>
              <a:t>2. </a:t>
            </a:r>
            <a:r>
              <a:rPr lang="ko-KR" altLang="en-US" sz="1600" dirty="0"/>
              <a:t>충분한 조사료와 농후사료를 공급하여야 한다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ECBBC8F5-DDD2-422A-83EF-4D0A65E7F52D}"/>
              </a:ext>
            </a:extLst>
          </p:cNvPr>
          <p:cNvSpPr txBox="1"/>
          <p:nvPr/>
        </p:nvSpPr>
        <p:spPr>
          <a:xfrm>
            <a:off x="3973908" y="2080761"/>
            <a:ext cx="4800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설사예방 백신으로는</a:t>
            </a:r>
            <a:endParaRPr lang="en-US" altLang="ko-KR" sz="1600" dirty="0"/>
          </a:p>
          <a:p>
            <a:r>
              <a:rPr lang="en-US" altLang="ko-KR" sz="1600" dirty="0"/>
              <a:t>“</a:t>
            </a:r>
            <a:r>
              <a:rPr lang="ko-KR" altLang="en-US" sz="1600" dirty="0" err="1"/>
              <a:t>데로코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스커가드</a:t>
            </a:r>
            <a:r>
              <a:rPr lang="en-US" altLang="ko-KR" sz="1600" dirty="0"/>
              <a:t>”</a:t>
            </a:r>
            <a:r>
              <a:rPr lang="ko-KR" altLang="en-US" sz="1600" dirty="0"/>
              <a:t> 등이 있다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C3AA1D1F-EF80-4698-8E56-5D719C10B54F}"/>
              </a:ext>
            </a:extLst>
          </p:cNvPr>
          <p:cNvSpPr txBox="1"/>
          <p:nvPr/>
        </p:nvSpPr>
        <p:spPr>
          <a:xfrm>
            <a:off x="3973908" y="2806882"/>
            <a:ext cx="480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셀레늄은</a:t>
            </a:r>
            <a:r>
              <a:rPr lang="ko-KR" altLang="en-US" dirty="0"/>
              <a:t> 난산 및 후산정체 예방에 효과적이다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E4201032-D36B-42F0-9C24-A103E0C73E13}"/>
              </a:ext>
            </a:extLst>
          </p:cNvPr>
          <p:cNvSpPr txBox="1"/>
          <p:nvPr/>
        </p:nvSpPr>
        <p:spPr>
          <a:xfrm>
            <a:off x="1052184" y="518800"/>
            <a:ext cx="6981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err="1"/>
              <a:t>번식우</a:t>
            </a:r>
            <a:r>
              <a:rPr lang="ko-KR" altLang="en-US" sz="2400" b="1" dirty="0"/>
              <a:t> 백신 및 사양관리 프로그램</a:t>
            </a:r>
          </a:p>
        </p:txBody>
      </p:sp>
      <p:pic>
        <p:nvPicPr>
          <p:cNvPr id="99" name="그림 98" descr="실내, 벽이(가) 표시된 사진&#10;&#10;높은 신뢰도로 생성된 설명">
            <a:extLst>
              <a:ext uri="{FF2B5EF4-FFF2-40B4-BE49-F238E27FC236}">
                <a16:creationId xmlns:a16="http://schemas.microsoft.com/office/drawing/2014/main" xmlns="" id="{D8788D8F-459F-47AF-A6D8-20997144DC9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0" t="4082" r="10340" b="13333"/>
          <a:stretch/>
        </p:blipFill>
        <p:spPr>
          <a:xfrm>
            <a:off x="2128502" y="1284134"/>
            <a:ext cx="830417" cy="734786"/>
          </a:xfrm>
          <a:prstGeom prst="rect">
            <a:avLst/>
          </a:prstGeom>
        </p:spPr>
      </p:pic>
      <p:pic>
        <p:nvPicPr>
          <p:cNvPr id="100" name="그림 99" descr="실내, 벽이(가) 표시된 사진&#10;&#10;높은 신뢰도로 생성된 설명">
            <a:extLst>
              <a:ext uri="{FF2B5EF4-FFF2-40B4-BE49-F238E27FC236}">
                <a16:creationId xmlns:a16="http://schemas.microsoft.com/office/drawing/2014/main" xmlns="" id="{FFCAC022-9F50-47D7-98CF-EB27398EBB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0" t="4082" r="10340" b="13333"/>
          <a:stretch/>
        </p:blipFill>
        <p:spPr>
          <a:xfrm>
            <a:off x="2128502" y="2020228"/>
            <a:ext cx="830417" cy="734786"/>
          </a:xfrm>
          <a:prstGeom prst="rect">
            <a:avLst/>
          </a:prstGeom>
        </p:spPr>
      </p:pic>
      <p:pic>
        <p:nvPicPr>
          <p:cNvPr id="102" name="그림 101" descr="잔디, 실외이(가) 표시된 사진&#10;&#10;매우 높은 신뢰도로 생성된 설명">
            <a:extLst>
              <a:ext uri="{FF2B5EF4-FFF2-40B4-BE49-F238E27FC236}">
                <a16:creationId xmlns:a16="http://schemas.microsoft.com/office/drawing/2014/main" xmlns="" id="{35430DA2-38EE-4A3E-ABDF-01362B33E2D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3" r="45418"/>
          <a:stretch/>
        </p:blipFill>
        <p:spPr>
          <a:xfrm>
            <a:off x="3116105" y="1302759"/>
            <a:ext cx="725082" cy="692353"/>
          </a:xfrm>
          <a:prstGeom prst="rect">
            <a:avLst/>
          </a:prstGeom>
        </p:spPr>
      </p:pic>
      <p:pic>
        <p:nvPicPr>
          <p:cNvPr id="103" name="그림 102" descr="잔디, 실외이(가) 표시된 사진&#10;&#10;매우 높은 신뢰도로 생성된 설명">
            <a:extLst>
              <a:ext uri="{FF2B5EF4-FFF2-40B4-BE49-F238E27FC236}">
                <a16:creationId xmlns:a16="http://schemas.microsoft.com/office/drawing/2014/main" xmlns="" id="{F512A7BF-9FED-43AE-8867-6F56DFFEC30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3" r="45418"/>
          <a:stretch/>
        </p:blipFill>
        <p:spPr>
          <a:xfrm>
            <a:off x="3116105" y="2030127"/>
            <a:ext cx="725082" cy="692353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307B885C-2F65-4E18-AD91-BF5FDFF6648C}"/>
              </a:ext>
            </a:extLst>
          </p:cNvPr>
          <p:cNvSpPr txBox="1"/>
          <p:nvPr/>
        </p:nvSpPr>
        <p:spPr>
          <a:xfrm>
            <a:off x="3973908" y="3648664"/>
            <a:ext cx="4800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분만 후의 비타민</a:t>
            </a:r>
            <a:r>
              <a:rPr lang="en-US" altLang="ko-KR" sz="1600" dirty="0"/>
              <a:t>A </a:t>
            </a:r>
            <a:r>
              <a:rPr lang="ko-KR" altLang="en-US" sz="1600" dirty="0"/>
              <a:t>주사는 번식능력 향상에 탁월한 효과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223AB735-A788-4734-BBEB-06518663DA92}"/>
              </a:ext>
            </a:extLst>
          </p:cNvPr>
          <p:cNvSpPr/>
          <p:nvPr/>
        </p:nvSpPr>
        <p:spPr>
          <a:xfrm>
            <a:off x="0" y="4231750"/>
            <a:ext cx="9144001" cy="2111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xmlns="" id="{70CFC616-8AE9-47FB-834C-DE2D641138EC}"/>
              </a:ext>
            </a:extLst>
          </p:cNvPr>
          <p:cNvSpPr/>
          <p:nvPr/>
        </p:nvSpPr>
        <p:spPr>
          <a:xfrm>
            <a:off x="719343" y="4336678"/>
            <a:ext cx="3388844" cy="20254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911F780E-44D4-4D66-BD40-6BA9846EB5A6}"/>
              </a:ext>
            </a:extLst>
          </p:cNvPr>
          <p:cNvSpPr txBox="1"/>
          <p:nvPr/>
        </p:nvSpPr>
        <p:spPr>
          <a:xfrm>
            <a:off x="1730045" y="4352262"/>
            <a:ext cx="1472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rgbClr val="FF0000"/>
                </a:solidFill>
              </a:rPr>
              <a:t>푸로겐</a:t>
            </a:r>
            <a:r>
              <a:rPr lang="ko-KR" altLang="en-US" b="1" dirty="0">
                <a:solidFill>
                  <a:srgbClr val="FF0000"/>
                </a:solidFill>
              </a:rPr>
              <a:t> 요법</a:t>
            </a: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xmlns="" id="{5580F7D1-D58E-4981-9004-3331366996E0}"/>
              </a:ext>
            </a:extLst>
          </p:cNvPr>
          <p:cNvSpPr/>
          <p:nvPr/>
        </p:nvSpPr>
        <p:spPr>
          <a:xfrm>
            <a:off x="4827530" y="4336678"/>
            <a:ext cx="3388844" cy="20254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EEC273FB-DEE7-4863-9131-9FF0DD1AF0C8}"/>
              </a:ext>
            </a:extLst>
          </p:cNvPr>
          <p:cNvSpPr txBox="1"/>
          <p:nvPr/>
        </p:nvSpPr>
        <p:spPr>
          <a:xfrm>
            <a:off x="5569527" y="4352262"/>
            <a:ext cx="215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>
                <a:solidFill>
                  <a:srgbClr val="FF0000"/>
                </a:solidFill>
              </a:rPr>
              <a:t>자궁의 지방 제거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5" name="그림 4" descr="병이(가) 표시된 사진&#10;&#10;매우 높은 신뢰도로 생성된 설명">
            <a:extLst>
              <a:ext uri="{FF2B5EF4-FFF2-40B4-BE49-F238E27FC236}">
                <a16:creationId xmlns:a16="http://schemas.microsoft.com/office/drawing/2014/main" xmlns="" id="{AFA95D9A-A733-4DCA-B467-C96621216F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487" y="4803091"/>
            <a:ext cx="1558836" cy="1479676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65D4B3DA-7668-40C4-B0EB-71767BC7A57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91" y="4826522"/>
            <a:ext cx="1385652" cy="1532437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EDCF0DE8-4AE5-4D2F-8CB1-925DA1E47C87}"/>
              </a:ext>
            </a:extLst>
          </p:cNvPr>
          <p:cNvSpPr txBox="1"/>
          <p:nvPr/>
        </p:nvSpPr>
        <p:spPr>
          <a:xfrm>
            <a:off x="6384100" y="4786614"/>
            <a:ext cx="178495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50" dirty="0"/>
              <a:t>수정이 잘 </a:t>
            </a:r>
            <a:r>
              <a:rPr lang="ko-KR" altLang="en-US" sz="1350" dirty="0" err="1"/>
              <a:t>안들어</a:t>
            </a:r>
            <a:r>
              <a:rPr lang="ko-KR" altLang="en-US" sz="1350" dirty="0"/>
              <a:t> 가는 소는 자궁에 지방이 많아서</a:t>
            </a:r>
            <a:r>
              <a:rPr lang="en-US" altLang="ko-KR" sz="1350" dirty="0"/>
              <a:t>, “</a:t>
            </a:r>
            <a:r>
              <a:rPr lang="ko-KR" altLang="en-US" sz="1350" dirty="0" err="1"/>
              <a:t>카르니틴</a:t>
            </a:r>
            <a:r>
              <a:rPr lang="en-US" altLang="ko-KR" sz="1350" dirty="0"/>
              <a:t>”</a:t>
            </a:r>
            <a:r>
              <a:rPr lang="ko-KR" altLang="en-US" sz="1350" dirty="0"/>
              <a:t>같은 제품으로 지방을 녹여주면 좋다</a:t>
            </a:r>
            <a:r>
              <a:rPr lang="en-US" altLang="ko-KR" sz="1350" dirty="0"/>
              <a:t>.</a:t>
            </a:r>
          </a:p>
          <a:p>
            <a:r>
              <a:rPr lang="en-US" altLang="ko-KR" sz="1350" dirty="0"/>
              <a:t>-20ml</a:t>
            </a:r>
            <a:r>
              <a:rPr lang="ko-KR" altLang="en-US" sz="1350" dirty="0"/>
              <a:t>씩 </a:t>
            </a:r>
            <a:r>
              <a:rPr lang="en-US" altLang="ko-KR" sz="1350" dirty="0"/>
              <a:t>5</a:t>
            </a:r>
            <a:r>
              <a:rPr lang="ko-KR" altLang="en-US" sz="1350" dirty="0"/>
              <a:t>회 주사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0AA86B17-6968-4BB8-8AE9-AD96DD47AC58}"/>
              </a:ext>
            </a:extLst>
          </p:cNvPr>
          <p:cNvSpPr txBox="1"/>
          <p:nvPr/>
        </p:nvSpPr>
        <p:spPr>
          <a:xfrm>
            <a:off x="2362914" y="4758273"/>
            <a:ext cx="162769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50" dirty="0"/>
              <a:t>수정이 잘 </a:t>
            </a:r>
            <a:r>
              <a:rPr lang="ko-KR" altLang="en-US" sz="1350" dirty="0" err="1"/>
              <a:t>안들어</a:t>
            </a:r>
            <a:r>
              <a:rPr lang="ko-KR" altLang="en-US" sz="1350" dirty="0"/>
              <a:t> </a:t>
            </a:r>
            <a:r>
              <a:rPr lang="ko-KR" altLang="en-US" sz="1350" dirty="0" err="1"/>
              <a:t>갈때는</a:t>
            </a:r>
            <a:r>
              <a:rPr lang="en-US" altLang="ko-KR" sz="1350" dirty="0"/>
              <a:t> </a:t>
            </a:r>
            <a:r>
              <a:rPr lang="ko-KR" altLang="en-US" sz="1350" dirty="0" err="1"/>
              <a:t>푸로겐</a:t>
            </a:r>
            <a:r>
              <a:rPr lang="ko-KR" altLang="en-US" sz="1350" dirty="0"/>
              <a:t> 요법</a:t>
            </a:r>
            <a:endParaRPr lang="en-US" altLang="ko-KR" sz="1350" dirty="0"/>
          </a:p>
          <a:p>
            <a:r>
              <a:rPr lang="en-US" altLang="ko-KR" sz="1350" dirty="0"/>
              <a:t>-</a:t>
            </a:r>
            <a:r>
              <a:rPr lang="ko-KR" altLang="en-US" sz="1350" dirty="0"/>
              <a:t>수정 후 </a:t>
            </a:r>
            <a:r>
              <a:rPr lang="en-US" altLang="ko-KR" sz="1350" dirty="0"/>
              <a:t>5</a:t>
            </a:r>
            <a:r>
              <a:rPr lang="ko-KR" altLang="en-US" sz="1350" dirty="0"/>
              <a:t>일째 </a:t>
            </a:r>
            <a:r>
              <a:rPr lang="en-US" altLang="ko-KR" sz="1350" dirty="0"/>
              <a:t>5cc,</a:t>
            </a:r>
            <a:r>
              <a:rPr lang="ko-KR" altLang="en-US" sz="1350" dirty="0"/>
              <a:t> </a:t>
            </a:r>
            <a:r>
              <a:rPr lang="en-US" altLang="ko-KR" sz="1350" dirty="0"/>
              <a:t>12</a:t>
            </a:r>
            <a:r>
              <a:rPr lang="ko-KR" altLang="en-US" sz="1350" dirty="0"/>
              <a:t>일 째 </a:t>
            </a:r>
            <a:r>
              <a:rPr lang="en-US" altLang="ko-KR" sz="1350" dirty="0"/>
              <a:t>5cc</a:t>
            </a:r>
            <a:endParaRPr lang="ko-KR" altLang="en-US" sz="1350" dirty="0"/>
          </a:p>
        </p:txBody>
      </p:sp>
    </p:spTree>
    <p:extLst>
      <p:ext uri="{BB962C8B-B14F-4D97-AF65-F5344CB8AC3E}">
        <p14:creationId xmlns:p14="http://schemas.microsoft.com/office/powerpoint/2010/main" val="555987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AD96E9B6-1BBF-4428-9A4F-2724F97E2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85431"/>
            <a:ext cx="201682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/>
          </a:p>
        </p:txBody>
      </p:sp>
      <p:pic>
        <p:nvPicPr>
          <p:cNvPr id="6145" name="_x157950168" descr="EMB000353042b40">
            <a:extLst>
              <a:ext uri="{FF2B5EF4-FFF2-40B4-BE49-F238E27FC236}">
                <a16:creationId xmlns:a16="http://schemas.microsoft.com/office/drawing/2014/main" xmlns="" id="{CF43757D-1311-41E8-AB6E-B3BB74A01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68322"/>
            <a:ext cx="9156223" cy="443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BFB64D5-8447-4E5A-A457-B64F4BB8FCE3}"/>
              </a:ext>
            </a:extLst>
          </p:cNvPr>
          <p:cNvSpPr txBox="1"/>
          <p:nvPr/>
        </p:nvSpPr>
        <p:spPr>
          <a:xfrm>
            <a:off x="0" y="5657850"/>
            <a:ext cx="6227180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75" b="1" dirty="0"/>
              <a:t>*</a:t>
            </a:r>
            <a:r>
              <a:rPr lang="ko-KR" altLang="en-US" sz="1875" b="1" dirty="0"/>
              <a:t>사료 섭취형태별 반추위 발달</a:t>
            </a:r>
            <a:r>
              <a:rPr lang="en-US" altLang="ko-KR" sz="1350" b="1" dirty="0"/>
              <a:t>&lt;</a:t>
            </a:r>
            <a:r>
              <a:rPr lang="ko-KR" altLang="en-US" sz="1350" b="1" dirty="0"/>
              <a:t>출처 </a:t>
            </a:r>
            <a:r>
              <a:rPr lang="en-US" altLang="ko-KR" sz="1350" b="1" dirty="0"/>
              <a:t>: </a:t>
            </a:r>
            <a:r>
              <a:rPr lang="ko-KR" altLang="en-US" sz="1350" b="1" dirty="0" err="1"/>
              <a:t>낙농우군관리시스템</a:t>
            </a:r>
            <a:r>
              <a:rPr lang="ko-KR" altLang="en-US" sz="1350" b="1" dirty="0"/>
              <a:t> </a:t>
            </a:r>
            <a:r>
              <a:rPr lang="en-US" altLang="ko-KR" sz="1350" b="1" dirty="0"/>
              <a:t>&gt;</a:t>
            </a:r>
            <a:endParaRPr lang="ko-KR" altLang="en-US" sz="1350" dirty="0"/>
          </a:p>
        </p:txBody>
      </p:sp>
    </p:spTree>
    <p:extLst>
      <p:ext uri="{BB962C8B-B14F-4D97-AF65-F5344CB8AC3E}">
        <p14:creationId xmlns:p14="http://schemas.microsoft.com/office/powerpoint/2010/main" val="3520782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: 도형 3"/>
          <p:cNvSpPr/>
          <p:nvPr/>
        </p:nvSpPr>
        <p:spPr>
          <a:xfrm>
            <a:off x="6533537" y="4257926"/>
            <a:ext cx="2610464" cy="2610464"/>
          </a:xfrm>
          <a:custGeom>
            <a:avLst/>
            <a:gdLst>
              <a:gd name="connsiteX0" fmla="*/ 3480619 w 3480619"/>
              <a:gd name="connsiteY0" fmla="*/ 0 h 3480619"/>
              <a:gd name="connsiteX1" fmla="*/ 3480619 w 3480619"/>
              <a:gd name="connsiteY1" fmla="*/ 3480619 h 3480619"/>
              <a:gd name="connsiteX2" fmla="*/ 0 w 3480619"/>
              <a:gd name="connsiteY2" fmla="*/ 3480619 h 3480619"/>
              <a:gd name="connsiteX3" fmla="*/ 3480619 w 3480619"/>
              <a:gd name="connsiteY3" fmla="*/ 0 h 348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0619" h="3480619">
                <a:moveTo>
                  <a:pt x="3480619" y="0"/>
                </a:moveTo>
                <a:lnTo>
                  <a:pt x="3480619" y="3480619"/>
                </a:lnTo>
                <a:lnTo>
                  <a:pt x="0" y="3480619"/>
                </a:lnTo>
                <a:cubicBezTo>
                  <a:pt x="0" y="1558326"/>
                  <a:pt x="1558326" y="0"/>
                  <a:pt x="3480619" y="0"/>
                </a:cubicBezTo>
                <a:close/>
              </a:path>
            </a:pathLst>
          </a:custGeom>
          <a:gradFill>
            <a:gsLst>
              <a:gs pos="0">
                <a:srgbClr val="8E99DD">
                  <a:alpha val="50000"/>
                </a:srgbClr>
              </a:gs>
              <a:gs pos="35000">
                <a:srgbClr val="9DC1EF">
                  <a:alpha val="50000"/>
                </a:srgbClr>
              </a:gs>
              <a:gs pos="74000">
                <a:srgbClr val="B9ADDE">
                  <a:alpha val="50000"/>
                </a:srgbClr>
              </a:gs>
              <a:gs pos="100000">
                <a:srgbClr val="D7ACD2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6" name="자유형: 도형 5"/>
          <p:cNvSpPr/>
          <p:nvPr/>
        </p:nvSpPr>
        <p:spPr>
          <a:xfrm>
            <a:off x="7097662" y="4822052"/>
            <a:ext cx="2046338" cy="2046338"/>
          </a:xfrm>
          <a:custGeom>
            <a:avLst/>
            <a:gdLst>
              <a:gd name="connsiteX0" fmla="*/ 3480619 w 3480619"/>
              <a:gd name="connsiteY0" fmla="*/ 0 h 3480619"/>
              <a:gd name="connsiteX1" fmla="*/ 3480619 w 3480619"/>
              <a:gd name="connsiteY1" fmla="*/ 3480619 h 3480619"/>
              <a:gd name="connsiteX2" fmla="*/ 0 w 3480619"/>
              <a:gd name="connsiteY2" fmla="*/ 3480619 h 3480619"/>
              <a:gd name="connsiteX3" fmla="*/ 3480619 w 3480619"/>
              <a:gd name="connsiteY3" fmla="*/ 0 h 348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0619" h="3480619">
                <a:moveTo>
                  <a:pt x="3480619" y="0"/>
                </a:moveTo>
                <a:lnTo>
                  <a:pt x="3480619" y="3480619"/>
                </a:lnTo>
                <a:lnTo>
                  <a:pt x="0" y="3480619"/>
                </a:lnTo>
                <a:cubicBezTo>
                  <a:pt x="0" y="1558326"/>
                  <a:pt x="1558326" y="0"/>
                  <a:pt x="3480619" y="0"/>
                </a:cubicBezTo>
                <a:close/>
              </a:path>
            </a:pathLst>
          </a:custGeom>
          <a:gradFill>
            <a:gsLst>
              <a:gs pos="0">
                <a:srgbClr val="8E99DD"/>
              </a:gs>
              <a:gs pos="35000">
                <a:srgbClr val="9DC1EF"/>
              </a:gs>
              <a:gs pos="74000">
                <a:srgbClr val="B9ADDE"/>
              </a:gs>
              <a:gs pos="100000">
                <a:srgbClr val="D7ACD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grpSp>
        <p:nvGrpSpPr>
          <p:cNvPr id="2" name="그룹 7"/>
          <p:cNvGrpSpPr/>
          <p:nvPr/>
        </p:nvGrpSpPr>
        <p:grpSpPr>
          <a:xfrm rot="10800000">
            <a:off x="0" y="-10717"/>
            <a:ext cx="1971675" cy="1971675"/>
            <a:chOff x="8711382" y="3377381"/>
            <a:chExt cx="3480619" cy="3480619"/>
          </a:xfrm>
        </p:grpSpPr>
        <p:sp>
          <p:nvSpPr>
            <p:cNvPr id="9" name="자유형: 도형 8"/>
            <p:cNvSpPr/>
            <p:nvPr/>
          </p:nvSpPr>
          <p:spPr>
            <a:xfrm>
              <a:off x="8711382" y="3377381"/>
              <a:ext cx="3480619" cy="3480619"/>
            </a:xfrm>
            <a:custGeom>
              <a:avLst/>
              <a:gdLst>
                <a:gd name="connsiteX0" fmla="*/ 3480619 w 3480619"/>
                <a:gd name="connsiteY0" fmla="*/ 0 h 3480619"/>
                <a:gd name="connsiteX1" fmla="*/ 3480619 w 3480619"/>
                <a:gd name="connsiteY1" fmla="*/ 3480619 h 3480619"/>
                <a:gd name="connsiteX2" fmla="*/ 0 w 3480619"/>
                <a:gd name="connsiteY2" fmla="*/ 3480619 h 3480619"/>
                <a:gd name="connsiteX3" fmla="*/ 3480619 w 3480619"/>
                <a:gd name="connsiteY3" fmla="*/ 0 h 34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0619" h="3480619">
                  <a:moveTo>
                    <a:pt x="3480619" y="0"/>
                  </a:moveTo>
                  <a:lnTo>
                    <a:pt x="3480619" y="3480619"/>
                  </a:lnTo>
                  <a:lnTo>
                    <a:pt x="0" y="3480619"/>
                  </a:lnTo>
                  <a:cubicBezTo>
                    <a:pt x="0" y="1558326"/>
                    <a:pt x="1558326" y="0"/>
                    <a:pt x="3480619" y="0"/>
                  </a:cubicBezTo>
                  <a:close/>
                </a:path>
              </a:pathLst>
            </a:custGeom>
            <a:gradFill>
              <a:gsLst>
                <a:gs pos="0">
                  <a:srgbClr val="8E99DD">
                    <a:alpha val="50000"/>
                  </a:srgbClr>
                </a:gs>
                <a:gs pos="35000">
                  <a:srgbClr val="9DC1EF">
                    <a:alpha val="50000"/>
                  </a:srgbClr>
                </a:gs>
                <a:gs pos="74000">
                  <a:srgbClr val="B9ADDE">
                    <a:alpha val="50000"/>
                  </a:srgbClr>
                </a:gs>
                <a:gs pos="100000">
                  <a:srgbClr val="D7ACD2">
                    <a:alpha val="5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0" name="자유형: 도형 9"/>
            <p:cNvSpPr/>
            <p:nvPr/>
          </p:nvSpPr>
          <p:spPr>
            <a:xfrm>
              <a:off x="9463550" y="4129550"/>
              <a:ext cx="2728450" cy="2728450"/>
            </a:xfrm>
            <a:custGeom>
              <a:avLst/>
              <a:gdLst>
                <a:gd name="connsiteX0" fmla="*/ 3480619 w 3480619"/>
                <a:gd name="connsiteY0" fmla="*/ 0 h 3480619"/>
                <a:gd name="connsiteX1" fmla="*/ 3480619 w 3480619"/>
                <a:gd name="connsiteY1" fmla="*/ 3480619 h 3480619"/>
                <a:gd name="connsiteX2" fmla="*/ 0 w 3480619"/>
                <a:gd name="connsiteY2" fmla="*/ 3480619 h 3480619"/>
                <a:gd name="connsiteX3" fmla="*/ 3480619 w 3480619"/>
                <a:gd name="connsiteY3" fmla="*/ 0 h 34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0619" h="3480619">
                  <a:moveTo>
                    <a:pt x="3480619" y="0"/>
                  </a:moveTo>
                  <a:lnTo>
                    <a:pt x="3480619" y="3480619"/>
                  </a:lnTo>
                  <a:lnTo>
                    <a:pt x="0" y="3480619"/>
                  </a:lnTo>
                  <a:cubicBezTo>
                    <a:pt x="0" y="1558326"/>
                    <a:pt x="1558326" y="0"/>
                    <a:pt x="3480619" y="0"/>
                  </a:cubicBezTo>
                  <a:close/>
                </a:path>
              </a:pathLst>
            </a:custGeom>
            <a:gradFill>
              <a:gsLst>
                <a:gs pos="0">
                  <a:srgbClr val="8E99DD"/>
                </a:gs>
                <a:gs pos="35000">
                  <a:srgbClr val="9DC1EF"/>
                </a:gs>
                <a:gs pos="74000">
                  <a:srgbClr val="B9ADDE"/>
                </a:gs>
                <a:gs pos="100000">
                  <a:srgbClr val="D7ACD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7" name="사각형: 둥근 모서리 6"/>
          <p:cNvSpPr/>
          <p:nvPr/>
        </p:nvSpPr>
        <p:spPr>
          <a:xfrm>
            <a:off x="596074" y="404546"/>
            <a:ext cx="8180365" cy="903970"/>
          </a:xfrm>
          <a:prstGeom prst="roundRect">
            <a:avLst>
              <a:gd name="adj" fmla="val 3991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4" name="사각형: 둥근 모서리 13"/>
          <p:cNvSpPr/>
          <p:nvPr/>
        </p:nvSpPr>
        <p:spPr>
          <a:xfrm>
            <a:off x="675002" y="478498"/>
            <a:ext cx="8044543" cy="757504"/>
          </a:xfrm>
          <a:prstGeom prst="roundRect">
            <a:avLst>
              <a:gd name="adj" fmla="val 399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8" name="TextBox 17">
            <a:extLst/>
          </p:cNvPr>
          <p:cNvSpPr txBox="1"/>
          <p:nvPr/>
        </p:nvSpPr>
        <p:spPr>
          <a:xfrm flipH="1">
            <a:off x="855061" y="672198"/>
            <a:ext cx="682208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Ⅰ. </a:t>
            </a:r>
            <a:r>
              <a:rPr lang="ko-KR" altLang="en-US" sz="22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알아두면</a:t>
            </a:r>
            <a:r>
              <a:rPr lang="ko-KR" altLang="en-US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 매우 중요한 내용 </a:t>
            </a:r>
            <a:r>
              <a:rPr lang="en-US" altLang="ko-KR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– 4. </a:t>
            </a:r>
            <a:r>
              <a:rPr lang="ko-KR" altLang="en-US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체온</a:t>
            </a:r>
          </a:p>
        </p:txBody>
      </p:sp>
      <p:grpSp>
        <p:nvGrpSpPr>
          <p:cNvPr id="3" name="그룹 20"/>
          <p:cNvGrpSpPr/>
          <p:nvPr/>
        </p:nvGrpSpPr>
        <p:grpSpPr>
          <a:xfrm>
            <a:off x="212404" y="2095052"/>
            <a:ext cx="8693855" cy="1015664"/>
            <a:chOff x="1631950" y="870180"/>
            <a:chExt cx="6391276" cy="1673436"/>
          </a:xfrm>
        </p:grpSpPr>
        <p:grpSp>
          <p:nvGrpSpPr>
            <p:cNvPr id="5" name="그룹 15"/>
            <p:cNvGrpSpPr/>
            <p:nvPr/>
          </p:nvGrpSpPr>
          <p:grpSpPr>
            <a:xfrm>
              <a:off x="1631950" y="1033284"/>
              <a:ext cx="6391276" cy="1330504"/>
              <a:chOff x="1276350" y="965021"/>
              <a:chExt cx="6391276" cy="1330504"/>
            </a:xfrm>
          </p:grpSpPr>
          <p:sp>
            <p:nvSpPr>
              <p:cNvPr id="32" name="모서리가 둥근 직사각형 31"/>
              <p:cNvSpPr/>
              <p:nvPr/>
            </p:nvSpPr>
            <p:spPr>
              <a:xfrm>
                <a:off x="1276350" y="965021"/>
                <a:ext cx="6391275" cy="1330504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762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/>
              </a:p>
            </p:txBody>
          </p:sp>
          <p:sp>
            <p:nvSpPr>
              <p:cNvPr id="33" name="자유형 32"/>
              <p:cNvSpPr/>
              <p:nvPr/>
            </p:nvSpPr>
            <p:spPr>
              <a:xfrm>
                <a:off x="7444211" y="965021"/>
                <a:ext cx="223415" cy="1330504"/>
              </a:xfrm>
              <a:custGeom>
                <a:avLst/>
                <a:gdLst>
                  <a:gd name="connsiteX0" fmla="*/ 0 w 352425"/>
                  <a:gd name="connsiteY0" fmla="*/ 0 h 1330504"/>
                  <a:gd name="connsiteX1" fmla="*/ 132291 w 352425"/>
                  <a:gd name="connsiteY1" fmla="*/ 0 h 1330504"/>
                  <a:gd name="connsiteX2" fmla="*/ 352425 w 352425"/>
                  <a:gd name="connsiteY2" fmla="*/ 220134 h 1330504"/>
                  <a:gd name="connsiteX3" fmla="*/ 352425 w 352425"/>
                  <a:gd name="connsiteY3" fmla="*/ 1110370 h 1330504"/>
                  <a:gd name="connsiteX4" fmla="*/ 132291 w 352425"/>
                  <a:gd name="connsiteY4" fmla="*/ 1330504 h 1330504"/>
                  <a:gd name="connsiteX5" fmla="*/ 0 w 352425"/>
                  <a:gd name="connsiteY5" fmla="*/ 1330504 h 1330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2425" h="1330504">
                    <a:moveTo>
                      <a:pt x="0" y="0"/>
                    </a:moveTo>
                    <a:lnTo>
                      <a:pt x="132291" y="0"/>
                    </a:lnTo>
                    <a:cubicBezTo>
                      <a:pt x="253868" y="0"/>
                      <a:pt x="352425" y="98557"/>
                      <a:pt x="352425" y="220134"/>
                    </a:cubicBezTo>
                    <a:lnTo>
                      <a:pt x="352425" y="1110370"/>
                    </a:lnTo>
                    <a:cubicBezTo>
                      <a:pt x="352425" y="1231947"/>
                      <a:pt x="253868" y="1330504"/>
                      <a:pt x="132291" y="1330504"/>
                    </a:cubicBezTo>
                    <a:lnTo>
                      <a:pt x="0" y="133050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/>
              </a:p>
            </p:txBody>
          </p:sp>
        </p:grpSp>
        <p:grpSp>
          <p:nvGrpSpPr>
            <p:cNvPr id="8" name="그룹 16"/>
            <p:cNvGrpSpPr/>
            <p:nvPr/>
          </p:nvGrpSpPr>
          <p:grpSpPr>
            <a:xfrm>
              <a:off x="1939966" y="870180"/>
              <a:ext cx="1167162" cy="1673436"/>
              <a:chOff x="1584366" y="805092"/>
              <a:chExt cx="1167162" cy="1673436"/>
            </a:xfrm>
          </p:grpSpPr>
          <p:pic>
            <p:nvPicPr>
              <p:cNvPr id="26" name="그림 25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739351" y="1636207"/>
                <a:ext cx="889548" cy="495000"/>
              </a:xfrm>
              <a:prstGeom prst="rect">
                <a:avLst/>
              </a:prstGeom>
            </p:spPr>
          </p:pic>
          <p:grpSp>
            <p:nvGrpSpPr>
              <p:cNvPr id="11" name="그룹 20"/>
              <p:cNvGrpSpPr/>
              <p:nvPr/>
            </p:nvGrpSpPr>
            <p:grpSpPr>
              <a:xfrm>
                <a:off x="1584366" y="805092"/>
                <a:ext cx="1167162" cy="1673436"/>
                <a:chOff x="5732555" y="2156970"/>
                <a:chExt cx="1864963" cy="2953912"/>
              </a:xfrm>
            </p:grpSpPr>
            <p:sp>
              <p:nvSpPr>
                <p:cNvPr id="28" name="자유형 27"/>
                <p:cNvSpPr/>
                <p:nvPr/>
              </p:nvSpPr>
              <p:spPr>
                <a:xfrm>
                  <a:off x="5856380" y="2676476"/>
                  <a:ext cx="1545199" cy="1967882"/>
                </a:xfrm>
                <a:custGeom>
                  <a:avLst/>
                  <a:gdLst>
                    <a:gd name="connsiteX0" fmla="*/ 0 w 1436734"/>
                    <a:gd name="connsiteY0" fmla="*/ 0 h 1967876"/>
                    <a:gd name="connsiteX1" fmla="*/ 250877 w 1436734"/>
                    <a:gd name="connsiteY1" fmla="*/ 0 h 1967876"/>
                    <a:gd name="connsiteX2" fmla="*/ 317546 w 1436734"/>
                    <a:gd name="connsiteY2" fmla="*/ 0 h 1967876"/>
                    <a:gd name="connsiteX3" fmla="*/ 1308141 w 1436734"/>
                    <a:gd name="connsiteY3" fmla="*/ 0 h 1967876"/>
                    <a:gd name="connsiteX4" fmla="*/ 1436734 w 1436734"/>
                    <a:gd name="connsiteY4" fmla="*/ 128593 h 1967876"/>
                    <a:gd name="connsiteX5" fmla="*/ 1436734 w 1436734"/>
                    <a:gd name="connsiteY5" fmla="*/ 1839283 h 1967876"/>
                    <a:gd name="connsiteX6" fmla="*/ 1308141 w 1436734"/>
                    <a:gd name="connsiteY6" fmla="*/ 1967876 h 1967876"/>
                    <a:gd name="connsiteX7" fmla="*/ 250877 w 1436734"/>
                    <a:gd name="connsiteY7" fmla="*/ 1967876 h 1967876"/>
                    <a:gd name="connsiteX8" fmla="*/ 122284 w 1436734"/>
                    <a:gd name="connsiteY8" fmla="*/ 1839283 h 1967876"/>
                    <a:gd name="connsiteX9" fmla="*/ 122284 w 1436734"/>
                    <a:gd name="connsiteY9" fmla="*/ 128593 h 1967876"/>
                    <a:gd name="connsiteX10" fmla="*/ 124655 w 1436734"/>
                    <a:gd name="connsiteY10" fmla="*/ 116851 h 1967876"/>
                    <a:gd name="connsiteX11" fmla="*/ 120939 w 1436734"/>
                    <a:gd name="connsiteY11" fmla="*/ 116851 h 1967876"/>
                    <a:gd name="connsiteX12" fmla="*/ 112554 w 1436734"/>
                    <a:gd name="connsiteY12" fmla="*/ 75316 h 1967876"/>
                    <a:gd name="connsiteX13" fmla="*/ 46658 w 1436734"/>
                    <a:gd name="connsiteY13" fmla="*/ 9420 h 1967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36734" h="1967876">
                      <a:moveTo>
                        <a:pt x="0" y="0"/>
                      </a:moveTo>
                      <a:lnTo>
                        <a:pt x="250877" y="0"/>
                      </a:lnTo>
                      <a:lnTo>
                        <a:pt x="317546" y="0"/>
                      </a:lnTo>
                      <a:lnTo>
                        <a:pt x="1308141" y="0"/>
                      </a:lnTo>
                      <a:cubicBezTo>
                        <a:pt x="1379161" y="0"/>
                        <a:pt x="1436734" y="57573"/>
                        <a:pt x="1436734" y="128593"/>
                      </a:cubicBezTo>
                      <a:lnTo>
                        <a:pt x="1436734" y="1839283"/>
                      </a:lnTo>
                      <a:cubicBezTo>
                        <a:pt x="1436734" y="1910303"/>
                        <a:pt x="1379161" y="1967876"/>
                        <a:pt x="1308141" y="1967876"/>
                      </a:cubicBezTo>
                      <a:lnTo>
                        <a:pt x="250877" y="1967876"/>
                      </a:lnTo>
                      <a:cubicBezTo>
                        <a:pt x="179857" y="1967876"/>
                        <a:pt x="122284" y="1910303"/>
                        <a:pt x="122284" y="1839283"/>
                      </a:cubicBezTo>
                      <a:lnTo>
                        <a:pt x="122284" y="128593"/>
                      </a:lnTo>
                      <a:lnTo>
                        <a:pt x="124655" y="116851"/>
                      </a:lnTo>
                      <a:lnTo>
                        <a:pt x="120939" y="116851"/>
                      </a:lnTo>
                      <a:lnTo>
                        <a:pt x="112554" y="75316"/>
                      </a:lnTo>
                      <a:cubicBezTo>
                        <a:pt x="100022" y="45687"/>
                        <a:pt x="76286" y="21952"/>
                        <a:pt x="46658" y="942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350"/>
                </a:p>
              </p:txBody>
            </p:sp>
            <p:sp>
              <p:nvSpPr>
                <p:cNvPr id="29" name="자유형 28"/>
                <p:cNvSpPr/>
                <p:nvPr/>
              </p:nvSpPr>
              <p:spPr>
                <a:xfrm>
                  <a:off x="5732555" y="2302498"/>
                  <a:ext cx="247650" cy="123825"/>
                </a:xfrm>
                <a:custGeom>
                  <a:avLst/>
                  <a:gdLst>
                    <a:gd name="connsiteX0" fmla="*/ 123825 w 247650"/>
                    <a:gd name="connsiteY0" fmla="*/ 0 h 123825"/>
                    <a:gd name="connsiteX1" fmla="*/ 247650 w 247650"/>
                    <a:gd name="connsiteY1" fmla="*/ 123825 h 123825"/>
                    <a:gd name="connsiteX2" fmla="*/ 0 w 247650"/>
                    <a:gd name="connsiteY2" fmla="*/ 123825 h 123825"/>
                    <a:gd name="connsiteX3" fmla="*/ 123825 w 247650"/>
                    <a:gd name="connsiteY3" fmla="*/ 0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7650" h="123825">
                      <a:moveTo>
                        <a:pt x="123825" y="0"/>
                      </a:moveTo>
                      <a:cubicBezTo>
                        <a:pt x="192212" y="0"/>
                        <a:pt x="247650" y="55438"/>
                        <a:pt x="247650" y="123825"/>
                      </a:cubicBezTo>
                      <a:lnTo>
                        <a:pt x="0" y="123825"/>
                      </a:lnTo>
                      <a:cubicBezTo>
                        <a:pt x="0" y="55438"/>
                        <a:pt x="55438" y="0"/>
                        <a:pt x="123825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4000">
                      <a:srgbClr val="FFC000"/>
                    </a:gs>
                    <a:gs pos="80000">
                      <a:srgbClr val="A88000"/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350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6215015" y="2156970"/>
                  <a:ext cx="1382503" cy="29539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6000" b="1" spc="-225" dirty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HY헤드라인M" panose="02030600000101010101" pitchFamily="18" charset="-127"/>
                      <a:cs typeface="Arial" panose="020B0604020202020204" pitchFamily="34" charset="0"/>
                    </a:rPr>
                    <a:t>01</a:t>
                  </a:r>
                  <a:endParaRPr lang="ko-KR" altLang="en-US" sz="6000" b="1" spc="-225" dirty="0">
                    <a:solidFill>
                      <a:schemeClr val="bg1"/>
                    </a:solidFill>
                    <a:latin typeface="Arial Narrow" panose="020B0606020202030204" pitchFamily="34" charset="0"/>
                    <a:ea typeface="HY헤드라인M" panose="02030600000101010101" pitchFamily="18" charset="-127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4" name="TextBox 23"/>
            <p:cNvSpPr txBox="1"/>
            <p:nvPr/>
          </p:nvSpPr>
          <p:spPr>
            <a:xfrm>
              <a:off x="3133086" y="1310868"/>
              <a:ext cx="3182699" cy="722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250" spc="-113" dirty="0">
                  <a:solidFill>
                    <a:schemeClr val="bg2">
                      <a:lumMod val="10000"/>
                    </a:schemeClr>
                  </a:solidFill>
                  <a:latin typeface="-윤고딕⼟" pitchFamily="18" charset="-127"/>
                  <a:ea typeface="-윤고딕⼟" pitchFamily="18" charset="-127"/>
                  <a:cs typeface="Arial" panose="020B0604020202020204" pitchFamily="34" charset="0"/>
                </a:rPr>
                <a:t>소의 정상체온은 </a:t>
              </a:r>
              <a:r>
                <a:rPr lang="en-US" altLang="ko-KR" sz="2250" spc="-113" dirty="0">
                  <a:solidFill>
                    <a:schemeClr val="bg2">
                      <a:lumMod val="10000"/>
                    </a:schemeClr>
                  </a:solidFill>
                  <a:latin typeface="-윤고딕⼟" pitchFamily="18" charset="-127"/>
                  <a:ea typeface="-윤고딕⼟" pitchFamily="18" charset="-127"/>
                  <a:cs typeface="Arial" panose="020B0604020202020204" pitchFamily="34" charset="0"/>
                </a:rPr>
                <a:t>38.5 ℃</a:t>
              </a:r>
              <a:endParaRPr lang="ko-KR" altLang="en-US" sz="2250" spc="-113" dirty="0">
                <a:solidFill>
                  <a:schemeClr val="bg2">
                    <a:lumMod val="10000"/>
                  </a:schemeClr>
                </a:solidFill>
                <a:latin typeface="-윤고딕⼟" pitchFamily="18" charset="-127"/>
                <a:ea typeface="-윤고딕⼟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34" name="그룹 20"/>
          <p:cNvGrpSpPr/>
          <p:nvPr/>
        </p:nvGrpSpPr>
        <p:grpSpPr>
          <a:xfrm>
            <a:off x="212404" y="3523825"/>
            <a:ext cx="8693855" cy="1015664"/>
            <a:chOff x="1631950" y="870180"/>
            <a:chExt cx="6391276" cy="1673436"/>
          </a:xfrm>
        </p:grpSpPr>
        <p:grpSp>
          <p:nvGrpSpPr>
            <p:cNvPr id="35" name="그룹 15"/>
            <p:cNvGrpSpPr/>
            <p:nvPr/>
          </p:nvGrpSpPr>
          <p:grpSpPr>
            <a:xfrm>
              <a:off x="1631950" y="1033284"/>
              <a:ext cx="6391276" cy="1330504"/>
              <a:chOff x="1276350" y="965021"/>
              <a:chExt cx="6391276" cy="1330504"/>
            </a:xfrm>
          </p:grpSpPr>
          <p:sp>
            <p:nvSpPr>
              <p:cNvPr id="43" name="모서리가 둥근 직사각형 42"/>
              <p:cNvSpPr/>
              <p:nvPr/>
            </p:nvSpPr>
            <p:spPr>
              <a:xfrm>
                <a:off x="1276350" y="965021"/>
                <a:ext cx="6391275" cy="1330504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762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/>
              </a:p>
            </p:txBody>
          </p:sp>
          <p:sp>
            <p:nvSpPr>
              <p:cNvPr id="44" name="자유형 43"/>
              <p:cNvSpPr/>
              <p:nvPr/>
            </p:nvSpPr>
            <p:spPr>
              <a:xfrm>
                <a:off x="7444211" y="965021"/>
                <a:ext cx="223415" cy="1330504"/>
              </a:xfrm>
              <a:custGeom>
                <a:avLst/>
                <a:gdLst>
                  <a:gd name="connsiteX0" fmla="*/ 0 w 352425"/>
                  <a:gd name="connsiteY0" fmla="*/ 0 h 1330504"/>
                  <a:gd name="connsiteX1" fmla="*/ 132291 w 352425"/>
                  <a:gd name="connsiteY1" fmla="*/ 0 h 1330504"/>
                  <a:gd name="connsiteX2" fmla="*/ 352425 w 352425"/>
                  <a:gd name="connsiteY2" fmla="*/ 220134 h 1330504"/>
                  <a:gd name="connsiteX3" fmla="*/ 352425 w 352425"/>
                  <a:gd name="connsiteY3" fmla="*/ 1110370 h 1330504"/>
                  <a:gd name="connsiteX4" fmla="*/ 132291 w 352425"/>
                  <a:gd name="connsiteY4" fmla="*/ 1330504 h 1330504"/>
                  <a:gd name="connsiteX5" fmla="*/ 0 w 352425"/>
                  <a:gd name="connsiteY5" fmla="*/ 1330504 h 1330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2425" h="1330504">
                    <a:moveTo>
                      <a:pt x="0" y="0"/>
                    </a:moveTo>
                    <a:lnTo>
                      <a:pt x="132291" y="0"/>
                    </a:lnTo>
                    <a:cubicBezTo>
                      <a:pt x="253868" y="0"/>
                      <a:pt x="352425" y="98557"/>
                      <a:pt x="352425" y="220134"/>
                    </a:cubicBezTo>
                    <a:lnTo>
                      <a:pt x="352425" y="1110370"/>
                    </a:lnTo>
                    <a:cubicBezTo>
                      <a:pt x="352425" y="1231947"/>
                      <a:pt x="253868" y="1330504"/>
                      <a:pt x="132291" y="1330504"/>
                    </a:cubicBezTo>
                    <a:lnTo>
                      <a:pt x="0" y="133050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/>
              </a:p>
            </p:txBody>
          </p:sp>
        </p:grpSp>
        <p:grpSp>
          <p:nvGrpSpPr>
            <p:cNvPr id="36" name="그룹 16"/>
            <p:cNvGrpSpPr/>
            <p:nvPr/>
          </p:nvGrpSpPr>
          <p:grpSpPr>
            <a:xfrm>
              <a:off x="1939966" y="870180"/>
              <a:ext cx="1167162" cy="1673436"/>
              <a:chOff x="1584366" y="805092"/>
              <a:chExt cx="1167162" cy="1673436"/>
            </a:xfrm>
          </p:grpSpPr>
          <p:pic>
            <p:nvPicPr>
              <p:cNvPr id="38" name="그림 37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739351" y="1636207"/>
                <a:ext cx="889548" cy="495000"/>
              </a:xfrm>
              <a:prstGeom prst="rect">
                <a:avLst/>
              </a:prstGeom>
            </p:spPr>
          </p:pic>
          <p:grpSp>
            <p:nvGrpSpPr>
              <p:cNvPr id="39" name="그룹 20"/>
              <p:cNvGrpSpPr/>
              <p:nvPr/>
            </p:nvGrpSpPr>
            <p:grpSpPr>
              <a:xfrm>
                <a:off x="1584366" y="805092"/>
                <a:ext cx="1167162" cy="1673436"/>
                <a:chOff x="5732555" y="2156970"/>
                <a:chExt cx="1864963" cy="2953912"/>
              </a:xfrm>
            </p:grpSpPr>
            <p:sp>
              <p:nvSpPr>
                <p:cNvPr id="40" name="자유형 39"/>
                <p:cNvSpPr/>
                <p:nvPr/>
              </p:nvSpPr>
              <p:spPr>
                <a:xfrm>
                  <a:off x="5856380" y="2676476"/>
                  <a:ext cx="1545199" cy="1967882"/>
                </a:xfrm>
                <a:custGeom>
                  <a:avLst/>
                  <a:gdLst>
                    <a:gd name="connsiteX0" fmla="*/ 0 w 1436734"/>
                    <a:gd name="connsiteY0" fmla="*/ 0 h 1967876"/>
                    <a:gd name="connsiteX1" fmla="*/ 250877 w 1436734"/>
                    <a:gd name="connsiteY1" fmla="*/ 0 h 1967876"/>
                    <a:gd name="connsiteX2" fmla="*/ 317546 w 1436734"/>
                    <a:gd name="connsiteY2" fmla="*/ 0 h 1967876"/>
                    <a:gd name="connsiteX3" fmla="*/ 1308141 w 1436734"/>
                    <a:gd name="connsiteY3" fmla="*/ 0 h 1967876"/>
                    <a:gd name="connsiteX4" fmla="*/ 1436734 w 1436734"/>
                    <a:gd name="connsiteY4" fmla="*/ 128593 h 1967876"/>
                    <a:gd name="connsiteX5" fmla="*/ 1436734 w 1436734"/>
                    <a:gd name="connsiteY5" fmla="*/ 1839283 h 1967876"/>
                    <a:gd name="connsiteX6" fmla="*/ 1308141 w 1436734"/>
                    <a:gd name="connsiteY6" fmla="*/ 1967876 h 1967876"/>
                    <a:gd name="connsiteX7" fmla="*/ 250877 w 1436734"/>
                    <a:gd name="connsiteY7" fmla="*/ 1967876 h 1967876"/>
                    <a:gd name="connsiteX8" fmla="*/ 122284 w 1436734"/>
                    <a:gd name="connsiteY8" fmla="*/ 1839283 h 1967876"/>
                    <a:gd name="connsiteX9" fmla="*/ 122284 w 1436734"/>
                    <a:gd name="connsiteY9" fmla="*/ 128593 h 1967876"/>
                    <a:gd name="connsiteX10" fmla="*/ 124655 w 1436734"/>
                    <a:gd name="connsiteY10" fmla="*/ 116851 h 1967876"/>
                    <a:gd name="connsiteX11" fmla="*/ 120939 w 1436734"/>
                    <a:gd name="connsiteY11" fmla="*/ 116851 h 1967876"/>
                    <a:gd name="connsiteX12" fmla="*/ 112554 w 1436734"/>
                    <a:gd name="connsiteY12" fmla="*/ 75316 h 1967876"/>
                    <a:gd name="connsiteX13" fmla="*/ 46658 w 1436734"/>
                    <a:gd name="connsiteY13" fmla="*/ 9420 h 1967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36734" h="1967876">
                      <a:moveTo>
                        <a:pt x="0" y="0"/>
                      </a:moveTo>
                      <a:lnTo>
                        <a:pt x="250877" y="0"/>
                      </a:lnTo>
                      <a:lnTo>
                        <a:pt x="317546" y="0"/>
                      </a:lnTo>
                      <a:lnTo>
                        <a:pt x="1308141" y="0"/>
                      </a:lnTo>
                      <a:cubicBezTo>
                        <a:pt x="1379161" y="0"/>
                        <a:pt x="1436734" y="57573"/>
                        <a:pt x="1436734" y="128593"/>
                      </a:cubicBezTo>
                      <a:lnTo>
                        <a:pt x="1436734" y="1839283"/>
                      </a:lnTo>
                      <a:cubicBezTo>
                        <a:pt x="1436734" y="1910303"/>
                        <a:pt x="1379161" y="1967876"/>
                        <a:pt x="1308141" y="1967876"/>
                      </a:cubicBezTo>
                      <a:lnTo>
                        <a:pt x="250877" y="1967876"/>
                      </a:lnTo>
                      <a:cubicBezTo>
                        <a:pt x="179857" y="1967876"/>
                        <a:pt x="122284" y="1910303"/>
                        <a:pt x="122284" y="1839283"/>
                      </a:cubicBezTo>
                      <a:lnTo>
                        <a:pt x="122284" y="128593"/>
                      </a:lnTo>
                      <a:lnTo>
                        <a:pt x="124655" y="116851"/>
                      </a:lnTo>
                      <a:lnTo>
                        <a:pt x="120939" y="116851"/>
                      </a:lnTo>
                      <a:lnTo>
                        <a:pt x="112554" y="75316"/>
                      </a:lnTo>
                      <a:cubicBezTo>
                        <a:pt x="100022" y="45687"/>
                        <a:pt x="76286" y="21952"/>
                        <a:pt x="46658" y="942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350"/>
                </a:p>
              </p:txBody>
            </p:sp>
            <p:sp>
              <p:nvSpPr>
                <p:cNvPr id="41" name="자유형 40"/>
                <p:cNvSpPr/>
                <p:nvPr/>
              </p:nvSpPr>
              <p:spPr>
                <a:xfrm>
                  <a:off x="5732555" y="2302498"/>
                  <a:ext cx="247650" cy="123825"/>
                </a:xfrm>
                <a:custGeom>
                  <a:avLst/>
                  <a:gdLst>
                    <a:gd name="connsiteX0" fmla="*/ 123825 w 247650"/>
                    <a:gd name="connsiteY0" fmla="*/ 0 h 123825"/>
                    <a:gd name="connsiteX1" fmla="*/ 247650 w 247650"/>
                    <a:gd name="connsiteY1" fmla="*/ 123825 h 123825"/>
                    <a:gd name="connsiteX2" fmla="*/ 0 w 247650"/>
                    <a:gd name="connsiteY2" fmla="*/ 123825 h 123825"/>
                    <a:gd name="connsiteX3" fmla="*/ 123825 w 247650"/>
                    <a:gd name="connsiteY3" fmla="*/ 0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7650" h="123825">
                      <a:moveTo>
                        <a:pt x="123825" y="0"/>
                      </a:moveTo>
                      <a:cubicBezTo>
                        <a:pt x="192212" y="0"/>
                        <a:pt x="247650" y="55438"/>
                        <a:pt x="247650" y="123825"/>
                      </a:cubicBezTo>
                      <a:lnTo>
                        <a:pt x="0" y="123825"/>
                      </a:lnTo>
                      <a:cubicBezTo>
                        <a:pt x="0" y="55438"/>
                        <a:pt x="55438" y="0"/>
                        <a:pt x="123825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4000">
                      <a:srgbClr val="FFC000"/>
                    </a:gs>
                    <a:gs pos="80000">
                      <a:srgbClr val="A88000"/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350"/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6215015" y="2156970"/>
                  <a:ext cx="1382503" cy="29539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6000" b="1" spc="-225" dirty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HY헤드라인M" panose="02030600000101010101" pitchFamily="18" charset="-127"/>
                      <a:cs typeface="Arial" panose="020B0604020202020204" pitchFamily="34" charset="0"/>
                    </a:rPr>
                    <a:t>02</a:t>
                  </a:r>
                  <a:endParaRPr lang="ko-KR" altLang="en-US" sz="6000" b="1" spc="-225" dirty="0">
                    <a:solidFill>
                      <a:schemeClr val="bg1"/>
                    </a:solidFill>
                    <a:latin typeface="Arial Narrow" panose="020B0606020202030204" pitchFamily="34" charset="0"/>
                    <a:ea typeface="HY헤드라인M" panose="02030600000101010101" pitchFamily="18" charset="-127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7" name="TextBox 36"/>
            <p:cNvSpPr txBox="1"/>
            <p:nvPr/>
          </p:nvSpPr>
          <p:spPr>
            <a:xfrm>
              <a:off x="3133086" y="1310868"/>
              <a:ext cx="4172123" cy="722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250" spc="-113" dirty="0">
                  <a:solidFill>
                    <a:schemeClr val="bg2">
                      <a:lumMod val="10000"/>
                    </a:schemeClr>
                  </a:solidFill>
                  <a:latin typeface="-윤고딕⼟" pitchFamily="18" charset="-127"/>
                  <a:ea typeface="-윤고딕⼟" pitchFamily="18" charset="-127"/>
                  <a:cs typeface="Arial" panose="020B0604020202020204" pitchFamily="34" charset="0"/>
                </a:rPr>
                <a:t>체온이 </a:t>
              </a:r>
              <a:r>
                <a:rPr lang="en-US" altLang="ko-KR" sz="2250" spc="-113" dirty="0">
                  <a:solidFill>
                    <a:schemeClr val="bg2">
                      <a:lumMod val="10000"/>
                    </a:schemeClr>
                  </a:solidFill>
                  <a:latin typeface="-윤고딕⼟" pitchFamily="18" charset="-127"/>
                  <a:ea typeface="-윤고딕⼟" pitchFamily="18" charset="-127"/>
                  <a:cs typeface="Arial" panose="020B0604020202020204" pitchFamily="34" charset="0"/>
                </a:rPr>
                <a:t>38.5 ℃ </a:t>
              </a:r>
              <a:r>
                <a:rPr lang="ko-KR" altLang="en-US" sz="2250" spc="-113" dirty="0">
                  <a:solidFill>
                    <a:schemeClr val="bg2">
                      <a:lumMod val="10000"/>
                    </a:schemeClr>
                  </a:solidFill>
                  <a:latin typeface="-윤고딕⼟" pitchFamily="18" charset="-127"/>
                  <a:ea typeface="-윤고딕⼟" pitchFamily="18" charset="-127"/>
                  <a:cs typeface="Arial" panose="020B0604020202020204" pitchFamily="34" charset="0"/>
                </a:rPr>
                <a:t>이상이면 염증</a:t>
              </a:r>
            </a:p>
          </p:txBody>
        </p:sp>
      </p:grpSp>
      <p:grpSp>
        <p:nvGrpSpPr>
          <p:cNvPr id="45" name="그룹 20"/>
          <p:cNvGrpSpPr/>
          <p:nvPr/>
        </p:nvGrpSpPr>
        <p:grpSpPr>
          <a:xfrm>
            <a:off x="212404" y="4963796"/>
            <a:ext cx="8693855" cy="1015664"/>
            <a:chOff x="1631950" y="870180"/>
            <a:chExt cx="6391276" cy="1673436"/>
          </a:xfrm>
        </p:grpSpPr>
        <p:grpSp>
          <p:nvGrpSpPr>
            <p:cNvPr id="46" name="그룹 15"/>
            <p:cNvGrpSpPr/>
            <p:nvPr/>
          </p:nvGrpSpPr>
          <p:grpSpPr>
            <a:xfrm>
              <a:off x="1631950" y="1033284"/>
              <a:ext cx="6391276" cy="1330504"/>
              <a:chOff x="1276350" y="965021"/>
              <a:chExt cx="6391276" cy="1330504"/>
            </a:xfrm>
          </p:grpSpPr>
          <p:sp>
            <p:nvSpPr>
              <p:cNvPr id="54" name="모서리가 둥근 직사각형 53"/>
              <p:cNvSpPr/>
              <p:nvPr/>
            </p:nvSpPr>
            <p:spPr>
              <a:xfrm>
                <a:off x="1276350" y="965021"/>
                <a:ext cx="6391275" cy="1330504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762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/>
              </a:p>
            </p:txBody>
          </p:sp>
          <p:sp>
            <p:nvSpPr>
              <p:cNvPr id="55" name="자유형 54"/>
              <p:cNvSpPr/>
              <p:nvPr/>
            </p:nvSpPr>
            <p:spPr>
              <a:xfrm>
                <a:off x="7444211" y="965021"/>
                <a:ext cx="223415" cy="1330504"/>
              </a:xfrm>
              <a:custGeom>
                <a:avLst/>
                <a:gdLst>
                  <a:gd name="connsiteX0" fmla="*/ 0 w 352425"/>
                  <a:gd name="connsiteY0" fmla="*/ 0 h 1330504"/>
                  <a:gd name="connsiteX1" fmla="*/ 132291 w 352425"/>
                  <a:gd name="connsiteY1" fmla="*/ 0 h 1330504"/>
                  <a:gd name="connsiteX2" fmla="*/ 352425 w 352425"/>
                  <a:gd name="connsiteY2" fmla="*/ 220134 h 1330504"/>
                  <a:gd name="connsiteX3" fmla="*/ 352425 w 352425"/>
                  <a:gd name="connsiteY3" fmla="*/ 1110370 h 1330504"/>
                  <a:gd name="connsiteX4" fmla="*/ 132291 w 352425"/>
                  <a:gd name="connsiteY4" fmla="*/ 1330504 h 1330504"/>
                  <a:gd name="connsiteX5" fmla="*/ 0 w 352425"/>
                  <a:gd name="connsiteY5" fmla="*/ 1330504 h 1330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2425" h="1330504">
                    <a:moveTo>
                      <a:pt x="0" y="0"/>
                    </a:moveTo>
                    <a:lnTo>
                      <a:pt x="132291" y="0"/>
                    </a:lnTo>
                    <a:cubicBezTo>
                      <a:pt x="253868" y="0"/>
                      <a:pt x="352425" y="98557"/>
                      <a:pt x="352425" y="220134"/>
                    </a:cubicBezTo>
                    <a:lnTo>
                      <a:pt x="352425" y="1110370"/>
                    </a:lnTo>
                    <a:cubicBezTo>
                      <a:pt x="352425" y="1231947"/>
                      <a:pt x="253868" y="1330504"/>
                      <a:pt x="132291" y="1330504"/>
                    </a:cubicBezTo>
                    <a:lnTo>
                      <a:pt x="0" y="133050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/>
              </a:p>
            </p:txBody>
          </p:sp>
        </p:grpSp>
        <p:grpSp>
          <p:nvGrpSpPr>
            <p:cNvPr id="47" name="그룹 16"/>
            <p:cNvGrpSpPr/>
            <p:nvPr/>
          </p:nvGrpSpPr>
          <p:grpSpPr>
            <a:xfrm>
              <a:off x="1939966" y="870180"/>
              <a:ext cx="1167162" cy="1673436"/>
              <a:chOff x="1584366" y="805092"/>
              <a:chExt cx="1167162" cy="1673436"/>
            </a:xfrm>
          </p:grpSpPr>
          <p:pic>
            <p:nvPicPr>
              <p:cNvPr id="49" name="그림 4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739351" y="1636207"/>
                <a:ext cx="889548" cy="495000"/>
              </a:xfrm>
              <a:prstGeom prst="rect">
                <a:avLst/>
              </a:prstGeom>
            </p:spPr>
          </p:pic>
          <p:grpSp>
            <p:nvGrpSpPr>
              <p:cNvPr id="50" name="그룹 20"/>
              <p:cNvGrpSpPr/>
              <p:nvPr/>
            </p:nvGrpSpPr>
            <p:grpSpPr>
              <a:xfrm>
                <a:off x="1584366" y="805092"/>
                <a:ext cx="1167162" cy="1673436"/>
                <a:chOff x="5732555" y="2156970"/>
                <a:chExt cx="1864963" cy="2953912"/>
              </a:xfrm>
            </p:grpSpPr>
            <p:sp>
              <p:nvSpPr>
                <p:cNvPr id="51" name="자유형 50"/>
                <p:cNvSpPr/>
                <p:nvPr/>
              </p:nvSpPr>
              <p:spPr>
                <a:xfrm>
                  <a:off x="5856380" y="2676476"/>
                  <a:ext cx="1545199" cy="1967882"/>
                </a:xfrm>
                <a:custGeom>
                  <a:avLst/>
                  <a:gdLst>
                    <a:gd name="connsiteX0" fmla="*/ 0 w 1436734"/>
                    <a:gd name="connsiteY0" fmla="*/ 0 h 1967876"/>
                    <a:gd name="connsiteX1" fmla="*/ 250877 w 1436734"/>
                    <a:gd name="connsiteY1" fmla="*/ 0 h 1967876"/>
                    <a:gd name="connsiteX2" fmla="*/ 317546 w 1436734"/>
                    <a:gd name="connsiteY2" fmla="*/ 0 h 1967876"/>
                    <a:gd name="connsiteX3" fmla="*/ 1308141 w 1436734"/>
                    <a:gd name="connsiteY3" fmla="*/ 0 h 1967876"/>
                    <a:gd name="connsiteX4" fmla="*/ 1436734 w 1436734"/>
                    <a:gd name="connsiteY4" fmla="*/ 128593 h 1967876"/>
                    <a:gd name="connsiteX5" fmla="*/ 1436734 w 1436734"/>
                    <a:gd name="connsiteY5" fmla="*/ 1839283 h 1967876"/>
                    <a:gd name="connsiteX6" fmla="*/ 1308141 w 1436734"/>
                    <a:gd name="connsiteY6" fmla="*/ 1967876 h 1967876"/>
                    <a:gd name="connsiteX7" fmla="*/ 250877 w 1436734"/>
                    <a:gd name="connsiteY7" fmla="*/ 1967876 h 1967876"/>
                    <a:gd name="connsiteX8" fmla="*/ 122284 w 1436734"/>
                    <a:gd name="connsiteY8" fmla="*/ 1839283 h 1967876"/>
                    <a:gd name="connsiteX9" fmla="*/ 122284 w 1436734"/>
                    <a:gd name="connsiteY9" fmla="*/ 128593 h 1967876"/>
                    <a:gd name="connsiteX10" fmla="*/ 124655 w 1436734"/>
                    <a:gd name="connsiteY10" fmla="*/ 116851 h 1967876"/>
                    <a:gd name="connsiteX11" fmla="*/ 120939 w 1436734"/>
                    <a:gd name="connsiteY11" fmla="*/ 116851 h 1967876"/>
                    <a:gd name="connsiteX12" fmla="*/ 112554 w 1436734"/>
                    <a:gd name="connsiteY12" fmla="*/ 75316 h 1967876"/>
                    <a:gd name="connsiteX13" fmla="*/ 46658 w 1436734"/>
                    <a:gd name="connsiteY13" fmla="*/ 9420 h 1967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36734" h="1967876">
                      <a:moveTo>
                        <a:pt x="0" y="0"/>
                      </a:moveTo>
                      <a:lnTo>
                        <a:pt x="250877" y="0"/>
                      </a:lnTo>
                      <a:lnTo>
                        <a:pt x="317546" y="0"/>
                      </a:lnTo>
                      <a:lnTo>
                        <a:pt x="1308141" y="0"/>
                      </a:lnTo>
                      <a:cubicBezTo>
                        <a:pt x="1379161" y="0"/>
                        <a:pt x="1436734" y="57573"/>
                        <a:pt x="1436734" y="128593"/>
                      </a:cubicBezTo>
                      <a:lnTo>
                        <a:pt x="1436734" y="1839283"/>
                      </a:lnTo>
                      <a:cubicBezTo>
                        <a:pt x="1436734" y="1910303"/>
                        <a:pt x="1379161" y="1967876"/>
                        <a:pt x="1308141" y="1967876"/>
                      </a:cubicBezTo>
                      <a:lnTo>
                        <a:pt x="250877" y="1967876"/>
                      </a:lnTo>
                      <a:cubicBezTo>
                        <a:pt x="179857" y="1967876"/>
                        <a:pt x="122284" y="1910303"/>
                        <a:pt x="122284" y="1839283"/>
                      </a:cubicBezTo>
                      <a:lnTo>
                        <a:pt x="122284" y="128593"/>
                      </a:lnTo>
                      <a:lnTo>
                        <a:pt x="124655" y="116851"/>
                      </a:lnTo>
                      <a:lnTo>
                        <a:pt x="120939" y="116851"/>
                      </a:lnTo>
                      <a:lnTo>
                        <a:pt x="112554" y="75316"/>
                      </a:lnTo>
                      <a:cubicBezTo>
                        <a:pt x="100022" y="45687"/>
                        <a:pt x="76286" y="21952"/>
                        <a:pt x="46658" y="942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350"/>
                </a:p>
              </p:txBody>
            </p:sp>
            <p:sp>
              <p:nvSpPr>
                <p:cNvPr id="52" name="자유형 51"/>
                <p:cNvSpPr/>
                <p:nvPr/>
              </p:nvSpPr>
              <p:spPr>
                <a:xfrm>
                  <a:off x="5732555" y="2302498"/>
                  <a:ext cx="247650" cy="123825"/>
                </a:xfrm>
                <a:custGeom>
                  <a:avLst/>
                  <a:gdLst>
                    <a:gd name="connsiteX0" fmla="*/ 123825 w 247650"/>
                    <a:gd name="connsiteY0" fmla="*/ 0 h 123825"/>
                    <a:gd name="connsiteX1" fmla="*/ 247650 w 247650"/>
                    <a:gd name="connsiteY1" fmla="*/ 123825 h 123825"/>
                    <a:gd name="connsiteX2" fmla="*/ 0 w 247650"/>
                    <a:gd name="connsiteY2" fmla="*/ 123825 h 123825"/>
                    <a:gd name="connsiteX3" fmla="*/ 123825 w 247650"/>
                    <a:gd name="connsiteY3" fmla="*/ 0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7650" h="123825">
                      <a:moveTo>
                        <a:pt x="123825" y="0"/>
                      </a:moveTo>
                      <a:cubicBezTo>
                        <a:pt x="192212" y="0"/>
                        <a:pt x="247650" y="55438"/>
                        <a:pt x="247650" y="123825"/>
                      </a:cubicBezTo>
                      <a:lnTo>
                        <a:pt x="0" y="123825"/>
                      </a:lnTo>
                      <a:cubicBezTo>
                        <a:pt x="0" y="55438"/>
                        <a:pt x="55438" y="0"/>
                        <a:pt x="123825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4000">
                      <a:srgbClr val="FFC000"/>
                    </a:gs>
                    <a:gs pos="80000">
                      <a:srgbClr val="A88000"/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350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6215015" y="2156970"/>
                  <a:ext cx="1382503" cy="29539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6000" b="1" spc="-225" dirty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HY헤드라인M" panose="02030600000101010101" pitchFamily="18" charset="-127"/>
                      <a:cs typeface="Arial" panose="020B0604020202020204" pitchFamily="34" charset="0"/>
                    </a:rPr>
                    <a:t>03</a:t>
                  </a:r>
                  <a:endParaRPr lang="ko-KR" altLang="en-US" sz="6000" b="1" spc="-225" dirty="0">
                    <a:solidFill>
                      <a:schemeClr val="bg1"/>
                    </a:solidFill>
                    <a:latin typeface="Arial Narrow" panose="020B0606020202030204" pitchFamily="34" charset="0"/>
                    <a:ea typeface="HY헤드라인M" panose="02030600000101010101" pitchFamily="18" charset="-127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8" name="TextBox 47"/>
            <p:cNvSpPr txBox="1"/>
            <p:nvPr/>
          </p:nvSpPr>
          <p:spPr>
            <a:xfrm>
              <a:off x="3133086" y="1310868"/>
              <a:ext cx="4445766" cy="722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250" spc="-113" dirty="0">
                  <a:solidFill>
                    <a:schemeClr val="bg2">
                      <a:lumMod val="10000"/>
                    </a:schemeClr>
                  </a:solidFill>
                  <a:latin typeface="-윤고딕⼟" pitchFamily="18" charset="-127"/>
                  <a:ea typeface="-윤고딕⼟" pitchFamily="18" charset="-127"/>
                  <a:cs typeface="Arial" panose="020B0604020202020204" pitchFamily="34" charset="0"/>
                </a:rPr>
                <a:t>체온이 </a:t>
              </a:r>
              <a:r>
                <a:rPr lang="en-US" altLang="ko-KR" sz="2250" spc="-113" dirty="0">
                  <a:solidFill>
                    <a:schemeClr val="bg2">
                      <a:lumMod val="10000"/>
                    </a:schemeClr>
                  </a:solidFill>
                  <a:latin typeface="-윤고딕⼟" pitchFamily="18" charset="-127"/>
                  <a:ea typeface="-윤고딕⼟" pitchFamily="18" charset="-127"/>
                  <a:cs typeface="Arial" panose="020B0604020202020204" pitchFamily="34" charset="0"/>
                </a:rPr>
                <a:t>38.5 ℃ </a:t>
              </a:r>
              <a:r>
                <a:rPr lang="ko-KR" altLang="en-US" sz="2250" spc="-113" dirty="0">
                  <a:solidFill>
                    <a:schemeClr val="bg2">
                      <a:lumMod val="10000"/>
                    </a:schemeClr>
                  </a:solidFill>
                  <a:latin typeface="-윤고딕⼟" pitchFamily="18" charset="-127"/>
                  <a:ea typeface="-윤고딕⼟" pitchFamily="18" charset="-127"/>
                  <a:cs typeface="Arial" panose="020B0604020202020204" pitchFamily="34" charset="0"/>
                </a:rPr>
                <a:t>이하면 </a:t>
              </a:r>
              <a:r>
                <a:rPr lang="ko-KR" altLang="en-US" sz="2250" spc="-113" dirty="0" err="1">
                  <a:solidFill>
                    <a:schemeClr val="bg2">
                      <a:lumMod val="10000"/>
                    </a:schemeClr>
                  </a:solidFill>
                  <a:latin typeface="-윤고딕⼟" pitchFamily="18" charset="-127"/>
                  <a:ea typeface="-윤고딕⼟" pitchFamily="18" charset="-127"/>
                  <a:cs typeface="Arial" panose="020B0604020202020204" pitchFamily="34" charset="0"/>
                </a:rPr>
                <a:t>식체</a:t>
              </a:r>
              <a:r>
                <a:rPr lang="ko-KR" altLang="en-US" sz="2250" spc="-113" dirty="0">
                  <a:solidFill>
                    <a:schemeClr val="bg2">
                      <a:lumMod val="10000"/>
                    </a:schemeClr>
                  </a:solidFill>
                  <a:latin typeface="-윤고딕⼟" pitchFamily="18" charset="-127"/>
                  <a:ea typeface="-윤고딕⼟" pitchFamily="18" charset="-127"/>
                  <a:cs typeface="Arial" panose="020B0604020202020204" pitchFamily="34" charset="0"/>
                </a:rPr>
                <a:t> 및 </a:t>
              </a:r>
              <a:r>
                <a:rPr lang="ko-KR" altLang="en-US" sz="2250" spc="-113" dirty="0" err="1">
                  <a:solidFill>
                    <a:schemeClr val="bg2">
                      <a:lumMod val="10000"/>
                    </a:schemeClr>
                  </a:solidFill>
                  <a:latin typeface="-윤고딕⼟" pitchFamily="18" charset="-127"/>
                  <a:ea typeface="-윤고딕⼟" pitchFamily="18" charset="-127"/>
                  <a:cs typeface="Arial" panose="020B0604020202020204" pitchFamily="34" charset="0"/>
                </a:rPr>
                <a:t>대사성</a:t>
              </a:r>
              <a:r>
                <a:rPr lang="ko-KR" altLang="en-US" sz="2250" spc="-113" dirty="0">
                  <a:solidFill>
                    <a:schemeClr val="bg2">
                      <a:lumMod val="10000"/>
                    </a:schemeClr>
                  </a:solidFill>
                  <a:latin typeface="-윤고딕⼟" pitchFamily="18" charset="-127"/>
                  <a:ea typeface="-윤고딕⼟" pitchFamily="18" charset="-127"/>
                  <a:cs typeface="Arial" panose="020B0604020202020204" pitchFamily="34" charset="0"/>
                </a:rPr>
                <a:t> 질환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7963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: 도형 3"/>
          <p:cNvSpPr/>
          <p:nvPr/>
        </p:nvSpPr>
        <p:spPr>
          <a:xfrm>
            <a:off x="6533537" y="4247536"/>
            <a:ext cx="2610464" cy="2610464"/>
          </a:xfrm>
          <a:custGeom>
            <a:avLst/>
            <a:gdLst>
              <a:gd name="connsiteX0" fmla="*/ 3480619 w 3480619"/>
              <a:gd name="connsiteY0" fmla="*/ 0 h 3480619"/>
              <a:gd name="connsiteX1" fmla="*/ 3480619 w 3480619"/>
              <a:gd name="connsiteY1" fmla="*/ 3480619 h 3480619"/>
              <a:gd name="connsiteX2" fmla="*/ 0 w 3480619"/>
              <a:gd name="connsiteY2" fmla="*/ 3480619 h 3480619"/>
              <a:gd name="connsiteX3" fmla="*/ 3480619 w 3480619"/>
              <a:gd name="connsiteY3" fmla="*/ 0 h 348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0619" h="3480619">
                <a:moveTo>
                  <a:pt x="3480619" y="0"/>
                </a:moveTo>
                <a:lnTo>
                  <a:pt x="3480619" y="3480619"/>
                </a:lnTo>
                <a:lnTo>
                  <a:pt x="0" y="3480619"/>
                </a:lnTo>
                <a:cubicBezTo>
                  <a:pt x="0" y="1558326"/>
                  <a:pt x="1558326" y="0"/>
                  <a:pt x="3480619" y="0"/>
                </a:cubicBezTo>
                <a:close/>
              </a:path>
            </a:pathLst>
          </a:custGeom>
          <a:gradFill>
            <a:gsLst>
              <a:gs pos="0">
                <a:srgbClr val="8E99DD">
                  <a:alpha val="50000"/>
                </a:srgbClr>
              </a:gs>
              <a:gs pos="35000">
                <a:srgbClr val="9DC1EF">
                  <a:alpha val="50000"/>
                </a:srgbClr>
              </a:gs>
              <a:gs pos="74000">
                <a:srgbClr val="B9ADDE">
                  <a:alpha val="50000"/>
                </a:srgbClr>
              </a:gs>
              <a:gs pos="100000">
                <a:srgbClr val="D7ACD2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grpSp>
        <p:nvGrpSpPr>
          <p:cNvPr id="2" name="그룹 7"/>
          <p:cNvGrpSpPr/>
          <p:nvPr/>
        </p:nvGrpSpPr>
        <p:grpSpPr>
          <a:xfrm rot="10800000">
            <a:off x="0" y="0"/>
            <a:ext cx="1971675" cy="1971675"/>
            <a:chOff x="8711382" y="3377381"/>
            <a:chExt cx="3480619" cy="3480619"/>
          </a:xfrm>
        </p:grpSpPr>
        <p:sp>
          <p:nvSpPr>
            <p:cNvPr id="9" name="자유형: 도형 8"/>
            <p:cNvSpPr/>
            <p:nvPr/>
          </p:nvSpPr>
          <p:spPr>
            <a:xfrm>
              <a:off x="8711382" y="3377381"/>
              <a:ext cx="3480619" cy="3480619"/>
            </a:xfrm>
            <a:custGeom>
              <a:avLst/>
              <a:gdLst>
                <a:gd name="connsiteX0" fmla="*/ 3480619 w 3480619"/>
                <a:gd name="connsiteY0" fmla="*/ 0 h 3480619"/>
                <a:gd name="connsiteX1" fmla="*/ 3480619 w 3480619"/>
                <a:gd name="connsiteY1" fmla="*/ 3480619 h 3480619"/>
                <a:gd name="connsiteX2" fmla="*/ 0 w 3480619"/>
                <a:gd name="connsiteY2" fmla="*/ 3480619 h 3480619"/>
                <a:gd name="connsiteX3" fmla="*/ 3480619 w 3480619"/>
                <a:gd name="connsiteY3" fmla="*/ 0 h 34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0619" h="3480619">
                  <a:moveTo>
                    <a:pt x="3480619" y="0"/>
                  </a:moveTo>
                  <a:lnTo>
                    <a:pt x="3480619" y="3480619"/>
                  </a:lnTo>
                  <a:lnTo>
                    <a:pt x="0" y="3480619"/>
                  </a:lnTo>
                  <a:cubicBezTo>
                    <a:pt x="0" y="1558326"/>
                    <a:pt x="1558326" y="0"/>
                    <a:pt x="3480619" y="0"/>
                  </a:cubicBezTo>
                  <a:close/>
                </a:path>
              </a:pathLst>
            </a:custGeom>
            <a:gradFill>
              <a:gsLst>
                <a:gs pos="0">
                  <a:srgbClr val="8E99DD">
                    <a:alpha val="50000"/>
                  </a:srgbClr>
                </a:gs>
                <a:gs pos="35000">
                  <a:srgbClr val="9DC1EF">
                    <a:alpha val="50000"/>
                  </a:srgbClr>
                </a:gs>
                <a:gs pos="74000">
                  <a:srgbClr val="B9ADDE">
                    <a:alpha val="50000"/>
                  </a:srgbClr>
                </a:gs>
                <a:gs pos="100000">
                  <a:srgbClr val="D7ACD2">
                    <a:alpha val="5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0" name="자유형: 도형 9"/>
            <p:cNvSpPr/>
            <p:nvPr/>
          </p:nvSpPr>
          <p:spPr>
            <a:xfrm>
              <a:off x="9463550" y="4129550"/>
              <a:ext cx="2728450" cy="2728450"/>
            </a:xfrm>
            <a:custGeom>
              <a:avLst/>
              <a:gdLst>
                <a:gd name="connsiteX0" fmla="*/ 3480619 w 3480619"/>
                <a:gd name="connsiteY0" fmla="*/ 0 h 3480619"/>
                <a:gd name="connsiteX1" fmla="*/ 3480619 w 3480619"/>
                <a:gd name="connsiteY1" fmla="*/ 3480619 h 3480619"/>
                <a:gd name="connsiteX2" fmla="*/ 0 w 3480619"/>
                <a:gd name="connsiteY2" fmla="*/ 3480619 h 3480619"/>
                <a:gd name="connsiteX3" fmla="*/ 3480619 w 3480619"/>
                <a:gd name="connsiteY3" fmla="*/ 0 h 34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0619" h="3480619">
                  <a:moveTo>
                    <a:pt x="3480619" y="0"/>
                  </a:moveTo>
                  <a:lnTo>
                    <a:pt x="3480619" y="3480619"/>
                  </a:lnTo>
                  <a:lnTo>
                    <a:pt x="0" y="3480619"/>
                  </a:lnTo>
                  <a:cubicBezTo>
                    <a:pt x="0" y="1558326"/>
                    <a:pt x="1558326" y="0"/>
                    <a:pt x="3480619" y="0"/>
                  </a:cubicBezTo>
                  <a:close/>
                </a:path>
              </a:pathLst>
            </a:custGeom>
            <a:gradFill>
              <a:gsLst>
                <a:gs pos="0">
                  <a:srgbClr val="8E99DD"/>
                </a:gs>
                <a:gs pos="35000">
                  <a:srgbClr val="9DC1EF"/>
                </a:gs>
                <a:gs pos="74000">
                  <a:srgbClr val="B9ADDE"/>
                </a:gs>
                <a:gs pos="100000">
                  <a:srgbClr val="D7ACD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7" name="사각형: 둥근 모서리 6"/>
          <p:cNvSpPr/>
          <p:nvPr/>
        </p:nvSpPr>
        <p:spPr>
          <a:xfrm>
            <a:off x="596074" y="376118"/>
            <a:ext cx="8180365" cy="903970"/>
          </a:xfrm>
          <a:prstGeom prst="roundRect">
            <a:avLst>
              <a:gd name="adj" fmla="val 3991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4" name="사각형: 둥근 모서리 13"/>
          <p:cNvSpPr/>
          <p:nvPr/>
        </p:nvSpPr>
        <p:spPr>
          <a:xfrm>
            <a:off x="675002" y="450070"/>
            <a:ext cx="8044543" cy="757504"/>
          </a:xfrm>
          <a:prstGeom prst="roundRect">
            <a:avLst>
              <a:gd name="adj" fmla="val 399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8" name="TextBox 17">
            <a:extLst/>
          </p:cNvPr>
          <p:cNvSpPr txBox="1"/>
          <p:nvPr/>
        </p:nvSpPr>
        <p:spPr>
          <a:xfrm flipH="1">
            <a:off x="855062" y="643770"/>
            <a:ext cx="384838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Ⅱ. </a:t>
            </a:r>
            <a:r>
              <a:rPr lang="ko-KR" altLang="en-US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임신우의 사양관리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544D9ADA-A6D6-4817-80BF-DB4026B0AEE6}"/>
              </a:ext>
            </a:extLst>
          </p:cNvPr>
          <p:cNvGrpSpPr/>
          <p:nvPr/>
        </p:nvGrpSpPr>
        <p:grpSpPr>
          <a:xfrm>
            <a:off x="311830" y="2474030"/>
            <a:ext cx="5187008" cy="3220713"/>
            <a:chOff x="645795" y="2820353"/>
            <a:chExt cx="4572000" cy="2571750"/>
          </a:xfrm>
        </p:grpSpPr>
        <p:sp>
          <p:nvSpPr>
            <p:cNvPr id="46" name="직사각형 45"/>
            <p:cNvSpPr/>
            <p:nvPr/>
          </p:nvSpPr>
          <p:spPr>
            <a:xfrm>
              <a:off x="645795" y="2820353"/>
              <a:ext cx="4572000" cy="2571750"/>
            </a:xfrm>
            <a:prstGeom prst="rect">
              <a:avLst/>
            </a:prstGeom>
            <a:solidFill>
              <a:schemeClr val="tx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42975" y="3183262"/>
              <a:ext cx="4234815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250" b="1" spc="-113" dirty="0">
                  <a:solidFill>
                    <a:srgbClr val="FFC000"/>
                  </a:solidFill>
                </a:rPr>
                <a:t>분만 </a:t>
              </a:r>
              <a:r>
                <a:rPr lang="en-US" altLang="ko-KR" sz="2250" b="1" spc="-113" dirty="0">
                  <a:solidFill>
                    <a:srgbClr val="FFC000"/>
                  </a:solidFill>
                </a:rPr>
                <a:t>2</a:t>
              </a:r>
              <a:r>
                <a:rPr lang="ko-KR" altLang="en-US" sz="2250" b="1" spc="-113" dirty="0" err="1">
                  <a:solidFill>
                    <a:srgbClr val="FFC000"/>
                  </a:solidFill>
                </a:rPr>
                <a:t>달전</a:t>
              </a:r>
              <a:r>
                <a:rPr lang="ko-KR" altLang="en-US" sz="2250" b="1" spc="-113" dirty="0">
                  <a:solidFill>
                    <a:srgbClr val="FFC000"/>
                  </a:solidFill>
                </a:rPr>
                <a:t> 영양상태가 중요하다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160146" y="3726742"/>
              <a:ext cx="3543299" cy="1535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875" dirty="0">
                  <a:solidFill>
                    <a:schemeClr val="bg1"/>
                  </a:solidFill>
                  <a:latin typeface="한컴 솔잎 M"/>
                  <a:ea typeface="한컴 솔잎 M"/>
                  <a:cs typeface="맑은 고딕"/>
                </a:rPr>
                <a:t>-</a:t>
              </a:r>
              <a:r>
                <a:rPr lang="ko-KR" altLang="en-US" sz="1875" dirty="0">
                  <a:solidFill>
                    <a:schemeClr val="bg1"/>
                  </a:solidFill>
                  <a:latin typeface="한컴 솔잎 M"/>
                  <a:ea typeface="한컴 솔잎 M"/>
                  <a:cs typeface="맑은 고딕"/>
                </a:rPr>
                <a:t>태아의 체중 中 </a:t>
              </a:r>
              <a:r>
                <a:rPr lang="en-US" altLang="ko-KR" sz="1875" dirty="0">
                  <a:solidFill>
                    <a:schemeClr val="bg1"/>
                  </a:solidFill>
                  <a:latin typeface="한컴 솔잎 M"/>
                  <a:ea typeface="한컴 솔잎 M"/>
                  <a:cs typeface="맑은 고딕"/>
                </a:rPr>
                <a:t>73%</a:t>
              </a:r>
              <a:r>
                <a:rPr lang="ko-KR" altLang="en-US" sz="1875" dirty="0">
                  <a:solidFill>
                    <a:schemeClr val="bg1"/>
                  </a:solidFill>
                  <a:latin typeface="한컴 솔잎 M"/>
                  <a:ea typeface="한컴 솔잎 M"/>
                  <a:cs typeface="맑은 고딕"/>
                </a:rPr>
                <a:t>가 분만 </a:t>
              </a:r>
              <a:r>
                <a:rPr lang="en-US" altLang="ko-KR" sz="1875" dirty="0">
                  <a:solidFill>
                    <a:schemeClr val="bg1"/>
                  </a:solidFill>
                  <a:latin typeface="한컴 솔잎 M"/>
                  <a:ea typeface="한컴 솔잎 M"/>
                  <a:cs typeface="맑은 고딕"/>
                </a:rPr>
                <a:t>2</a:t>
              </a:r>
              <a:r>
                <a:rPr lang="ko-KR" altLang="en-US" sz="1875" dirty="0" err="1">
                  <a:solidFill>
                    <a:schemeClr val="bg1"/>
                  </a:solidFill>
                  <a:latin typeface="한컴 솔잎 M"/>
                  <a:ea typeface="한컴 솔잎 M"/>
                  <a:cs typeface="맑은 고딕"/>
                </a:rPr>
                <a:t>달전에</a:t>
              </a:r>
              <a:r>
                <a:rPr lang="ko-KR" altLang="en-US" sz="1875" dirty="0">
                  <a:solidFill>
                    <a:schemeClr val="bg1"/>
                  </a:solidFill>
                  <a:latin typeface="한컴 솔잎 M"/>
                  <a:ea typeface="한컴 솔잎 M"/>
                  <a:cs typeface="맑은 고딕"/>
                </a:rPr>
                <a:t> 급격히 발달</a:t>
              </a:r>
              <a:r>
                <a:rPr lang="en-US" altLang="ko-KR" sz="1875" dirty="0">
                  <a:solidFill>
                    <a:schemeClr val="bg1"/>
                  </a:solidFill>
                  <a:latin typeface="한컴 솔잎 M"/>
                  <a:ea typeface="한컴 솔잎 M"/>
                  <a:cs typeface="맑은 고딕"/>
                </a:rPr>
                <a:t>.</a:t>
              </a:r>
            </a:p>
            <a:p>
              <a:endParaRPr lang="en-US" altLang="ko-KR" sz="1875" dirty="0">
                <a:solidFill>
                  <a:schemeClr val="bg1"/>
                </a:solidFill>
                <a:latin typeface="한컴 솔잎 M"/>
                <a:ea typeface="한컴 솔잎 M"/>
                <a:cs typeface="Arial" panose="020B0604020202020204" pitchFamily="34" charset="0"/>
              </a:endParaRPr>
            </a:p>
            <a:p>
              <a:r>
                <a:rPr lang="en-US" altLang="ko-KR" sz="1875" dirty="0">
                  <a:solidFill>
                    <a:schemeClr val="bg1"/>
                  </a:solidFill>
                  <a:latin typeface="한컴 솔잎 M"/>
                  <a:ea typeface="한컴 솔잎 M"/>
                  <a:cs typeface="Arial" panose="020B0604020202020204" pitchFamily="34" charset="0"/>
                </a:rPr>
                <a:t>-</a:t>
              </a:r>
              <a:r>
                <a:rPr lang="ko-KR" altLang="en-US" sz="1875" dirty="0">
                  <a:solidFill>
                    <a:schemeClr val="bg1"/>
                  </a:solidFill>
                  <a:latin typeface="한컴 솔잎 M"/>
                  <a:ea typeface="한컴 솔잎 M"/>
                  <a:cs typeface="Arial" panose="020B0604020202020204" pitchFamily="34" charset="0"/>
                </a:rPr>
                <a:t>양질의 조사료</a:t>
              </a:r>
              <a:r>
                <a:rPr lang="en-US" altLang="ko-KR" sz="1875" dirty="0">
                  <a:solidFill>
                    <a:schemeClr val="bg1"/>
                  </a:solidFill>
                  <a:latin typeface="한컴 솔잎 M"/>
                  <a:ea typeface="한컴 솔잎 M"/>
                  <a:cs typeface="Arial" panose="020B0604020202020204" pitchFamily="34" charset="0"/>
                </a:rPr>
                <a:t>, </a:t>
              </a:r>
              <a:r>
                <a:rPr lang="ko-KR" altLang="en-US" sz="1875" dirty="0">
                  <a:solidFill>
                    <a:schemeClr val="bg1"/>
                  </a:solidFill>
                  <a:latin typeface="한컴 솔잎 M"/>
                  <a:ea typeface="한컴 솔잎 M"/>
                  <a:cs typeface="Arial" panose="020B0604020202020204" pitchFamily="34" charset="0"/>
                </a:rPr>
                <a:t>비타민</a:t>
              </a:r>
              <a:r>
                <a:rPr lang="en-US" altLang="ko-KR" sz="1875" dirty="0">
                  <a:solidFill>
                    <a:schemeClr val="bg1"/>
                  </a:solidFill>
                  <a:latin typeface="한컴 솔잎 M"/>
                  <a:ea typeface="한컴 솔잎 M"/>
                  <a:cs typeface="Arial" panose="020B0604020202020204" pitchFamily="34" charset="0"/>
                </a:rPr>
                <a:t>, </a:t>
              </a:r>
              <a:r>
                <a:rPr lang="ko-KR" altLang="en-US" sz="1875" dirty="0">
                  <a:solidFill>
                    <a:schemeClr val="bg1"/>
                  </a:solidFill>
                  <a:latin typeface="한컴 솔잎 M"/>
                  <a:ea typeface="한컴 솔잎 M"/>
                  <a:cs typeface="Arial" panose="020B0604020202020204" pitchFamily="34" charset="0"/>
                </a:rPr>
                <a:t>미네랄 등을 급여해야 한다</a:t>
              </a:r>
              <a:r>
                <a:rPr lang="en-US" altLang="ko-KR" sz="1875" dirty="0">
                  <a:solidFill>
                    <a:schemeClr val="bg1"/>
                  </a:solidFill>
                  <a:latin typeface="한컴 솔잎 M"/>
                  <a:ea typeface="한컴 솔잎 M"/>
                  <a:cs typeface="Arial" panose="020B0604020202020204" pitchFamily="34" charset="0"/>
                </a:rPr>
                <a:t>.</a:t>
              </a:r>
              <a:endParaRPr lang="ko-KR" altLang="en-US" sz="18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13"/>
            <p:cNvSpPr>
              <a:spLocks/>
            </p:cNvSpPr>
            <p:nvPr/>
          </p:nvSpPr>
          <p:spPr bwMode="auto">
            <a:xfrm>
              <a:off x="663484" y="3106047"/>
              <a:ext cx="473617" cy="361832"/>
            </a:xfrm>
            <a:custGeom>
              <a:avLst/>
              <a:gdLst>
                <a:gd name="T0" fmla="*/ 51 w 161"/>
                <a:gd name="T1" fmla="*/ 97 h 123"/>
                <a:gd name="T2" fmla="*/ 13 w 161"/>
                <a:gd name="T3" fmla="*/ 59 h 123"/>
                <a:gd name="T4" fmla="*/ 0 w 161"/>
                <a:gd name="T5" fmla="*/ 71 h 123"/>
                <a:gd name="T6" fmla="*/ 51 w 161"/>
                <a:gd name="T7" fmla="*/ 123 h 123"/>
                <a:gd name="T8" fmla="*/ 161 w 161"/>
                <a:gd name="T9" fmla="*/ 13 h 123"/>
                <a:gd name="T10" fmla="*/ 148 w 161"/>
                <a:gd name="T11" fmla="*/ 0 h 123"/>
                <a:gd name="T12" fmla="*/ 51 w 161"/>
                <a:gd name="T13" fmla="*/ 9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23">
                  <a:moveTo>
                    <a:pt x="51" y="97"/>
                  </a:moveTo>
                  <a:lnTo>
                    <a:pt x="13" y="59"/>
                  </a:lnTo>
                  <a:lnTo>
                    <a:pt x="0" y="71"/>
                  </a:lnTo>
                  <a:lnTo>
                    <a:pt x="51" y="123"/>
                  </a:lnTo>
                  <a:lnTo>
                    <a:pt x="161" y="13"/>
                  </a:lnTo>
                  <a:lnTo>
                    <a:pt x="148" y="0"/>
                  </a:lnTo>
                  <a:lnTo>
                    <a:pt x="51" y="9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350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384C2BF5-0727-484A-8FAD-636284DB5527}"/>
              </a:ext>
            </a:extLst>
          </p:cNvPr>
          <p:cNvGrpSpPr/>
          <p:nvPr/>
        </p:nvGrpSpPr>
        <p:grpSpPr>
          <a:xfrm>
            <a:off x="5763613" y="2474029"/>
            <a:ext cx="3220713" cy="3220713"/>
            <a:chOff x="5752852" y="2953080"/>
            <a:chExt cx="2485016" cy="2485016"/>
          </a:xfrm>
        </p:grpSpPr>
        <p:sp>
          <p:nvSpPr>
            <p:cNvPr id="51" name="막힌 원호 50"/>
            <p:cNvSpPr/>
            <p:nvPr/>
          </p:nvSpPr>
          <p:spPr>
            <a:xfrm>
              <a:off x="5752852" y="2953080"/>
              <a:ext cx="2485016" cy="2485016"/>
            </a:xfrm>
            <a:prstGeom prst="blockArc">
              <a:avLst>
                <a:gd name="adj1" fmla="val 316373"/>
                <a:gd name="adj2" fmla="val 280644"/>
                <a:gd name="adj3" fmla="val 14166"/>
              </a:avLst>
            </a:prstGeom>
            <a:pattFill prst="wdUpDiag">
              <a:fgClr>
                <a:srgbClr val="EBE8DD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52" name="막힌 원호 51"/>
            <p:cNvSpPr/>
            <p:nvPr/>
          </p:nvSpPr>
          <p:spPr>
            <a:xfrm>
              <a:off x="5752852" y="2953080"/>
              <a:ext cx="2485016" cy="2485016"/>
            </a:xfrm>
            <a:prstGeom prst="blockArc">
              <a:avLst>
                <a:gd name="adj1" fmla="val 99716"/>
                <a:gd name="adj2" fmla="val 16293768"/>
                <a:gd name="adj3" fmla="val 14273"/>
              </a:avLst>
            </a:prstGeom>
            <a:solidFill>
              <a:srgbClr val="59B3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504510" y="3759906"/>
              <a:ext cx="107690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  <a:ea typeface="HU고딕320" panose="02020603020101020101" pitchFamily="18" charset="-127"/>
                </a:rPr>
                <a:t>73%</a:t>
              </a:r>
              <a:endParaRPr lang="ko-KR" altLang="en-US" sz="27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HU고딕320" panose="02020603020101020101" pitchFamily="18" charset="-127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38258" y="4195587"/>
              <a:ext cx="174559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350" dirty="0">
                  <a:solidFill>
                    <a:schemeClr val="bg2">
                      <a:lumMod val="50000"/>
                    </a:schemeClr>
                  </a:solidFill>
                </a:rPr>
                <a:t>분만 </a:t>
              </a:r>
              <a:r>
                <a:rPr lang="en-US" altLang="ko-KR" sz="1350" dirty="0">
                  <a:solidFill>
                    <a:schemeClr val="bg2">
                      <a:lumMod val="50000"/>
                    </a:schemeClr>
                  </a:solidFill>
                </a:rPr>
                <a:t>2</a:t>
              </a:r>
              <a:r>
                <a:rPr lang="ko-KR" altLang="en-US" sz="1350" dirty="0">
                  <a:solidFill>
                    <a:schemeClr val="bg2">
                      <a:lumMod val="50000"/>
                    </a:schemeClr>
                  </a:solidFill>
                </a:rPr>
                <a:t>달 전 </a:t>
              </a:r>
              <a:endParaRPr lang="en-US" altLang="ko-KR" sz="1350" dirty="0">
                <a:solidFill>
                  <a:schemeClr val="bg2">
                    <a:lumMod val="50000"/>
                  </a:schemeClr>
                </a:solidFill>
              </a:endParaRPr>
            </a:p>
            <a:p>
              <a:r>
                <a:rPr lang="ko-KR" altLang="en-US" sz="1350" dirty="0">
                  <a:solidFill>
                    <a:schemeClr val="bg2">
                      <a:lumMod val="50000"/>
                    </a:schemeClr>
                  </a:solidFill>
                </a:rPr>
                <a:t>체중의 </a:t>
              </a:r>
              <a:r>
                <a:rPr lang="en-US" altLang="ko-KR" sz="1350" dirty="0">
                  <a:solidFill>
                    <a:schemeClr val="bg2">
                      <a:lumMod val="50000"/>
                    </a:schemeClr>
                  </a:solidFill>
                </a:rPr>
                <a:t>73%</a:t>
              </a:r>
              <a:r>
                <a:rPr lang="ko-KR" altLang="en-US" sz="1350" dirty="0">
                  <a:solidFill>
                    <a:schemeClr val="bg2">
                      <a:lumMod val="50000"/>
                    </a:schemeClr>
                  </a:solidFill>
                </a:rPr>
                <a:t>가 발달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5549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"/>
          <p:cNvGrpSpPr/>
          <p:nvPr/>
        </p:nvGrpSpPr>
        <p:grpSpPr>
          <a:xfrm>
            <a:off x="80246" y="857251"/>
            <a:ext cx="9063754" cy="5084261"/>
            <a:chOff x="0" y="0"/>
            <a:chExt cx="11383599" cy="6808085"/>
          </a:xfrm>
        </p:grpSpPr>
        <p:pic>
          <p:nvPicPr>
            <p:cNvPr id="119" name="2018. 4. 17. 오후 2_29_48의 Scannable 문서.PNG" descr="2018. 4. 17. 오후 2_29_48의 Scannable 문서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l="20350" t="5869" r="18365" b="70898"/>
            <a:stretch>
              <a:fillRect/>
            </a:stretch>
          </p:blipFill>
          <p:spPr>
            <a:xfrm>
              <a:off x="0" y="0"/>
              <a:ext cx="11367495" cy="60917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0" name="임신중 어미소의 영양"/>
            <p:cNvSpPr txBox="1"/>
            <p:nvPr/>
          </p:nvSpPr>
          <p:spPr>
            <a:xfrm>
              <a:off x="4244925" y="70312"/>
              <a:ext cx="3738676" cy="56667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r>
                <a:rPr sz="2250" b="1" dirty="0" err="1"/>
                <a:t>임신중</a:t>
              </a:r>
              <a:r>
                <a:rPr sz="2250" b="1" dirty="0"/>
                <a:t> </a:t>
              </a:r>
              <a:r>
                <a:rPr sz="2250" b="1" dirty="0" err="1"/>
                <a:t>어미소의</a:t>
              </a:r>
              <a:r>
                <a:rPr sz="2250" b="1" dirty="0"/>
                <a:t> </a:t>
              </a:r>
              <a:r>
                <a:rPr sz="2250" b="1" dirty="0" err="1"/>
                <a:t>영양</a:t>
              </a:r>
              <a:r>
                <a:rPr sz="2250" b="1" dirty="0"/>
                <a:t> </a:t>
              </a:r>
            </a:p>
          </p:txBody>
        </p:sp>
        <p:sp>
          <p:nvSpPr>
            <p:cNvPr id="121" name="[그림] 임신중 영양배분의 주요기관 우선빈도"/>
            <p:cNvSpPr txBox="1"/>
            <p:nvPr/>
          </p:nvSpPr>
          <p:spPr>
            <a:xfrm>
              <a:off x="946506" y="6426867"/>
              <a:ext cx="10437093" cy="381218"/>
            </a:xfrm>
            <a:prstGeom prst="rect">
              <a:avLst/>
            </a:prstGeom>
            <a:solidFill>
              <a:srgbClr val="79797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l"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sz="1350"/>
                <a:t>[그림] 임신중 영양배분의 주요기관 우선빈도</a:t>
              </a:r>
            </a:p>
          </p:txBody>
        </p:sp>
        <p:sp>
          <p:nvSpPr>
            <p:cNvPr id="122" name="태아"/>
            <p:cNvSpPr txBox="1"/>
            <p:nvPr/>
          </p:nvSpPr>
          <p:spPr>
            <a:xfrm>
              <a:off x="1092638" y="1661833"/>
              <a:ext cx="531508" cy="38121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r>
                <a:rPr sz="1350"/>
                <a:t>태아</a:t>
              </a:r>
            </a:p>
          </p:txBody>
        </p:sp>
        <p:sp>
          <p:nvSpPr>
            <p:cNvPr id="123" name="근육"/>
            <p:cNvSpPr txBox="1"/>
            <p:nvPr/>
          </p:nvSpPr>
          <p:spPr>
            <a:xfrm>
              <a:off x="2562073" y="5370844"/>
              <a:ext cx="531508" cy="38121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r>
                <a:rPr sz="1350" dirty="0" err="1"/>
                <a:t>근육</a:t>
              </a:r>
              <a:endParaRPr sz="1350" dirty="0"/>
            </a:p>
          </p:txBody>
        </p:sp>
        <p:sp>
          <p:nvSpPr>
            <p:cNvPr id="124" name="기타기관"/>
            <p:cNvSpPr txBox="1"/>
            <p:nvPr/>
          </p:nvSpPr>
          <p:spPr>
            <a:xfrm>
              <a:off x="5577703" y="5332362"/>
              <a:ext cx="1451701" cy="38121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algn="ctr"/>
              <a:r>
                <a:rPr sz="1350"/>
                <a:t>기타기관</a:t>
              </a:r>
            </a:p>
          </p:txBody>
        </p:sp>
        <p:sp>
          <p:nvSpPr>
            <p:cNvPr id="125" name="지방조직"/>
            <p:cNvSpPr txBox="1"/>
            <p:nvPr/>
          </p:nvSpPr>
          <p:spPr>
            <a:xfrm>
              <a:off x="9307726" y="5370844"/>
              <a:ext cx="966377" cy="38121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r>
                <a:rPr sz="1350" dirty="0" err="1"/>
                <a:t>지방조직</a:t>
              </a:r>
              <a:endParaRPr sz="1350" dirty="0"/>
            </a:p>
          </p:txBody>
        </p:sp>
        <p:sp>
          <p:nvSpPr>
            <p:cNvPr id="126" name="우선순위"/>
            <p:cNvSpPr txBox="1"/>
            <p:nvPr/>
          </p:nvSpPr>
          <p:spPr>
            <a:xfrm>
              <a:off x="58571" y="2722300"/>
              <a:ext cx="1483405" cy="38121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r>
                <a:rPr sz="1350"/>
                <a:t>우선순위</a:t>
              </a:r>
            </a:p>
          </p:txBody>
        </p:sp>
        <p:sp>
          <p:nvSpPr>
            <p:cNvPr id="127" name="Brain…"/>
            <p:cNvSpPr/>
            <p:nvPr/>
          </p:nvSpPr>
          <p:spPr>
            <a:xfrm>
              <a:off x="1541976" y="2031549"/>
              <a:ext cx="2618260" cy="1270001"/>
            </a:xfrm>
            <a:prstGeom prst="ellipse">
              <a:avLst/>
            </a:prstGeom>
            <a:solidFill>
              <a:srgbClr val="C0C0C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sz="1650" dirty="0"/>
                <a:t>Brain</a:t>
              </a:r>
            </a:p>
            <a:p>
              <a:pPr algn="ctr"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sz="1650" dirty="0"/>
                <a:t>뇌</a:t>
              </a:r>
            </a:p>
          </p:txBody>
        </p:sp>
        <p:sp>
          <p:nvSpPr>
            <p:cNvPr id="128" name="Heart…"/>
            <p:cNvSpPr/>
            <p:nvPr/>
          </p:nvSpPr>
          <p:spPr>
            <a:xfrm>
              <a:off x="4982461" y="2031549"/>
              <a:ext cx="2618259" cy="1270001"/>
            </a:xfrm>
            <a:prstGeom prst="ellipse">
              <a:avLst/>
            </a:prstGeom>
            <a:solidFill>
              <a:srgbClr val="C0C0C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sz="1650" dirty="0"/>
                <a:t>Heart</a:t>
              </a:r>
            </a:p>
            <a:p>
              <a:pPr algn="ctr"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sz="1650" dirty="0" err="1"/>
                <a:t>심장</a:t>
              </a:r>
              <a:endParaRPr sz="1650" dirty="0"/>
            </a:p>
          </p:txBody>
        </p:sp>
        <p:sp>
          <p:nvSpPr>
            <p:cNvPr id="129" name="Liver…"/>
            <p:cNvSpPr/>
            <p:nvPr/>
          </p:nvSpPr>
          <p:spPr>
            <a:xfrm>
              <a:off x="8422946" y="2031549"/>
              <a:ext cx="2618259" cy="1270001"/>
            </a:xfrm>
            <a:prstGeom prst="ellipse">
              <a:avLst/>
            </a:prstGeom>
            <a:solidFill>
              <a:srgbClr val="C0C0C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sz="1650"/>
                <a:t>Liver</a:t>
              </a:r>
            </a:p>
            <a:p>
              <a:pPr algn="ctr"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sz="1650"/>
                <a:t>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518167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"/>
          <p:cNvGrpSpPr/>
          <p:nvPr/>
        </p:nvGrpSpPr>
        <p:grpSpPr>
          <a:xfrm>
            <a:off x="0" y="672868"/>
            <a:ext cx="9144000" cy="5658484"/>
            <a:chOff x="0" y="0"/>
            <a:chExt cx="11670087" cy="8339475"/>
          </a:xfrm>
        </p:grpSpPr>
        <p:pic>
          <p:nvPicPr>
            <p:cNvPr id="132" name="2018. 4. 17. 오후 2_29_48의 Scannable 문서.PNG" descr="2018. 4. 17. 오후 2_29_48의 Scannable 문서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l="20350" t="32461" r="18365" b="39856"/>
            <a:stretch>
              <a:fillRect/>
            </a:stretch>
          </p:blipFill>
          <p:spPr>
            <a:xfrm>
              <a:off x="0" y="0"/>
              <a:ext cx="11670087" cy="74517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3" name="어미소의 영양수준이 부족한 경우"/>
            <p:cNvSpPr txBox="1"/>
            <p:nvPr/>
          </p:nvSpPr>
          <p:spPr>
            <a:xfrm>
              <a:off x="1033628" y="117396"/>
              <a:ext cx="3816429" cy="53986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r>
                <a:rPr sz="1350"/>
                <a:t>어미소의 영양수준이 부족한 경우</a:t>
              </a:r>
            </a:p>
          </p:txBody>
        </p:sp>
        <p:sp>
          <p:nvSpPr>
            <p:cNvPr id="134" name="어미소가 비만인 경우"/>
            <p:cNvSpPr txBox="1"/>
            <p:nvPr/>
          </p:nvSpPr>
          <p:spPr>
            <a:xfrm>
              <a:off x="7277834" y="117396"/>
              <a:ext cx="2498689" cy="53986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r>
                <a:rPr sz="1350"/>
                <a:t>어미소가 비만인 경우</a:t>
              </a:r>
            </a:p>
          </p:txBody>
        </p:sp>
        <p:sp>
          <p:nvSpPr>
            <p:cNvPr id="135" name="효과가…"/>
            <p:cNvSpPr txBox="1"/>
            <p:nvPr/>
          </p:nvSpPr>
          <p:spPr>
            <a:xfrm>
              <a:off x="1027019" y="2175416"/>
              <a:ext cx="1316146" cy="93381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algn="ctr"/>
              <a:r>
                <a:rPr sz="1350" dirty="0" err="1"/>
                <a:t>효과가</a:t>
              </a:r>
              <a:endParaRPr sz="1350" dirty="0"/>
            </a:p>
            <a:p>
              <a:pPr algn="ctr"/>
              <a:r>
                <a:rPr sz="1350" dirty="0"/>
                <a:t>약해진다</a:t>
              </a:r>
            </a:p>
          </p:txBody>
        </p:sp>
        <p:sp>
          <p:nvSpPr>
            <p:cNvPr id="136" name="간세포"/>
            <p:cNvSpPr txBox="1"/>
            <p:nvPr/>
          </p:nvSpPr>
          <p:spPr>
            <a:xfrm>
              <a:off x="2658019" y="4458242"/>
              <a:ext cx="848095" cy="53986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r>
                <a:rPr sz="1350"/>
                <a:t>간세포</a:t>
              </a:r>
            </a:p>
          </p:txBody>
        </p:sp>
        <p:sp>
          <p:nvSpPr>
            <p:cNvPr id="137" name="지방세포"/>
            <p:cNvSpPr txBox="1"/>
            <p:nvPr/>
          </p:nvSpPr>
          <p:spPr>
            <a:xfrm>
              <a:off x="1248847" y="6013595"/>
              <a:ext cx="1094316" cy="53986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r>
                <a:rPr sz="1350"/>
                <a:t>지방세포</a:t>
              </a:r>
            </a:p>
          </p:txBody>
        </p:sp>
        <p:sp>
          <p:nvSpPr>
            <p:cNvPr id="138" name="근육세포"/>
            <p:cNvSpPr txBox="1"/>
            <p:nvPr/>
          </p:nvSpPr>
          <p:spPr>
            <a:xfrm>
              <a:off x="4472668" y="6013595"/>
              <a:ext cx="1094316" cy="53986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r>
                <a:rPr sz="1350"/>
                <a:t>근육세포</a:t>
              </a:r>
            </a:p>
          </p:txBody>
        </p:sp>
        <p:sp>
          <p:nvSpPr>
            <p:cNvPr id="139" name="효과가…"/>
            <p:cNvSpPr txBox="1"/>
            <p:nvPr/>
          </p:nvSpPr>
          <p:spPr>
            <a:xfrm>
              <a:off x="9789147" y="3639123"/>
              <a:ext cx="1094316" cy="93381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 algn="ctr"/>
              <a:r>
                <a:rPr sz="1350" dirty="0" err="1"/>
                <a:t>효과가</a:t>
              </a:r>
              <a:r>
                <a:rPr sz="1350" dirty="0"/>
                <a:t> </a:t>
              </a:r>
            </a:p>
            <a:p>
              <a:pPr algn="ctr"/>
              <a:r>
                <a:rPr sz="1350" dirty="0" err="1"/>
                <a:t>강해진다</a:t>
              </a:r>
              <a:endParaRPr sz="1350" dirty="0"/>
            </a:p>
          </p:txBody>
        </p:sp>
        <p:sp>
          <p:nvSpPr>
            <p:cNvPr id="140" name="상승효과"/>
            <p:cNvSpPr txBox="1"/>
            <p:nvPr/>
          </p:nvSpPr>
          <p:spPr>
            <a:xfrm>
              <a:off x="5069577" y="6819030"/>
              <a:ext cx="1203749" cy="58363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2000"/>
              </a:lvl1pPr>
            </a:lstStyle>
            <a:p>
              <a:r>
                <a:rPr sz="1500"/>
                <a:t>상승효과</a:t>
              </a:r>
            </a:p>
          </p:txBody>
        </p:sp>
        <p:sp>
          <p:nvSpPr>
            <p:cNvPr id="141" name="억제효과"/>
            <p:cNvSpPr txBox="1"/>
            <p:nvPr/>
          </p:nvSpPr>
          <p:spPr>
            <a:xfrm>
              <a:off x="6800363" y="6819030"/>
              <a:ext cx="1203749" cy="58363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2000"/>
              </a:lvl1pPr>
            </a:lstStyle>
            <a:p>
              <a:r>
                <a:rPr sz="1500"/>
                <a:t>억제효과</a:t>
              </a:r>
            </a:p>
          </p:txBody>
        </p:sp>
        <p:sp>
          <p:nvSpPr>
            <p:cNvPr id="142" name="[그림] 어미소의 영양수준과 근육형성과 지방형성"/>
            <p:cNvSpPr txBox="1"/>
            <p:nvPr/>
          </p:nvSpPr>
          <p:spPr>
            <a:xfrm>
              <a:off x="1027019" y="7799613"/>
              <a:ext cx="10437093" cy="539862"/>
            </a:xfrm>
            <a:prstGeom prst="rect">
              <a:avLst/>
            </a:prstGeom>
            <a:solidFill>
              <a:srgbClr val="79797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l"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sz="1350"/>
                <a:t>[그림] 어미소의 영양수준과 근육형성과 지방형성</a:t>
              </a:r>
            </a:p>
          </p:txBody>
        </p:sp>
        <p:grpSp>
          <p:nvGrpSpPr>
            <p:cNvPr id="3" name="그룹"/>
            <p:cNvGrpSpPr/>
            <p:nvPr/>
          </p:nvGrpSpPr>
          <p:grpSpPr>
            <a:xfrm>
              <a:off x="2167456" y="566824"/>
              <a:ext cx="1791976" cy="540907"/>
              <a:chOff x="0" y="0"/>
              <a:chExt cx="1791974" cy="540905"/>
            </a:xfrm>
          </p:grpSpPr>
          <p:sp>
            <p:nvSpPr>
              <p:cNvPr id="143" name="직사각형"/>
              <p:cNvSpPr/>
              <p:nvPr/>
            </p:nvSpPr>
            <p:spPr>
              <a:xfrm>
                <a:off x="9397" y="7935"/>
                <a:ext cx="1773180" cy="52503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650"/>
              </a:p>
            </p:txBody>
          </p:sp>
          <p:sp>
            <p:nvSpPr>
              <p:cNvPr id="144" name="어미소 영양"/>
              <p:cNvSpPr txBox="1"/>
              <p:nvPr/>
            </p:nvSpPr>
            <p:spPr>
              <a:xfrm>
                <a:off x="0" y="0"/>
                <a:ext cx="1791975" cy="5409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>
                  <a:defRPr sz="2000"/>
                </a:lvl1pPr>
              </a:lstStyle>
              <a:p>
                <a:pPr algn="ctr"/>
                <a:r>
                  <a:rPr sz="1500" dirty="0" err="1"/>
                  <a:t>어미소</a:t>
                </a:r>
                <a:r>
                  <a:rPr sz="1500" dirty="0"/>
                  <a:t> </a:t>
                </a:r>
                <a:r>
                  <a:rPr sz="1500" dirty="0" err="1"/>
                  <a:t>영양</a:t>
                </a:r>
                <a:endParaRPr sz="1500" dirty="0"/>
              </a:p>
            </p:txBody>
          </p:sp>
        </p:grpSp>
        <p:grpSp>
          <p:nvGrpSpPr>
            <p:cNvPr id="4" name="그룹"/>
            <p:cNvGrpSpPr/>
            <p:nvPr/>
          </p:nvGrpSpPr>
          <p:grpSpPr>
            <a:xfrm>
              <a:off x="7710166" y="566824"/>
              <a:ext cx="1791976" cy="540907"/>
              <a:chOff x="0" y="0"/>
              <a:chExt cx="1791974" cy="540905"/>
            </a:xfrm>
          </p:grpSpPr>
          <p:sp>
            <p:nvSpPr>
              <p:cNvPr id="146" name="직사각형"/>
              <p:cNvSpPr/>
              <p:nvPr/>
            </p:nvSpPr>
            <p:spPr>
              <a:xfrm>
                <a:off x="9397" y="7935"/>
                <a:ext cx="1773180" cy="52503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650"/>
              </a:p>
            </p:txBody>
          </p:sp>
          <p:sp>
            <p:nvSpPr>
              <p:cNvPr id="147" name="어미소 비만"/>
              <p:cNvSpPr txBox="1"/>
              <p:nvPr/>
            </p:nvSpPr>
            <p:spPr>
              <a:xfrm>
                <a:off x="0" y="0"/>
                <a:ext cx="1791975" cy="5409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>
                  <a:defRPr sz="2000"/>
                </a:lvl1pPr>
              </a:lstStyle>
              <a:p>
                <a:pPr algn="ctr"/>
                <a:r>
                  <a:rPr sz="1500"/>
                  <a:t>어미소 비만</a:t>
                </a:r>
              </a:p>
            </p:txBody>
          </p:sp>
        </p:grpSp>
        <p:grpSp>
          <p:nvGrpSpPr>
            <p:cNvPr id="5" name="그룹"/>
            <p:cNvGrpSpPr/>
            <p:nvPr/>
          </p:nvGrpSpPr>
          <p:grpSpPr>
            <a:xfrm>
              <a:off x="2167456" y="1502549"/>
              <a:ext cx="1791976" cy="540907"/>
              <a:chOff x="0" y="0"/>
              <a:chExt cx="1791974" cy="540905"/>
            </a:xfrm>
          </p:grpSpPr>
          <p:sp>
            <p:nvSpPr>
              <p:cNvPr id="149" name="직사각형"/>
              <p:cNvSpPr/>
              <p:nvPr/>
            </p:nvSpPr>
            <p:spPr>
              <a:xfrm>
                <a:off x="9397" y="7935"/>
                <a:ext cx="1773180" cy="52503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650"/>
              </a:p>
            </p:txBody>
          </p:sp>
          <p:sp>
            <p:nvSpPr>
              <p:cNvPr id="150" name="Wnt 신호"/>
              <p:cNvSpPr txBox="1"/>
              <p:nvPr/>
            </p:nvSpPr>
            <p:spPr>
              <a:xfrm>
                <a:off x="0" y="0"/>
                <a:ext cx="1791975" cy="5409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>
                  <a:defRPr sz="2000"/>
                </a:lvl1pPr>
              </a:lstStyle>
              <a:p>
                <a:pPr algn="ctr"/>
                <a:r>
                  <a:rPr sz="1500"/>
                  <a:t>Wnt 신호</a:t>
                </a:r>
              </a:p>
            </p:txBody>
          </p:sp>
        </p:grpSp>
        <p:grpSp>
          <p:nvGrpSpPr>
            <p:cNvPr id="6" name="그룹"/>
            <p:cNvGrpSpPr/>
            <p:nvPr/>
          </p:nvGrpSpPr>
          <p:grpSpPr>
            <a:xfrm>
              <a:off x="7710166" y="1530828"/>
              <a:ext cx="1791976" cy="540907"/>
              <a:chOff x="0" y="0"/>
              <a:chExt cx="1791974" cy="540905"/>
            </a:xfrm>
          </p:grpSpPr>
          <p:sp>
            <p:nvSpPr>
              <p:cNvPr id="152" name="직사각형"/>
              <p:cNvSpPr/>
              <p:nvPr/>
            </p:nvSpPr>
            <p:spPr>
              <a:xfrm>
                <a:off x="9397" y="7935"/>
                <a:ext cx="1773180" cy="52503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650"/>
              </a:p>
            </p:txBody>
          </p:sp>
          <p:sp>
            <p:nvSpPr>
              <p:cNvPr id="153" name="염증"/>
              <p:cNvSpPr txBox="1"/>
              <p:nvPr/>
            </p:nvSpPr>
            <p:spPr>
              <a:xfrm>
                <a:off x="0" y="0"/>
                <a:ext cx="1791975" cy="5409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>
                  <a:defRPr sz="2000"/>
                </a:lvl1pPr>
              </a:lstStyle>
              <a:p>
                <a:pPr algn="ctr"/>
                <a:r>
                  <a:rPr sz="1500"/>
                  <a:t>염증</a:t>
                </a:r>
              </a:p>
            </p:txBody>
          </p:sp>
        </p:grpSp>
        <p:sp>
          <p:nvSpPr>
            <p:cNvPr id="155" name="베타카데닌"/>
            <p:cNvSpPr/>
            <p:nvPr/>
          </p:nvSpPr>
          <p:spPr>
            <a:xfrm>
              <a:off x="2191467" y="2336674"/>
              <a:ext cx="1796319" cy="719434"/>
            </a:xfrm>
            <a:prstGeom prst="ellipse">
              <a:avLst/>
            </a:prstGeom>
            <a:solidFill>
              <a:srgbClr val="C0C0C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 sz="17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 algn="ctr"/>
              <a:r>
                <a:rPr sz="1275"/>
                <a:t>베타카데닌</a:t>
              </a:r>
            </a:p>
          </p:txBody>
        </p:sp>
        <p:sp>
          <p:nvSpPr>
            <p:cNvPr id="156" name="간세포"/>
            <p:cNvSpPr txBox="1"/>
            <p:nvPr/>
          </p:nvSpPr>
          <p:spPr>
            <a:xfrm>
              <a:off x="8153525" y="4345126"/>
              <a:ext cx="848095" cy="53986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r>
                <a:rPr sz="1350"/>
                <a:t>간세포</a:t>
              </a:r>
            </a:p>
          </p:txBody>
        </p:sp>
        <p:sp>
          <p:nvSpPr>
            <p:cNvPr id="157" name="지방세포"/>
            <p:cNvSpPr txBox="1"/>
            <p:nvPr/>
          </p:nvSpPr>
          <p:spPr>
            <a:xfrm>
              <a:off x="7173327" y="6068254"/>
              <a:ext cx="1094316" cy="53986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r>
                <a:rPr sz="1350"/>
                <a:t>지방세포</a:t>
              </a:r>
            </a:p>
          </p:txBody>
        </p:sp>
        <p:sp>
          <p:nvSpPr>
            <p:cNvPr id="158" name="근육세포"/>
            <p:cNvSpPr txBox="1"/>
            <p:nvPr/>
          </p:nvSpPr>
          <p:spPr>
            <a:xfrm>
              <a:off x="9605331" y="6068254"/>
              <a:ext cx="1094316" cy="53986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r>
                <a:rPr sz="1350"/>
                <a:t>근육세포</a:t>
              </a:r>
            </a:p>
          </p:txBody>
        </p:sp>
        <p:sp>
          <p:nvSpPr>
            <p:cNvPr id="159" name="상승효과"/>
            <p:cNvSpPr txBox="1"/>
            <p:nvPr/>
          </p:nvSpPr>
          <p:spPr>
            <a:xfrm>
              <a:off x="8523867" y="6819028"/>
              <a:ext cx="1203749" cy="58363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2000"/>
              </a:lvl1pPr>
            </a:lstStyle>
            <a:p>
              <a:r>
                <a:rPr sz="1500"/>
                <a:t>상승효과</a:t>
              </a:r>
            </a:p>
          </p:txBody>
        </p:sp>
        <p:sp>
          <p:nvSpPr>
            <p:cNvPr id="160" name="억제효과"/>
            <p:cNvSpPr txBox="1"/>
            <p:nvPr/>
          </p:nvSpPr>
          <p:spPr>
            <a:xfrm>
              <a:off x="10247370" y="6831732"/>
              <a:ext cx="1203749" cy="58363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2000"/>
              </a:lvl1pPr>
            </a:lstStyle>
            <a:p>
              <a:r>
                <a:rPr sz="1500"/>
                <a:t>억제효과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824011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: 도형 3"/>
          <p:cNvSpPr/>
          <p:nvPr/>
        </p:nvSpPr>
        <p:spPr>
          <a:xfrm>
            <a:off x="6533537" y="4271014"/>
            <a:ext cx="2610464" cy="2610464"/>
          </a:xfrm>
          <a:custGeom>
            <a:avLst/>
            <a:gdLst>
              <a:gd name="connsiteX0" fmla="*/ 3480619 w 3480619"/>
              <a:gd name="connsiteY0" fmla="*/ 0 h 3480619"/>
              <a:gd name="connsiteX1" fmla="*/ 3480619 w 3480619"/>
              <a:gd name="connsiteY1" fmla="*/ 3480619 h 3480619"/>
              <a:gd name="connsiteX2" fmla="*/ 0 w 3480619"/>
              <a:gd name="connsiteY2" fmla="*/ 3480619 h 3480619"/>
              <a:gd name="connsiteX3" fmla="*/ 3480619 w 3480619"/>
              <a:gd name="connsiteY3" fmla="*/ 0 h 348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0619" h="3480619">
                <a:moveTo>
                  <a:pt x="3480619" y="0"/>
                </a:moveTo>
                <a:lnTo>
                  <a:pt x="3480619" y="3480619"/>
                </a:lnTo>
                <a:lnTo>
                  <a:pt x="0" y="3480619"/>
                </a:lnTo>
                <a:cubicBezTo>
                  <a:pt x="0" y="1558326"/>
                  <a:pt x="1558326" y="0"/>
                  <a:pt x="3480619" y="0"/>
                </a:cubicBezTo>
                <a:close/>
              </a:path>
            </a:pathLst>
          </a:custGeom>
          <a:gradFill>
            <a:gsLst>
              <a:gs pos="0">
                <a:srgbClr val="8E99DD">
                  <a:alpha val="50000"/>
                </a:srgbClr>
              </a:gs>
              <a:gs pos="35000">
                <a:srgbClr val="9DC1EF">
                  <a:alpha val="50000"/>
                </a:srgbClr>
              </a:gs>
              <a:gs pos="74000">
                <a:srgbClr val="B9ADDE">
                  <a:alpha val="50000"/>
                </a:srgbClr>
              </a:gs>
              <a:gs pos="100000">
                <a:srgbClr val="D7ACD2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6" name="자유형: 도형 5"/>
          <p:cNvSpPr/>
          <p:nvPr/>
        </p:nvSpPr>
        <p:spPr>
          <a:xfrm>
            <a:off x="7097662" y="4835140"/>
            <a:ext cx="2046338" cy="2046338"/>
          </a:xfrm>
          <a:custGeom>
            <a:avLst/>
            <a:gdLst>
              <a:gd name="connsiteX0" fmla="*/ 3480619 w 3480619"/>
              <a:gd name="connsiteY0" fmla="*/ 0 h 3480619"/>
              <a:gd name="connsiteX1" fmla="*/ 3480619 w 3480619"/>
              <a:gd name="connsiteY1" fmla="*/ 3480619 h 3480619"/>
              <a:gd name="connsiteX2" fmla="*/ 0 w 3480619"/>
              <a:gd name="connsiteY2" fmla="*/ 3480619 h 3480619"/>
              <a:gd name="connsiteX3" fmla="*/ 3480619 w 3480619"/>
              <a:gd name="connsiteY3" fmla="*/ 0 h 348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0619" h="3480619">
                <a:moveTo>
                  <a:pt x="3480619" y="0"/>
                </a:moveTo>
                <a:lnTo>
                  <a:pt x="3480619" y="3480619"/>
                </a:lnTo>
                <a:lnTo>
                  <a:pt x="0" y="3480619"/>
                </a:lnTo>
                <a:cubicBezTo>
                  <a:pt x="0" y="1558326"/>
                  <a:pt x="1558326" y="0"/>
                  <a:pt x="3480619" y="0"/>
                </a:cubicBezTo>
                <a:close/>
              </a:path>
            </a:pathLst>
          </a:custGeom>
          <a:gradFill>
            <a:gsLst>
              <a:gs pos="0">
                <a:srgbClr val="8E99DD"/>
              </a:gs>
              <a:gs pos="35000">
                <a:srgbClr val="9DC1EF"/>
              </a:gs>
              <a:gs pos="74000">
                <a:srgbClr val="B9ADDE"/>
              </a:gs>
              <a:gs pos="100000">
                <a:srgbClr val="D7ACD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grpSp>
        <p:nvGrpSpPr>
          <p:cNvPr id="2" name="그룹 7"/>
          <p:cNvGrpSpPr/>
          <p:nvPr/>
        </p:nvGrpSpPr>
        <p:grpSpPr>
          <a:xfrm rot="10800000">
            <a:off x="0" y="-13670"/>
            <a:ext cx="1971675" cy="1971675"/>
            <a:chOff x="8711382" y="3377381"/>
            <a:chExt cx="3480619" cy="3480619"/>
          </a:xfrm>
        </p:grpSpPr>
        <p:sp>
          <p:nvSpPr>
            <p:cNvPr id="9" name="자유형: 도형 8"/>
            <p:cNvSpPr/>
            <p:nvPr/>
          </p:nvSpPr>
          <p:spPr>
            <a:xfrm>
              <a:off x="8711382" y="3377381"/>
              <a:ext cx="3480619" cy="3480619"/>
            </a:xfrm>
            <a:custGeom>
              <a:avLst/>
              <a:gdLst>
                <a:gd name="connsiteX0" fmla="*/ 3480619 w 3480619"/>
                <a:gd name="connsiteY0" fmla="*/ 0 h 3480619"/>
                <a:gd name="connsiteX1" fmla="*/ 3480619 w 3480619"/>
                <a:gd name="connsiteY1" fmla="*/ 3480619 h 3480619"/>
                <a:gd name="connsiteX2" fmla="*/ 0 w 3480619"/>
                <a:gd name="connsiteY2" fmla="*/ 3480619 h 3480619"/>
                <a:gd name="connsiteX3" fmla="*/ 3480619 w 3480619"/>
                <a:gd name="connsiteY3" fmla="*/ 0 h 34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0619" h="3480619">
                  <a:moveTo>
                    <a:pt x="3480619" y="0"/>
                  </a:moveTo>
                  <a:lnTo>
                    <a:pt x="3480619" y="3480619"/>
                  </a:lnTo>
                  <a:lnTo>
                    <a:pt x="0" y="3480619"/>
                  </a:lnTo>
                  <a:cubicBezTo>
                    <a:pt x="0" y="1558326"/>
                    <a:pt x="1558326" y="0"/>
                    <a:pt x="3480619" y="0"/>
                  </a:cubicBezTo>
                  <a:close/>
                </a:path>
              </a:pathLst>
            </a:custGeom>
            <a:gradFill>
              <a:gsLst>
                <a:gs pos="0">
                  <a:srgbClr val="8E99DD">
                    <a:alpha val="50000"/>
                  </a:srgbClr>
                </a:gs>
                <a:gs pos="35000">
                  <a:srgbClr val="9DC1EF">
                    <a:alpha val="50000"/>
                  </a:srgbClr>
                </a:gs>
                <a:gs pos="74000">
                  <a:srgbClr val="B9ADDE">
                    <a:alpha val="50000"/>
                  </a:srgbClr>
                </a:gs>
                <a:gs pos="100000">
                  <a:srgbClr val="D7ACD2">
                    <a:alpha val="5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0" name="자유형: 도형 9"/>
            <p:cNvSpPr/>
            <p:nvPr/>
          </p:nvSpPr>
          <p:spPr>
            <a:xfrm>
              <a:off x="9463550" y="4129550"/>
              <a:ext cx="2728450" cy="2728450"/>
            </a:xfrm>
            <a:custGeom>
              <a:avLst/>
              <a:gdLst>
                <a:gd name="connsiteX0" fmla="*/ 3480619 w 3480619"/>
                <a:gd name="connsiteY0" fmla="*/ 0 h 3480619"/>
                <a:gd name="connsiteX1" fmla="*/ 3480619 w 3480619"/>
                <a:gd name="connsiteY1" fmla="*/ 3480619 h 3480619"/>
                <a:gd name="connsiteX2" fmla="*/ 0 w 3480619"/>
                <a:gd name="connsiteY2" fmla="*/ 3480619 h 3480619"/>
                <a:gd name="connsiteX3" fmla="*/ 3480619 w 3480619"/>
                <a:gd name="connsiteY3" fmla="*/ 0 h 34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0619" h="3480619">
                  <a:moveTo>
                    <a:pt x="3480619" y="0"/>
                  </a:moveTo>
                  <a:lnTo>
                    <a:pt x="3480619" y="3480619"/>
                  </a:lnTo>
                  <a:lnTo>
                    <a:pt x="0" y="3480619"/>
                  </a:lnTo>
                  <a:cubicBezTo>
                    <a:pt x="0" y="1558326"/>
                    <a:pt x="1558326" y="0"/>
                    <a:pt x="3480619" y="0"/>
                  </a:cubicBezTo>
                  <a:close/>
                </a:path>
              </a:pathLst>
            </a:custGeom>
            <a:gradFill>
              <a:gsLst>
                <a:gs pos="0">
                  <a:srgbClr val="8E99DD"/>
                </a:gs>
                <a:gs pos="35000">
                  <a:srgbClr val="9DC1EF"/>
                </a:gs>
                <a:gs pos="74000">
                  <a:srgbClr val="B9ADDE"/>
                </a:gs>
                <a:gs pos="100000">
                  <a:srgbClr val="D7ACD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189DDA72-5FE8-47F1-80AC-0DAA377BC34C}"/>
              </a:ext>
            </a:extLst>
          </p:cNvPr>
          <p:cNvGrpSpPr/>
          <p:nvPr/>
        </p:nvGrpSpPr>
        <p:grpSpPr>
          <a:xfrm>
            <a:off x="323983" y="1003814"/>
            <a:ext cx="8707972" cy="5119193"/>
            <a:chOff x="694373" y="1165860"/>
            <a:chExt cx="7698105" cy="4525518"/>
          </a:xfrm>
        </p:grpSpPr>
        <p:sp>
          <p:nvSpPr>
            <p:cNvPr id="46" name="직사각형 45"/>
            <p:cNvSpPr/>
            <p:nvPr/>
          </p:nvSpPr>
          <p:spPr>
            <a:xfrm>
              <a:off x="697230" y="1165860"/>
              <a:ext cx="3417570" cy="1320165"/>
            </a:xfrm>
            <a:prstGeom prst="rect">
              <a:avLst/>
            </a:prstGeom>
            <a:solidFill>
              <a:schemeClr val="tx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57250" y="1254450"/>
              <a:ext cx="3437573" cy="357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725" b="1" spc="-113" dirty="0">
                  <a:solidFill>
                    <a:srgbClr val="FFC000"/>
                  </a:solidFill>
                </a:rPr>
                <a:t>비타민</a:t>
              </a:r>
              <a:r>
                <a:rPr lang="en-US" altLang="ko-KR" sz="1725" b="1" spc="-113" dirty="0">
                  <a:solidFill>
                    <a:srgbClr val="FFC000"/>
                  </a:solidFill>
                </a:rPr>
                <a:t>A </a:t>
              </a:r>
              <a:r>
                <a:rPr lang="ko-KR" altLang="en-US" sz="1725" b="1" spc="-113" dirty="0">
                  <a:solidFill>
                    <a:srgbClr val="FFC000"/>
                  </a:solidFill>
                </a:rPr>
                <a:t>주사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94373" y="1808407"/>
              <a:ext cx="341185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초유 품질의 향상</a:t>
              </a:r>
              <a:r>
                <a:rPr lang="en-US" altLang="ko-KR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ko-KR" alt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태아 성장</a:t>
              </a:r>
              <a:r>
                <a:rPr lang="en-US" altLang="ko-KR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ko-KR" alt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임신유지</a:t>
              </a:r>
            </a:p>
          </p:txBody>
        </p:sp>
        <p:sp>
          <p:nvSpPr>
            <p:cNvPr id="49" name="Freeform 13"/>
            <p:cNvSpPr>
              <a:spLocks/>
            </p:cNvSpPr>
            <p:nvPr/>
          </p:nvSpPr>
          <p:spPr bwMode="auto">
            <a:xfrm>
              <a:off x="1563445" y="1260157"/>
              <a:ext cx="342634" cy="261764"/>
            </a:xfrm>
            <a:custGeom>
              <a:avLst/>
              <a:gdLst>
                <a:gd name="T0" fmla="*/ 51 w 161"/>
                <a:gd name="T1" fmla="*/ 97 h 123"/>
                <a:gd name="T2" fmla="*/ 13 w 161"/>
                <a:gd name="T3" fmla="*/ 59 h 123"/>
                <a:gd name="T4" fmla="*/ 0 w 161"/>
                <a:gd name="T5" fmla="*/ 71 h 123"/>
                <a:gd name="T6" fmla="*/ 51 w 161"/>
                <a:gd name="T7" fmla="*/ 123 h 123"/>
                <a:gd name="T8" fmla="*/ 161 w 161"/>
                <a:gd name="T9" fmla="*/ 13 h 123"/>
                <a:gd name="T10" fmla="*/ 148 w 161"/>
                <a:gd name="T11" fmla="*/ 0 h 123"/>
                <a:gd name="T12" fmla="*/ 51 w 161"/>
                <a:gd name="T13" fmla="*/ 9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23">
                  <a:moveTo>
                    <a:pt x="51" y="97"/>
                  </a:moveTo>
                  <a:lnTo>
                    <a:pt x="13" y="59"/>
                  </a:lnTo>
                  <a:lnTo>
                    <a:pt x="0" y="71"/>
                  </a:lnTo>
                  <a:lnTo>
                    <a:pt x="51" y="123"/>
                  </a:lnTo>
                  <a:lnTo>
                    <a:pt x="161" y="13"/>
                  </a:lnTo>
                  <a:lnTo>
                    <a:pt x="148" y="0"/>
                  </a:lnTo>
                  <a:lnTo>
                    <a:pt x="51" y="9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350"/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4777740" y="1165860"/>
              <a:ext cx="3417570" cy="1320165"/>
            </a:xfrm>
            <a:prstGeom prst="rect">
              <a:avLst/>
            </a:prstGeom>
            <a:solidFill>
              <a:schemeClr val="tx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937760" y="1254450"/>
              <a:ext cx="3437573" cy="357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725" b="1" spc="-113" dirty="0" err="1">
                  <a:solidFill>
                    <a:srgbClr val="FFC000"/>
                  </a:solidFill>
                </a:rPr>
                <a:t>셀레늄</a:t>
              </a:r>
              <a:r>
                <a:rPr lang="ko-KR" altLang="en-US" sz="1725" b="1" spc="-113" dirty="0">
                  <a:solidFill>
                    <a:srgbClr val="FFC000"/>
                  </a:solidFill>
                </a:rPr>
                <a:t> 공급</a:t>
              </a:r>
            </a:p>
          </p:txBody>
        </p:sp>
        <p:sp>
          <p:nvSpPr>
            <p:cNvPr id="42" name="Freeform 13"/>
            <p:cNvSpPr>
              <a:spLocks/>
            </p:cNvSpPr>
            <p:nvPr/>
          </p:nvSpPr>
          <p:spPr bwMode="auto">
            <a:xfrm>
              <a:off x="5685812" y="1260157"/>
              <a:ext cx="342634" cy="261764"/>
            </a:xfrm>
            <a:custGeom>
              <a:avLst/>
              <a:gdLst>
                <a:gd name="T0" fmla="*/ 51 w 161"/>
                <a:gd name="T1" fmla="*/ 97 h 123"/>
                <a:gd name="T2" fmla="*/ 13 w 161"/>
                <a:gd name="T3" fmla="*/ 59 h 123"/>
                <a:gd name="T4" fmla="*/ 0 w 161"/>
                <a:gd name="T5" fmla="*/ 71 h 123"/>
                <a:gd name="T6" fmla="*/ 51 w 161"/>
                <a:gd name="T7" fmla="*/ 123 h 123"/>
                <a:gd name="T8" fmla="*/ 161 w 161"/>
                <a:gd name="T9" fmla="*/ 13 h 123"/>
                <a:gd name="T10" fmla="*/ 148 w 161"/>
                <a:gd name="T11" fmla="*/ 0 h 123"/>
                <a:gd name="T12" fmla="*/ 51 w 161"/>
                <a:gd name="T13" fmla="*/ 9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23">
                  <a:moveTo>
                    <a:pt x="51" y="97"/>
                  </a:moveTo>
                  <a:lnTo>
                    <a:pt x="13" y="59"/>
                  </a:lnTo>
                  <a:lnTo>
                    <a:pt x="0" y="71"/>
                  </a:lnTo>
                  <a:lnTo>
                    <a:pt x="51" y="123"/>
                  </a:lnTo>
                  <a:lnTo>
                    <a:pt x="161" y="13"/>
                  </a:lnTo>
                  <a:lnTo>
                    <a:pt x="148" y="0"/>
                  </a:lnTo>
                  <a:lnTo>
                    <a:pt x="51" y="9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350"/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4777740" y="2743200"/>
              <a:ext cx="3417570" cy="1320165"/>
            </a:xfrm>
            <a:prstGeom prst="rect">
              <a:avLst/>
            </a:prstGeom>
            <a:solidFill>
              <a:schemeClr val="tx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937760" y="2831790"/>
              <a:ext cx="3437573" cy="357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725" b="1" spc="-113" dirty="0" err="1">
                  <a:solidFill>
                    <a:srgbClr val="FFC000"/>
                  </a:solidFill>
                </a:rPr>
                <a:t>지모산</a:t>
              </a:r>
              <a:r>
                <a:rPr lang="ko-KR" altLang="en-US" sz="1725" b="1" spc="-113" dirty="0">
                  <a:solidFill>
                    <a:srgbClr val="FFC000"/>
                  </a:solidFill>
                </a:rPr>
                <a:t> 및 미량광물질</a:t>
              </a:r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5278297" y="2837497"/>
              <a:ext cx="342634" cy="261764"/>
            </a:xfrm>
            <a:custGeom>
              <a:avLst/>
              <a:gdLst>
                <a:gd name="T0" fmla="*/ 51 w 161"/>
                <a:gd name="T1" fmla="*/ 97 h 123"/>
                <a:gd name="T2" fmla="*/ 13 w 161"/>
                <a:gd name="T3" fmla="*/ 59 h 123"/>
                <a:gd name="T4" fmla="*/ 0 w 161"/>
                <a:gd name="T5" fmla="*/ 71 h 123"/>
                <a:gd name="T6" fmla="*/ 51 w 161"/>
                <a:gd name="T7" fmla="*/ 123 h 123"/>
                <a:gd name="T8" fmla="*/ 161 w 161"/>
                <a:gd name="T9" fmla="*/ 13 h 123"/>
                <a:gd name="T10" fmla="*/ 148 w 161"/>
                <a:gd name="T11" fmla="*/ 0 h 123"/>
                <a:gd name="T12" fmla="*/ 51 w 161"/>
                <a:gd name="T13" fmla="*/ 9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23">
                  <a:moveTo>
                    <a:pt x="51" y="97"/>
                  </a:moveTo>
                  <a:lnTo>
                    <a:pt x="13" y="59"/>
                  </a:lnTo>
                  <a:lnTo>
                    <a:pt x="0" y="71"/>
                  </a:lnTo>
                  <a:lnTo>
                    <a:pt x="51" y="123"/>
                  </a:lnTo>
                  <a:lnTo>
                    <a:pt x="161" y="13"/>
                  </a:lnTo>
                  <a:lnTo>
                    <a:pt x="148" y="0"/>
                  </a:lnTo>
                  <a:lnTo>
                    <a:pt x="51" y="9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350"/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697230" y="2743200"/>
              <a:ext cx="3417570" cy="1320165"/>
            </a:xfrm>
            <a:prstGeom prst="rect">
              <a:avLst/>
            </a:prstGeom>
            <a:solidFill>
              <a:schemeClr val="tx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57250" y="2831790"/>
              <a:ext cx="3437573" cy="357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725" b="1" spc="-113" dirty="0">
                  <a:solidFill>
                    <a:srgbClr val="FFC000"/>
                  </a:solidFill>
                </a:rPr>
                <a:t>설사 예방 백신</a:t>
              </a:r>
            </a:p>
          </p:txBody>
        </p:sp>
        <p:sp>
          <p:nvSpPr>
            <p:cNvPr id="58" name="Freeform 13"/>
            <p:cNvSpPr>
              <a:spLocks/>
            </p:cNvSpPr>
            <p:nvPr/>
          </p:nvSpPr>
          <p:spPr bwMode="auto">
            <a:xfrm>
              <a:off x="1520699" y="2837497"/>
              <a:ext cx="342634" cy="261764"/>
            </a:xfrm>
            <a:custGeom>
              <a:avLst/>
              <a:gdLst>
                <a:gd name="T0" fmla="*/ 51 w 161"/>
                <a:gd name="T1" fmla="*/ 97 h 123"/>
                <a:gd name="T2" fmla="*/ 13 w 161"/>
                <a:gd name="T3" fmla="*/ 59 h 123"/>
                <a:gd name="T4" fmla="*/ 0 w 161"/>
                <a:gd name="T5" fmla="*/ 71 h 123"/>
                <a:gd name="T6" fmla="*/ 51 w 161"/>
                <a:gd name="T7" fmla="*/ 123 h 123"/>
                <a:gd name="T8" fmla="*/ 161 w 161"/>
                <a:gd name="T9" fmla="*/ 13 h 123"/>
                <a:gd name="T10" fmla="*/ 148 w 161"/>
                <a:gd name="T11" fmla="*/ 0 h 123"/>
                <a:gd name="T12" fmla="*/ 51 w 161"/>
                <a:gd name="T13" fmla="*/ 9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23">
                  <a:moveTo>
                    <a:pt x="51" y="97"/>
                  </a:moveTo>
                  <a:lnTo>
                    <a:pt x="13" y="59"/>
                  </a:lnTo>
                  <a:lnTo>
                    <a:pt x="0" y="71"/>
                  </a:lnTo>
                  <a:lnTo>
                    <a:pt x="51" y="123"/>
                  </a:lnTo>
                  <a:lnTo>
                    <a:pt x="161" y="13"/>
                  </a:lnTo>
                  <a:lnTo>
                    <a:pt x="148" y="0"/>
                  </a:lnTo>
                  <a:lnTo>
                    <a:pt x="51" y="9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350"/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697230" y="4303395"/>
              <a:ext cx="3417570" cy="1320165"/>
            </a:xfrm>
            <a:prstGeom prst="rect">
              <a:avLst/>
            </a:prstGeom>
            <a:solidFill>
              <a:schemeClr val="tx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57250" y="4391985"/>
              <a:ext cx="3437573" cy="357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725" b="1" spc="-113" dirty="0">
                  <a:solidFill>
                    <a:srgbClr val="FFC000"/>
                  </a:solidFill>
                </a:rPr>
                <a:t>분만 </a:t>
              </a:r>
              <a:r>
                <a:rPr lang="en-US" altLang="ko-KR" sz="1725" b="1" spc="-113" dirty="0">
                  <a:solidFill>
                    <a:srgbClr val="FFC000"/>
                  </a:solidFill>
                </a:rPr>
                <a:t>2</a:t>
              </a:r>
              <a:r>
                <a:rPr lang="ko-KR" altLang="en-US" sz="1725" b="1" spc="-113" dirty="0">
                  <a:solidFill>
                    <a:srgbClr val="FFC000"/>
                  </a:solidFill>
                </a:rPr>
                <a:t>개월 전</a:t>
              </a:r>
            </a:p>
          </p:txBody>
        </p:sp>
        <p:sp>
          <p:nvSpPr>
            <p:cNvPr id="62" name="Freeform 13"/>
            <p:cNvSpPr>
              <a:spLocks/>
            </p:cNvSpPr>
            <p:nvPr/>
          </p:nvSpPr>
          <p:spPr bwMode="auto">
            <a:xfrm>
              <a:off x="1520699" y="4397692"/>
              <a:ext cx="342634" cy="261764"/>
            </a:xfrm>
            <a:custGeom>
              <a:avLst/>
              <a:gdLst>
                <a:gd name="T0" fmla="*/ 51 w 161"/>
                <a:gd name="T1" fmla="*/ 97 h 123"/>
                <a:gd name="T2" fmla="*/ 13 w 161"/>
                <a:gd name="T3" fmla="*/ 59 h 123"/>
                <a:gd name="T4" fmla="*/ 0 w 161"/>
                <a:gd name="T5" fmla="*/ 71 h 123"/>
                <a:gd name="T6" fmla="*/ 51 w 161"/>
                <a:gd name="T7" fmla="*/ 123 h 123"/>
                <a:gd name="T8" fmla="*/ 161 w 161"/>
                <a:gd name="T9" fmla="*/ 13 h 123"/>
                <a:gd name="T10" fmla="*/ 148 w 161"/>
                <a:gd name="T11" fmla="*/ 0 h 123"/>
                <a:gd name="T12" fmla="*/ 51 w 161"/>
                <a:gd name="T13" fmla="*/ 9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23">
                  <a:moveTo>
                    <a:pt x="51" y="97"/>
                  </a:moveTo>
                  <a:lnTo>
                    <a:pt x="13" y="59"/>
                  </a:lnTo>
                  <a:lnTo>
                    <a:pt x="0" y="71"/>
                  </a:lnTo>
                  <a:lnTo>
                    <a:pt x="51" y="123"/>
                  </a:lnTo>
                  <a:lnTo>
                    <a:pt x="161" y="13"/>
                  </a:lnTo>
                  <a:lnTo>
                    <a:pt x="148" y="0"/>
                  </a:lnTo>
                  <a:lnTo>
                    <a:pt x="51" y="9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350"/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4794885" y="4303395"/>
              <a:ext cx="3417570" cy="1320165"/>
            </a:xfrm>
            <a:prstGeom prst="rect">
              <a:avLst/>
            </a:prstGeom>
            <a:solidFill>
              <a:schemeClr val="tx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954905" y="4391985"/>
              <a:ext cx="3437573" cy="357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725" b="1" spc="-113" dirty="0" err="1">
                  <a:solidFill>
                    <a:srgbClr val="FFC000"/>
                  </a:solidFill>
                </a:rPr>
                <a:t>고능력우</a:t>
              </a:r>
              <a:r>
                <a:rPr lang="en-US" altLang="ko-KR" sz="1725" b="1" spc="-113" dirty="0">
                  <a:solidFill>
                    <a:srgbClr val="FFC000"/>
                  </a:solidFill>
                </a:rPr>
                <a:t>(</a:t>
              </a:r>
              <a:r>
                <a:rPr lang="ko-KR" altLang="en-US" sz="1725" b="1" spc="-113" dirty="0">
                  <a:solidFill>
                    <a:srgbClr val="FFC000"/>
                  </a:solidFill>
                </a:rPr>
                <a:t>육질이 좋은 소</a:t>
              </a:r>
              <a:r>
                <a:rPr lang="en-US" altLang="ko-KR" sz="1725" b="1" spc="-113" dirty="0">
                  <a:solidFill>
                    <a:srgbClr val="FFC000"/>
                  </a:solidFill>
                </a:rPr>
                <a:t>)</a:t>
              </a:r>
              <a:endParaRPr lang="ko-KR" altLang="en-US" sz="1725" b="1" spc="-113" dirty="0">
                <a:solidFill>
                  <a:srgbClr val="FFC000"/>
                </a:solidFill>
              </a:endParaRPr>
            </a:p>
          </p:txBody>
        </p:sp>
        <p:sp>
          <p:nvSpPr>
            <p:cNvPr id="66" name="Freeform 13"/>
            <p:cNvSpPr>
              <a:spLocks/>
            </p:cNvSpPr>
            <p:nvPr/>
          </p:nvSpPr>
          <p:spPr bwMode="auto">
            <a:xfrm>
              <a:off x="5152852" y="4397692"/>
              <a:ext cx="342634" cy="261764"/>
            </a:xfrm>
            <a:custGeom>
              <a:avLst/>
              <a:gdLst>
                <a:gd name="T0" fmla="*/ 51 w 161"/>
                <a:gd name="T1" fmla="*/ 97 h 123"/>
                <a:gd name="T2" fmla="*/ 13 w 161"/>
                <a:gd name="T3" fmla="*/ 59 h 123"/>
                <a:gd name="T4" fmla="*/ 0 w 161"/>
                <a:gd name="T5" fmla="*/ 71 h 123"/>
                <a:gd name="T6" fmla="*/ 51 w 161"/>
                <a:gd name="T7" fmla="*/ 123 h 123"/>
                <a:gd name="T8" fmla="*/ 161 w 161"/>
                <a:gd name="T9" fmla="*/ 13 h 123"/>
                <a:gd name="T10" fmla="*/ 148 w 161"/>
                <a:gd name="T11" fmla="*/ 0 h 123"/>
                <a:gd name="T12" fmla="*/ 51 w 161"/>
                <a:gd name="T13" fmla="*/ 9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23">
                  <a:moveTo>
                    <a:pt x="51" y="97"/>
                  </a:moveTo>
                  <a:lnTo>
                    <a:pt x="13" y="59"/>
                  </a:lnTo>
                  <a:lnTo>
                    <a:pt x="0" y="71"/>
                  </a:lnTo>
                  <a:lnTo>
                    <a:pt x="51" y="123"/>
                  </a:lnTo>
                  <a:lnTo>
                    <a:pt x="161" y="13"/>
                  </a:lnTo>
                  <a:lnTo>
                    <a:pt x="148" y="0"/>
                  </a:lnTo>
                  <a:lnTo>
                    <a:pt x="51" y="9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35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CEA583B5-167F-4AAF-B427-764ED2A8A3CB}"/>
                </a:ext>
              </a:extLst>
            </p:cNvPr>
            <p:cNvSpPr txBox="1"/>
            <p:nvPr/>
          </p:nvSpPr>
          <p:spPr>
            <a:xfrm>
              <a:off x="4780598" y="1808407"/>
              <a:ext cx="341185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초유 품질의 향상</a:t>
              </a:r>
              <a:r>
                <a:rPr lang="en-US" altLang="ko-KR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ko-KR" alt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후산정체 예방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7789EBBE-B54B-4300-A400-4EF31787EAA8}"/>
                </a:ext>
              </a:extLst>
            </p:cNvPr>
            <p:cNvSpPr txBox="1"/>
            <p:nvPr/>
          </p:nvSpPr>
          <p:spPr>
            <a:xfrm>
              <a:off x="694373" y="3342060"/>
              <a:ext cx="34118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분만 </a:t>
              </a:r>
              <a:r>
                <a:rPr lang="en-US" altLang="ko-KR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ko-KR" alt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주 전 </a:t>
              </a:r>
              <a:r>
                <a:rPr lang="en-US" altLang="ko-KR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ko-KR" alt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차</a:t>
              </a:r>
              <a:endParaRPr lang="en-US" altLang="ko-KR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ko-KR" alt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분만 </a:t>
              </a:r>
              <a:r>
                <a:rPr lang="en-US" altLang="ko-KR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ko-KR" alt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주전 </a:t>
              </a:r>
              <a:r>
                <a:rPr lang="en-US" altLang="ko-KR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ko-KR" alt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차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01DB1A43-7DB5-4815-ABE2-FAA9C2D800AC}"/>
                </a:ext>
              </a:extLst>
            </p:cNvPr>
            <p:cNvSpPr txBox="1"/>
            <p:nvPr/>
          </p:nvSpPr>
          <p:spPr>
            <a:xfrm>
              <a:off x="4778693" y="3342060"/>
              <a:ext cx="34118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분만 </a:t>
              </a:r>
              <a:r>
                <a:rPr lang="en-US" altLang="ko-KR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ko-KR" alt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주 전 </a:t>
              </a:r>
              <a:r>
                <a:rPr lang="en-US" altLang="ko-KR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ko-KR" alt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차</a:t>
              </a:r>
              <a:endParaRPr lang="en-US" altLang="ko-KR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ko-KR" alt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분만 </a:t>
              </a:r>
              <a:r>
                <a:rPr lang="en-US" altLang="ko-KR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ko-KR" alt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주전 </a:t>
              </a:r>
              <a:r>
                <a:rPr lang="en-US" altLang="ko-KR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ko-KR" alt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차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D797EF62-F3F2-4FC7-AFCB-613E620F3230}"/>
                </a:ext>
              </a:extLst>
            </p:cNvPr>
            <p:cNvSpPr txBox="1"/>
            <p:nvPr/>
          </p:nvSpPr>
          <p:spPr>
            <a:xfrm>
              <a:off x="694373" y="4906548"/>
              <a:ext cx="34118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태아의 성장에 필요한 사료양을 조금씩 늘려준다</a:t>
              </a:r>
              <a:r>
                <a:rPr lang="en-US" altLang="ko-KR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ko-KR" alt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0F782529-33DA-43D1-AB52-4F2E363743E4}"/>
                </a:ext>
              </a:extLst>
            </p:cNvPr>
            <p:cNvSpPr txBox="1"/>
            <p:nvPr/>
          </p:nvSpPr>
          <p:spPr>
            <a:xfrm>
              <a:off x="4800600" y="4906548"/>
              <a:ext cx="341185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몸꼴을 잘 판단하여 사료를 급여하고</a:t>
              </a:r>
              <a:r>
                <a:rPr lang="en-US" altLang="ko-KR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ko-KR" alt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체내에 특히 생식기에 지방 침착에 유의한다</a:t>
              </a:r>
              <a:r>
                <a:rPr lang="en-US" altLang="ko-KR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ko-KR" alt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1939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: 도형 3"/>
          <p:cNvSpPr/>
          <p:nvPr/>
        </p:nvSpPr>
        <p:spPr>
          <a:xfrm>
            <a:off x="6533537" y="4258341"/>
            <a:ext cx="2610464" cy="2610464"/>
          </a:xfrm>
          <a:custGeom>
            <a:avLst/>
            <a:gdLst>
              <a:gd name="connsiteX0" fmla="*/ 3480619 w 3480619"/>
              <a:gd name="connsiteY0" fmla="*/ 0 h 3480619"/>
              <a:gd name="connsiteX1" fmla="*/ 3480619 w 3480619"/>
              <a:gd name="connsiteY1" fmla="*/ 3480619 h 3480619"/>
              <a:gd name="connsiteX2" fmla="*/ 0 w 3480619"/>
              <a:gd name="connsiteY2" fmla="*/ 3480619 h 3480619"/>
              <a:gd name="connsiteX3" fmla="*/ 3480619 w 3480619"/>
              <a:gd name="connsiteY3" fmla="*/ 0 h 348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0619" h="3480619">
                <a:moveTo>
                  <a:pt x="3480619" y="0"/>
                </a:moveTo>
                <a:lnTo>
                  <a:pt x="3480619" y="3480619"/>
                </a:lnTo>
                <a:lnTo>
                  <a:pt x="0" y="3480619"/>
                </a:lnTo>
                <a:cubicBezTo>
                  <a:pt x="0" y="1558326"/>
                  <a:pt x="1558326" y="0"/>
                  <a:pt x="3480619" y="0"/>
                </a:cubicBezTo>
                <a:close/>
              </a:path>
            </a:pathLst>
          </a:custGeom>
          <a:gradFill>
            <a:gsLst>
              <a:gs pos="0">
                <a:srgbClr val="8E99DD">
                  <a:alpha val="50000"/>
                </a:srgbClr>
              </a:gs>
              <a:gs pos="35000">
                <a:srgbClr val="9DC1EF">
                  <a:alpha val="50000"/>
                </a:srgbClr>
              </a:gs>
              <a:gs pos="74000">
                <a:srgbClr val="B9ADDE">
                  <a:alpha val="50000"/>
                </a:srgbClr>
              </a:gs>
              <a:gs pos="100000">
                <a:srgbClr val="D7ACD2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6" name="자유형: 도형 5"/>
          <p:cNvSpPr/>
          <p:nvPr/>
        </p:nvSpPr>
        <p:spPr>
          <a:xfrm>
            <a:off x="7097662" y="4822467"/>
            <a:ext cx="2046338" cy="2046338"/>
          </a:xfrm>
          <a:custGeom>
            <a:avLst/>
            <a:gdLst>
              <a:gd name="connsiteX0" fmla="*/ 3480619 w 3480619"/>
              <a:gd name="connsiteY0" fmla="*/ 0 h 3480619"/>
              <a:gd name="connsiteX1" fmla="*/ 3480619 w 3480619"/>
              <a:gd name="connsiteY1" fmla="*/ 3480619 h 3480619"/>
              <a:gd name="connsiteX2" fmla="*/ 0 w 3480619"/>
              <a:gd name="connsiteY2" fmla="*/ 3480619 h 3480619"/>
              <a:gd name="connsiteX3" fmla="*/ 3480619 w 3480619"/>
              <a:gd name="connsiteY3" fmla="*/ 0 h 348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0619" h="3480619">
                <a:moveTo>
                  <a:pt x="3480619" y="0"/>
                </a:moveTo>
                <a:lnTo>
                  <a:pt x="3480619" y="3480619"/>
                </a:lnTo>
                <a:lnTo>
                  <a:pt x="0" y="3480619"/>
                </a:lnTo>
                <a:cubicBezTo>
                  <a:pt x="0" y="1558326"/>
                  <a:pt x="1558326" y="0"/>
                  <a:pt x="3480619" y="0"/>
                </a:cubicBezTo>
                <a:close/>
              </a:path>
            </a:pathLst>
          </a:custGeom>
          <a:gradFill>
            <a:gsLst>
              <a:gs pos="0">
                <a:srgbClr val="8E99DD"/>
              </a:gs>
              <a:gs pos="35000">
                <a:srgbClr val="9DC1EF"/>
              </a:gs>
              <a:gs pos="74000">
                <a:srgbClr val="B9ADDE"/>
              </a:gs>
              <a:gs pos="100000">
                <a:srgbClr val="D7ACD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grpSp>
        <p:nvGrpSpPr>
          <p:cNvPr id="2" name="그룹 7"/>
          <p:cNvGrpSpPr/>
          <p:nvPr/>
        </p:nvGrpSpPr>
        <p:grpSpPr>
          <a:xfrm rot="10800000">
            <a:off x="0" y="-8655"/>
            <a:ext cx="1971675" cy="1971675"/>
            <a:chOff x="8711382" y="3377381"/>
            <a:chExt cx="3480619" cy="3480619"/>
          </a:xfrm>
        </p:grpSpPr>
        <p:sp>
          <p:nvSpPr>
            <p:cNvPr id="9" name="자유형: 도형 8"/>
            <p:cNvSpPr/>
            <p:nvPr/>
          </p:nvSpPr>
          <p:spPr>
            <a:xfrm>
              <a:off x="8711382" y="3377381"/>
              <a:ext cx="3480619" cy="3480619"/>
            </a:xfrm>
            <a:custGeom>
              <a:avLst/>
              <a:gdLst>
                <a:gd name="connsiteX0" fmla="*/ 3480619 w 3480619"/>
                <a:gd name="connsiteY0" fmla="*/ 0 h 3480619"/>
                <a:gd name="connsiteX1" fmla="*/ 3480619 w 3480619"/>
                <a:gd name="connsiteY1" fmla="*/ 3480619 h 3480619"/>
                <a:gd name="connsiteX2" fmla="*/ 0 w 3480619"/>
                <a:gd name="connsiteY2" fmla="*/ 3480619 h 3480619"/>
                <a:gd name="connsiteX3" fmla="*/ 3480619 w 3480619"/>
                <a:gd name="connsiteY3" fmla="*/ 0 h 34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0619" h="3480619">
                  <a:moveTo>
                    <a:pt x="3480619" y="0"/>
                  </a:moveTo>
                  <a:lnTo>
                    <a:pt x="3480619" y="3480619"/>
                  </a:lnTo>
                  <a:lnTo>
                    <a:pt x="0" y="3480619"/>
                  </a:lnTo>
                  <a:cubicBezTo>
                    <a:pt x="0" y="1558326"/>
                    <a:pt x="1558326" y="0"/>
                    <a:pt x="3480619" y="0"/>
                  </a:cubicBezTo>
                  <a:close/>
                </a:path>
              </a:pathLst>
            </a:custGeom>
            <a:gradFill>
              <a:gsLst>
                <a:gs pos="0">
                  <a:srgbClr val="8E99DD">
                    <a:alpha val="50000"/>
                  </a:srgbClr>
                </a:gs>
                <a:gs pos="35000">
                  <a:srgbClr val="9DC1EF">
                    <a:alpha val="50000"/>
                  </a:srgbClr>
                </a:gs>
                <a:gs pos="74000">
                  <a:srgbClr val="B9ADDE">
                    <a:alpha val="50000"/>
                  </a:srgbClr>
                </a:gs>
                <a:gs pos="100000">
                  <a:srgbClr val="D7ACD2">
                    <a:alpha val="5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0" name="자유형: 도형 9"/>
            <p:cNvSpPr/>
            <p:nvPr/>
          </p:nvSpPr>
          <p:spPr>
            <a:xfrm>
              <a:off x="9463550" y="4129550"/>
              <a:ext cx="2728450" cy="2728450"/>
            </a:xfrm>
            <a:custGeom>
              <a:avLst/>
              <a:gdLst>
                <a:gd name="connsiteX0" fmla="*/ 3480619 w 3480619"/>
                <a:gd name="connsiteY0" fmla="*/ 0 h 3480619"/>
                <a:gd name="connsiteX1" fmla="*/ 3480619 w 3480619"/>
                <a:gd name="connsiteY1" fmla="*/ 3480619 h 3480619"/>
                <a:gd name="connsiteX2" fmla="*/ 0 w 3480619"/>
                <a:gd name="connsiteY2" fmla="*/ 3480619 h 3480619"/>
                <a:gd name="connsiteX3" fmla="*/ 3480619 w 3480619"/>
                <a:gd name="connsiteY3" fmla="*/ 0 h 34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0619" h="3480619">
                  <a:moveTo>
                    <a:pt x="3480619" y="0"/>
                  </a:moveTo>
                  <a:lnTo>
                    <a:pt x="3480619" y="3480619"/>
                  </a:lnTo>
                  <a:lnTo>
                    <a:pt x="0" y="3480619"/>
                  </a:lnTo>
                  <a:cubicBezTo>
                    <a:pt x="0" y="1558326"/>
                    <a:pt x="1558326" y="0"/>
                    <a:pt x="3480619" y="0"/>
                  </a:cubicBezTo>
                  <a:close/>
                </a:path>
              </a:pathLst>
            </a:custGeom>
            <a:gradFill>
              <a:gsLst>
                <a:gs pos="0">
                  <a:srgbClr val="8E99DD"/>
                </a:gs>
                <a:gs pos="35000">
                  <a:srgbClr val="9DC1EF"/>
                </a:gs>
                <a:gs pos="74000">
                  <a:srgbClr val="B9ADDE"/>
                </a:gs>
                <a:gs pos="100000">
                  <a:srgbClr val="D7ACD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7" name="사각형: 둥근 모서리 6"/>
          <p:cNvSpPr/>
          <p:nvPr/>
        </p:nvSpPr>
        <p:spPr>
          <a:xfrm>
            <a:off x="596074" y="1131564"/>
            <a:ext cx="8180365" cy="903970"/>
          </a:xfrm>
          <a:prstGeom prst="roundRect">
            <a:avLst>
              <a:gd name="adj" fmla="val 3991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4" name="사각형: 둥근 모서리 13"/>
          <p:cNvSpPr/>
          <p:nvPr/>
        </p:nvSpPr>
        <p:spPr>
          <a:xfrm>
            <a:off x="675002" y="1205516"/>
            <a:ext cx="8044543" cy="757504"/>
          </a:xfrm>
          <a:prstGeom prst="roundRect">
            <a:avLst>
              <a:gd name="adj" fmla="val 399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8" name="TextBox 17">
            <a:extLst/>
          </p:cNvPr>
          <p:cNvSpPr txBox="1"/>
          <p:nvPr/>
        </p:nvSpPr>
        <p:spPr>
          <a:xfrm flipH="1">
            <a:off x="855062" y="1399216"/>
            <a:ext cx="769286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Ⅲ. </a:t>
            </a:r>
            <a:r>
              <a:rPr lang="ko-KR" altLang="en-US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송아지 관리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E5B2B9EF-BED7-4E05-9DB1-85CF72D43B24}"/>
              </a:ext>
            </a:extLst>
          </p:cNvPr>
          <p:cNvGrpSpPr/>
          <p:nvPr/>
        </p:nvGrpSpPr>
        <p:grpSpPr>
          <a:xfrm>
            <a:off x="320984" y="3045566"/>
            <a:ext cx="8580429" cy="2232490"/>
            <a:chOff x="656652" y="3045566"/>
            <a:chExt cx="7761047" cy="2019300"/>
          </a:xfrm>
        </p:grpSpPr>
        <p:sp>
          <p:nvSpPr>
            <p:cNvPr id="70" name="직사각형 69"/>
            <p:cNvSpPr/>
            <p:nvPr/>
          </p:nvSpPr>
          <p:spPr>
            <a:xfrm>
              <a:off x="2624543" y="3045566"/>
              <a:ext cx="1857375" cy="2019300"/>
            </a:xfrm>
            <a:prstGeom prst="rect">
              <a:avLst/>
            </a:prstGeom>
            <a:solidFill>
              <a:srgbClr val="E5B769">
                <a:alpha val="80000"/>
              </a:srgbClr>
            </a:solidFill>
            <a:ln w="889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625" b="1" dirty="0">
                  <a:latin typeface="Arial" panose="020B0604020202020204" pitchFamily="34" charset="0"/>
                  <a:cs typeface="Arial" panose="020B0604020202020204" pitchFamily="34" charset="0"/>
                </a:rPr>
                <a:t>2.</a:t>
              </a:r>
              <a:r>
                <a:rPr lang="ko-KR" altLang="en-US" sz="2625" b="1" dirty="0">
                  <a:latin typeface="Arial" panose="020B0604020202020204" pitchFamily="34" charset="0"/>
                  <a:cs typeface="Arial" panose="020B0604020202020204" pitchFamily="34" charset="0"/>
                </a:rPr>
                <a:t>비타민</a:t>
              </a:r>
              <a:r>
                <a:rPr lang="en-US" altLang="ko-KR" sz="2625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  <a:p>
              <a:endPara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ko-KR" altLang="en-US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분만 후 즉시 </a:t>
              </a:r>
              <a:endPara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ko-KR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0.3cc </a:t>
              </a:r>
              <a:r>
                <a:rPr lang="ko-KR" altLang="en-US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피하주사</a:t>
              </a:r>
              <a:r>
                <a:rPr lang="en-US" altLang="ko-KR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 0.7cc </a:t>
              </a:r>
              <a:r>
                <a:rPr lang="ko-KR" altLang="en-US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경구투여</a:t>
              </a: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656652" y="3045566"/>
              <a:ext cx="1857375" cy="2019300"/>
            </a:xfrm>
            <a:prstGeom prst="rect">
              <a:avLst/>
            </a:prstGeom>
            <a:solidFill>
              <a:srgbClr val="EE9076">
                <a:alpha val="80000"/>
              </a:srgbClr>
            </a:solidFill>
            <a:ln w="889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625" b="1" dirty="0"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  <a:r>
                <a:rPr lang="ko-KR" altLang="en-US" sz="2625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항체초유</a:t>
              </a:r>
              <a:endParaRPr lang="en-US" altLang="ko-KR" sz="2625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ko-KR" altLang="en-US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①고품질</a:t>
              </a:r>
              <a:endPara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ko-KR" altLang="en-US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②</a:t>
              </a:r>
              <a:r>
                <a:rPr lang="en-US" altLang="ko-KR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120g </a:t>
              </a:r>
              <a:r>
                <a:rPr lang="ko-KR" altLang="en-US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이상</a:t>
              </a:r>
              <a:endPara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ko-KR" altLang="en-US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③</a:t>
              </a:r>
              <a:r>
                <a:rPr lang="en-US" altLang="ko-KR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48</a:t>
              </a:r>
              <a:r>
                <a:rPr lang="ko-KR" altLang="en-US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시간 이내 급여</a:t>
              </a:r>
            </a:p>
          </p:txBody>
        </p:sp>
        <p:sp>
          <p:nvSpPr>
            <p:cNvPr id="72" name="직사각형 71"/>
            <p:cNvSpPr/>
            <p:nvPr/>
          </p:nvSpPr>
          <p:spPr>
            <a:xfrm>
              <a:off x="4592433" y="3045566"/>
              <a:ext cx="1857375" cy="2019300"/>
            </a:xfrm>
            <a:prstGeom prst="rect">
              <a:avLst/>
            </a:prstGeom>
            <a:solidFill>
              <a:srgbClr val="ACC482">
                <a:alpha val="80000"/>
              </a:srgbClr>
            </a:solidFill>
            <a:ln w="889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625" b="1" dirty="0">
                  <a:latin typeface="Arial" panose="020B0604020202020204" pitchFamily="34" charset="0"/>
                  <a:cs typeface="Arial" panose="020B0604020202020204" pitchFamily="34" charset="0"/>
                </a:rPr>
                <a:t>3.</a:t>
              </a:r>
              <a:r>
                <a:rPr lang="ko-KR" altLang="en-US" sz="2625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ko-KR" altLang="en-US" sz="2625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틸미코신</a:t>
              </a:r>
              <a:endParaRPr lang="en-US" altLang="ko-KR" sz="2625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ko-KR" altLang="en-US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①성장 촉진</a:t>
              </a:r>
              <a:endPara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ko-KR" altLang="en-US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②호흡기예방</a:t>
              </a:r>
              <a:endPara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ko-KR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Ex)</a:t>
              </a:r>
              <a:r>
                <a:rPr lang="ko-KR" altLang="en-US" sz="1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믹토신</a:t>
              </a:r>
              <a:r>
                <a:rPr lang="en-US" altLang="ko-KR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ko-KR" altLang="en-US" sz="1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마이코틸</a:t>
              </a:r>
              <a:endPara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직사각형 72"/>
            <p:cNvSpPr/>
            <p:nvPr/>
          </p:nvSpPr>
          <p:spPr>
            <a:xfrm>
              <a:off x="6560324" y="3045566"/>
              <a:ext cx="1857375" cy="2019300"/>
            </a:xfrm>
            <a:prstGeom prst="rect">
              <a:avLst/>
            </a:prstGeom>
            <a:solidFill>
              <a:srgbClr val="6984B2">
                <a:alpha val="80000"/>
              </a:srgbClr>
            </a:solidFill>
            <a:ln w="889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625" b="1" dirty="0">
                  <a:latin typeface="Arial" panose="020B0604020202020204" pitchFamily="34" charset="0"/>
                  <a:cs typeface="Arial" panose="020B0604020202020204" pitchFamily="34" charset="0"/>
                </a:rPr>
                <a:t>4.</a:t>
              </a:r>
              <a:r>
                <a:rPr lang="ko-KR" altLang="en-US" sz="2625" b="1" dirty="0">
                  <a:latin typeface="Arial" panose="020B0604020202020204" pitchFamily="34" charset="0"/>
                  <a:cs typeface="Arial" panose="020B0604020202020204" pitchFamily="34" charset="0"/>
                </a:rPr>
                <a:t>유산균</a:t>
              </a:r>
              <a:endParaRPr lang="en-US" altLang="ko-KR" sz="2625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ko-KR" altLang="en-US" sz="2625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생균제</a:t>
              </a:r>
              <a:endParaRPr lang="en-US" altLang="ko-KR" sz="2625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ko-KR" altLang="en-US" sz="2625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효모제</a:t>
              </a:r>
              <a:endParaRPr lang="ko-KR" altLang="en-US" sz="2625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3260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: 도형 3"/>
          <p:cNvSpPr/>
          <p:nvPr/>
        </p:nvSpPr>
        <p:spPr>
          <a:xfrm>
            <a:off x="6533537" y="4270458"/>
            <a:ext cx="2610464" cy="2610464"/>
          </a:xfrm>
          <a:custGeom>
            <a:avLst/>
            <a:gdLst>
              <a:gd name="connsiteX0" fmla="*/ 3480619 w 3480619"/>
              <a:gd name="connsiteY0" fmla="*/ 0 h 3480619"/>
              <a:gd name="connsiteX1" fmla="*/ 3480619 w 3480619"/>
              <a:gd name="connsiteY1" fmla="*/ 3480619 h 3480619"/>
              <a:gd name="connsiteX2" fmla="*/ 0 w 3480619"/>
              <a:gd name="connsiteY2" fmla="*/ 3480619 h 3480619"/>
              <a:gd name="connsiteX3" fmla="*/ 3480619 w 3480619"/>
              <a:gd name="connsiteY3" fmla="*/ 0 h 348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0619" h="3480619">
                <a:moveTo>
                  <a:pt x="3480619" y="0"/>
                </a:moveTo>
                <a:lnTo>
                  <a:pt x="3480619" y="3480619"/>
                </a:lnTo>
                <a:lnTo>
                  <a:pt x="0" y="3480619"/>
                </a:lnTo>
                <a:cubicBezTo>
                  <a:pt x="0" y="1558326"/>
                  <a:pt x="1558326" y="0"/>
                  <a:pt x="3480619" y="0"/>
                </a:cubicBezTo>
                <a:close/>
              </a:path>
            </a:pathLst>
          </a:custGeom>
          <a:gradFill>
            <a:gsLst>
              <a:gs pos="0">
                <a:srgbClr val="8E99DD">
                  <a:alpha val="50000"/>
                </a:srgbClr>
              </a:gs>
              <a:gs pos="35000">
                <a:srgbClr val="9DC1EF">
                  <a:alpha val="50000"/>
                </a:srgbClr>
              </a:gs>
              <a:gs pos="74000">
                <a:srgbClr val="B9ADDE">
                  <a:alpha val="50000"/>
                </a:srgbClr>
              </a:gs>
              <a:gs pos="100000">
                <a:srgbClr val="D7ACD2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6" name="자유형: 도형 5"/>
          <p:cNvSpPr/>
          <p:nvPr/>
        </p:nvSpPr>
        <p:spPr>
          <a:xfrm>
            <a:off x="7097662" y="4834584"/>
            <a:ext cx="2046338" cy="2046338"/>
          </a:xfrm>
          <a:custGeom>
            <a:avLst/>
            <a:gdLst>
              <a:gd name="connsiteX0" fmla="*/ 3480619 w 3480619"/>
              <a:gd name="connsiteY0" fmla="*/ 0 h 3480619"/>
              <a:gd name="connsiteX1" fmla="*/ 3480619 w 3480619"/>
              <a:gd name="connsiteY1" fmla="*/ 3480619 h 3480619"/>
              <a:gd name="connsiteX2" fmla="*/ 0 w 3480619"/>
              <a:gd name="connsiteY2" fmla="*/ 3480619 h 3480619"/>
              <a:gd name="connsiteX3" fmla="*/ 3480619 w 3480619"/>
              <a:gd name="connsiteY3" fmla="*/ 0 h 348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0619" h="3480619">
                <a:moveTo>
                  <a:pt x="3480619" y="0"/>
                </a:moveTo>
                <a:lnTo>
                  <a:pt x="3480619" y="3480619"/>
                </a:lnTo>
                <a:lnTo>
                  <a:pt x="0" y="3480619"/>
                </a:lnTo>
                <a:cubicBezTo>
                  <a:pt x="0" y="1558326"/>
                  <a:pt x="1558326" y="0"/>
                  <a:pt x="3480619" y="0"/>
                </a:cubicBezTo>
                <a:close/>
              </a:path>
            </a:pathLst>
          </a:custGeom>
          <a:gradFill>
            <a:gsLst>
              <a:gs pos="0">
                <a:srgbClr val="8E99DD"/>
              </a:gs>
              <a:gs pos="35000">
                <a:srgbClr val="9DC1EF"/>
              </a:gs>
              <a:gs pos="74000">
                <a:srgbClr val="B9ADDE"/>
              </a:gs>
              <a:gs pos="100000">
                <a:srgbClr val="D7ACD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grpSp>
        <p:nvGrpSpPr>
          <p:cNvPr id="2" name="그룹 7"/>
          <p:cNvGrpSpPr/>
          <p:nvPr/>
        </p:nvGrpSpPr>
        <p:grpSpPr>
          <a:xfrm rot="10800000">
            <a:off x="0" y="0"/>
            <a:ext cx="1971675" cy="1971675"/>
            <a:chOff x="8711382" y="3377381"/>
            <a:chExt cx="3480619" cy="3480619"/>
          </a:xfrm>
        </p:grpSpPr>
        <p:sp>
          <p:nvSpPr>
            <p:cNvPr id="9" name="자유형: 도형 8"/>
            <p:cNvSpPr/>
            <p:nvPr/>
          </p:nvSpPr>
          <p:spPr>
            <a:xfrm>
              <a:off x="8711382" y="3377381"/>
              <a:ext cx="3480619" cy="3480619"/>
            </a:xfrm>
            <a:custGeom>
              <a:avLst/>
              <a:gdLst>
                <a:gd name="connsiteX0" fmla="*/ 3480619 w 3480619"/>
                <a:gd name="connsiteY0" fmla="*/ 0 h 3480619"/>
                <a:gd name="connsiteX1" fmla="*/ 3480619 w 3480619"/>
                <a:gd name="connsiteY1" fmla="*/ 3480619 h 3480619"/>
                <a:gd name="connsiteX2" fmla="*/ 0 w 3480619"/>
                <a:gd name="connsiteY2" fmla="*/ 3480619 h 3480619"/>
                <a:gd name="connsiteX3" fmla="*/ 3480619 w 3480619"/>
                <a:gd name="connsiteY3" fmla="*/ 0 h 34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0619" h="3480619">
                  <a:moveTo>
                    <a:pt x="3480619" y="0"/>
                  </a:moveTo>
                  <a:lnTo>
                    <a:pt x="3480619" y="3480619"/>
                  </a:lnTo>
                  <a:lnTo>
                    <a:pt x="0" y="3480619"/>
                  </a:lnTo>
                  <a:cubicBezTo>
                    <a:pt x="0" y="1558326"/>
                    <a:pt x="1558326" y="0"/>
                    <a:pt x="3480619" y="0"/>
                  </a:cubicBezTo>
                  <a:close/>
                </a:path>
              </a:pathLst>
            </a:custGeom>
            <a:gradFill>
              <a:gsLst>
                <a:gs pos="0">
                  <a:srgbClr val="8E99DD">
                    <a:alpha val="50000"/>
                  </a:srgbClr>
                </a:gs>
                <a:gs pos="35000">
                  <a:srgbClr val="9DC1EF">
                    <a:alpha val="50000"/>
                  </a:srgbClr>
                </a:gs>
                <a:gs pos="74000">
                  <a:srgbClr val="B9ADDE">
                    <a:alpha val="50000"/>
                  </a:srgbClr>
                </a:gs>
                <a:gs pos="100000">
                  <a:srgbClr val="D7ACD2">
                    <a:alpha val="5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0" name="자유형: 도형 9"/>
            <p:cNvSpPr/>
            <p:nvPr/>
          </p:nvSpPr>
          <p:spPr>
            <a:xfrm>
              <a:off x="9463550" y="4129550"/>
              <a:ext cx="2728450" cy="2728450"/>
            </a:xfrm>
            <a:custGeom>
              <a:avLst/>
              <a:gdLst>
                <a:gd name="connsiteX0" fmla="*/ 3480619 w 3480619"/>
                <a:gd name="connsiteY0" fmla="*/ 0 h 3480619"/>
                <a:gd name="connsiteX1" fmla="*/ 3480619 w 3480619"/>
                <a:gd name="connsiteY1" fmla="*/ 3480619 h 3480619"/>
                <a:gd name="connsiteX2" fmla="*/ 0 w 3480619"/>
                <a:gd name="connsiteY2" fmla="*/ 3480619 h 3480619"/>
                <a:gd name="connsiteX3" fmla="*/ 3480619 w 3480619"/>
                <a:gd name="connsiteY3" fmla="*/ 0 h 34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0619" h="3480619">
                  <a:moveTo>
                    <a:pt x="3480619" y="0"/>
                  </a:moveTo>
                  <a:lnTo>
                    <a:pt x="3480619" y="3480619"/>
                  </a:lnTo>
                  <a:lnTo>
                    <a:pt x="0" y="3480619"/>
                  </a:lnTo>
                  <a:cubicBezTo>
                    <a:pt x="0" y="1558326"/>
                    <a:pt x="1558326" y="0"/>
                    <a:pt x="3480619" y="0"/>
                  </a:cubicBezTo>
                  <a:close/>
                </a:path>
              </a:pathLst>
            </a:custGeom>
            <a:gradFill>
              <a:gsLst>
                <a:gs pos="0">
                  <a:srgbClr val="8E99DD"/>
                </a:gs>
                <a:gs pos="35000">
                  <a:srgbClr val="9DC1EF"/>
                </a:gs>
                <a:gs pos="74000">
                  <a:srgbClr val="B9ADDE"/>
                </a:gs>
                <a:gs pos="100000">
                  <a:srgbClr val="D7ACD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12" name="사각형: 둥근 모서리 11"/>
          <p:cNvSpPr/>
          <p:nvPr/>
        </p:nvSpPr>
        <p:spPr>
          <a:xfrm>
            <a:off x="203224" y="584160"/>
            <a:ext cx="8658893" cy="5477238"/>
          </a:xfrm>
          <a:prstGeom prst="roundRect">
            <a:avLst>
              <a:gd name="adj" fmla="val 2553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3" name="사각형: 둥근 모서리 12"/>
          <p:cNvSpPr/>
          <p:nvPr/>
        </p:nvSpPr>
        <p:spPr>
          <a:xfrm>
            <a:off x="292950" y="661311"/>
            <a:ext cx="8503809" cy="5392247"/>
          </a:xfrm>
          <a:prstGeom prst="roundRect">
            <a:avLst>
              <a:gd name="adj" fmla="val 255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7" name="TextBox 16">
            <a:extLst/>
          </p:cNvPr>
          <p:cNvSpPr txBox="1"/>
          <p:nvPr/>
        </p:nvSpPr>
        <p:spPr>
          <a:xfrm flipH="1">
            <a:off x="3760355" y="3441654"/>
            <a:ext cx="9773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VISION</a:t>
            </a:r>
            <a:endParaRPr lang="ko-KR" altLang="en-US" sz="15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844" y="755609"/>
            <a:ext cx="8355078" cy="4649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>
              <a:lnSpc>
                <a:spcPct val="150000"/>
              </a:lnSpc>
              <a:buAutoNum type="arabicPeriod"/>
              <a:tabLst>
                <a:tab pos="135017" algn="l"/>
              </a:tabLst>
              <a:defRPr lang="ko-KR" altLang="en-US"/>
            </a:pPr>
            <a:r>
              <a:rPr lang="ko-KR" alt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초유 항체 사용을 아까워 </a:t>
            </a:r>
            <a:r>
              <a:rPr lang="ko-KR" alt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하지말자</a:t>
            </a:r>
            <a:r>
              <a:rPr lang="en-US" altLang="ko-K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!</a:t>
            </a:r>
          </a:p>
          <a:p>
            <a:pPr marL="385763" indent="-385763">
              <a:lnSpc>
                <a:spcPct val="150000"/>
              </a:lnSpc>
              <a:tabLst>
                <a:tab pos="135017" algn="l"/>
              </a:tabLst>
              <a:defRPr lang="ko-KR" altLang="en-US"/>
            </a:pP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-</a:t>
            </a:r>
            <a:r>
              <a:rPr lang="ko-KR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면역항체</a:t>
            </a: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 120g </a:t>
            </a:r>
            <a:r>
              <a:rPr lang="ko-KR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이상의 함량을 급여해줘야 한다</a:t>
            </a: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. (</a:t>
            </a:r>
            <a:r>
              <a:rPr lang="ko-KR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저 품질의 초유 항체는 함량이 </a:t>
            </a: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120g </a:t>
            </a:r>
            <a:r>
              <a:rPr lang="ko-KR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미달</a:t>
            </a: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)</a:t>
            </a:r>
            <a:endParaRPr lang="en-US" altLang="ko-KR" sz="1050" dirty="0">
              <a:solidFill>
                <a:schemeClr val="tx1">
                  <a:lumMod val="85000"/>
                  <a:lumOff val="15000"/>
                </a:schemeClr>
              </a:solidFill>
              <a:latin typeface="한컴 솔잎 M"/>
              <a:ea typeface="한컴 솔잎 M"/>
              <a:cs typeface="맑은 고딕"/>
            </a:endParaRPr>
          </a:p>
          <a:p>
            <a:pPr marL="385763" indent="-385763">
              <a:lnSpc>
                <a:spcPct val="150000"/>
              </a:lnSpc>
              <a:tabLst>
                <a:tab pos="135017" algn="l"/>
              </a:tabLst>
              <a:defRPr lang="ko-KR" altLang="en-US"/>
            </a:pPr>
            <a:endParaRPr lang="en-US" altLang="ko-KR" sz="1050" dirty="0">
              <a:solidFill>
                <a:schemeClr val="tx1">
                  <a:lumMod val="85000"/>
                  <a:lumOff val="15000"/>
                </a:schemeClr>
              </a:solidFill>
              <a:latin typeface="한컴 솔잎 M"/>
              <a:ea typeface="한컴 솔잎 M"/>
              <a:cs typeface="맑은 고딕"/>
            </a:endParaRPr>
          </a:p>
          <a:p>
            <a:pPr marL="385763" indent="-385763">
              <a:lnSpc>
                <a:spcPct val="150000"/>
              </a:lnSpc>
              <a:tabLst>
                <a:tab pos="135017" algn="l"/>
              </a:tabLst>
              <a:defRPr lang="ko-KR" altLang="en-US"/>
            </a:pPr>
            <a:r>
              <a:rPr lang="en-US" altLang="ko-K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2. </a:t>
            </a:r>
            <a:r>
              <a:rPr lang="ko-KR" alt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비타민 </a:t>
            </a:r>
            <a:r>
              <a:rPr lang="en-US" altLang="ko-K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AD3E</a:t>
            </a:r>
            <a:r>
              <a:rPr lang="ko-KR" alt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를 주사하자</a:t>
            </a:r>
            <a:r>
              <a:rPr lang="en-US" altLang="ko-K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.</a:t>
            </a:r>
          </a:p>
          <a:p>
            <a:pPr marL="385763" indent="-385763">
              <a:lnSpc>
                <a:spcPct val="150000"/>
              </a:lnSpc>
              <a:tabLst>
                <a:tab pos="135017" algn="l"/>
              </a:tabLst>
              <a:defRPr lang="ko-KR" altLang="en-US"/>
            </a:pP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-</a:t>
            </a:r>
            <a:r>
              <a:rPr lang="ko-KR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송아지가 태어나면 비타민</a:t>
            </a: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AD3E</a:t>
            </a:r>
            <a:r>
              <a:rPr lang="ko-KR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를 주사하고</a:t>
            </a: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, </a:t>
            </a:r>
            <a:r>
              <a:rPr lang="ko-KR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경구투여</a:t>
            </a: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.</a:t>
            </a:r>
            <a:b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</a:b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&gt;&gt;</a:t>
            </a:r>
            <a:r>
              <a:rPr lang="ko-KR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젖을 더 잘 빨게 하고</a:t>
            </a: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, </a:t>
            </a:r>
            <a:r>
              <a:rPr lang="ko-KR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골격 성장</a:t>
            </a: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, </a:t>
            </a:r>
            <a:r>
              <a:rPr lang="ko-KR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버짐 예방</a:t>
            </a: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, </a:t>
            </a:r>
            <a:r>
              <a:rPr lang="ko-KR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면역력 발달에 도움을 준다</a:t>
            </a: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.</a:t>
            </a:r>
            <a:endParaRPr lang="en-US" altLang="ko-KR" sz="1050" dirty="0">
              <a:solidFill>
                <a:schemeClr val="tx1">
                  <a:lumMod val="85000"/>
                  <a:lumOff val="15000"/>
                </a:schemeClr>
              </a:solidFill>
              <a:latin typeface="한컴 솔잎 M"/>
              <a:ea typeface="한컴 솔잎 M"/>
              <a:cs typeface="맑은 고딕"/>
            </a:endParaRPr>
          </a:p>
          <a:p>
            <a:pPr marL="385763" indent="-385763">
              <a:lnSpc>
                <a:spcPct val="150000"/>
              </a:lnSpc>
              <a:tabLst>
                <a:tab pos="135017" algn="l"/>
              </a:tabLst>
              <a:defRPr lang="ko-KR" altLang="en-US"/>
            </a:pPr>
            <a:endParaRPr lang="en-US" altLang="ko-KR" sz="1500" dirty="0">
              <a:solidFill>
                <a:schemeClr val="tx1">
                  <a:lumMod val="85000"/>
                  <a:lumOff val="15000"/>
                </a:schemeClr>
              </a:solidFill>
              <a:latin typeface="한컴 솔잎 M"/>
              <a:ea typeface="한컴 솔잎 M"/>
              <a:cs typeface="맑은 고딕"/>
            </a:endParaRPr>
          </a:p>
          <a:p>
            <a:pPr marL="385763" indent="-385763">
              <a:lnSpc>
                <a:spcPct val="150000"/>
              </a:lnSpc>
              <a:tabLst>
                <a:tab pos="135017" algn="l"/>
              </a:tabLst>
              <a:defRPr lang="ko-KR" altLang="en-US"/>
            </a:pPr>
            <a:r>
              <a:rPr lang="en-US" altLang="ko-K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3. </a:t>
            </a:r>
            <a:r>
              <a:rPr lang="ko-KR" alt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생후 </a:t>
            </a:r>
            <a:r>
              <a:rPr lang="en-US" altLang="ko-K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3~5</a:t>
            </a:r>
            <a:r>
              <a:rPr lang="ko-KR" alt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개월</a:t>
            </a:r>
            <a:r>
              <a:rPr lang="en-US" altLang="ko-K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, </a:t>
            </a:r>
            <a:r>
              <a:rPr lang="ko-KR" alt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틸미코신</a:t>
            </a:r>
            <a:r>
              <a:rPr lang="ko-KR" alt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 제제를 주사하자</a:t>
            </a:r>
            <a:r>
              <a:rPr lang="en-US" altLang="ko-K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. </a:t>
            </a: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(Ex-</a:t>
            </a:r>
            <a:r>
              <a:rPr lang="ko-KR" alt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믹토신</a:t>
            </a: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,</a:t>
            </a:r>
            <a:r>
              <a:rPr lang="ko-KR" alt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마이코틸</a:t>
            </a: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)</a:t>
            </a:r>
            <a:endParaRPr lang="en-US" altLang="ko-KR" sz="2100" dirty="0">
              <a:solidFill>
                <a:schemeClr val="tx1">
                  <a:lumMod val="85000"/>
                  <a:lumOff val="15000"/>
                </a:schemeClr>
              </a:solidFill>
              <a:latin typeface="한컴 솔잎 M"/>
              <a:ea typeface="한컴 솔잎 M"/>
              <a:cs typeface="맑은 고딕"/>
            </a:endParaRPr>
          </a:p>
          <a:p>
            <a:pPr marL="385763" indent="-385763">
              <a:lnSpc>
                <a:spcPct val="150000"/>
              </a:lnSpc>
              <a:tabLst>
                <a:tab pos="135017" algn="l"/>
              </a:tabLst>
              <a:defRPr lang="ko-KR" altLang="en-US"/>
            </a:pP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     &gt;&gt;</a:t>
            </a:r>
            <a:r>
              <a:rPr lang="ko-KR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항생제 이지만 백신효과 뿐만 아니라 송아지 성장호르몬을 촉진하는 역할을 함</a:t>
            </a: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.</a:t>
            </a:r>
          </a:p>
          <a:p>
            <a:pPr marL="385763" indent="-385763">
              <a:lnSpc>
                <a:spcPct val="150000"/>
              </a:lnSpc>
              <a:tabLst>
                <a:tab pos="135017" algn="l"/>
              </a:tabLst>
              <a:defRPr lang="ko-KR" altLang="en-US"/>
            </a:pPr>
            <a:endParaRPr lang="en-US" altLang="ko-KR" sz="1500" dirty="0">
              <a:solidFill>
                <a:schemeClr val="tx1">
                  <a:lumMod val="85000"/>
                  <a:lumOff val="15000"/>
                </a:schemeClr>
              </a:solidFill>
              <a:latin typeface="한컴 솔잎 M"/>
              <a:ea typeface="한컴 솔잎 M"/>
              <a:cs typeface="맑은 고딕"/>
            </a:endParaRPr>
          </a:p>
          <a:p>
            <a:pPr marL="385763" indent="-385763">
              <a:lnSpc>
                <a:spcPct val="150000"/>
              </a:lnSpc>
              <a:tabLst>
                <a:tab pos="135017" algn="l"/>
              </a:tabLst>
              <a:defRPr lang="ko-KR" altLang="en-US"/>
            </a:pPr>
            <a:r>
              <a:rPr lang="en-US" altLang="ko-K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4. </a:t>
            </a:r>
            <a:r>
              <a:rPr lang="ko-KR" alt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유산균</a:t>
            </a:r>
            <a:r>
              <a:rPr lang="en-US" altLang="ko-K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, </a:t>
            </a:r>
            <a:r>
              <a:rPr lang="ko-KR" alt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생균제</a:t>
            </a:r>
            <a:r>
              <a:rPr lang="en-US" altLang="ko-K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, </a:t>
            </a:r>
            <a:r>
              <a:rPr lang="ko-KR" alt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효모제</a:t>
            </a:r>
            <a:r>
              <a:rPr lang="en-US" altLang="ko-K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, </a:t>
            </a:r>
            <a:r>
              <a:rPr lang="ko-KR" alt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낙산 등을 먹이자</a:t>
            </a: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.</a:t>
            </a:r>
          </a:p>
          <a:p>
            <a:pPr marL="385763" indent="-385763">
              <a:lnSpc>
                <a:spcPct val="150000"/>
              </a:lnSpc>
              <a:tabLst>
                <a:tab pos="135017" algn="l"/>
              </a:tabLst>
              <a:defRPr lang="ko-KR" altLang="en-US"/>
            </a:pP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-</a:t>
            </a:r>
            <a:r>
              <a:rPr lang="ko-KR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장 융모를 발달시켜 설사예방 뿐만 아니라 탈수 예방을 통해 폐사를 막고 성장을 도움</a:t>
            </a: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19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792670" y="908685"/>
            <a:ext cx="7451789" cy="54006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691640" y="188595"/>
            <a:ext cx="5688711" cy="1152144"/>
          </a:xfrm>
          <a:solidFill>
            <a:schemeClr val="bg1"/>
          </a:solidFill>
        </p:spPr>
        <p:txBody>
          <a:bodyPr vert="horz" wrap="square" lIns="91440" tIns="45720" rIns="91440" bIns="45720" anchor="ctr">
            <a:noAutofit/>
          </a:bodyPr>
          <a:lstStyle/>
          <a:p>
            <a:pPr>
              <a:defRPr lang="ko-KR" altLang="en-US"/>
            </a:pPr>
            <a:r>
              <a:rPr lang="ko-KR" altLang="en-US" sz="3800">
                <a:latin typeface="HY울릉도B"/>
                <a:ea typeface="HY울릉도B"/>
              </a:rPr>
              <a:t>배만들기의 목적은?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21606" y="1976627"/>
            <a:ext cx="6120765" cy="1452372"/>
          </a:xfrm>
        </p:spPr>
        <p:txBody>
          <a:bodyPr>
            <a:noAutofit/>
          </a:bodyPr>
          <a:lstStyle/>
          <a:p>
            <a:pPr marL="360045" indent="-360045" algn="l">
              <a:buFont typeface="Wingdings"/>
              <a:buNone/>
              <a:defRPr lang="ko-KR" altLang="en-US"/>
            </a:pPr>
            <a:r>
              <a:rPr lang="ko-KR" altLang="en-US" sz="2600">
                <a:solidFill>
                  <a:srgbClr val="000000"/>
                </a:solidFill>
                <a:latin typeface="한컴 솔잎 M"/>
                <a:ea typeface="한컴 솔잎 M"/>
              </a:rPr>
              <a:t>1. 제1위를 크게 한다</a:t>
            </a:r>
          </a:p>
          <a:p>
            <a:pPr marL="360045" indent="-360045" algn="l">
              <a:buFont typeface="Wingdings"/>
              <a:buNone/>
              <a:defRPr lang="ko-KR" altLang="en-US"/>
            </a:pPr>
            <a:endParaRPr lang="ko-KR" altLang="en-US" sz="2600">
              <a:solidFill>
                <a:srgbClr val="000000"/>
              </a:solidFill>
              <a:latin typeface="한컴 솔잎 M"/>
              <a:ea typeface="한컴 솔잎 M"/>
            </a:endParaRPr>
          </a:p>
          <a:p>
            <a:pPr marL="360045" indent="-360045" algn="l">
              <a:buFont typeface="Wingdings"/>
              <a:buNone/>
              <a:defRPr lang="ko-KR" altLang="en-US"/>
            </a:pPr>
            <a:r>
              <a:rPr lang="ko-KR" altLang="en-US" sz="2600">
                <a:solidFill>
                  <a:srgbClr val="000000"/>
                </a:solidFill>
                <a:latin typeface="한컴 솔잎 M"/>
                <a:ea typeface="한컴 솔잎 M"/>
              </a:rPr>
              <a:t>2. 1위미생물을 키운다</a:t>
            </a:r>
          </a:p>
          <a:p>
            <a:pPr marL="360045" indent="-360045" algn="l">
              <a:buFont typeface="Wingdings"/>
              <a:buNone/>
              <a:defRPr lang="ko-KR" altLang="en-US"/>
            </a:pPr>
            <a:endParaRPr lang="ko-KR" altLang="en-US" sz="2600">
              <a:solidFill>
                <a:srgbClr val="000000"/>
              </a:solidFill>
              <a:latin typeface="한컴 솔잎 M"/>
              <a:ea typeface="한컴 솔잎 M"/>
            </a:endParaRPr>
          </a:p>
          <a:p>
            <a:pPr marL="360045" indent="-360045" algn="l">
              <a:buFont typeface="Wingdings"/>
              <a:buNone/>
              <a:defRPr lang="ko-KR" altLang="en-US"/>
            </a:pPr>
            <a:r>
              <a:rPr lang="ko-KR" altLang="en-US" sz="2600">
                <a:solidFill>
                  <a:srgbClr val="000000"/>
                </a:solidFill>
                <a:latin typeface="한컴 솔잎 M"/>
                <a:ea typeface="한컴 솔잎 M"/>
              </a:rPr>
              <a:t>3. 영양을 흡수하는 점막면적을 크게 한다</a:t>
            </a:r>
          </a:p>
          <a:p>
            <a:pPr algn="l">
              <a:defRPr lang="ko-KR" altLang="en-US"/>
            </a:pPr>
            <a:r>
              <a:rPr lang="ko-KR" altLang="en-US" sz="2600">
                <a:solidFill>
                  <a:srgbClr val="000000"/>
                </a:solidFill>
                <a:latin typeface="한컴 솔잎 M"/>
                <a:ea typeface="한컴 솔잎 M"/>
              </a:rPr>
              <a:t>    </a:t>
            </a:r>
          </a:p>
          <a:p>
            <a:pPr algn="l">
              <a:defRPr lang="ko-KR" altLang="en-US"/>
            </a:pPr>
            <a:r>
              <a:rPr lang="ko-KR" altLang="en-US" sz="2600">
                <a:solidFill>
                  <a:srgbClr val="000000"/>
                </a:solidFill>
                <a:latin typeface="한컴 솔잎 M"/>
                <a:ea typeface="한컴 솔잎 M"/>
              </a:rPr>
              <a:t>      </a:t>
            </a:r>
          </a:p>
          <a:p>
            <a:pPr>
              <a:defRPr lang="ko-KR" altLang="en-US"/>
            </a:pPr>
            <a:endParaRPr lang="ko-KR" altLang="en-US" sz="1500">
              <a:latin typeface="HY울릉도M"/>
              <a:ea typeface="HY울릉도M"/>
            </a:endParaRPr>
          </a:p>
        </p:txBody>
      </p:sp>
      <p:sp>
        <p:nvSpPr>
          <p:cNvPr id="4" name="부제목 2"/>
          <p:cNvSpPr/>
          <p:nvPr/>
        </p:nvSpPr>
        <p:spPr>
          <a:xfrm>
            <a:off x="939545" y="4869180"/>
            <a:ext cx="7160896" cy="1176528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marL="0" indent="0" defTabSz="871876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endParaRPr lang="ko-KR" altLang="en-US" sz="2200" b="0" i="0" u="none" kern="1200">
              <a:solidFill>
                <a:srgbClr val="000000"/>
              </a:solidFill>
              <a:latin typeface="HY울릉도M"/>
              <a:ea typeface="HY울릉도M"/>
            </a:endParaRPr>
          </a:p>
        </p:txBody>
      </p:sp>
    </p:spTree>
    <p:extLst>
      <p:ext uri="{BB962C8B-B14F-4D97-AF65-F5344CB8AC3E}">
        <p14:creationId xmlns:p14="http://schemas.microsoft.com/office/powerpoint/2010/main" val="327547535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792670" y="908685"/>
            <a:ext cx="7451789" cy="54006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979676" y="188595"/>
            <a:ext cx="4968621" cy="1152144"/>
          </a:xfrm>
          <a:solidFill>
            <a:schemeClr val="bg1"/>
          </a:solidFill>
        </p:spPr>
        <p:txBody>
          <a:bodyPr vert="horz" wrap="square" lIns="91440" tIns="45720" rIns="91440" bIns="45720" anchor="ctr">
            <a:noAutofit/>
          </a:bodyPr>
          <a:lstStyle/>
          <a:p>
            <a:pPr>
              <a:defRPr lang="ko-KR" altLang="en-US"/>
            </a:pPr>
            <a:r>
              <a:rPr lang="ko-KR" altLang="en-US" sz="3800">
                <a:latin typeface="HY울릉도B"/>
                <a:ea typeface="HY울릉도B"/>
              </a:rPr>
              <a:t>배만들기의 요령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03604" y="1772793"/>
            <a:ext cx="6120765" cy="1452372"/>
          </a:xfrm>
        </p:spPr>
        <p:txBody>
          <a:bodyPr>
            <a:noAutofit/>
          </a:bodyPr>
          <a:lstStyle/>
          <a:p>
            <a:pPr marL="360045" indent="-360045" algn="l">
              <a:buFont typeface="Arial"/>
              <a:buNone/>
              <a:defRPr lang="ko-KR" altLang="en-US"/>
            </a:pPr>
            <a:r>
              <a:rPr lang="ko-KR" altLang="en-US" sz="2600">
                <a:solidFill>
                  <a:srgbClr val="000000"/>
                </a:solidFill>
                <a:latin typeface="한컴 솔잎 M"/>
                <a:ea typeface="한컴 솔잎 M"/>
              </a:rPr>
              <a:t>조사료를 다급한다</a:t>
            </a:r>
          </a:p>
          <a:p>
            <a:pPr marL="360045" indent="-360045" algn="l">
              <a:buFont typeface="Arial"/>
              <a:buNone/>
              <a:defRPr lang="ko-KR" altLang="en-US"/>
            </a:pPr>
            <a:r>
              <a:rPr lang="ko-KR" altLang="en-US" sz="2600">
                <a:solidFill>
                  <a:srgbClr val="000000"/>
                </a:solidFill>
                <a:latin typeface="한컴 솔잎 M"/>
                <a:ea typeface="한컴 솔잎 M"/>
              </a:rPr>
              <a:t>    </a:t>
            </a:r>
            <a:r>
              <a:rPr lang="ko-KR" altLang="en-US" sz="2000">
                <a:solidFill>
                  <a:srgbClr val="000000"/>
                </a:solidFill>
                <a:latin typeface="한컴 솔잎 M"/>
                <a:ea typeface="한컴 솔잎 M"/>
              </a:rPr>
              <a:t>(근간지방을 억제하는 효과,골격을 크게하는 효과도)</a:t>
            </a:r>
          </a:p>
          <a:p>
            <a:pPr marL="360045" indent="-360045" algn="l">
              <a:buFont typeface="Arial"/>
              <a:buNone/>
              <a:defRPr lang="ko-KR" altLang="en-US"/>
            </a:pPr>
            <a:endParaRPr lang="ko-KR" altLang="en-US" sz="2600">
              <a:solidFill>
                <a:srgbClr val="000000"/>
              </a:solidFill>
              <a:latin typeface="한컴 솔잎 M"/>
              <a:ea typeface="한컴 솔잎 M"/>
            </a:endParaRPr>
          </a:p>
          <a:p>
            <a:pPr marL="360045" indent="-360045" algn="l">
              <a:buFont typeface="Arial"/>
              <a:buNone/>
              <a:defRPr lang="ko-KR" altLang="en-US"/>
            </a:pPr>
            <a:r>
              <a:rPr lang="ko-KR" altLang="en-US" sz="2600">
                <a:solidFill>
                  <a:srgbClr val="000000"/>
                </a:solidFill>
                <a:latin typeface="한컴 솔잎 M"/>
                <a:ea typeface="한컴 솔잎 M"/>
              </a:rPr>
              <a:t>배만들기의 두 가지 시기를 생각한다</a:t>
            </a:r>
          </a:p>
          <a:p>
            <a:pPr marL="360045" indent="-360045" algn="l">
              <a:buFont typeface="Arial"/>
              <a:buNone/>
              <a:defRPr lang="ko-KR" altLang="en-US"/>
            </a:pPr>
            <a:r>
              <a:rPr lang="ko-KR" altLang="en-US" sz="2600">
                <a:solidFill>
                  <a:srgbClr val="000000"/>
                </a:solidFill>
                <a:latin typeface="한컴 솔잎 M"/>
                <a:ea typeface="한컴 솔잎 M"/>
              </a:rPr>
              <a:t>    </a:t>
            </a:r>
            <a:r>
              <a:rPr lang="ko-KR" altLang="en-US" sz="2000">
                <a:solidFill>
                  <a:srgbClr val="000000"/>
                </a:solidFill>
                <a:latin typeface="한컴 솔잎 M"/>
                <a:ea typeface="한컴 솔잎 M"/>
              </a:rPr>
              <a:t>(농후사료에 의한 배만들기로 점막융모 발달을 촉진)</a:t>
            </a:r>
          </a:p>
          <a:p>
            <a:pPr marL="360045" indent="-360045" algn="l">
              <a:buFont typeface="Arial"/>
              <a:buNone/>
              <a:defRPr lang="ko-KR" altLang="en-US"/>
            </a:pPr>
            <a:endParaRPr lang="ko-KR" altLang="en-US" sz="2600">
              <a:solidFill>
                <a:srgbClr val="000000"/>
              </a:solidFill>
              <a:latin typeface="한컴 솔잎 M"/>
              <a:ea typeface="한컴 솔잎 M"/>
            </a:endParaRPr>
          </a:p>
          <a:p>
            <a:pPr marL="360045" indent="-360045" algn="l">
              <a:buFont typeface="Arial"/>
              <a:buNone/>
              <a:defRPr lang="ko-KR" altLang="en-US"/>
            </a:pPr>
            <a:r>
              <a:rPr lang="ko-KR" altLang="en-US" sz="2600">
                <a:solidFill>
                  <a:srgbClr val="000000"/>
                </a:solidFill>
                <a:latin typeface="한컴 솔잎 M"/>
                <a:ea typeface="한컴 솔잎 M"/>
              </a:rPr>
              <a:t>조사료의 질을 떨어뜨리지 않는다</a:t>
            </a:r>
          </a:p>
          <a:p>
            <a:pPr marL="360045" indent="-360045" algn="l">
              <a:buFont typeface="Arial"/>
              <a:buNone/>
              <a:defRPr lang="ko-KR" altLang="en-US"/>
            </a:pPr>
            <a:r>
              <a:rPr lang="ko-KR" altLang="en-US" sz="2600">
                <a:solidFill>
                  <a:srgbClr val="000000"/>
                </a:solidFill>
                <a:latin typeface="한컴 솔잎 M"/>
                <a:ea typeface="한컴 솔잎 M"/>
              </a:rPr>
              <a:t>    </a:t>
            </a:r>
            <a:r>
              <a:rPr lang="ko-KR" altLang="en-US" sz="2000">
                <a:solidFill>
                  <a:srgbClr val="000000"/>
                </a:solidFill>
                <a:latin typeface="한컴 솔잎 M"/>
                <a:ea typeface="한컴 솔잎 M"/>
              </a:rPr>
              <a:t>(마블링도, 등심단면적 면적도, 바라도 못 쓰게됨) </a:t>
            </a:r>
            <a:r>
              <a:rPr lang="ko-KR" altLang="en-US" sz="2600">
                <a:solidFill>
                  <a:srgbClr val="000000"/>
                </a:solidFill>
                <a:latin typeface="한컴 솔잎 M"/>
                <a:ea typeface="한컴 솔잎 M"/>
              </a:rPr>
              <a:t>     </a:t>
            </a:r>
          </a:p>
          <a:p>
            <a:pPr>
              <a:defRPr lang="ko-KR" altLang="en-US"/>
            </a:pPr>
            <a:endParaRPr lang="ko-KR" altLang="en-US" sz="2600">
              <a:solidFill>
                <a:srgbClr val="000000"/>
              </a:solidFill>
              <a:latin typeface="한컴 솔잎 M"/>
              <a:ea typeface="한컴 솔잎 M"/>
            </a:endParaRPr>
          </a:p>
        </p:txBody>
      </p:sp>
      <p:sp>
        <p:nvSpPr>
          <p:cNvPr id="4" name="부제목 2"/>
          <p:cNvSpPr/>
          <p:nvPr/>
        </p:nvSpPr>
        <p:spPr>
          <a:xfrm>
            <a:off x="939545" y="4869180"/>
            <a:ext cx="7160896" cy="1176528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marL="0" indent="0" defTabSz="858145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endParaRPr lang="ko-KR" altLang="en-US" sz="2200" b="0" i="0" u="none" kern="1200">
              <a:solidFill>
                <a:srgbClr val="000000"/>
              </a:solidFill>
              <a:latin typeface="HY울릉도M"/>
              <a:ea typeface="HY울릉도M"/>
            </a:endParaRPr>
          </a:p>
        </p:txBody>
      </p:sp>
    </p:spTree>
    <p:extLst>
      <p:ext uri="{BB962C8B-B14F-4D97-AF65-F5344CB8AC3E}">
        <p14:creationId xmlns:p14="http://schemas.microsoft.com/office/powerpoint/2010/main" val="285554498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그룹 57">
            <a:extLst>
              <a:ext uri="{FF2B5EF4-FFF2-40B4-BE49-F238E27FC236}">
                <a16:creationId xmlns:a16="http://schemas.microsoft.com/office/drawing/2014/main" xmlns="" id="{ADA6B555-063D-4503-BEFA-0AC4EE750EDE}"/>
              </a:ext>
            </a:extLst>
          </p:cNvPr>
          <p:cNvGrpSpPr/>
          <p:nvPr/>
        </p:nvGrpSpPr>
        <p:grpSpPr>
          <a:xfrm>
            <a:off x="72468" y="826890"/>
            <a:ext cx="839758" cy="4408720"/>
            <a:chOff x="37320" y="93305"/>
            <a:chExt cx="1119677" cy="6718050"/>
          </a:xfrm>
        </p:grpSpPr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xmlns="" id="{AD808497-FDE8-4651-BDE2-9C248BCC1317}"/>
                </a:ext>
              </a:extLst>
            </p:cNvPr>
            <p:cNvSpPr/>
            <p:nvPr/>
          </p:nvSpPr>
          <p:spPr>
            <a:xfrm>
              <a:off x="37322" y="93305"/>
              <a:ext cx="1119675" cy="11196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350" b="1" dirty="0">
                  <a:solidFill>
                    <a:schemeClr val="bg1"/>
                  </a:solidFill>
                </a:rPr>
                <a:t>출생</a:t>
              </a: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xmlns="" id="{D9BE886E-6597-442F-B6F0-685CFD362C77}"/>
                </a:ext>
              </a:extLst>
            </p:cNvPr>
            <p:cNvSpPr/>
            <p:nvPr/>
          </p:nvSpPr>
          <p:spPr>
            <a:xfrm>
              <a:off x="37322" y="1212980"/>
              <a:ext cx="1119675" cy="11196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350" dirty="0">
                  <a:solidFill>
                    <a:schemeClr val="bg1"/>
                  </a:solidFill>
                </a:rPr>
                <a:t>3~10</a:t>
              </a:r>
              <a:r>
                <a:rPr lang="ko-KR" altLang="en-US" sz="1350" dirty="0">
                  <a:solidFill>
                    <a:schemeClr val="bg1"/>
                  </a:solidFill>
                </a:rPr>
                <a:t>일</a:t>
              </a:r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xmlns="" id="{63300FD4-0976-4CA6-8F09-1C8657C5558E}"/>
                </a:ext>
              </a:extLst>
            </p:cNvPr>
            <p:cNvSpPr/>
            <p:nvPr/>
          </p:nvSpPr>
          <p:spPr>
            <a:xfrm>
              <a:off x="37320" y="3452330"/>
              <a:ext cx="1119675" cy="11196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5~12</a:t>
              </a:r>
              <a:r>
                <a:rPr lang="ko-KR" altLang="en-US" sz="1200" dirty="0" err="1">
                  <a:solidFill>
                    <a:schemeClr val="bg1"/>
                  </a:solidFill>
                </a:rPr>
                <a:t>월령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xmlns="" id="{9B73DFCC-8FDB-4C79-9166-964C41B13E8B}"/>
                </a:ext>
              </a:extLst>
            </p:cNvPr>
            <p:cNvSpPr/>
            <p:nvPr/>
          </p:nvSpPr>
          <p:spPr>
            <a:xfrm>
              <a:off x="37321" y="2332654"/>
              <a:ext cx="1119674" cy="111967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350" dirty="0">
                  <a:solidFill>
                    <a:schemeClr val="bg1"/>
                  </a:solidFill>
                </a:rPr>
                <a:t>3~5</a:t>
              </a:r>
              <a:r>
                <a:rPr lang="ko-KR" altLang="en-US" sz="1350" dirty="0">
                  <a:solidFill>
                    <a:schemeClr val="bg1"/>
                  </a:solidFill>
                </a:rPr>
                <a:t>개월</a:t>
              </a:r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xmlns="" id="{D89F7005-BEAA-4C4C-B404-68F4E36D801D}"/>
                </a:ext>
              </a:extLst>
            </p:cNvPr>
            <p:cNvSpPr/>
            <p:nvPr/>
          </p:nvSpPr>
          <p:spPr>
            <a:xfrm>
              <a:off x="37322" y="4572005"/>
              <a:ext cx="1119675" cy="11196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350" dirty="0">
                <a:solidFill>
                  <a:schemeClr val="bg1"/>
                </a:solidFill>
              </a:endParaRPr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xmlns="" id="{B23A1FE0-86BB-4B5B-9086-6D986D749787}"/>
                </a:ext>
              </a:extLst>
            </p:cNvPr>
            <p:cNvSpPr/>
            <p:nvPr/>
          </p:nvSpPr>
          <p:spPr>
            <a:xfrm>
              <a:off x="37322" y="5691680"/>
              <a:ext cx="1119675" cy="11196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3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xmlns="" id="{8D5D5F9C-AAD3-4289-A904-A5C79C5A04FD}"/>
              </a:ext>
            </a:extLst>
          </p:cNvPr>
          <p:cNvGrpSpPr/>
          <p:nvPr/>
        </p:nvGrpSpPr>
        <p:grpSpPr>
          <a:xfrm>
            <a:off x="1066180" y="826889"/>
            <a:ext cx="1003605" cy="734786"/>
            <a:chOff x="1362270" y="93304"/>
            <a:chExt cx="1338140" cy="1119673"/>
          </a:xfrm>
        </p:grpSpPr>
        <p:pic>
          <p:nvPicPr>
            <p:cNvPr id="34" name="그림 33" descr="병, 실내, 테이블이(가) 표시된 사진&#10;&#10;매우 높은 신뢰도로 생성된 설명">
              <a:extLst>
                <a:ext uri="{FF2B5EF4-FFF2-40B4-BE49-F238E27FC236}">
                  <a16:creationId xmlns:a16="http://schemas.microsoft.com/office/drawing/2014/main" xmlns="" id="{65FC8068-74D4-4E5F-83B2-EB94E4A51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592" y="93304"/>
              <a:ext cx="1165271" cy="1119673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AC187FB3-1010-4E0C-9AAF-DA778B2CDB3F}"/>
                </a:ext>
              </a:extLst>
            </p:cNvPr>
            <p:cNvSpPr txBox="1"/>
            <p:nvPr/>
          </p:nvSpPr>
          <p:spPr>
            <a:xfrm>
              <a:off x="1362270" y="93304"/>
              <a:ext cx="1338140" cy="457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350" b="1" dirty="0"/>
                <a:t>비타민 </a:t>
              </a:r>
              <a:r>
                <a:rPr lang="en-US" altLang="ko-KR" sz="1350" b="1" dirty="0"/>
                <a:t>A</a:t>
              </a:r>
              <a:endParaRPr lang="ko-KR" altLang="en-US" sz="1350" b="1" dirty="0"/>
            </a:p>
          </p:txBody>
        </p: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xmlns="" id="{D1E00291-C527-432D-BF80-B5E013AC81CA}"/>
              </a:ext>
            </a:extLst>
          </p:cNvPr>
          <p:cNvGrpSpPr/>
          <p:nvPr/>
        </p:nvGrpSpPr>
        <p:grpSpPr>
          <a:xfrm>
            <a:off x="3014812" y="738580"/>
            <a:ext cx="975803" cy="789075"/>
            <a:chOff x="5563870" y="3606800"/>
            <a:chExt cx="1301070" cy="1202400"/>
          </a:xfrm>
        </p:grpSpPr>
        <p:pic>
          <p:nvPicPr>
            <p:cNvPr id="72" name="그림 71" descr="병, 음식이(가) 표시된 사진&#10;&#10;높은 신뢰도로 생성된 설명">
              <a:extLst>
                <a:ext uri="{FF2B5EF4-FFF2-40B4-BE49-F238E27FC236}">
                  <a16:creationId xmlns:a16="http://schemas.microsoft.com/office/drawing/2014/main" xmlns="" id="{509D4435-8FEB-448B-8549-97AD8EEB8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3870" y="3606800"/>
              <a:ext cx="1202400" cy="1202400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9990E99F-5550-4A06-AA22-F6EE92C07BB8}"/>
                </a:ext>
              </a:extLst>
            </p:cNvPr>
            <p:cNvSpPr txBox="1"/>
            <p:nvPr/>
          </p:nvSpPr>
          <p:spPr>
            <a:xfrm>
              <a:off x="5721203" y="3623641"/>
              <a:ext cx="1143737" cy="457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350" b="1" dirty="0" err="1"/>
                <a:t>셀레늄</a:t>
              </a:r>
              <a:endParaRPr lang="ko-KR" altLang="en-US" sz="1350" b="1" dirty="0"/>
            </a:p>
          </p:txBody>
        </p:sp>
      </p:grpSp>
      <p:cxnSp>
        <p:nvCxnSpPr>
          <p:cNvPr id="76" name="직선 연결선 75">
            <a:extLst>
              <a:ext uri="{FF2B5EF4-FFF2-40B4-BE49-F238E27FC236}">
                <a16:creationId xmlns:a16="http://schemas.microsoft.com/office/drawing/2014/main" xmlns="" id="{E6690D37-FB47-4445-AEF9-C9142289E219}"/>
              </a:ext>
            </a:extLst>
          </p:cNvPr>
          <p:cNvCxnSpPr/>
          <p:nvPr/>
        </p:nvCxnSpPr>
        <p:spPr>
          <a:xfrm>
            <a:off x="2079017" y="826889"/>
            <a:ext cx="0" cy="4408719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xmlns="" id="{495E2C1D-691E-4CFC-BD26-319FB3F2A1DF}"/>
              </a:ext>
            </a:extLst>
          </p:cNvPr>
          <p:cNvCxnSpPr/>
          <p:nvPr/>
        </p:nvCxnSpPr>
        <p:spPr>
          <a:xfrm>
            <a:off x="3014810" y="826889"/>
            <a:ext cx="0" cy="4408719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>
            <a:extLst>
              <a:ext uri="{FF2B5EF4-FFF2-40B4-BE49-F238E27FC236}">
                <a16:creationId xmlns:a16="http://schemas.microsoft.com/office/drawing/2014/main" xmlns="" id="{B91D954E-B385-437B-AA9C-37981485D04C}"/>
              </a:ext>
            </a:extLst>
          </p:cNvPr>
          <p:cNvCxnSpPr>
            <a:cxnSpLocks/>
          </p:cNvCxnSpPr>
          <p:nvPr/>
        </p:nvCxnSpPr>
        <p:spPr>
          <a:xfrm>
            <a:off x="912224" y="1561675"/>
            <a:ext cx="8045164" cy="0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>
            <a:extLst>
              <a:ext uri="{FF2B5EF4-FFF2-40B4-BE49-F238E27FC236}">
                <a16:creationId xmlns:a16="http://schemas.microsoft.com/office/drawing/2014/main" xmlns="" id="{1A2FE295-E063-4A43-942A-8BB417C1F926}"/>
              </a:ext>
            </a:extLst>
          </p:cNvPr>
          <p:cNvCxnSpPr>
            <a:cxnSpLocks/>
          </p:cNvCxnSpPr>
          <p:nvPr/>
        </p:nvCxnSpPr>
        <p:spPr>
          <a:xfrm>
            <a:off x="912224" y="2296763"/>
            <a:ext cx="8045164" cy="0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연결선 80">
            <a:extLst>
              <a:ext uri="{FF2B5EF4-FFF2-40B4-BE49-F238E27FC236}">
                <a16:creationId xmlns:a16="http://schemas.microsoft.com/office/drawing/2014/main" xmlns="" id="{BF47FAAE-D419-4A3E-89A9-493D753BEF58}"/>
              </a:ext>
            </a:extLst>
          </p:cNvPr>
          <p:cNvCxnSpPr>
            <a:cxnSpLocks/>
          </p:cNvCxnSpPr>
          <p:nvPr/>
        </p:nvCxnSpPr>
        <p:spPr>
          <a:xfrm>
            <a:off x="912224" y="3031249"/>
            <a:ext cx="8045164" cy="0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연결선 81">
            <a:extLst>
              <a:ext uri="{FF2B5EF4-FFF2-40B4-BE49-F238E27FC236}">
                <a16:creationId xmlns:a16="http://schemas.microsoft.com/office/drawing/2014/main" xmlns="" id="{09604E0E-814B-43EF-AD63-B75CE62AF212}"/>
              </a:ext>
            </a:extLst>
          </p:cNvPr>
          <p:cNvCxnSpPr>
            <a:cxnSpLocks/>
          </p:cNvCxnSpPr>
          <p:nvPr/>
        </p:nvCxnSpPr>
        <p:spPr>
          <a:xfrm>
            <a:off x="912224" y="3766036"/>
            <a:ext cx="8045164" cy="0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>
            <a:extLst>
              <a:ext uri="{FF2B5EF4-FFF2-40B4-BE49-F238E27FC236}">
                <a16:creationId xmlns:a16="http://schemas.microsoft.com/office/drawing/2014/main" xmlns="" id="{DDFBBDB0-2C45-44B3-8936-0123B674F3ED}"/>
              </a:ext>
            </a:extLst>
          </p:cNvPr>
          <p:cNvCxnSpPr>
            <a:cxnSpLocks/>
          </p:cNvCxnSpPr>
          <p:nvPr/>
        </p:nvCxnSpPr>
        <p:spPr>
          <a:xfrm>
            <a:off x="894626" y="4500823"/>
            <a:ext cx="8045164" cy="0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>
            <a:extLst>
              <a:ext uri="{FF2B5EF4-FFF2-40B4-BE49-F238E27FC236}">
                <a16:creationId xmlns:a16="http://schemas.microsoft.com/office/drawing/2014/main" xmlns="" id="{1C48C1D5-5E04-4B5B-91A5-8D0A758BE0C9}"/>
              </a:ext>
            </a:extLst>
          </p:cNvPr>
          <p:cNvCxnSpPr/>
          <p:nvPr/>
        </p:nvCxnSpPr>
        <p:spPr>
          <a:xfrm>
            <a:off x="3899903" y="826889"/>
            <a:ext cx="0" cy="4408719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1CF90D94-033C-410C-834E-3B23BBC09D52}"/>
              </a:ext>
            </a:extLst>
          </p:cNvPr>
          <p:cNvSpPr txBox="1"/>
          <p:nvPr/>
        </p:nvSpPr>
        <p:spPr>
          <a:xfrm>
            <a:off x="3973908" y="860227"/>
            <a:ext cx="480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/>
              <a:t>비타민</a:t>
            </a:r>
            <a:r>
              <a:rPr lang="en-US" altLang="ko-KR" dirty="0"/>
              <a:t>A 0.3cc</a:t>
            </a:r>
            <a:r>
              <a:rPr lang="ko-KR" altLang="en-US" dirty="0"/>
              <a:t> 피하</a:t>
            </a:r>
            <a:r>
              <a:rPr lang="en-US" altLang="ko-KR" dirty="0"/>
              <a:t>, 0.7cc </a:t>
            </a:r>
            <a:r>
              <a:rPr lang="ko-KR" altLang="en-US" dirty="0"/>
              <a:t>경구투여</a:t>
            </a:r>
            <a:endParaRPr lang="en-US" altLang="ko-KR" dirty="0"/>
          </a:p>
          <a:p>
            <a:pPr marL="342900" indent="-342900">
              <a:buAutoNum type="arabicPeriod"/>
            </a:pPr>
            <a:r>
              <a:rPr lang="ko-KR" altLang="en-US" dirty="0" err="1"/>
              <a:t>짜먹이는</a:t>
            </a:r>
            <a:r>
              <a:rPr lang="ko-KR" altLang="en-US" dirty="0"/>
              <a:t> 항체 초유 </a:t>
            </a:r>
            <a:r>
              <a:rPr lang="en-US" altLang="ko-KR" dirty="0"/>
              <a:t>3</a:t>
            </a:r>
            <a:r>
              <a:rPr lang="ko-KR" altLang="en-US" dirty="0"/>
              <a:t>일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ECBBC8F5-DDD2-422A-83EF-4D0A65E7F52D}"/>
              </a:ext>
            </a:extLst>
          </p:cNvPr>
          <p:cNvSpPr txBox="1"/>
          <p:nvPr/>
        </p:nvSpPr>
        <p:spPr>
          <a:xfrm>
            <a:off x="3973908" y="1542002"/>
            <a:ext cx="4800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1600" dirty="0"/>
              <a:t>장 융모세포 발달을 위해 </a:t>
            </a:r>
            <a:r>
              <a:rPr lang="ko-KR" altLang="en-US" sz="1600" dirty="0" err="1"/>
              <a:t>생균제</a:t>
            </a:r>
            <a:r>
              <a:rPr lang="en-US" altLang="ko-KR" sz="1600" dirty="0"/>
              <a:t>,</a:t>
            </a:r>
            <a:r>
              <a:rPr lang="ko-KR" altLang="en-US" sz="1600" dirty="0"/>
              <a:t> </a:t>
            </a:r>
            <a:r>
              <a:rPr lang="ko-KR" altLang="en-US" sz="1600" dirty="0" err="1"/>
              <a:t>효모제</a:t>
            </a:r>
            <a:r>
              <a:rPr lang="en-US" altLang="ko-KR" sz="1600" dirty="0"/>
              <a:t>, </a:t>
            </a:r>
            <a:r>
              <a:rPr lang="ko-KR" altLang="en-US" sz="1600" dirty="0"/>
              <a:t>낙산</a:t>
            </a:r>
            <a:r>
              <a:rPr lang="en-US" altLang="ko-KR" sz="1600" dirty="0"/>
              <a:t>, </a:t>
            </a:r>
            <a:r>
              <a:rPr lang="ko-KR" altLang="en-US" sz="1600" dirty="0"/>
              <a:t>유산균 등을 급여</a:t>
            </a:r>
            <a:endParaRPr lang="en-US" altLang="ko-KR" sz="1600" dirty="0"/>
          </a:p>
          <a:p>
            <a:r>
              <a:rPr lang="en-US" altLang="ko-KR" sz="1600" dirty="0"/>
              <a:t>2. </a:t>
            </a:r>
            <a:r>
              <a:rPr lang="ko-KR" altLang="en-US" sz="1600" dirty="0"/>
              <a:t>골격 발달에도 큰 도움</a:t>
            </a:r>
            <a:endParaRPr lang="en-US" altLang="ko-KR" sz="1600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C3AA1D1F-EF80-4698-8E56-5D719C10B54F}"/>
              </a:ext>
            </a:extLst>
          </p:cNvPr>
          <p:cNvSpPr txBox="1"/>
          <p:nvPr/>
        </p:nvSpPr>
        <p:spPr>
          <a:xfrm>
            <a:off x="3973908" y="2360887"/>
            <a:ext cx="48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지속성 항생제인 </a:t>
            </a:r>
            <a:r>
              <a:rPr lang="en-US" altLang="ko-KR" dirty="0"/>
              <a:t>“</a:t>
            </a:r>
            <a:r>
              <a:rPr lang="ko-KR" altLang="en-US" dirty="0" err="1"/>
              <a:t>틸미코신＂피하주사</a:t>
            </a:r>
            <a:endParaRPr lang="ko-KR" alt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E4201032-D36B-42F0-9C24-A103E0C73E13}"/>
              </a:ext>
            </a:extLst>
          </p:cNvPr>
          <p:cNvSpPr txBox="1"/>
          <p:nvPr/>
        </p:nvSpPr>
        <p:spPr>
          <a:xfrm>
            <a:off x="1052184" y="291817"/>
            <a:ext cx="6981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/>
              <a:t>송아지 백신 및 사양관리 프로그램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1061FA08-5ACB-4CF2-9EF1-DF11C4FB4B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20158" y="847505"/>
            <a:ext cx="693358" cy="693358"/>
          </a:xfrm>
          <a:prstGeom prst="rect">
            <a:avLst/>
          </a:prstGeom>
        </p:spPr>
      </p:pic>
      <p:pic>
        <p:nvPicPr>
          <p:cNvPr id="5" name="그림 4" descr="텍스트이(가) 표시된 사진&#10;&#10;높은 신뢰도로 생성된 설명">
            <a:extLst>
              <a:ext uri="{FF2B5EF4-FFF2-40B4-BE49-F238E27FC236}">
                <a16:creationId xmlns:a16="http://schemas.microsoft.com/office/drawing/2014/main" xmlns="" id="{22C50A28-DD49-4B56-985A-1F1BB9A0D9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51" y="1582455"/>
            <a:ext cx="481831" cy="695777"/>
          </a:xfrm>
          <a:prstGeom prst="rect">
            <a:avLst/>
          </a:prstGeom>
        </p:spPr>
      </p:pic>
      <p:pic>
        <p:nvPicPr>
          <p:cNvPr id="4" name="그림 3" descr="병, 테이블, 실내, 앉아있는이(가) 표시된 사진&#10;&#10;매우 높은 신뢰도로 생성된 설명">
            <a:extLst>
              <a:ext uri="{FF2B5EF4-FFF2-40B4-BE49-F238E27FC236}">
                <a16:creationId xmlns:a16="http://schemas.microsoft.com/office/drawing/2014/main" xmlns="" id="{5E3606A9-2573-40B9-B13F-7FBE61CBC3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28" y="2360887"/>
            <a:ext cx="665445" cy="63934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62F8727F-4587-41D1-AFE5-BE148A4BA5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31" y="3000236"/>
            <a:ext cx="505869" cy="78160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8770543-CDA6-48D1-9BAC-3BC2D8D0BBCE}"/>
              </a:ext>
            </a:extLst>
          </p:cNvPr>
          <p:cNvSpPr txBox="1"/>
          <p:nvPr/>
        </p:nvSpPr>
        <p:spPr>
          <a:xfrm>
            <a:off x="3990615" y="3065234"/>
            <a:ext cx="480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12</a:t>
            </a:r>
            <a:r>
              <a:rPr lang="ko-KR" altLang="en-US" dirty="0"/>
              <a:t>개월까지는 골격성장의 시기로</a:t>
            </a:r>
            <a:r>
              <a:rPr lang="en-US" altLang="ko-KR" dirty="0"/>
              <a:t>, </a:t>
            </a:r>
            <a:r>
              <a:rPr lang="ko-KR" altLang="en-US" dirty="0"/>
              <a:t>고단백 위주의 사양관리가 필요하다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969CC20C-0CA3-4AEE-BD60-D4466891EFA6}"/>
              </a:ext>
            </a:extLst>
          </p:cNvPr>
          <p:cNvSpPr/>
          <p:nvPr/>
        </p:nvSpPr>
        <p:spPr>
          <a:xfrm>
            <a:off x="72468" y="3766035"/>
            <a:ext cx="8884920" cy="1663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9D404599-3D5E-4BBA-8312-E1F03D8905D5}"/>
              </a:ext>
            </a:extLst>
          </p:cNvPr>
          <p:cNvSpPr/>
          <p:nvPr/>
        </p:nvSpPr>
        <p:spPr>
          <a:xfrm>
            <a:off x="204210" y="4133430"/>
            <a:ext cx="4070359" cy="24327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CE40084-C4AA-454F-8525-F1E9B8D5CDE6}"/>
              </a:ext>
            </a:extLst>
          </p:cNvPr>
          <p:cNvSpPr txBox="1"/>
          <p:nvPr/>
        </p:nvSpPr>
        <p:spPr>
          <a:xfrm>
            <a:off x="1312749" y="4149014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송아지 </a:t>
            </a:r>
            <a:r>
              <a:rPr lang="ko-KR" altLang="en-US" b="1" dirty="0" err="1">
                <a:solidFill>
                  <a:srgbClr val="FF0000"/>
                </a:solidFill>
              </a:rPr>
              <a:t>피설사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xmlns="" id="{92F9BEFE-76A3-45FB-AA85-AF423028BE18}"/>
              </a:ext>
            </a:extLst>
          </p:cNvPr>
          <p:cNvSpPr/>
          <p:nvPr/>
        </p:nvSpPr>
        <p:spPr>
          <a:xfrm>
            <a:off x="4584782" y="4133430"/>
            <a:ext cx="4070359" cy="24327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F7C037A-EB5C-44F1-849B-15352A321551}"/>
              </a:ext>
            </a:extLst>
          </p:cNvPr>
          <p:cNvSpPr txBox="1"/>
          <p:nvPr/>
        </p:nvSpPr>
        <p:spPr>
          <a:xfrm>
            <a:off x="5850507" y="4149014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송아지 </a:t>
            </a:r>
            <a:r>
              <a:rPr lang="ko-KR" altLang="en-US" b="1" dirty="0" err="1">
                <a:solidFill>
                  <a:srgbClr val="FF0000"/>
                </a:solidFill>
              </a:rPr>
              <a:t>흰설사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DB64C11F-D1B0-4A8D-B1BD-0019F30B8F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210" y="4573852"/>
            <a:ext cx="1138334" cy="1940343"/>
          </a:xfrm>
          <a:prstGeom prst="rect">
            <a:avLst/>
          </a:prstGeom>
        </p:spPr>
      </p:pic>
      <p:pic>
        <p:nvPicPr>
          <p:cNvPr id="48" name="그림 47" descr="텍스트이(가) 표시된 사진&#10;&#10;높은 신뢰도로 생성된 설명">
            <a:extLst>
              <a:ext uri="{FF2B5EF4-FFF2-40B4-BE49-F238E27FC236}">
                <a16:creationId xmlns:a16="http://schemas.microsoft.com/office/drawing/2014/main" xmlns="" id="{550404C1-FEB4-4EDF-A096-11CFA10A47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261" y="4637036"/>
            <a:ext cx="1257396" cy="181571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EF4F83BE-8362-4892-96BD-2AAA10A00D2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422" y="1603260"/>
            <a:ext cx="1386632" cy="1410465"/>
          </a:xfrm>
          <a:prstGeom prst="rect">
            <a:avLst/>
          </a:prstGeom>
        </p:spPr>
      </p:pic>
      <p:pic>
        <p:nvPicPr>
          <p:cNvPr id="49" name="그림 48" descr="텍스트이(가) 표시된 사진&#10;&#10;높은 신뢰도로 생성된 설명">
            <a:extLst>
              <a:ext uri="{FF2B5EF4-FFF2-40B4-BE49-F238E27FC236}">
                <a16:creationId xmlns:a16="http://schemas.microsoft.com/office/drawing/2014/main" xmlns="" id="{E7E4D2C4-AA7C-497A-8BA0-15858B8796B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01" y="4632484"/>
            <a:ext cx="1234849" cy="178315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15EF6DF2-CD17-40D5-B2D3-383014DBF07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4" t="5990" r="31090" b="6171"/>
          <a:stretch/>
        </p:blipFill>
        <p:spPr>
          <a:xfrm>
            <a:off x="1797317" y="4614749"/>
            <a:ext cx="987730" cy="17831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034E73E-0AFB-443B-B6FD-F48A62679DCA}"/>
              </a:ext>
            </a:extLst>
          </p:cNvPr>
          <p:cNvSpPr txBox="1"/>
          <p:nvPr/>
        </p:nvSpPr>
        <p:spPr>
          <a:xfrm>
            <a:off x="1701061" y="541988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err="1"/>
              <a:t>썰파제</a:t>
            </a:r>
            <a:endParaRPr lang="ko-KR" altLang="en-US" sz="2400" b="1" dirty="0"/>
          </a:p>
        </p:txBody>
      </p:sp>
      <p:pic>
        <p:nvPicPr>
          <p:cNvPr id="20" name="그림 19" descr="병이(가) 표시된 사진&#10;&#10;높은 신뢰도로 생성된 설명">
            <a:extLst>
              <a:ext uri="{FF2B5EF4-FFF2-40B4-BE49-F238E27FC236}">
                <a16:creationId xmlns:a16="http://schemas.microsoft.com/office/drawing/2014/main" xmlns="" id="{D70C959F-58EA-484C-AF16-E6303184D9B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81" y="4522773"/>
            <a:ext cx="2116103" cy="2106145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12D0A7C-1CBB-4A9D-9B71-249E0AB0EFF7}"/>
              </a:ext>
            </a:extLst>
          </p:cNvPr>
          <p:cNvSpPr txBox="1"/>
          <p:nvPr/>
        </p:nvSpPr>
        <p:spPr>
          <a:xfrm>
            <a:off x="2757826" y="539649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페니실린</a:t>
            </a:r>
          </a:p>
        </p:txBody>
      </p:sp>
    </p:spTree>
    <p:extLst>
      <p:ext uri="{BB962C8B-B14F-4D97-AF65-F5344CB8AC3E}">
        <p14:creationId xmlns:p14="http://schemas.microsoft.com/office/powerpoint/2010/main" val="5437408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: 도형 3"/>
          <p:cNvSpPr/>
          <p:nvPr/>
        </p:nvSpPr>
        <p:spPr>
          <a:xfrm>
            <a:off x="6565555" y="4258341"/>
            <a:ext cx="2610464" cy="2610464"/>
          </a:xfrm>
          <a:custGeom>
            <a:avLst/>
            <a:gdLst>
              <a:gd name="connsiteX0" fmla="*/ 3480619 w 3480619"/>
              <a:gd name="connsiteY0" fmla="*/ 0 h 3480619"/>
              <a:gd name="connsiteX1" fmla="*/ 3480619 w 3480619"/>
              <a:gd name="connsiteY1" fmla="*/ 3480619 h 3480619"/>
              <a:gd name="connsiteX2" fmla="*/ 0 w 3480619"/>
              <a:gd name="connsiteY2" fmla="*/ 3480619 h 3480619"/>
              <a:gd name="connsiteX3" fmla="*/ 3480619 w 3480619"/>
              <a:gd name="connsiteY3" fmla="*/ 0 h 348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0619" h="3480619">
                <a:moveTo>
                  <a:pt x="3480619" y="0"/>
                </a:moveTo>
                <a:lnTo>
                  <a:pt x="3480619" y="3480619"/>
                </a:lnTo>
                <a:lnTo>
                  <a:pt x="0" y="3480619"/>
                </a:lnTo>
                <a:cubicBezTo>
                  <a:pt x="0" y="1558326"/>
                  <a:pt x="1558326" y="0"/>
                  <a:pt x="3480619" y="0"/>
                </a:cubicBezTo>
                <a:close/>
              </a:path>
            </a:pathLst>
          </a:custGeom>
          <a:gradFill>
            <a:gsLst>
              <a:gs pos="0">
                <a:srgbClr val="8E99DD">
                  <a:alpha val="50000"/>
                </a:srgbClr>
              </a:gs>
              <a:gs pos="35000">
                <a:srgbClr val="9DC1EF">
                  <a:alpha val="50000"/>
                </a:srgbClr>
              </a:gs>
              <a:gs pos="74000">
                <a:srgbClr val="B9ADDE">
                  <a:alpha val="50000"/>
                </a:srgbClr>
              </a:gs>
              <a:gs pos="100000">
                <a:srgbClr val="D7ACD2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6" name="자유형: 도형 5"/>
          <p:cNvSpPr/>
          <p:nvPr/>
        </p:nvSpPr>
        <p:spPr>
          <a:xfrm>
            <a:off x="7129680" y="4822467"/>
            <a:ext cx="2046338" cy="2046338"/>
          </a:xfrm>
          <a:custGeom>
            <a:avLst/>
            <a:gdLst>
              <a:gd name="connsiteX0" fmla="*/ 3480619 w 3480619"/>
              <a:gd name="connsiteY0" fmla="*/ 0 h 3480619"/>
              <a:gd name="connsiteX1" fmla="*/ 3480619 w 3480619"/>
              <a:gd name="connsiteY1" fmla="*/ 3480619 h 3480619"/>
              <a:gd name="connsiteX2" fmla="*/ 0 w 3480619"/>
              <a:gd name="connsiteY2" fmla="*/ 3480619 h 3480619"/>
              <a:gd name="connsiteX3" fmla="*/ 3480619 w 3480619"/>
              <a:gd name="connsiteY3" fmla="*/ 0 h 348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0619" h="3480619">
                <a:moveTo>
                  <a:pt x="3480619" y="0"/>
                </a:moveTo>
                <a:lnTo>
                  <a:pt x="3480619" y="3480619"/>
                </a:lnTo>
                <a:lnTo>
                  <a:pt x="0" y="3480619"/>
                </a:lnTo>
                <a:cubicBezTo>
                  <a:pt x="0" y="1558326"/>
                  <a:pt x="1558326" y="0"/>
                  <a:pt x="3480619" y="0"/>
                </a:cubicBezTo>
                <a:close/>
              </a:path>
            </a:pathLst>
          </a:custGeom>
          <a:gradFill>
            <a:gsLst>
              <a:gs pos="0">
                <a:srgbClr val="8E99DD"/>
              </a:gs>
              <a:gs pos="35000">
                <a:srgbClr val="9DC1EF"/>
              </a:gs>
              <a:gs pos="74000">
                <a:srgbClr val="B9ADDE"/>
              </a:gs>
              <a:gs pos="100000">
                <a:srgbClr val="D7ACD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grpSp>
        <p:nvGrpSpPr>
          <p:cNvPr id="2" name="그룹 7"/>
          <p:cNvGrpSpPr/>
          <p:nvPr/>
        </p:nvGrpSpPr>
        <p:grpSpPr>
          <a:xfrm rot="10800000">
            <a:off x="0" y="0"/>
            <a:ext cx="1971675" cy="1971675"/>
            <a:chOff x="8711382" y="3377381"/>
            <a:chExt cx="3480619" cy="3480619"/>
          </a:xfrm>
        </p:grpSpPr>
        <p:sp>
          <p:nvSpPr>
            <p:cNvPr id="9" name="자유형: 도형 8"/>
            <p:cNvSpPr/>
            <p:nvPr/>
          </p:nvSpPr>
          <p:spPr>
            <a:xfrm>
              <a:off x="8711382" y="3377381"/>
              <a:ext cx="3480619" cy="3480619"/>
            </a:xfrm>
            <a:custGeom>
              <a:avLst/>
              <a:gdLst>
                <a:gd name="connsiteX0" fmla="*/ 3480619 w 3480619"/>
                <a:gd name="connsiteY0" fmla="*/ 0 h 3480619"/>
                <a:gd name="connsiteX1" fmla="*/ 3480619 w 3480619"/>
                <a:gd name="connsiteY1" fmla="*/ 3480619 h 3480619"/>
                <a:gd name="connsiteX2" fmla="*/ 0 w 3480619"/>
                <a:gd name="connsiteY2" fmla="*/ 3480619 h 3480619"/>
                <a:gd name="connsiteX3" fmla="*/ 3480619 w 3480619"/>
                <a:gd name="connsiteY3" fmla="*/ 0 h 34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0619" h="3480619">
                  <a:moveTo>
                    <a:pt x="3480619" y="0"/>
                  </a:moveTo>
                  <a:lnTo>
                    <a:pt x="3480619" y="3480619"/>
                  </a:lnTo>
                  <a:lnTo>
                    <a:pt x="0" y="3480619"/>
                  </a:lnTo>
                  <a:cubicBezTo>
                    <a:pt x="0" y="1558326"/>
                    <a:pt x="1558326" y="0"/>
                    <a:pt x="3480619" y="0"/>
                  </a:cubicBezTo>
                  <a:close/>
                </a:path>
              </a:pathLst>
            </a:custGeom>
            <a:gradFill>
              <a:gsLst>
                <a:gs pos="0">
                  <a:srgbClr val="8E99DD">
                    <a:alpha val="50000"/>
                  </a:srgbClr>
                </a:gs>
                <a:gs pos="35000">
                  <a:srgbClr val="9DC1EF">
                    <a:alpha val="50000"/>
                  </a:srgbClr>
                </a:gs>
                <a:gs pos="74000">
                  <a:srgbClr val="B9ADDE">
                    <a:alpha val="50000"/>
                  </a:srgbClr>
                </a:gs>
                <a:gs pos="100000">
                  <a:srgbClr val="D7ACD2">
                    <a:alpha val="5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0" name="자유형: 도형 9"/>
            <p:cNvSpPr/>
            <p:nvPr/>
          </p:nvSpPr>
          <p:spPr>
            <a:xfrm>
              <a:off x="9463550" y="4129550"/>
              <a:ext cx="2728450" cy="2728450"/>
            </a:xfrm>
            <a:custGeom>
              <a:avLst/>
              <a:gdLst>
                <a:gd name="connsiteX0" fmla="*/ 3480619 w 3480619"/>
                <a:gd name="connsiteY0" fmla="*/ 0 h 3480619"/>
                <a:gd name="connsiteX1" fmla="*/ 3480619 w 3480619"/>
                <a:gd name="connsiteY1" fmla="*/ 3480619 h 3480619"/>
                <a:gd name="connsiteX2" fmla="*/ 0 w 3480619"/>
                <a:gd name="connsiteY2" fmla="*/ 3480619 h 3480619"/>
                <a:gd name="connsiteX3" fmla="*/ 3480619 w 3480619"/>
                <a:gd name="connsiteY3" fmla="*/ 0 h 34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0619" h="3480619">
                  <a:moveTo>
                    <a:pt x="3480619" y="0"/>
                  </a:moveTo>
                  <a:lnTo>
                    <a:pt x="3480619" y="3480619"/>
                  </a:lnTo>
                  <a:lnTo>
                    <a:pt x="0" y="3480619"/>
                  </a:lnTo>
                  <a:cubicBezTo>
                    <a:pt x="0" y="1558326"/>
                    <a:pt x="1558326" y="0"/>
                    <a:pt x="3480619" y="0"/>
                  </a:cubicBezTo>
                  <a:close/>
                </a:path>
              </a:pathLst>
            </a:custGeom>
            <a:gradFill>
              <a:gsLst>
                <a:gs pos="0">
                  <a:srgbClr val="8E99DD"/>
                </a:gs>
                <a:gs pos="35000">
                  <a:srgbClr val="9DC1EF"/>
                </a:gs>
                <a:gs pos="74000">
                  <a:srgbClr val="B9ADDE"/>
                </a:gs>
                <a:gs pos="100000">
                  <a:srgbClr val="D7ACD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7" name="사각형: 둥근 모서리 6"/>
          <p:cNvSpPr/>
          <p:nvPr/>
        </p:nvSpPr>
        <p:spPr>
          <a:xfrm>
            <a:off x="121794" y="475760"/>
            <a:ext cx="8921632" cy="985884"/>
          </a:xfrm>
          <a:prstGeom prst="roundRect">
            <a:avLst>
              <a:gd name="adj" fmla="val 3991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2" name="사각형: 둥근 모서리 11"/>
          <p:cNvSpPr/>
          <p:nvPr/>
        </p:nvSpPr>
        <p:spPr>
          <a:xfrm>
            <a:off x="100573" y="2120019"/>
            <a:ext cx="8933504" cy="3898816"/>
          </a:xfrm>
          <a:prstGeom prst="roundRect">
            <a:avLst>
              <a:gd name="adj" fmla="val 2553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3" name="사각형: 둥근 모서리 12"/>
          <p:cNvSpPr/>
          <p:nvPr/>
        </p:nvSpPr>
        <p:spPr>
          <a:xfrm>
            <a:off x="198430" y="2246237"/>
            <a:ext cx="8773502" cy="3696444"/>
          </a:xfrm>
          <a:prstGeom prst="roundRect">
            <a:avLst>
              <a:gd name="adj" fmla="val 255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4" name="사각형: 둥근 모서리 13"/>
          <p:cNvSpPr/>
          <p:nvPr/>
        </p:nvSpPr>
        <p:spPr>
          <a:xfrm>
            <a:off x="207874" y="556413"/>
            <a:ext cx="8773502" cy="826145"/>
          </a:xfrm>
          <a:prstGeom prst="roundRect">
            <a:avLst>
              <a:gd name="adj" fmla="val 399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7" name="TextBox 16">
            <a:extLst/>
          </p:cNvPr>
          <p:cNvSpPr txBox="1"/>
          <p:nvPr/>
        </p:nvSpPr>
        <p:spPr>
          <a:xfrm flipH="1">
            <a:off x="3980035" y="3926566"/>
            <a:ext cx="1008369" cy="352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VISION</a:t>
            </a:r>
            <a:endParaRPr lang="ko-KR" altLang="en-US" sz="15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8" name="TextBox 17">
            <a:extLst/>
          </p:cNvPr>
          <p:cNvSpPr txBox="1"/>
          <p:nvPr/>
        </p:nvSpPr>
        <p:spPr>
          <a:xfrm flipH="1">
            <a:off x="404250" y="767665"/>
            <a:ext cx="5724158" cy="47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분만 후 송아지 관리요령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7699" y="2315376"/>
            <a:ext cx="8620055" cy="3423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  <a:defRPr lang="ko-KR" altLang="en-US"/>
            </a:pPr>
            <a:r>
              <a:rPr lang="en-US" altLang="ko-KR" sz="2250" b="1" dirty="0">
                <a:ea typeface="함초롬바탕"/>
              </a:rPr>
              <a:t>1)</a:t>
            </a:r>
            <a:r>
              <a:rPr lang="ko-KR" altLang="en-US" sz="2250" b="1" dirty="0">
                <a:ea typeface="함초롬바탕"/>
              </a:rPr>
              <a:t>가능한 초유를 빨리 급여.</a:t>
            </a:r>
          </a:p>
          <a:p>
            <a:pPr>
              <a:buNone/>
              <a:defRPr lang="ko-KR" altLang="en-US"/>
            </a:pPr>
            <a:endParaRPr lang="en-US" altLang="ko-KR" sz="2250" b="1" dirty="0">
              <a:ea typeface="함초롬바탕"/>
            </a:endParaRPr>
          </a:p>
          <a:p>
            <a:pPr>
              <a:buNone/>
              <a:defRPr lang="ko-KR" altLang="en-US"/>
            </a:pPr>
            <a:r>
              <a:rPr lang="en-US" altLang="ko-KR" sz="2250" b="1" dirty="0">
                <a:ea typeface="함초롬바탕"/>
              </a:rPr>
              <a:t>2)</a:t>
            </a:r>
            <a:r>
              <a:rPr lang="ko-KR" altLang="en-US" sz="2250" b="1" dirty="0">
                <a:ea typeface="함초롬바탕"/>
              </a:rPr>
              <a:t>초유 잘 먹이는 법</a:t>
            </a:r>
          </a:p>
          <a:p>
            <a:pPr>
              <a:buNone/>
              <a:defRPr lang="ko-KR" altLang="en-US"/>
            </a:pPr>
            <a:r>
              <a:rPr lang="ko-KR" altLang="en-US" b="1" dirty="0">
                <a:ea typeface="함초롬바탕"/>
              </a:rPr>
              <a:t>①비타민</a:t>
            </a:r>
            <a:r>
              <a:rPr lang="en-US" altLang="ko-KR" b="1" dirty="0">
                <a:ea typeface="함초롬바탕"/>
              </a:rPr>
              <a:t> AD3E  </a:t>
            </a:r>
            <a:r>
              <a:rPr lang="ko-KR" altLang="en-US" b="1" dirty="0">
                <a:ea typeface="함초롬바탕"/>
              </a:rPr>
              <a:t>0.3</a:t>
            </a:r>
            <a:r>
              <a:rPr lang="en-US" altLang="ko-KR" b="1" dirty="0">
                <a:ea typeface="함초롬바탕"/>
              </a:rPr>
              <a:t>cc</a:t>
            </a:r>
            <a:r>
              <a:rPr lang="ko-KR" altLang="en-US" b="1" dirty="0">
                <a:ea typeface="함초롬바탕"/>
              </a:rPr>
              <a:t> 피하주사</a:t>
            </a:r>
            <a:r>
              <a:rPr lang="en-US" altLang="ko-KR" b="1" dirty="0">
                <a:ea typeface="함초롬바탕"/>
              </a:rPr>
              <a:t>, 0.7cc</a:t>
            </a:r>
            <a:r>
              <a:rPr lang="ko-KR" altLang="en-US" b="1" dirty="0">
                <a:ea typeface="함초롬바탕"/>
              </a:rPr>
              <a:t>는 경구투여</a:t>
            </a:r>
            <a:r>
              <a:rPr lang="en-US" altLang="ko-KR" b="1" dirty="0">
                <a:ea typeface="함초롬바탕"/>
              </a:rPr>
              <a:t>.</a:t>
            </a:r>
            <a:endParaRPr lang="ko-KR" altLang="en-US" b="1" dirty="0">
              <a:ea typeface="함초롬바탕"/>
            </a:endParaRPr>
          </a:p>
          <a:p>
            <a:pPr>
              <a:buNone/>
              <a:defRPr lang="ko-KR" altLang="en-US"/>
            </a:pPr>
            <a:r>
              <a:rPr lang="ko-KR" altLang="en-US" b="1" dirty="0">
                <a:ea typeface="함초롬바탕"/>
              </a:rPr>
              <a:t>②</a:t>
            </a:r>
            <a:r>
              <a:rPr lang="ko-KR" altLang="en-US" b="1" dirty="0" err="1">
                <a:ea typeface="함초롬바탕"/>
              </a:rPr>
              <a:t>셀레늄주사</a:t>
            </a:r>
            <a:r>
              <a:rPr lang="ko-KR" altLang="en-US" b="1" dirty="0">
                <a:ea typeface="함초롬바탕"/>
              </a:rPr>
              <a:t>  2</a:t>
            </a:r>
            <a:r>
              <a:rPr lang="en-US" altLang="ko-KR" b="1" dirty="0">
                <a:ea typeface="함초롬바탕"/>
              </a:rPr>
              <a:t>cc</a:t>
            </a:r>
            <a:r>
              <a:rPr lang="ko-KR" altLang="en-US" b="1" dirty="0">
                <a:ea typeface="함초롬바탕"/>
              </a:rPr>
              <a:t> 피하주사</a:t>
            </a:r>
          </a:p>
          <a:p>
            <a:pPr>
              <a:buNone/>
              <a:defRPr lang="ko-KR" altLang="en-US"/>
            </a:pPr>
            <a:r>
              <a:rPr lang="ko-KR" altLang="en-US" b="1" dirty="0">
                <a:ea typeface="함초롬바탕"/>
              </a:rPr>
              <a:t>③어미젖(초유)을 분만 후 3~4시간이 지나도 섭취하지 않으면, 송아지 제1위에 내용물이 있을 수 있으니 "</a:t>
            </a:r>
            <a:r>
              <a:rPr lang="ko-KR" altLang="en-US" b="1" u="sng" dirty="0" err="1">
                <a:solidFill>
                  <a:srgbClr val="FF0000"/>
                </a:solidFill>
                <a:ea typeface="함초롬바탕"/>
              </a:rPr>
              <a:t>제스롱</a:t>
            </a:r>
            <a:r>
              <a:rPr lang="ko-KR" altLang="en-US" b="1" u="sng" dirty="0">
                <a:solidFill>
                  <a:srgbClr val="FF0000"/>
                </a:solidFill>
                <a:ea typeface="함초롬바탕"/>
              </a:rPr>
              <a:t>(</a:t>
            </a:r>
            <a:r>
              <a:rPr lang="ko-KR" altLang="en-US" b="1" u="sng" dirty="0" err="1">
                <a:solidFill>
                  <a:srgbClr val="FF0000"/>
                </a:solidFill>
                <a:ea typeface="함초롬바탕"/>
              </a:rPr>
              <a:t>메토클로프라미드</a:t>
            </a:r>
            <a:r>
              <a:rPr lang="ko-KR" altLang="en-US" b="1" u="sng" dirty="0">
                <a:solidFill>
                  <a:srgbClr val="FF0000"/>
                </a:solidFill>
                <a:ea typeface="함초롬바탕"/>
              </a:rPr>
              <a:t> </a:t>
            </a:r>
            <a:r>
              <a:rPr lang="ko-KR" altLang="en-US" b="1" u="sng" dirty="0" err="1">
                <a:solidFill>
                  <a:srgbClr val="FF0000"/>
                </a:solidFill>
                <a:ea typeface="함초롬바탕"/>
              </a:rPr>
              <a:t>염산염</a:t>
            </a:r>
            <a:r>
              <a:rPr lang="ko-KR" altLang="en-US" b="1" u="sng" dirty="0">
                <a:solidFill>
                  <a:srgbClr val="FF0000"/>
                </a:solidFill>
                <a:ea typeface="함초롬바탕"/>
              </a:rPr>
              <a:t>)</a:t>
            </a:r>
            <a:r>
              <a:rPr lang="ko-KR" altLang="en-US" b="1" dirty="0">
                <a:ea typeface="함초롬바탕"/>
              </a:rPr>
              <a:t>"제제를 </a:t>
            </a:r>
            <a:r>
              <a:rPr lang="en-US" altLang="ko-KR" b="1" dirty="0">
                <a:ea typeface="함초롬바탕"/>
              </a:rPr>
              <a:t>2cc</a:t>
            </a:r>
            <a:r>
              <a:rPr lang="ko-KR" altLang="en-US" b="1" dirty="0">
                <a:ea typeface="함초롬바탕"/>
              </a:rPr>
              <a:t>피하주사 또는 근육주사 후 초유를 먹인다</a:t>
            </a:r>
            <a:endParaRPr lang="en-US" altLang="ko-KR" b="1" dirty="0">
              <a:ea typeface="함초롬바탕"/>
            </a:endParaRPr>
          </a:p>
          <a:p>
            <a:pPr>
              <a:buNone/>
              <a:defRPr lang="ko-KR" altLang="en-US"/>
            </a:pPr>
            <a:endParaRPr lang="en-US" altLang="ko-KR" b="1" dirty="0">
              <a:ea typeface="함초롬바탕"/>
            </a:endParaRPr>
          </a:p>
          <a:p>
            <a:pPr>
              <a:buNone/>
              <a:defRPr lang="ko-KR" altLang="en-US"/>
            </a:pPr>
            <a:r>
              <a:rPr lang="en-US" altLang="ko-KR" sz="2250" b="1" dirty="0">
                <a:ea typeface="함초롬바탕"/>
              </a:rPr>
              <a:t>3)</a:t>
            </a:r>
            <a:r>
              <a:rPr lang="ko-KR" altLang="en-US" sz="2250" b="1" dirty="0">
                <a:ea typeface="함초롬바탕"/>
              </a:rPr>
              <a:t>강제로 초유를 먹일 땐 위 </a:t>
            </a:r>
            <a:r>
              <a:rPr lang="ko-KR" altLang="en-US" sz="2250" b="1" dirty="0" err="1">
                <a:ea typeface="함초롬바탕"/>
              </a:rPr>
              <a:t>카테터를</a:t>
            </a:r>
            <a:r>
              <a:rPr lang="ko-KR" altLang="en-US" sz="2250" b="1" dirty="0">
                <a:ea typeface="함초롬바탕"/>
              </a:rPr>
              <a:t> 이용</a:t>
            </a:r>
            <a:r>
              <a:rPr lang="en-US" altLang="ko-KR" sz="2250" b="1" dirty="0">
                <a:ea typeface="함초롬바탕"/>
              </a:rPr>
              <a:t>.</a:t>
            </a:r>
            <a:endParaRPr lang="ko-KR" altLang="en-US" sz="2250" b="1" dirty="0">
              <a:ea typeface="함초롬바탕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C8E1C0AD-561F-4056-BEC3-66EAE1EDAA61}"/>
              </a:ext>
            </a:extLst>
          </p:cNvPr>
          <p:cNvGrpSpPr/>
          <p:nvPr/>
        </p:nvGrpSpPr>
        <p:grpSpPr>
          <a:xfrm>
            <a:off x="5152261" y="1808314"/>
            <a:ext cx="3821191" cy="1564951"/>
            <a:chOff x="6944769" y="1474358"/>
            <a:chExt cx="4671602" cy="1913233"/>
          </a:xfrm>
        </p:grpSpPr>
        <p:pic>
          <p:nvPicPr>
            <p:cNvPr id="20" name="Picture 3" descr="C:\Users\Hoon\Desktop\HTB10S4nKXXXXXcNXFXXq6xXFXXXQ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9281861" y="1053081"/>
              <a:ext cx="1913232" cy="2755788"/>
            </a:xfrm>
            <a:prstGeom prst="rect">
              <a:avLst/>
            </a:prstGeom>
            <a:noFill/>
          </p:spPr>
        </p:pic>
        <p:pic>
          <p:nvPicPr>
            <p:cNvPr id="21" name="Picture 4" descr="C:\Users\Hoon\Desktop\Factory-Price-catheter-bag-caps-with-Plasti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44769" y="1474358"/>
              <a:ext cx="1911095" cy="1913232"/>
            </a:xfrm>
            <a:prstGeom prst="rect">
              <a:avLst/>
            </a:prstGeom>
            <a:noFill/>
          </p:spPr>
        </p:pic>
      </p:grpSp>
      <p:sp>
        <p:nvSpPr>
          <p:cNvPr id="5" name="타원 4">
            <a:extLst>
              <a:ext uri="{FF2B5EF4-FFF2-40B4-BE49-F238E27FC236}">
                <a16:creationId xmlns:a16="http://schemas.microsoft.com/office/drawing/2014/main" xmlns="" id="{893332E1-189D-4E88-B3BD-A402E21DA507}"/>
              </a:ext>
            </a:extLst>
          </p:cNvPr>
          <p:cNvSpPr/>
          <p:nvPr/>
        </p:nvSpPr>
        <p:spPr>
          <a:xfrm>
            <a:off x="3439391" y="4747132"/>
            <a:ext cx="1650124" cy="105349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xmlns="" id="{A8B224A3-3825-417B-8AF2-85B8BC0781F4}"/>
              </a:ext>
            </a:extLst>
          </p:cNvPr>
          <p:cNvCxnSpPr>
            <a:cxnSpLocks/>
            <a:stCxn id="5" idx="7"/>
          </p:cNvCxnSpPr>
          <p:nvPr/>
        </p:nvCxnSpPr>
        <p:spPr>
          <a:xfrm flipV="1">
            <a:off x="4847860" y="3303226"/>
            <a:ext cx="1871461" cy="1598186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9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: 도형 3"/>
          <p:cNvSpPr/>
          <p:nvPr/>
        </p:nvSpPr>
        <p:spPr>
          <a:xfrm>
            <a:off x="6533537" y="4278192"/>
            <a:ext cx="2610464" cy="2610464"/>
          </a:xfrm>
          <a:custGeom>
            <a:avLst/>
            <a:gdLst>
              <a:gd name="connsiteX0" fmla="*/ 3480619 w 3480619"/>
              <a:gd name="connsiteY0" fmla="*/ 0 h 3480619"/>
              <a:gd name="connsiteX1" fmla="*/ 3480619 w 3480619"/>
              <a:gd name="connsiteY1" fmla="*/ 3480619 h 3480619"/>
              <a:gd name="connsiteX2" fmla="*/ 0 w 3480619"/>
              <a:gd name="connsiteY2" fmla="*/ 3480619 h 3480619"/>
              <a:gd name="connsiteX3" fmla="*/ 3480619 w 3480619"/>
              <a:gd name="connsiteY3" fmla="*/ 0 h 348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0619" h="3480619">
                <a:moveTo>
                  <a:pt x="3480619" y="0"/>
                </a:moveTo>
                <a:lnTo>
                  <a:pt x="3480619" y="3480619"/>
                </a:lnTo>
                <a:lnTo>
                  <a:pt x="0" y="3480619"/>
                </a:lnTo>
                <a:cubicBezTo>
                  <a:pt x="0" y="1558326"/>
                  <a:pt x="1558326" y="0"/>
                  <a:pt x="3480619" y="0"/>
                </a:cubicBezTo>
                <a:close/>
              </a:path>
            </a:pathLst>
          </a:custGeom>
          <a:gradFill>
            <a:gsLst>
              <a:gs pos="0">
                <a:srgbClr val="8E99DD">
                  <a:alpha val="50000"/>
                </a:srgbClr>
              </a:gs>
              <a:gs pos="35000">
                <a:srgbClr val="9DC1EF">
                  <a:alpha val="50000"/>
                </a:srgbClr>
              </a:gs>
              <a:gs pos="74000">
                <a:srgbClr val="B9ADDE">
                  <a:alpha val="50000"/>
                </a:srgbClr>
              </a:gs>
              <a:gs pos="100000">
                <a:srgbClr val="D7ACD2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6" name="자유형: 도형 5"/>
          <p:cNvSpPr/>
          <p:nvPr/>
        </p:nvSpPr>
        <p:spPr>
          <a:xfrm>
            <a:off x="7097662" y="4842318"/>
            <a:ext cx="2046338" cy="2046338"/>
          </a:xfrm>
          <a:custGeom>
            <a:avLst/>
            <a:gdLst>
              <a:gd name="connsiteX0" fmla="*/ 3480619 w 3480619"/>
              <a:gd name="connsiteY0" fmla="*/ 0 h 3480619"/>
              <a:gd name="connsiteX1" fmla="*/ 3480619 w 3480619"/>
              <a:gd name="connsiteY1" fmla="*/ 3480619 h 3480619"/>
              <a:gd name="connsiteX2" fmla="*/ 0 w 3480619"/>
              <a:gd name="connsiteY2" fmla="*/ 3480619 h 3480619"/>
              <a:gd name="connsiteX3" fmla="*/ 3480619 w 3480619"/>
              <a:gd name="connsiteY3" fmla="*/ 0 h 348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0619" h="3480619">
                <a:moveTo>
                  <a:pt x="3480619" y="0"/>
                </a:moveTo>
                <a:lnTo>
                  <a:pt x="3480619" y="3480619"/>
                </a:lnTo>
                <a:lnTo>
                  <a:pt x="0" y="3480619"/>
                </a:lnTo>
                <a:cubicBezTo>
                  <a:pt x="0" y="1558326"/>
                  <a:pt x="1558326" y="0"/>
                  <a:pt x="3480619" y="0"/>
                </a:cubicBezTo>
                <a:close/>
              </a:path>
            </a:pathLst>
          </a:custGeom>
          <a:gradFill>
            <a:gsLst>
              <a:gs pos="0">
                <a:srgbClr val="8E99DD"/>
              </a:gs>
              <a:gs pos="35000">
                <a:srgbClr val="9DC1EF"/>
              </a:gs>
              <a:gs pos="74000">
                <a:srgbClr val="B9ADDE"/>
              </a:gs>
              <a:gs pos="100000">
                <a:srgbClr val="D7ACD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grpSp>
        <p:nvGrpSpPr>
          <p:cNvPr id="2" name="그룹 7"/>
          <p:cNvGrpSpPr/>
          <p:nvPr/>
        </p:nvGrpSpPr>
        <p:grpSpPr>
          <a:xfrm rot="10800000">
            <a:off x="0" y="0"/>
            <a:ext cx="1971675" cy="1971675"/>
            <a:chOff x="8711382" y="3377381"/>
            <a:chExt cx="3480619" cy="3480619"/>
          </a:xfrm>
        </p:grpSpPr>
        <p:sp>
          <p:nvSpPr>
            <p:cNvPr id="9" name="자유형: 도형 8"/>
            <p:cNvSpPr/>
            <p:nvPr/>
          </p:nvSpPr>
          <p:spPr>
            <a:xfrm>
              <a:off x="8711382" y="3377381"/>
              <a:ext cx="3480619" cy="3480619"/>
            </a:xfrm>
            <a:custGeom>
              <a:avLst/>
              <a:gdLst>
                <a:gd name="connsiteX0" fmla="*/ 3480619 w 3480619"/>
                <a:gd name="connsiteY0" fmla="*/ 0 h 3480619"/>
                <a:gd name="connsiteX1" fmla="*/ 3480619 w 3480619"/>
                <a:gd name="connsiteY1" fmla="*/ 3480619 h 3480619"/>
                <a:gd name="connsiteX2" fmla="*/ 0 w 3480619"/>
                <a:gd name="connsiteY2" fmla="*/ 3480619 h 3480619"/>
                <a:gd name="connsiteX3" fmla="*/ 3480619 w 3480619"/>
                <a:gd name="connsiteY3" fmla="*/ 0 h 34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0619" h="3480619">
                  <a:moveTo>
                    <a:pt x="3480619" y="0"/>
                  </a:moveTo>
                  <a:lnTo>
                    <a:pt x="3480619" y="3480619"/>
                  </a:lnTo>
                  <a:lnTo>
                    <a:pt x="0" y="3480619"/>
                  </a:lnTo>
                  <a:cubicBezTo>
                    <a:pt x="0" y="1558326"/>
                    <a:pt x="1558326" y="0"/>
                    <a:pt x="3480619" y="0"/>
                  </a:cubicBezTo>
                  <a:close/>
                </a:path>
              </a:pathLst>
            </a:custGeom>
            <a:gradFill>
              <a:gsLst>
                <a:gs pos="0">
                  <a:srgbClr val="8E99DD">
                    <a:alpha val="50000"/>
                  </a:srgbClr>
                </a:gs>
                <a:gs pos="35000">
                  <a:srgbClr val="9DC1EF">
                    <a:alpha val="50000"/>
                  </a:srgbClr>
                </a:gs>
                <a:gs pos="74000">
                  <a:srgbClr val="B9ADDE">
                    <a:alpha val="50000"/>
                  </a:srgbClr>
                </a:gs>
                <a:gs pos="100000">
                  <a:srgbClr val="D7ACD2">
                    <a:alpha val="5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0" name="자유형: 도형 9"/>
            <p:cNvSpPr/>
            <p:nvPr/>
          </p:nvSpPr>
          <p:spPr>
            <a:xfrm>
              <a:off x="9463550" y="4129550"/>
              <a:ext cx="2728450" cy="2728450"/>
            </a:xfrm>
            <a:custGeom>
              <a:avLst/>
              <a:gdLst>
                <a:gd name="connsiteX0" fmla="*/ 3480619 w 3480619"/>
                <a:gd name="connsiteY0" fmla="*/ 0 h 3480619"/>
                <a:gd name="connsiteX1" fmla="*/ 3480619 w 3480619"/>
                <a:gd name="connsiteY1" fmla="*/ 3480619 h 3480619"/>
                <a:gd name="connsiteX2" fmla="*/ 0 w 3480619"/>
                <a:gd name="connsiteY2" fmla="*/ 3480619 h 3480619"/>
                <a:gd name="connsiteX3" fmla="*/ 3480619 w 3480619"/>
                <a:gd name="connsiteY3" fmla="*/ 0 h 34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0619" h="3480619">
                  <a:moveTo>
                    <a:pt x="3480619" y="0"/>
                  </a:moveTo>
                  <a:lnTo>
                    <a:pt x="3480619" y="3480619"/>
                  </a:lnTo>
                  <a:lnTo>
                    <a:pt x="0" y="3480619"/>
                  </a:lnTo>
                  <a:cubicBezTo>
                    <a:pt x="0" y="1558326"/>
                    <a:pt x="1558326" y="0"/>
                    <a:pt x="3480619" y="0"/>
                  </a:cubicBezTo>
                  <a:close/>
                </a:path>
              </a:pathLst>
            </a:custGeom>
            <a:gradFill>
              <a:gsLst>
                <a:gs pos="0">
                  <a:srgbClr val="8E99DD"/>
                </a:gs>
                <a:gs pos="35000">
                  <a:srgbClr val="9DC1EF"/>
                </a:gs>
                <a:gs pos="74000">
                  <a:srgbClr val="B9ADDE"/>
                </a:gs>
                <a:gs pos="100000">
                  <a:srgbClr val="D7ACD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0CA9DC45-C7FE-445C-8608-9B8EFCE7E6EA}"/>
              </a:ext>
            </a:extLst>
          </p:cNvPr>
          <p:cNvGrpSpPr/>
          <p:nvPr/>
        </p:nvGrpSpPr>
        <p:grpSpPr>
          <a:xfrm>
            <a:off x="256814" y="507243"/>
            <a:ext cx="8748021" cy="903970"/>
            <a:chOff x="596074" y="507243"/>
            <a:chExt cx="8180365" cy="903970"/>
          </a:xfrm>
        </p:grpSpPr>
        <p:sp>
          <p:nvSpPr>
            <p:cNvPr id="7" name="사각형: 둥근 모서리 6"/>
            <p:cNvSpPr/>
            <p:nvPr/>
          </p:nvSpPr>
          <p:spPr>
            <a:xfrm>
              <a:off x="596074" y="507243"/>
              <a:ext cx="8180365" cy="903970"/>
            </a:xfrm>
            <a:prstGeom prst="roundRect">
              <a:avLst>
                <a:gd name="adj" fmla="val 3991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4" name="사각형: 둥근 모서리 13"/>
            <p:cNvSpPr/>
            <p:nvPr/>
          </p:nvSpPr>
          <p:spPr>
            <a:xfrm>
              <a:off x="675002" y="581195"/>
              <a:ext cx="8044543" cy="757504"/>
            </a:xfrm>
            <a:prstGeom prst="roundRect">
              <a:avLst>
                <a:gd name="adj" fmla="val 3991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8" name="TextBox 17">
              <a:extLst/>
            </p:cNvPr>
            <p:cNvSpPr txBox="1"/>
            <p:nvPr/>
          </p:nvSpPr>
          <p:spPr>
            <a:xfrm flipH="1">
              <a:off x="855062" y="774895"/>
              <a:ext cx="5248558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2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송아지 설사</a:t>
              </a: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9B8499B5-C9D6-4B78-8718-DECFFC756D11}"/>
              </a:ext>
            </a:extLst>
          </p:cNvPr>
          <p:cNvGrpSpPr/>
          <p:nvPr/>
        </p:nvGrpSpPr>
        <p:grpSpPr>
          <a:xfrm>
            <a:off x="159928" y="2196390"/>
            <a:ext cx="8844907" cy="3886715"/>
            <a:chOff x="159928" y="2196390"/>
            <a:chExt cx="8191251" cy="3599479"/>
          </a:xfrm>
        </p:grpSpPr>
        <p:sp>
          <p:nvSpPr>
            <p:cNvPr id="12" name="사각형: 둥근 모서리 11"/>
            <p:cNvSpPr/>
            <p:nvPr/>
          </p:nvSpPr>
          <p:spPr>
            <a:xfrm>
              <a:off x="159928" y="2196390"/>
              <a:ext cx="8191251" cy="3574877"/>
            </a:xfrm>
            <a:prstGeom prst="roundRect">
              <a:avLst>
                <a:gd name="adj" fmla="val 2553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3" name="사각형: 둥근 모서리 12"/>
            <p:cNvSpPr/>
            <p:nvPr/>
          </p:nvSpPr>
          <p:spPr>
            <a:xfrm>
              <a:off x="249654" y="2293071"/>
              <a:ext cx="8044543" cy="3389320"/>
            </a:xfrm>
            <a:prstGeom prst="roundRect">
              <a:avLst>
                <a:gd name="adj" fmla="val 2553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7" name="TextBox 16">
              <a:extLst/>
            </p:cNvPr>
            <p:cNvSpPr txBox="1"/>
            <p:nvPr/>
          </p:nvSpPr>
          <p:spPr>
            <a:xfrm flipH="1">
              <a:off x="3717059" y="3833787"/>
              <a:ext cx="92458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500" dirty="0">
                  <a:solidFill>
                    <a:schemeClr val="bg1"/>
                  </a:solidFill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VISION</a:t>
              </a:r>
              <a:endParaRPr lang="ko-KR" altLang="en-US" sz="15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4830" y="2356466"/>
              <a:ext cx="7903845" cy="3439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  <a:defRPr lang="ko-KR" altLang="en-US"/>
              </a:pPr>
              <a:r>
                <a:rPr lang="en-US" altLang="ko-KR" sz="2250" b="1" dirty="0">
                  <a:ea typeface="함초롬바탕"/>
                </a:rPr>
                <a:t>1)</a:t>
              </a:r>
              <a:r>
                <a:rPr lang="ko-KR" altLang="en-US" sz="2250" b="1" dirty="0">
                  <a:ea typeface="함초롬바탕"/>
                </a:rPr>
                <a:t>설사치료의 기본은 </a:t>
              </a:r>
              <a:r>
                <a:rPr lang="en-US" altLang="ko-KR" sz="2250" b="1" dirty="0">
                  <a:ea typeface="함초롬바탕"/>
                </a:rPr>
                <a:t>“</a:t>
              </a:r>
              <a:r>
                <a:rPr lang="ko-KR" altLang="en-US" sz="2250" b="1" dirty="0">
                  <a:ea typeface="함초롬바탕"/>
                </a:rPr>
                <a:t>예방</a:t>
              </a:r>
              <a:r>
                <a:rPr lang="en-US" altLang="ko-KR" sz="2250" b="1" dirty="0">
                  <a:ea typeface="함초롬바탕"/>
                </a:rPr>
                <a:t>”</a:t>
              </a:r>
              <a:r>
                <a:rPr lang="ko-KR" altLang="en-US" sz="2250" b="1" dirty="0">
                  <a:ea typeface="함초롬바탕"/>
                </a:rPr>
                <a:t>이다</a:t>
              </a:r>
              <a:endParaRPr lang="en-US" altLang="ko-KR" sz="2250" b="1" dirty="0">
                <a:ea typeface="함초롬바탕"/>
              </a:endParaRPr>
            </a:p>
            <a:p>
              <a:pPr>
                <a:buNone/>
                <a:defRPr lang="ko-KR" altLang="en-US"/>
              </a:pPr>
              <a:r>
                <a:rPr lang="en-US" altLang="ko-KR" sz="1500" b="1" dirty="0">
                  <a:ea typeface="함초롬바탕"/>
                </a:rPr>
                <a:t>-6</a:t>
              </a:r>
              <a:r>
                <a:rPr lang="ko-KR" altLang="en-US" sz="1500" b="1" dirty="0">
                  <a:ea typeface="함초롬바탕"/>
                </a:rPr>
                <a:t>주전 </a:t>
              </a:r>
              <a:r>
                <a:rPr lang="en-US" altLang="ko-KR" sz="1500" b="1" dirty="0">
                  <a:ea typeface="함초롬바탕"/>
                </a:rPr>
                <a:t>1</a:t>
              </a:r>
              <a:r>
                <a:rPr lang="ko-KR" altLang="en-US" sz="1500" b="1" dirty="0">
                  <a:ea typeface="함초롬바탕"/>
                </a:rPr>
                <a:t>차</a:t>
              </a:r>
              <a:r>
                <a:rPr lang="en-US" altLang="ko-KR" sz="1500" b="1" dirty="0">
                  <a:ea typeface="함초롬바탕"/>
                </a:rPr>
                <a:t>, 4</a:t>
              </a:r>
              <a:r>
                <a:rPr lang="ko-KR" altLang="en-US" sz="1500" b="1" dirty="0">
                  <a:ea typeface="함초롬바탕"/>
                </a:rPr>
                <a:t>주전 </a:t>
              </a:r>
              <a:r>
                <a:rPr lang="en-US" altLang="ko-KR" sz="1500" b="1" dirty="0">
                  <a:ea typeface="함초롬바탕"/>
                </a:rPr>
                <a:t>2</a:t>
              </a:r>
              <a:r>
                <a:rPr lang="ko-KR" altLang="en-US" sz="1500" b="1" dirty="0">
                  <a:ea typeface="함초롬바탕"/>
                </a:rPr>
                <a:t>차로 ①설사예방백신 ②비타민</a:t>
              </a:r>
              <a:r>
                <a:rPr lang="en-US" altLang="ko-KR" sz="1500" b="1" dirty="0">
                  <a:ea typeface="함초롬바탕"/>
                </a:rPr>
                <a:t>A</a:t>
              </a:r>
              <a:r>
                <a:rPr lang="ko-KR" altLang="en-US" sz="1500" b="1" dirty="0">
                  <a:ea typeface="함초롬바탕"/>
                </a:rPr>
                <a:t>주사를 한다</a:t>
              </a:r>
              <a:r>
                <a:rPr lang="en-US" altLang="ko-KR" sz="2250" b="1" dirty="0">
                  <a:ea typeface="함초롬바탕"/>
                </a:rPr>
                <a:t>.</a:t>
              </a:r>
            </a:p>
            <a:p>
              <a:pPr>
                <a:buNone/>
                <a:defRPr lang="ko-KR" altLang="en-US"/>
              </a:pPr>
              <a:endParaRPr lang="en-US" altLang="ko-KR" sz="2250" b="1" dirty="0">
                <a:ea typeface="함초롬바탕"/>
              </a:endParaRPr>
            </a:p>
            <a:p>
              <a:pPr>
                <a:buNone/>
                <a:defRPr lang="ko-KR" altLang="en-US"/>
              </a:pPr>
              <a:r>
                <a:rPr lang="en-US" altLang="ko-KR" sz="2250" b="1" dirty="0">
                  <a:ea typeface="함초롬바탕"/>
                </a:rPr>
                <a:t>2)</a:t>
              </a:r>
              <a:r>
                <a:rPr lang="ko-KR" altLang="en-US" sz="2250" b="1" dirty="0">
                  <a:ea typeface="함초롬바탕"/>
                </a:rPr>
                <a:t>설사를 하면 배를 만져본다</a:t>
              </a:r>
              <a:r>
                <a:rPr lang="en-US" altLang="ko-KR" sz="2250" b="1" dirty="0">
                  <a:ea typeface="함초롬바탕"/>
                </a:rPr>
                <a:t>.</a:t>
              </a:r>
            </a:p>
            <a:p>
              <a:pPr>
                <a:buNone/>
                <a:defRPr lang="ko-KR" altLang="en-US"/>
              </a:pPr>
              <a:r>
                <a:rPr lang="en-US" altLang="ko-KR" sz="1500" b="1" dirty="0">
                  <a:ea typeface="함초롬바탕"/>
                </a:rPr>
                <a:t>-</a:t>
              </a:r>
              <a:r>
                <a:rPr lang="ko-KR" altLang="en-US" sz="1500" b="1" dirty="0">
                  <a:ea typeface="함초롬바탕"/>
                </a:rPr>
                <a:t>배를 만져 출렁임이 심하면 굶기고</a:t>
              </a:r>
              <a:r>
                <a:rPr lang="en-US" altLang="ko-KR" sz="1500" b="1" dirty="0">
                  <a:ea typeface="함초롬바탕"/>
                </a:rPr>
                <a:t>, </a:t>
              </a:r>
              <a:r>
                <a:rPr lang="ko-KR" altLang="en-US" sz="1500" b="1" dirty="0">
                  <a:ea typeface="함초롬바탕"/>
                </a:rPr>
                <a:t>출렁임이 없이 속이 비어있다면 전해질과 유산균</a:t>
              </a:r>
              <a:r>
                <a:rPr lang="en-US" altLang="ko-KR" sz="1500" b="1" dirty="0">
                  <a:ea typeface="함초롬바탕"/>
                </a:rPr>
                <a:t>,</a:t>
              </a:r>
              <a:r>
                <a:rPr lang="ko-KR" altLang="en-US" sz="1500" b="1" dirty="0" err="1">
                  <a:ea typeface="함초롬바탕"/>
                </a:rPr>
                <a:t>생균제</a:t>
              </a:r>
              <a:r>
                <a:rPr lang="en-US" altLang="ko-KR" sz="1500" b="1" dirty="0">
                  <a:ea typeface="함초롬바탕"/>
                </a:rPr>
                <a:t>,</a:t>
              </a:r>
              <a:r>
                <a:rPr lang="ko-KR" altLang="en-US" sz="1500" b="1" dirty="0" err="1">
                  <a:ea typeface="함초롬바탕"/>
                </a:rPr>
                <a:t>효모제</a:t>
              </a:r>
              <a:r>
                <a:rPr lang="en-US" altLang="ko-KR" sz="1500" b="1" dirty="0">
                  <a:ea typeface="함초롬바탕"/>
                </a:rPr>
                <a:t> </a:t>
              </a:r>
              <a:r>
                <a:rPr lang="ko-KR" altLang="en-US" sz="1500" b="1" dirty="0">
                  <a:ea typeface="함초롬바탕"/>
                </a:rPr>
                <a:t>복합 첨가제를 급여한다</a:t>
              </a:r>
              <a:r>
                <a:rPr lang="en-US" altLang="ko-KR" sz="1500" b="1" dirty="0">
                  <a:ea typeface="함초롬바탕"/>
                </a:rPr>
                <a:t>.</a:t>
              </a:r>
            </a:p>
            <a:p>
              <a:pPr>
                <a:buNone/>
                <a:defRPr lang="ko-KR" altLang="en-US"/>
              </a:pPr>
              <a:endParaRPr lang="en-US" altLang="ko-KR" sz="1500" b="1" dirty="0">
                <a:ea typeface="함초롬바탕"/>
              </a:endParaRPr>
            </a:p>
            <a:p>
              <a:pPr>
                <a:buNone/>
                <a:defRPr lang="ko-KR" altLang="en-US"/>
              </a:pPr>
              <a:r>
                <a:rPr lang="en-US" altLang="ko-KR" sz="2250" b="1" dirty="0">
                  <a:ea typeface="함초롬바탕"/>
                </a:rPr>
                <a:t>3)</a:t>
              </a:r>
              <a:r>
                <a:rPr lang="ko-KR" altLang="en-US" sz="2250" b="1" dirty="0">
                  <a:ea typeface="함초롬바탕"/>
                </a:rPr>
                <a:t>설사치료의 기본적인 약은 </a:t>
              </a:r>
              <a:r>
                <a:rPr lang="en-US" altLang="ko-KR" sz="2250" b="1" dirty="0">
                  <a:ea typeface="함초롬바탕"/>
                </a:rPr>
                <a:t>“</a:t>
              </a:r>
              <a:r>
                <a:rPr lang="ko-KR" altLang="en-US" sz="2250" b="1" dirty="0" err="1">
                  <a:ea typeface="함초롬바탕"/>
                </a:rPr>
                <a:t>썰파제</a:t>
              </a:r>
              <a:r>
                <a:rPr lang="en-US" altLang="ko-KR" sz="2250" b="1" dirty="0">
                  <a:ea typeface="함초롬바탕"/>
                </a:rPr>
                <a:t>”</a:t>
              </a:r>
              <a:r>
                <a:rPr lang="ko-KR" altLang="en-US" sz="2250" b="1" dirty="0">
                  <a:ea typeface="함초롬바탕"/>
                </a:rPr>
                <a:t>이다</a:t>
              </a:r>
              <a:r>
                <a:rPr lang="en-US" altLang="ko-KR" sz="2250" b="1" dirty="0">
                  <a:ea typeface="함초롬바탕"/>
                </a:rPr>
                <a:t>.</a:t>
              </a:r>
            </a:p>
            <a:p>
              <a:pPr>
                <a:buNone/>
                <a:defRPr lang="ko-KR" altLang="en-US"/>
              </a:pPr>
              <a:r>
                <a:rPr lang="en-US" altLang="ko-KR" sz="1500" b="1" dirty="0">
                  <a:ea typeface="함초롬바탕"/>
                </a:rPr>
                <a:t>-</a:t>
              </a:r>
              <a:r>
                <a:rPr lang="ko-KR" altLang="en-US" sz="1500" b="1" dirty="0">
                  <a:ea typeface="함초롬바탕"/>
                </a:rPr>
                <a:t>설사 </a:t>
              </a:r>
              <a:r>
                <a:rPr lang="ko-KR" altLang="en-US" sz="1500" b="1" dirty="0" err="1">
                  <a:ea typeface="함초롬바탕"/>
                </a:rPr>
                <a:t>치료시</a:t>
              </a:r>
              <a:r>
                <a:rPr lang="ko-KR" altLang="en-US" sz="1500" b="1" dirty="0">
                  <a:ea typeface="함초롬바탕"/>
                </a:rPr>
                <a:t> 기본적으로 </a:t>
              </a:r>
              <a:r>
                <a:rPr lang="en-US" altLang="ko-KR" sz="1500" b="1" dirty="0">
                  <a:ea typeface="함초롬바탕"/>
                </a:rPr>
                <a:t>“</a:t>
              </a:r>
              <a:r>
                <a:rPr lang="ko-KR" altLang="en-US" sz="1500" b="1" dirty="0" err="1">
                  <a:ea typeface="함초롬바탕"/>
                </a:rPr>
                <a:t>썰파제</a:t>
              </a:r>
              <a:r>
                <a:rPr lang="en-US" altLang="ko-KR" sz="1500" b="1" dirty="0">
                  <a:ea typeface="함초롬바탕"/>
                </a:rPr>
                <a:t>”</a:t>
              </a:r>
              <a:r>
                <a:rPr lang="ko-KR" altLang="en-US" sz="1500" b="1" dirty="0">
                  <a:ea typeface="함초롬바탕"/>
                </a:rPr>
                <a:t> 치료를 하되</a:t>
              </a:r>
              <a:r>
                <a:rPr lang="en-US" altLang="ko-KR" sz="1500" b="1" dirty="0">
                  <a:ea typeface="함초롬바탕"/>
                </a:rPr>
                <a:t>, </a:t>
              </a:r>
              <a:r>
                <a:rPr lang="ko-KR" altLang="en-US" sz="1500" b="1" dirty="0" err="1">
                  <a:ea typeface="함초롬바탕"/>
                </a:rPr>
                <a:t>피설사를</a:t>
              </a:r>
              <a:r>
                <a:rPr lang="ko-KR" altLang="en-US" sz="1500" b="1" dirty="0">
                  <a:ea typeface="함초롬바탕"/>
                </a:rPr>
                <a:t> 하면 </a:t>
              </a:r>
              <a:r>
                <a:rPr lang="en-US" altLang="ko-KR" sz="1500" b="1" dirty="0">
                  <a:ea typeface="함초롬바탕"/>
                </a:rPr>
                <a:t>“</a:t>
              </a:r>
              <a:r>
                <a:rPr lang="ko-KR" altLang="en-US" sz="1500" b="1" dirty="0">
                  <a:ea typeface="함초롬바탕"/>
                </a:rPr>
                <a:t>페니실린</a:t>
              </a:r>
              <a:r>
                <a:rPr lang="en-US" altLang="ko-KR" sz="1500" b="1" dirty="0">
                  <a:ea typeface="함초롬바탕"/>
                </a:rPr>
                <a:t>”</a:t>
              </a:r>
              <a:r>
                <a:rPr lang="ko-KR" altLang="en-US" sz="1500" b="1" dirty="0">
                  <a:ea typeface="함초롬바탕"/>
                </a:rPr>
                <a:t>을 함께 주사해서 장독혈증치료도 함께하고</a:t>
              </a:r>
              <a:r>
                <a:rPr lang="en-US" altLang="ko-KR" sz="1500" b="1" dirty="0">
                  <a:ea typeface="함초롬바탕"/>
                </a:rPr>
                <a:t>, </a:t>
              </a:r>
              <a:r>
                <a:rPr lang="ko-KR" altLang="en-US" sz="1500" b="1" dirty="0">
                  <a:ea typeface="함초롬바탕"/>
                </a:rPr>
                <a:t>흰 설사를 </a:t>
              </a:r>
              <a:r>
                <a:rPr lang="ko-KR" altLang="en-US" sz="1500" b="1" dirty="0" err="1">
                  <a:ea typeface="함초롬바탕"/>
                </a:rPr>
                <a:t>할때는</a:t>
              </a:r>
              <a:r>
                <a:rPr lang="ko-KR" altLang="en-US" sz="1500" b="1" dirty="0">
                  <a:ea typeface="함초롬바탕"/>
                </a:rPr>
                <a:t> </a:t>
              </a:r>
              <a:r>
                <a:rPr lang="en-US" altLang="ko-KR" sz="1500" b="1" dirty="0">
                  <a:ea typeface="함초롬바탕"/>
                </a:rPr>
                <a:t>“</a:t>
              </a:r>
              <a:r>
                <a:rPr lang="ko-KR" altLang="en-US" sz="1500" b="1" dirty="0" err="1">
                  <a:ea typeface="함초롬바탕"/>
                </a:rPr>
                <a:t>이도제나빌</a:t>
              </a:r>
              <a:r>
                <a:rPr lang="en-US" altLang="ko-KR" sz="1500" b="1" dirty="0">
                  <a:ea typeface="함초롬바탕"/>
                </a:rPr>
                <a:t>”</a:t>
              </a:r>
              <a:r>
                <a:rPr lang="ko-KR" altLang="en-US" sz="1500" b="1" dirty="0">
                  <a:ea typeface="함초롬바탕"/>
                </a:rPr>
                <a:t>을 사용한다</a:t>
              </a:r>
              <a:r>
                <a:rPr lang="en-US" altLang="ko-KR" sz="1500" b="1" dirty="0">
                  <a:ea typeface="함초롬바탕"/>
                </a:rPr>
                <a:t>.</a:t>
              </a:r>
            </a:p>
            <a:p>
              <a:pPr>
                <a:buNone/>
                <a:defRPr lang="ko-KR" altLang="en-US"/>
              </a:pPr>
              <a:endParaRPr lang="en-US" altLang="ko-KR" sz="1500" b="1" dirty="0">
                <a:ea typeface="함초롬바탕"/>
              </a:endParaRPr>
            </a:p>
            <a:p>
              <a:pPr>
                <a:buNone/>
                <a:defRPr lang="ko-KR" altLang="en-US"/>
              </a:pPr>
              <a:endParaRPr lang="ko-KR" altLang="en-US" sz="1500" b="1" dirty="0">
                <a:ea typeface="함초롬바탕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193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: 도형 3"/>
          <p:cNvSpPr/>
          <p:nvPr/>
        </p:nvSpPr>
        <p:spPr>
          <a:xfrm>
            <a:off x="6533537" y="4278192"/>
            <a:ext cx="2610464" cy="2610464"/>
          </a:xfrm>
          <a:custGeom>
            <a:avLst/>
            <a:gdLst>
              <a:gd name="connsiteX0" fmla="*/ 3480619 w 3480619"/>
              <a:gd name="connsiteY0" fmla="*/ 0 h 3480619"/>
              <a:gd name="connsiteX1" fmla="*/ 3480619 w 3480619"/>
              <a:gd name="connsiteY1" fmla="*/ 3480619 h 3480619"/>
              <a:gd name="connsiteX2" fmla="*/ 0 w 3480619"/>
              <a:gd name="connsiteY2" fmla="*/ 3480619 h 3480619"/>
              <a:gd name="connsiteX3" fmla="*/ 3480619 w 3480619"/>
              <a:gd name="connsiteY3" fmla="*/ 0 h 348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0619" h="3480619">
                <a:moveTo>
                  <a:pt x="3480619" y="0"/>
                </a:moveTo>
                <a:lnTo>
                  <a:pt x="3480619" y="3480619"/>
                </a:lnTo>
                <a:lnTo>
                  <a:pt x="0" y="3480619"/>
                </a:lnTo>
                <a:cubicBezTo>
                  <a:pt x="0" y="1558326"/>
                  <a:pt x="1558326" y="0"/>
                  <a:pt x="3480619" y="0"/>
                </a:cubicBezTo>
                <a:close/>
              </a:path>
            </a:pathLst>
          </a:custGeom>
          <a:gradFill>
            <a:gsLst>
              <a:gs pos="0">
                <a:srgbClr val="8E99DD">
                  <a:alpha val="50000"/>
                </a:srgbClr>
              </a:gs>
              <a:gs pos="35000">
                <a:srgbClr val="9DC1EF">
                  <a:alpha val="50000"/>
                </a:srgbClr>
              </a:gs>
              <a:gs pos="74000">
                <a:srgbClr val="B9ADDE">
                  <a:alpha val="50000"/>
                </a:srgbClr>
              </a:gs>
              <a:gs pos="100000">
                <a:srgbClr val="D7ACD2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6" name="자유형: 도형 5"/>
          <p:cNvSpPr/>
          <p:nvPr/>
        </p:nvSpPr>
        <p:spPr>
          <a:xfrm>
            <a:off x="7097662" y="4842318"/>
            <a:ext cx="2046338" cy="2046338"/>
          </a:xfrm>
          <a:custGeom>
            <a:avLst/>
            <a:gdLst>
              <a:gd name="connsiteX0" fmla="*/ 3480619 w 3480619"/>
              <a:gd name="connsiteY0" fmla="*/ 0 h 3480619"/>
              <a:gd name="connsiteX1" fmla="*/ 3480619 w 3480619"/>
              <a:gd name="connsiteY1" fmla="*/ 3480619 h 3480619"/>
              <a:gd name="connsiteX2" fmla="*/ 0 w 3480619"/>
              <a:gd name="connsiteY2" fmla="*/ 3480619 h 3480619"/>
              <a:gd name="connsiteX3" fmla="*/ 3480619 w 3480619"/>
              <a:gd name="connsiteY3" fmla="*/ 0 h 348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0619" h="3480619">
                <a:moveTo>
                  <a:pt x="3480619" y="0"/>
                </a:moveTo>
                <a:lnTo>
                  <a:pt x="3480619" y="3480619"/>
                </a:lnTo>
                <a:lnTo>
                  <a:pt x="0" y="3480619"/>
                </a:lnTo>
                <a:cubicBezTo>
                  <a:pt x="0" y="1558326"/>
                  <a:pt x="1558326" y="0"/>
                  <a:pt x="3480619" y="0"/>
                </a:cubicBezTo>
                <a:close/>
              </a:path>
            </a:pathLst>
          </a:custGeom>
          <a:gradFill>
            <a:gsLst>
              <a:gs pos="0">
                <a:srgbClr val="8E99DD"/>
              </a:gs>
              <a:gs pos="35000">
                <a:srgbClr val="9DC1EF"/>
              </a:gs>
              <a:gs pos="74000">
                <a:srgbClr val="B9ADDE"/>
              </a:gs>
              <a:gs pos="100000">
                <a:srgbClr val="D7ACD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grpSp>
        <p:nvGrpSpPr>
          <p:cNvPr id="2" name="그룹 7"/>
          <p:cNvGrpSpPr/>
          <p:nvPr/>
        </p:nvGrpSpPr>
        <p:grpSpPr>
          <a:xfrm rot="10800000">
            <a:off x="0" y="0"/>
            <a:ext cx="1971675" cy="1971675"/>
            <a:chOff x="8711382" y="3377381"/>
            <a:chExt cx="3480619" cy="3480619"/>
          </a:xfrm>
        </p:grpSpPr>
        <p:sp>
          <p:nvSpPr>
            <p:cNvPr id="9" name="자유형: 도형 8"/>
            <p:cNvSpPr/>
            <p:nvPr/>
          </p:nvSpPr>
          <p:spPr>
            <a:xfrm>
              <a:off x="8711382" y="3377381"/>
              <a:ext cx="3480619" cy="3480619"/>
            </a:xfrm>
            <a:custGeom>
              <a:avLst/>
              <a:gdLst>
                <a:gd name="connsiteX0" fmla="*/ 3480619 w 3480619"/>
                <a:gd name="connsiteY0" fmla="*/ 0 h 3480619"/>
                <a:gd name="connsiteX1" fmla="*/ 3480619 w 3480619"/>
                <a:gd name="connsiteY1" fmla="*/ 3480619 h 3480619"/>
                <a:gd name="connsiteX2" fmla="*/ 0 w 3480619"/>
                <a:gd name="connsiteY2" fmla="*/ 3480619 h 3480619"/>
                <a:gd name="connsiteX3" fmla="*/ 3480619 w 3480619"/>
                <a:gd name="connsiteY3" fmla="*/ 0 h 34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0619" h="3480619">
                  <a:moveTo>
                    <a:pt x="3480619" y="0"/>
                  </a:moveTo>
                  <a:lnTo>
                    <a:pt x="3480619" y="3480619"/>
                  </a:lnTo>
                  <a:lnTo>
                    <a:pt x="0" y="3480619"/>
                  </a:lnTo>
                  <a:cubicBezTo>
                    <a:pt x="0" y="1558326"/>
                    <a:pt x="1558326" y="0"/>
                    <a:pt x="3480619" y="0"/>
                  </a:cubicBezTo>
                  <a:close/>
                </a:path>
              </a:pathLst>
            </a:custGeom>
            <a:gradFill>
              <a:gsLst>
                <a:gs pos="0">
                  <a:srgbClr val="8E99DD">
                    <a:alpha val="50000"/>
                  </a:srgbClr>
                </a:gs>
                <a:gs pos="35000">
                  <a:srgbClr val="9DC1EF">
                    <a:alpha val="50000"/>
                  </a:srgbClr>
                </a:gs>
                <a:gs pos="74000">
                  <a:srgbClr val="B9ADDE">
                    <a:alpha val="50000"/>
                  </a:srgbClr>
                </a:gs>
                <a:gs pos="100000">
                  <a:srgbClr val="D7ACD2">
                    <a:alpha val="5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0" name="자유형: 도형 9"/>
            <p:cNvSpPr/>
            <p:nvPr/>
          </p:nvSpPr>
          <p:spPr>
            <a:xfrm>
              <a:off x="9463550" y="4129550"/>
              <a:ext cx="2728450" cy="2728450"/>
            </a:xfrm>
            <a:custGeom>
              <a:avLst/>
              <a:gdLst>
                <a:gd name="connsiteX0" fmla="*/ 3480619 w 3480619"/>
                <a:gd name="connsiteY0" fmla="*/ 0 h 3480619"/>
                <a:gd name="connsiteX1" fmla="*/ 3480619 w 3480619"/>
                <a:gd name="connsiteY1" fmla="*/ 3480619 h 3480619"/>
                <a:gd name="connsiteX2" fmla="*/ 0 w 3480619"/>
                <a:gd name="connsiteY2" fmla="*/ 3480619 h 3480619"/>
                <a:gd name="connsiteX3" fmla="*/ 3480619 w 3480619"/>
                <a:gd name="connsiteY3" fmla="*/ 0 h 34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0619" h="3480619">
                  <a:moveTo>
                    <a:pt x="3480619" y="0"/>
                  </a:moveTo>
                  <a:lnTo>
                    <a:pt x="3480619" y="3480619"/>
                  </a:lnTo>
                  <a:lnTo>
                    <a:pt x="0" y="3480619"/>
                  </a:lnTo>
                  <a:cubicBezTo>
                    <a:pt x="0" y="1558326"/>
                    <a:pt x="1558326" y="0"/>
                    <a:pt x="3480619" y="0"/>
                  </a:cubicBezTo>
                  <a:close/>
                </a:path>
              </a:pathLst>
            </a:custGeom>
            <a:gradFill>
              <a:gsLst>
                <a:gs pos="0">
                  <a:srgbClr val="8E99DD"/>
                </a:gs>
                <a:gs pos="35000">
                  <a:srgbClr val="9DC1EF"/>
                </a:gs>
                <a:gs pos="74000">
                  <a:srgbClr val="B9ADDE"/>
                </a:gs>
                <a:gs pos="100000">
                  <a:srgbClr val="D7ACD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0CA9DC45-C7FE-445C-8608-9B8EFCE7E6EA}"/>
              </a:ext>
            </a:extLst>
          </p:cNvPr>
          <p:cNvGrpSpPr/>
          <p:nvPr/>
        </p:nvGrpSpPr>
        <p:grpSpPr>
          <a:xfrm>
            <a:off x="256814" y="507243"/>
            <a:ext cx="8748021" cy="903970"/>
            <a:chOff x="596074" y="507243"/>
            <a:chExt cx="8180365" cy="903970"/>
          </a:xfrm>
        </p:grpSpPr>
        <p:sp>
          <p:nvSpPr>
            <p:cNvPr id="7" name="사각형: 둥근 모서리 6"/>
            <p:cNvSpPr/>
            <p:nvPr/>
          </p:nvSpPr>
          <p:spPr>
            <a:xfrm>
              <a:off x="596074" y="507243"/>
              <a:ext cx="8180365" cy="903970"/>
            </a:xfrm>
            <a:prstGeom prst="roundRect">
              <a:avLst>
                <a:gd name="adj" fmla="val 3991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4" name="사각형: 둥근 모서리 13"/>
            <p:cNvSpPr/>
            <p:nvPr/>
          </p:nvSpPr>
          <p:spPr>
            <a:xfrm>
              <a:off x="675002" y="581195"/>
              <a:ext cx="8044543" cy="757504"/>
            </a:xfrm>
            <a:prstGeom prst="roundRect">
              <a:avLst>
                <a:gd name="adj" fmla="val 3991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8" name="TextBox 17">
              <a:extLst/>
            </p:cNvPr>
            <p:cNvSpPr txBox="1"/>
            <p:nvPr/>
          </p:nvSpPr>
          <p:spPr>
            <a:xfrm flipH="1">
              <a:off x="855062" y="774895"/>
              <a:ext cx="5248558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2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송아지 </a:t>
              </a:r>
              <a:r>
                <a:rPr lang="ko-KR" altLang="en-US" sz="225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수액법</a:t>
              </a:r>
              <a:endParaRPr lang="ko-KR" altLang="en-US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9B8499B5-C9D6-4B78-8718-DECFFC756D11}"/>
              </a:ext>
            </a:extLst>
          </p:cNvPr>
          <p:cNvGrpSpPr/>
          <p:nvPr/>
        </p:nvGrpSpPr>
        <p:grpSpPr>
          <a:xfrm>
            <a:off x="159928" y="1593716"/>
            <a:ext cx="8844907" cy="5077248"/>
            <a:chOff x="159928" y="2196390"/>
            <a:chExt cx="8191251" cy="4702029"/>
          </a:xfrm>
        </p:grpSpPr>
        <p:sp>
          <p:nvSpPr>
            <p:cNvPr id="12" name="사각형: 둥근 모서리 11"/>
            <p:cNvSpPr/>
            <p:nvPr/>
          </p:nvSpPr>
          <p:spPr>
            <a:xfrm>
              <a:off x="159928" y="2196390"/>
              <a:ext cx="8191251" cy="3574877"/>
            </a:xfrm>
            <a:prstGeom prst="roundRect">
              <a:avLst>
                <a:gd name="adj" fmla="val 2553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3" name="사각형: 둥근 모서리 12"/>
            <p:cNvSpPr/>
            <p:nvPr/>
          </p:nvSpPr>
          <p:spPr>
            <a:xfrm>
              <a:off x="249654" y="2293070"/>
              <a:ext cx="8044543" cy="4605349"/>
            </a:xfrm>
            <a:prstGeom prst="roundRect">
              <a:avLst>
                <a:gd name="adj" fmla="val 2553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7" name="TextBox 16">
              <a:extLst/>
            </p:cNvPr>
            <p:cNvSpPr txBox="1"/>
            <p:nvPr/>
          </p:nvSpPr>
          <p:spPr>
            <a:xfrm flipH="1">
              <a:off x="3717059" y="3833787"/>
              <a:ext cx="92458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500" dirty="0">
                  <a:solidFill>
                    <a:schemeClr val="bg1"/>
                  </a:solidFill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VISION</a:t>
              </a:r>
              <a:endParaRPr lang="ko-KR" altLang="en-US" sz="15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4830" y="2356466"/>
              <a:ext cx="7903845" cy="2223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  <a:defRPr lang="ko-KR" altLang="en-US"/>
              </a:pPr>
              <a:r>
                <a:rPr lang="en-US" altLang="ko-KR" sz="2250" b="1" dirty="0">
                  <a:ea typeface="함초롬바탕"/>
                </a:rPr>
                <a:t>1)</a:t>
              </a:r>
              <a:r>
                <a:rPr lang="ko-KR" altLang="en-US" sz="2250" b="1" dirty="0">
                  <a:ea typeface="함초롬바탕"/>
                </a:rPr>
                <a:t>상황에 따라 다르지만 일반적으로 따뜻한 </a:t>
              </a:r>
              <a:r>
                <a:rPr lang="en-US" altLang="ko-KR" sz="2250" b="1" dirty="0">
                  <a:ea typeface="함초롬바탕"/>
                </a:rPr>
                <a:t>5%</a:t>
              </a:r>
              <a:r>
                <a:rPr lang="ko-KR" altLang="en-US" sz="2250" b="1" dirty="0" err="1">
                  <a:ea typeface="함초롬바탕"/>
                </a:rPr>
                <a:t>당가</a:t>
              </a:r>
              <a:r>
                <a:rPr lang="ko-KR" altLang="en-US" sz="2250" b="1" dirty="0">
                  <a:ea typeface="함초롬바탕"/>
                </a:rPr>
                <a:t> 식염수를 쓰자</a:t>
              </a:r>
              <a:endParaRPr lang="en-US" altLang="ko-KR" sz="2250" b="1" dirty="0">
                <a:ea typeface="함초롬바탕"/>
              </a:endParaRPr>
            </a:p>
            <a:p>
              <a:pPr>
                <a:buNone/>
                <a:defRPr lang="ko-KR" altLang="en-US"/>
              </a:pPr>
              <a:r>
                <a:rPr lang="en-US" altLang="ko-KR" sz="1500" dirty="0">
                  <a:ea typeface="함초롬바탕"/>
                </a:rPr>
                <a:t>-</a:t>
              </a:r>
              <a:r>
                <a:rPr lang="ko-KR" altLang="en-US" sz="1500" dirty="0">
                  <a:ea typeface="함초롬바탕"/>
                </a:rPr>
                <a:t>수액 속도를 너무 빠르게 하면 </a:t>
              </a:r>
              <a:r>
                <a:rPr lang="en-US" altLang="ko-KR" sz="1500" dirty="0">
                  <a:ea typeface="함초롬바탕"/>
                </a:rPr>
                <a:t>“</a:t>
              </a:r>
              <a:r>
                <a:rPr lang="ko-KR" altLang="en-US" sz="1500" dirty="0">
                  <a:ea typeface="함초롬바탕"/>
                </a:rPr>
                <a:t>폐 부종</a:t>
              </a:r>
              <a:r>
                <a:rPr lang="en-US" altLang="ko-KR" sz="1500" dirty="0">
                  <a:ea typeface="함초롬바탕"/>
                </a:rPr>
                <a:t>”</a:t>
              </a:r>
              <a:r>
                <a:rPr lang="ko-KR" altLang="en-US" sz="1500" dirty="0">
                  <a:ea typeface="함초롬바탕"/>
                </a:rPr>
                <a:t>으로 송아지가 폐사 할 수 있음</a:t>
              </a:r>
              <a:endParaRPr lang="en-US" altLang="ko-KR" sz="1500" dirty="0">
                <a:ea typeface="함초롬바탕"/>
              </a:endParaRPr>
            </a:p>
            <a:p>
              <a:pPr>
                <a:buNone/>
                <a:defRPr lang="ko-KR" altLang="en-US"/>
              </a:pPr>
              <a:endParaRPr lang="en-US" altLang="ko-KR" sz="1500" dirty="0">
                <a:ea typeface="함초롬바탕"/>
              </a:endParaRPr>
            </a:p>
            <a:p>
              <a:pPr>
                <a:buNone/>
                <a:defRPr lang="ko-KR" altLang="en-US"/>
              </a:pPr>
              <a:r>
                <a:rPr lang="en-US" altLang="ko-KR" sz="2250" b="1" dirty="0">
                  <a:ea typeface="함초롬바탕"/>
                </a:rPr>
                <a:t>2)</a:t>
              </a:r>
              <a:r>
                <a:rPr lang="ko-KR" altLang="en-US" sz="2250" b="1" dirty="0" err="1">
                  <a:ea typeface="함초롬바탕"/>
                </a:rPr>
                <a:t>수액량은</a:t>
              </a:r>
              <a:r>
                <a:rPr lang="ko-KR" altLang="en-US" sz="2250" b="1" dirty="0">
                  <a:ea typeface="함초롬바탕"/>
                </a:rPr>
                <a:t> 최소 </a:t>
              </a:r>
              <a:r>
                <a:rPr lang="en-US" altLang="ko-KR" sz="2250" b="1" dirty="0">
                  <a:ea typeface="함초롬바탕"/>
                </a:rPr>
                <a:t>2-3L, </a:t>
              </a:r>
              <a:r>
                <a:rPr lang="ko-KR" altLang="en-US" sz="2250" b="1" dirty="0">
                  <a:ea typeface="함초롬바탕"/>
                </a:rPr>
                <a:t>보통 </a:t>
              </a:r>
              <a:r>
                <a:rPr lang="en-US" altLang="ko-KR" sz="2250" b="1" dirty="0">
                  <a:ea typeface="함초롬바탕"/>
                </a:rPr>
                <a:t>1</a:t>
              </a:r>
              <a:r>
                <a:rPr lang="ko-KR" altLang="en-US" sz="2250" b="1" dirty="0">
                  <a:ea typeface="함초롬바탕"/>
                </a:rPr>
                <a:t>일 </a:t>
              </a:r>
              <a:r>
                <a:rPr lang="en-US" altLang="ko-KR" sz="2250" b="1" dirty="0">
                  <a:ea typeface="함초롬바탕"/>
                </a:rPr>
                <a:t>5L</a:t>
              </a:r>
            </a:p>
            <a:p>
              <a:pPr>
                <a:buNone/>
                <a:defRPr lang="ko-KR" altLang="en-US"/>
              </a:pPr>
              <a:endParaRPr lang="en-US" altLang="ko-KR" sz="1500" b="1" dirty="0">
                <a:ea typeface="함초롬바탕"/>
              </a:endParaRPr>
            </a:p>
            <a:p>
              <a:pPr>
                <a:buNone/>
                <a:defRPr lang="ko-KR" altLang="en-US"/>
              </a:pPr>
              <a:r>
                <a:rPr lang="en-US" altLang="ko-KR" sz="2250" b="1" dirty="0">
                  <a:ea typeface="함초롬바탕"/>
                </a:rPr>
                <a:t>3)</a:t>
              </a:r>
              <a:r>
                <a:rPr lang="ko-KR" altLang="en-US" sz="2250" b="1" dirty="0">
                  <a:ea typeface="함초롬바탕"/>
                </a:rPr>
                <a:t>주사 방법은</a:t>
              </a:r>
              <a:r>
                <a:rPr lang="en-US" altLang="ko-KR" sz="2250" b="1" dirty="0">
                  <a:ea typeface="함초롬바탕"/>
                </a:rPr>
                <a:t>, </a:t>
              </a:r>
              <a:r>
                <a:rPr lang="ko-KR" altLang="en-US" sz="2250" b="1" dirty="0">
                  <a:ea typeface="함초롬바탕"/>
                </a:rPr>
                <a:t>울대 주변을 마사지하여 혈관 위치를 찾은 후 피부를 쫙 늘려서 </a:t>
              </a:r>
              <a:r>
                <a:rPr lang="en-US" altLang="ko-KR" sz="2250" b="1" dirty="0">
                  <a:ea typeface="함초롬바탕"/>
                </a:rPr>
                <a:t>45</a:t>
              </a:r>
              <a:r>
                <a:rPr lang="ko-KR" altLang="en-US" sz="2250" b="1" dirty="0">
                  <a:ea typeface="함초롬바탕"/>
                </a:rPr>
                <a:t>도 각도로 혈관에 주사한다</a:t>
              </a:r>
              <a:r>
                <a:rPr lang="en-US" altLang="ko-KR" sz="2250" b="1" dirty="0">
                  <a:ea typeface="함초롬바탕"/>
                </a:rPr>
                <a:t>.</a:t>
              </a:r>
              <a:endParaRPr lang="en-US" altLang="ko-KR" sz="1500" b="1" dirty="0">
                <a:ea typeface="함초롬바탕"/>
              </a:endParaRPr>
            </a:p>
            <a:p>
              <a:pPr>
                <a:buNone/>
                <a:defRPr lang="ko-KR" altLang="en-US"/>
              </a:pPr>
              <a:endParaRPr lang="ko-KR" altLang="en-US" sz="1500" b="1" dirty="0">
                <a:ea typeface="함초롬바탕"/>
              </a:endParaRPr>
            </a:p>
          </p:txBody>
        </p:sp>
      </p:grpSp>
      <p:pic>
        <p:nvPicPr>
          <p:cNvPr id="11" name="그림 10" descr="사람, 대지, 실내이(가) 표시된 사진&#10;&#10;매우 높은 신뢰도로 생성된 설명">
            <a:extLst>
              <a:ext uri="{FF2B5EF4-FFF2-40B4-BE49-F238E27FC236}">
                <a16:creationId xmlns:a16="http://schemas.microsoft.com/office/drawing/2014/main" xmlns="" id="{CDB1347F-6C8C-418F-8A48-8E2CFDA88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85" y="4167224"/>
            <a:ext cx="3209925" cy="2085975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xmlns="" id="{214C9FB1-E526-4F54-8002-65853168C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574" y="4172542"/>
            <a:ext cx="320992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341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366730" y="981914"/>
            <a:ext cx="8527370" cy="5481228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0056" indent="-450056">
              <a:buFont typeface="Wingdings"/>
              <a:buChar char="Ø"/>
              <a:tabLst>
                <a:tab pos="180022" algn="l"/>
              </a:tabLst>
              <a:defRPr lang="ko-KR" altLang="en-US"/>
            </a:pPr>
            <a:r>
              <a:rPr lang="ko-KR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포도당 및 아미노산 투여 </a:t>
            </a:r>
            <a:r>
              <a:rPr lang="en-US" altLang="ko-KR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10 ~ 25% 200ml</a:t>
            </a:r>
            <a:br>
              <a:rPr lang="en-US" altLang="ko-KR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</a:br>
            <a:r>
              <a:rPr lang="en-US" altLang="ko-KR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(</a:t>
            </a:r>
            <a:r>
              <a:rPr lang="ko-KR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포도당은 경구투여</a:t>
            </a:r>
            <a:r>
              <a:rPr lang="en-US" altLang="ko-KR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)</a:t>
            </a:r>
          </a:p>
          <a:p>
            <a:pPr marL="450056" indent="-450056">
              <a:buFont typeface="Wingdings"/>
              <a:buChar char="Ø"/>
              <a:tabLst>
                <a:tab pos="180022" algn="l"/>
              </a:tabLst>
              <a:defRPr lang="ko-KR" altLang="en-US"/>
            </a:pPr>
            <a:endParaRPr lang="en-US" altLang="ko-KR" sz="3000" dirty="0">
              <a:solidFill>
                <a:schemeClr val="tx1">
                  <a:lumMod val="85000"/>
                  <a:lumOff val="15000"/>
                </a:schemeClr>
              </a:solidFill>
              <a:latin typeface="한컴 솔잎 M"/>
              <a:ea typeface="한컴 솔잎 M"/>
              <a:cs typeface="맑은 고딕"/>
            </a:endParaRPr>
          </a:p>
          <a:p>
            <a:pPr marL="450056" indent="-450056">
              <a:buFont typeface="Wingdings"/>
              <a:buChar char="Ø"/>
              <a:tabLst>
                <a:tab pos="180022" algn="l"/>
              </a:tabLst>
              <a:defRPr lang="ko-KR" altLang="en-US"/>
            </a:pPr>
            <a:r>
              <a:rPr lang="ko-KR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빈혈 → </a:t>
            </a:r>
            <a:r>
              <a:rPr lang="en-US" altLang="ko-KR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200 ~ 300ml </a:t>
            </a:r>
            <a:r>
              <a:rPr lang="ko-KR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수혈</a:t>
            </a:r>
            <a:endParaRPr lang="en-US" altLang="ko-KR" sz="3000" dirty="0">
              <a:solidFill>
                <a:schemeClr val="tx1">
                  <a:lumMod val="85000"/>
                  <a:lumOff val="15000"/>
                </a:schemeClr>
              </a:solidFill>
              <a:latin typeface="한컴 솔잎 M"/>
              <a:ea typeface="한컴 솔잎 M"/>
              <a:cs typeface="맑은 고딕"/>
            </a:endParaRPr>
          </a:p>
          <a:p>
            <a:pPr marL="450056" indent="-450056">
              <a:buFont typeface="Wingdings"/>
              <a:buChar char="Ø"/>
              <a:tabLst>
                <a:tab pos="180022" algn="l"/>
              </a:tabLst>
              <a:defRPr lang="ko-KR" altLang="en-US"/>
            </a:pPr>
            <a:endParaRPr lang="en-US" altLang="ko-KR" sz="3000" dirty="0">
              <a:solidFill>
                <a:schemeClr val="tx1">
                  <a:lumMod val="85000"/>
                  <a:lumOff val="15000"/>
                </a:schemeClr>
              </a:solidFill>
              <a:latin typeface="한컴 솔잎 M"/>
              <a:ea typeface="한컴 솔잎 M"/>
              <a:cs typeface="맑은 고딕"/>
            </a:endParaRPr>
          </a:p>
          <a:p>
            <a:pPr marL="450056" indent="-450056">
              <a:buFont typeface="Wingdings"/>
              <a:buChar char="Ø"/>
              <a:tabLst>
                <a:tab pos="180022" algn="l"/>
              </a:tabLst>
              <a:defRPr lang="ko-KR" altLang="en-US"/>
            </a:pPr>
            <a:r>
              <a:rPr lang="ko-KR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난산 → 기관지 </a:t>
            </a:r>
            <a:r>
              <a:rPr lang="ko-KR" alt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확장제</a:t>
            </a:r>
            <a:r>
              <a:rPr lang="ko-KR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 사용 </a:t>
            </a:r>
            <a:r>
              <a:rPr lang="en-US" altLang="ko-KR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(</a:t>
            </a:r>
            <a:r>
              <a:rPr lang="en-US" altLang="ko-KR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Aminophylline</a:t>
            </a:r>
            <a:r>
              <a:rPr lang="en-US" altLang="ko-KR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솔잎 M"/>
                <a:ea typeface="한컴 솔잎 M"/>
                <a:cs typeface="맑은 고딕"/>
              </a:rPr>
              <a:t>)</a:t>
            </a:r>
          </a:p>
        </p:txBody>
      </p: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>
          <a:xfrm>
            <a:off x="155331" y="-144463"/>
            <a:ext cx="281354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296007" y="225831"/>
            <a:ext cx="73142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4400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HY울릉도B"/>
                <a:ea typeface="HY울릉도B"/>
              </a:rPr>
              <a:t>허약 송아지 </a:t>
            </a:r>
            <a:r>
              <a:rPr lang="ko-KR" altLang="en-US" sz="4400" dirty="0" err="1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HY울릉도B"/>
                <a:ea typeface="HY울릉도B"/>
              </a:rPr>
              <a:t>처방법</a:t>
            </a:r>
            <a:endParaRPr lang="ko-KR" altLang="en-US" sz="4400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/>
                  </a:gs>
                </a:gsLst>
                <a:path path="circle">
                  <a:fillToRect l="100000" t="100000"/>
                </a:path>
              </a:gradFill>
              <a:latin typeface="HY울릉도B"/>
              <a:ea typeface="HY울릉도B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50927" y="1341954"/>
            <a:ext cx="7710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52308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이(가) 표시된 사진&#10;&#10;매우 높은 신뢰도로 생성된 설명">
            <a:extLst>
              <a:ext uri="{FF2B5EF4-FFF2-40B4-BE49-F238E27FC236}">
                <a16:creationId xmlns:a16="http://schemas.microsoft.com/office/drawing/2014/main" xmlns="" id="{22218EC8-1E79-49AE-921E-BE69A7260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8382"/>
            <a:ext cx="9144000" cy="3981236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3784D8CF-73E3-4508-9F3B-265E3D9BD48E}"/>
              </a:ext>
            </a:extLst>
          </p:cNvPr>
          <p:cNvSpPr/>
          <p:nvPr/>
        </p:nvSpPr>
        <p:spPr>
          <a:xfrm>
            <a:off x="468230" y="857250"/>
            <a:ext cx="792268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ko-KR" altLang="en-US" sz="4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송아지 설사 예방 프로그램 </a:t>
            </a:r>
            <a:r>
              <a:rPr lang="en-US" altLang="ko-KR" sz="4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</a:t>
            </a:r>
            <a:r>
              <a:rPr lang="ko-KR" altLang="en-US" sz="4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단계</a:t>
            </a:r>
          </a:p>
        </p:txBody>
      </p:sp>
    </p:spTree>
    <p:extLst>
      <p:ext uri="{BB962C8B-B14F-4D97-AF65-F5344CB8AC3E}">
        <p14:creationId xmlns:p14="http://schemas.microsoft.com/office/powerpoint/2010/main" val="39975641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BF63C428-06D6-4C2A-8D0E-6076ECF5219E}"/>
              </a:ext>
            </a:extLst>
          </p:cNvPr>
          <p:cNvSpPr/>
          <p:nvPr/>
        </p:nvSpPr>
        <p:spPr>
          <a:xfrm>
            <a:off x="78582" y="1278731"/>
            <a:ext cx="8862045" cy="4665424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B0D37DC6-99F8-4A22-B50B-B1F3A862E387}"/>
              </a:ext>
            </a:extLst>
          </p:cNvPr>
          <p:cNvSpPr/>
          <p:nvPr/>
        </p:nvSpPr>
        <p:spPr>
          <a:xfrm>
            <a:off x="386797" y="1309958"/>
            <a:ext cx="1295082" cy="630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50" b="1" dirty="0">
                <a:solidFill>
                  <a:schemeClr val="tx1"/>
                </a:solidFill>
              </a:rPr>
              <a:t>사료부족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22969DD7-592A-45FC-8D75-4370585ADFD3}"/>
              </a:ext>
            </a:extLst>
          </p:cNvPr>
          <p:cNvSpPr/>
          <p:nvPr/>
        </p:nvSpPr>
        <p:spPr>
          <a:xfrm>
            <a:off x="1814030" y="1309958"/>
            <a:ext cx="1295082" cy="630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50" b="1" dirty="0">
                <a:solidFill>
                  <a:schemeClr val="tx1"/>
                </a:solidFill>
              </a:rPr>
              <a:t>식욕부족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C6DADA62-35E4-44C3-8026-B1CE6CBCD36E}"/>
              </a:ext>
            </a:extLst>
          </p:cNvPr>
          <p:cNvSpPr/>
          <p:nvPr/>
        </p:nvSpPr>
        <p:spPr>
          <a:xfrm>
            <a:off x="3241263" y="1309958"/>
            <a:ext cx="1295082" cy="630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50" b="1" dirty="0">
                <a:solidFill>
                  <a:schemeClr val="tx1"/>
                </a:solidFill>
              </a:rPr>
              <a:t>사료변경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FA87302B-1661-41AC-9C6A-F70F6C2A2851}"/>
              </a:ext>
            </a:extLst>
          </p:cNvPr>
          <p:cNvSpPr/>
          <p:nvPr/>
        </p:nvSpPr>
        <p:spPr>
          <a:xfrm>
            <a:off x="2709699" y="2071913"/>
            <a:ext cx="1638676" cy="630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50" b="1" dirty="0">
                <a:solidFill>
                  <a:schemeClr val="tx1"/>
                </a:solidFill>
              </a:rPr>
              <a:t>제</a:t>
            </a:r>
            <a:r>
              <a:rPr lang="en-US" altLang="ko-KR" sz="1350" b="1" dirty="0">
                <a:solidFill>
                  <a:schemeClr val="tx1"/>
                </a:solidFill>
              </a:rPr>
              <a:t>1</a:t>
            </a:r>
            <a:r>
              <a:rPr lang="ko-KR" altLang="en-US" sz="1350" b="1" dirty="0">
                <a:solidFill>
                  <a:schemeClr val="tx1"/>
                </a:solidFill>
              </a:rPr>
              <a:t>위 환경 불안정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52E4590D-6433-48D1-8F51-07A3CBE7E28A}"/>
              </a:ext>
            </a:extLst>
          </p:cNvPr>
          <p:cNvSpPr/>
          <p:nvPr/>
        </p:nvSpPr>
        <p:spPr>
          <a:xfrm>
            <a:off x="1071023" y="2833867"/>
            <a:ext cx="3330210" cy="630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50" b="1">
                <a:solidFill>
                  <a:schemeClr val="tx1"/>
                </a:solidFill>
              </a:rPr>
              <a:t>음에너지 균형</a:t>
            </a:r>
            <a:endParaRPr lang="ko-KR" altLang="en-US" sz="1350" b="1" dirty="0">
              <a:solidFill>
                <a:schemeClr val="tx1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94D52DF2-93D2-4EDA-B7AC-D157109BCE02}"/>
              </a:ext>
            </a:extLst>
          </p:cNvPr>
          <p:cNvSpPr/>
          <p:nvPr/>
        </p:nvSpPr>
        <p:spPr>
          <a:xfrm>
            <a:off x="1513729" y="3595821"/>
            <a:ext cx="2702491" cy="630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50" b="1" dirty="0">
                <a:solidFill>
                  <a:schemeClr val="tx1"/>
                </a:solidFill>
              </a:rPr>
              <a:t>체지방 동원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xmlns="" id="{91040C8E-25AD-475A-8344-647AA8E4573F}"/>
              </a:ext>
            </a:extLst>
          </p:cNvPr>
          <p:cNvSpPr/>
          <p:nvPr/>
        </p:nvSpPr>
        <p:spPr>
          <a:xfrm>
            <a:off x="1071023" y="4426478"/>
            <a:ext cx="3330210" cy="630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50" b="1" dirty="0">
                <a:solidFill>
                  <a:schemeClr val="tx1"/>
                </a:solidFill>
              </a:rPr>
              <a:t>혈중 </a:t>
            </a:r>
            <a:r>
              <a:rPr lang="ko-KR" altLang="en-US" sz="1350" b="1" dirty="0" err="1">
                <a:solidFill>
                  <a:schemeClr val="tx1"/>
                </a:solidFill>
              </a:rPr>
              <a:t>장쇄</a:t>
            </a:r>
            <a:r>
              <a:rPr lang="ko-KR" altLang="en-US" sz="1350" b="1" dirty="0">
                <a:solidFill>
                  <a:schemeClr val="tx1"/>
                </a:solidFill>
              </a:rPr>
              <a:t> 포화지방산 증가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4A8DEEA8-B30D-4A85-88A6-8C6269C37640}"/>
              </a:ext>
            </a:extLst>
          </p:cNvPr>
          <p:cNvSpPr/>
          <p:nvPr/>
        </p:nvSpPr>
        <p:spPr>
          <a:xfrm>
            <a:off x="1071023" y="5257136"/>
            <a:ext cx="3330210" cy="630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50" b="1" dirty="0">
                <a:solidFill>
                  <a:schemeClr val="tx1"/>
                </a:solidFill>
              </a:rPr>
              <a:t>모유 중 </a:t>
            </a:r>
            <a:r>
              <a:rPr lang="ko-KR" altLang="en-US" sz="1350" b="1" dirty="0" err="1">
                <a:solidFill>
                  <a:schemeClr val="tx1"/>
                </a:solidFill>
              </a:rPr>
              <a:t>장쇄</a:t>
            </a:r>
            <a:r>
              <a:rPr lang="ko-KR" altLang="en-US" sz="1350" b="1" dirty="0">
                <a:solidFill>
                  <a:schemeClr val="tx1"/>
                </a:solidFill>
              </a:rPr>
              <a:t> 포화지방산 증가</a:t>
            </a:r>
          </a:p>
        </p:txBody>
      </p:sp>
      <p:cxnSp>
        <p:nvCxnSpPr>
          <p:cNvPr id="19" name="연결선: 구부러짐 18">
            <a:extLst>
              <a:ext uri="{FF2B5EF4-FFF2-40B4-BE49-F238E27FC236}">
                <a16:creationId xmlns:a16="http://schemas.microsoft.com/office/drawing/2014/main" xmlns="" id="{43BF0B20-F8F2-4BEA-B3C4-2CC01C0D069F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5810" y="2212623"/>
            <a:ext cx="1105462" cy="449314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연결선: 구부러짐 19">
            <a:extLst>
              <a:ext uri="{FF2B5EF4-FFF2-40B4-BE49-F238E27FC236}">
                <a16:creationId xmlns:a16="http://schemas.microsoft.com/office/drawing/2014/main" xmlns="" id="{09BAEE78-15EE-48EE-A4C4-CCDDF66D50C2}"/>
              </a:ext>
            </a:extLst>
          </p:cNvPr>
          <p:cNvCxnSpPr>
            <a:cxnSpLocks/>
          </p:cNvCxnSpPr>
          <p:nvPr/>
        </p:nvCxnSpPr>
        <p:spPr>
          <a:xfrm rot="16200000" flipH="1">
            <a:off x="1886059" y="2212624"/>
            <a:ext cx="1105462" cy="449314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연결선: 구부러짐 20">
            <a:extLst>
              <a:ext uri="{FF2B5EF4-FFF2-40B4-BE49-F238E27FC236}">
                <a16:creationId xmlns:a16="http://schemas.microsoft.com/office/drawing/2014/main" xmlns="" id="{9CB1729E-50C0-4689-B6C8-D906DA75971E}"/>
              </a:ext>
            </a:extLst>
          </p:cNvPr>
          <p:cNvCxnSpPr>
            <a:cxnSpLocks/>
          </p:cNvCxnSpPr>
          <p:nvPr/>
        </p:nvCxnSpPr>
        <p:spPr>
          <a:xfrm rot="16200000" flipH="1">
            <a:off x="3853912" y="1939232"/>
            <a:ext cx="427809" cy="173882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xmlns="" id="{CDACD45B-0DB1-4786-8887-E92FDEA31431}"/>
              </a:ext>
            </a:extLst>
          </p:cNvPr>
          <p:cNvCxnSpPr>
            <a:cxnSpLocks/>
          </p:cNvCxnSpPr>
          <p:nvPr/>
        </p:nvCxnSpPr>
        <p:spPr>
          <a:xfrm>
            <a:off x="2949773" y="3397273"/>
            <a:ext cx="0" cy="4020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xmlns="" id="{ACB2F919-8E8E-4D81-972E-F1C7D7F76807}"/>
              </a:ext>
            </a:extLst>
          </p:cNvPr>
          <p:cNvCxnSpPr>
            <a:cxnSpLocks/>
          </p:cNvCxnSpPr>
          <p:nvPr/>
        </p:nvCxnSpPr>
        <p:spPr>
          <a:xfrm>
            <a:off x="2807986" y="4167882"/>
            <a:ext cx="0" cy="4020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xmlns="" id="{17AF249E-CEA2-47E8-9170-91A834B6F235}"/>
              </a:ext>
            </a:extLst>
          </p:cNvPr>
          <p:cNvCxnSpPr>
            <a:cxnSpLocks/>
          </p:cNvCxnSpPr>
          <p:nvPr/>
        </p:nvCxnSpPr>
        <p:spPr>
          <a:xfrm>
            <a:off x="2807986" y="4992099"/>
            <a:ext cx="0" cy="4020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xmlns="" id="{116A730C-94A2-430C-B687-F93001692B15}"/>
              </a:ext>
            </a:extLst>
          </p:cNvPr>
          <p:cNvCxnSpPr>
            <a:cxnSpLocks/>
          </p:cNvCxnSpPr>
          <p:nvPr/>
        </p:nvCxnSpPr>
        <p:spPr>
          <a:xfrm>
            <a:off x="4892258" y="1278731"/>
            <a:ext cx="0" cy="4665424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직사각형 29">
            <a:extLst>
              <a:ext uri="{FF2B5EF4-FFF2-40B4-BE49-F238E27FC236}">
                <a16:creationId xmlns:a16="http://schemas.microsoft.com/office/drawing/2014/main" xmlns="" id="{E57E0DD2-7556-4E99-8781-FCB85EBE307E}"/>
              </a:ext>
            </a:extLst>
          </p:cNvPr>
          <p:cNvSpPr/>
          <p:nvPr/>
        </p:nvSpPr>
        <p:spPr>
          <a:xfrm>
            <a:off x="5328082" y="1309958"/>
            <a:ext cx="1421293" cy="630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50" b="1" err="1">
                <a:solidFill>
                  <a:schemeClr val="tx1"/>
                </a:solidFill>
              </a:rPr>
              <a:t>대용유</a:t>
            </a:r>
            <a:r>
              <a:rPr lang="ko-KR" altLang="en-US" sz="1350" b="1" dirty="0">
                <a:solidFill>
                  <a:schemeClr val="tx1"/>
                </a:solidFill>
              </a:rPr>
              <a:t> </a:t>
            </a:r>
            <a:r>
              <a:rPr lang="ko-KR" altLang="en-US" sz="1350" b="1" dirty="0" err="1">
                <a:solidFill>
                  <a:schemeClr val="tx1"/>
                </a:solidFill>
              </a:rPr>
              <a:t>대량포유</a:t>
            </a:r>
            <a:endParaRPr lang="ko-KR" altLang="en-US" sz="1350" b="1" dirty="0">
              <a:solidFill>
                <a:schemeClr val="tx1"/>
              </a:solidFill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xmlns="" id="{71574978-7ECA-40AC-867F-F9ACD4DE959F}"/>
              </a:ext>
            </a:extLst>
          </p:cNvPr>
          <p:cNvSpPr/>
          <p:nvPr/>
        </p:nvSpPr>
        <p:spPr>
          <a:xfrm>
            <a:off x="7164601" y="1309958"/>
            <a:ext cx="1421293" cy="630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50" b="1" err="1">
                <a:solidFill>
                  <a:schemeClr val="tx1"/>
                </a:solidFill>
              </a:rPr>
              <a:t>대용유</a:t>
            </a:r>
            <a:r>
              <a:rPr lang="ko-KR" altLang="en-US" sz="1350" b="1" dirty="0">
                <a:solidFill>
                  <a:schemeClr val="tx1"/>
                </a:solidFill>
              </a:rPr>
              <a:t> </a:t>
            </a:r>
            <a:r>
              <a:rPr lang="ko-KR" altLang="en-US" sz="1350" b="1" dirty="0" err="1">
                <a:solidFill>
                  <a:schemeClr val="tx1"/>
                </a:solidFill>
              </a:rPr>
              <a:t>대량포유</a:t>
            </a:r>
            <a:endParaRPr lang="ko-KR" altLang="en-US" sz="1350" b="1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4903536-F062-428A-B620-214E608CB87A}"/>
              </a:ext>
            </a:extLst>
          </p:cNvPr>
          <p:cNvSpPr txBox="1"/>
          <p:nvPr/>
        </p:nvSpPr>
        <p:spPr>
          <a:xfrm>
            <a:off x="156564" y="5572536"/>
            <a:ext cx="967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u="sng" dirty="0" err="1">
                <a:solidFill>
                  <a:srgbClr val="FF0000"/>
                </a:solidFill>
              </a:rPr>
              <a:t>어미소</a:t>
            </a:r>
            <a:endParaRPr lang="ko-KR" altLang="en-US" b="1" u="sng" dirty="0">
              <a:solidFill>
                <a:srgbClr val="FF0000"/>
              </a:solidFill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xmlns="" id="{E6D16F41-D9A6-4D34-BB8B-FEDF493FD551}"/>
              </a:ext>
            </a:extLst>
          </p:cNvPr>
          <p:cNvSpPr/>
          <p:nvPr/>
        </p:nvSpPr>
        <p:spPr>
          <a:xfrm>
            <a:off x="6131520" y="2264474"/>
            <a:ext cx="1421293" cy="630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50" b="1" dirty="0">
                <a:solidFill>
                  <a:schemeClr val="tx1"/>
                </a:solidFill>
              </a:rPr>
              <a:t>제 </a:t>
            </a:r>
            <a:r>
              <a:rPr lang="en-US" altLang="ko-KR" sz="1350" b="1" dirty="0">
                <a:solidFill>
                  <a:schemeClr val="tx1"/>
                </a:solidFill>
              </a:rPr>
              <a:t>4</a:t>
            </a:r>
            <a:r>
              <a:rPr lang="ko-KR" altLang="en-US" sz="1350" b="1" dirty="0">
                <a:solidFill>
                  <a:schemeClr val="tx1"/>
                </a:solidFill>
              </a:rPr>
              <a:t>위 내</a:t>
            </a:r>
            <a:endParaRPr lang="en-US" altLang="ko-KR" sz="135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1350" b="1" dirty="0">
                <a:solidFill>
                  <a:schemeClr val="tx1"/>
                </a:solidFill>
              </a:rPr>
              <a:t>위산 농도저하</a:t>
            </a: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xmlns="" id="{322CF448-F357-4E75-A566-0AF1A44D5D09}"/>
              </a:ext>
            </a:extLst>
          </p:cNvPr>
          <p:cNvSpPr/>
          <p:nvPr/>
        </p:nvSpPr>
        <p:spPr>
          <a:xfrm>
            <a:off x="5328082" y="3218990"/>
            <a:ext cx="1421293" cy="630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50" b="1" dirty="0" err="1">
                <a:solidFill>
                  <a:schemeClr val="tx1"/>
                </a:solidFill>
              </a:rPr>
              <a:t>커드형성부전</a:t>
            </a:r>
            <a:endParaRPr lang="ko-KR" altLang="en-US" sz="1350" b="1" dirty="0">
              <a:solidFill>
                <a:schemeClr val="tx1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xmlns="" id="{BDB5DB12-E525-49E0-92C6-81B7C40A0DED}"/>
              </a:ext>
            </a:extLst>
          </p:cNvPr>
          <p:cNvSpPr/>
          <p:nvPr/>
        </p:nvSpPr>
        <p:spPr>
          <a:xfrm>
            <a:off x="7146706" y="3627057"/>
            <a:ext cx="1421293" cy="630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50" b="1" dirty="0" err="1">
                <a:solidFill>
                  <a:schemeClr val="tx1"/>
                </a:solidFill>
              </a:rPr>
              <a:t>커드형성부전</a:t>
            </a:r>
            <a:endParaRPr lang="ko-KR" altLang="en-US" sz="1350" b="1" dirty="0">
              <a:solidFill>
                <a:schemeClr val="tx1"/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xmlns="" id="{4DB6AD19-68C7-4D26-85FA-6C1E9DB09FDF}"/>
              </a:ext>
            </a:extLst>
          </p:cNvPr>
          <p:cNvSpPr/>
          <p:nvPr/>
        </p:nvSpPr>
        <p:spPr>
          <a:xfrm>
            <a:off x="5446890" y="4497222"/>
            <a:ext cx="1421293" cy="630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50" b="1" dirty="0" err="1">
                <a:solidFill>
                  <a:schemeClr val="tx1"/>
                </a:solidFill>
              </a:rPr>
              <a:t>커드형성부전</a:t>
            </a:r>
            <a:endParaRPr lang="ko-KR" altLang="en-US" sz="1350" b="1" dirty="0">
              <a:solidFill>
                <a:schemeClr val="tx1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xmlns="" id="{A5C1882B-0E66-47AF-8345-A0996859FB33}"/>
              </a:ext>
            </a:extLst>
          </p:cNvPr>
          <p:cNvSpPr/>
          <p:nvPr/>
        </p:nvSpPr>
        <p:spPr>
          <a:xfrm>
            <a:off x="7130636" y="5057278"/>
            <a:ext cx="1421293" cy="630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50" b="1" dirty="0">
                <a:solidFill>
                  <a:schemeClr val="tx1"/>
                </a:solidFill>
              </a:rPr>
              <a:t>흰 설사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F0D3D86-EAA4-423F-9BD4-D08453E1B94B}"/>
              </a:ext>
            </a:extLst>
          </p:cNvPr>
          <p:cNvSpPr txBox="1"/>
          <p:nvPr/>
        </p:nvSpPr>
        <p:spPr>
          <a:xfrm>
            <a:off x="8100508" y="5572536"/>
            <a:ext cx="964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u="sng" dirty="0">
                <a:solidFill>
                  <a:srgbClr val="FF0000"/>
                </a:solidFill>
              </a:rPr>
              <a:t>송아지</a:t>
            </a:r>
          </a:p>
        </p:txBody>
      </p:sp>
      <p:cxnSp>
        <p:nvCxnSpPr>
          <p:cNvPr id="41" name="연결선: 구부러짐 40">
            <a:extLst>
              <a:ext uri="{FF2B5EF4-FFF2-40B4-BE49-F238E27FC236}">
                <a16:creationId xmlns:a16="http://schemas.microsoft.com/office/drawing/2014/main" xmlns="" id="{BF1A949B-4720-4093-AA8B-62701F919DA9}"/>
              </a:ext>
            </a:extLst>
          </p:cNvPr>
          <p:cNvCxnSpPr>
            <a:cxnSpLocks/>
          </p:cNvCxnSpPr>
          <p:nvPr/>
        </p:nvCxnSpPr>
        <p:spPr>
          <a:xfrm rot="16200000" flipH="1">
            <a:off x="6233397" y="2011512"/>
            <a:ext cx="427809" cy="173882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연결선: 구부러짐 41">
            <a:extLst>
              <a:ext uri="{FF2B5EF4-FFF2-40B4-BE49-F238E27FC236}">
                <a16:creationId xmlns:a16="http://schemas.microsoft.com/office/drawing/2014/main" xmlns="" id="{2C80336C-E352-4157-AB9D-D540E053452A}"/>
              </a:ext>
            </a:extLst>
          </p:cNvPr>
          <p:cNvCxnSpPr>
            <a:cxnSpLocks/>
          </p:cNvCxnSpPr>
          <p:nvPr/>
        </p:nvCxnSpPr>
        <p:spPr>
          <a:xfrm rot="16200000" flipH="1">
            <a:off x="6172970" y="2989902"/>
            <a:ext cx="427809" cy="173882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xmlns="" id="{324E164E-536F-4993-B7A8-4A47B4C21724}"/>
              </a:ext>
            </a:extLst>
          </p:cNvPr>
          <p:cNvCxnSpPr>
            <a:cxnSpLocks/>
          </p:cNvCxnSpPr>
          <p:nvPr/>
        </p:nvCxnSpPr>
        <p:spPr>
          <a:xfrm flipH="1">
            <a:off x="8100509" y="1884548"/>
            <a:ext cx="171520" cy="191478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xmlns="" id="{7E15DA74-F973-4F4B-8F98-C883FFC3C11A}"/>
              </a:ext>
            </a:extLst>
          </p:cNvPr>
          <p:cNvCxnSpPr>
            <a:cxnSpLocks/>
          </p:cNvCxnSpPr>
          <p:nvPr/>
        </p:nvCxnSpPr>
        <p:spPr>
          <a:xfrm flipV="1">
            <a:off x="4154759" y="4992099"/>
            <a:ext cx="1503151" cy="5804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xmlns="" id="{1A4DD67A-B8E6-4675-80ED-CF0E48529FBE}"/>
              </a:ext>
            </a:extLst>
          </p:cNvPr>
          <p:cNvCxnSpPr>
            <a:cxnSpLocks/>
          </p:cNvCxnSpPr>
          <p:nvPr/>
        </p:nvCxnSpPr>
        <p:spPr>
          <a:xfrm>
            <a:off x="6629152" y="4992099"/>
            <a:ext cx="836545" cy="4020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xmlns="" id="{CCCDF9F7-FB55-44C7-BCE3-CDCBADFA4041}"/>
              </a:ext>
            </a:extLst>
          </p:cNvPr>
          <p:cNvCxnSpPr>
            <a:cxnSpLocks/>
          </p:cNvCxnSpPr>
          <p:nvPr/>
        </p:nvCxnSpPr>
        <p:spPr>
          <a:xfrm>
            <a:off x="6629152" y="3627057"/>
            <a:ext cx="1042136" cy="15660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>
            <a:extLst>
              <a:ext uri="{FF2B5EF4-FFF2-40B4-BE49-F238E27FC236}">
                <a16:creationId xmlns:a16="http://schemas.microsoft.com/office/drawing/2014/main" xmlns="" id="{5F44214A-5852-4621-96C9-458A0C442D0C}"/>
              </a:ext>
            </a:extLst>
          </p:cNvPr>
          <p:cNvCxnSpPr>
            <a:cxnSpLocks/>
          </p:cNvCxnSpPr>
          <p:nvPr/>
        </p:nvCxnSpPr>
        <p:spPr>
          <a:xfrm flipH="1">
            <a:off x="8043252" y="4173506"/>
            <a:ext cx="173923" cy="10196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1057CBF-AB8B-477C-AEA8-0DBAEE40600A}"/>
              </a:ext>
            </a:extLst>
          </p:cNvPr>
          <p:cNvSpPr txBox="1"/>
          <p:nvPr/>
        </p:nvSpPr>
        <p:spPr>
          <a:xfrm>
            <a:off x="102331" y="858139"/>
            <a:ext cx="448246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50" b="1" dirty="0"/>
              <a:t>모유성 흰 설사의 발생 기전</a:t>
            </a:r>
          </a:p>
        </p:txBody>
      </p:sp>
    </p:spTree>
    <p:extLst>
      <p:ext uri="{BB962C8B-B14F-4D97-AF65-F5344CB8AC3E}">
        <p14:creationId xmlns:p14="http://schemas.microsoft.com/office/powerpoint/2010/main" val="33531816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792670" y="830579"/>
            <a:ext cx="7667815" cy="57668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835658" y="260603"/>
            <a:ext cx="5688711" cy="876299"/>
          </a:xfrm>
          <a:solidFill>
            <a:schemeClr val="bg1"/>
          </a:solidFill>
        </p:spPr>
        <p:txBody>
          <a:bodyPr vert="horz" wrap="square" lIns="91440" tIns="45720" rIns="91440" bIns="45720" anchor="ctr">
            <a:noAutofit/>
          </a:bodyPr>
          <a:lstStyle/>
          <a:p>
            <a:pPr>
              <a:defRPr lang="ko-KR" altLang="en-US"/>
            </a:pPr>
            <a:r>
              <a:rPr lang="ko-KR" altLang="en-US" sz="3300">
                <a:latin typeface="HY울릉도B"/>
                <a:ea typeface="HY울릉도B"/>
              </a:rPr>
              <a:t>번식농가의 중요 포인트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49609" y="1340738"/>
            <a:ext cx="6244781" cy="1452372"/>
          </a:xfrm>
        </p:spPr>
        <p:txBody>
          <a:bodyPr>
            <a:noAutofit/>
          </a:bodyPr>
          <a:lstStyle/>
          <a:p>
            <a:pPr algn="l">
              <a:defRPr lang="ko-KR" altLang="en-US"/>
            </a:pPr>
            <a:r>
              <a:rPr lang="ko-KR" altLang="en-US" sz="2100" dirty="0">
                <a:solidFill>
                  <a:srgbClr val="000000"/>
                </a:solidFill>
                <a:latin typeface="HY울릉도B"/>
                <a:ea typeface="HY울릉도B"/>
              </a:rPr>
              <a:t>1</a:t>
            </a:r>
            <a:r>
              <a:rPr lang="ko-KR" altLang="en-US" sz="2100" dirty="0">
                <a:solidFill>
                  <a:srgbClr val="000000"/>
                </a:solidFill>
                <a:latin typeface="한컴 솔잎 M"/>
                <a:ea typeface="한컴 솔잎 M"/>
              </a:rPr>
              <a:t>.  어미소의 배가 크게 부풀어 있는가? </a:t>
            </a:r>
          </a:p>
          <a:p>
            <a:pPr marL="90011" indent="0" algn="l">
              <a:lnSpc>
                <a:spcPct val="150000"/>
              </a:lnSpc>
              <a:buFont typeface="Wingdings"/>
              <a:buNone/>
              <a:defRPr lang="ko-KR" altLang="en-US"/>
            </a:pPr>
            <a:r>
              <a:rPr lang="ko-KR" altLang="en-US" sz="1700" dirty="0">
                <a:solidFill>
                  <a:srgbClr val="000000"/>
                </a:solidFill>
                <a:latin typeface="한컴 솔잎 M"/>
                <a:ea typeface="한컴 솔잎 M"/>
              </a:rPr>
              <a:t>    → 배가 뽈록 튀어나온 것은 스트레스를 받았기 때문</a:t>
            </a:r>
          </a:p>
          <a:p>
            <a:pPr algn="l">
              <a:lnSpc>
                <a:spcPct val="150000"/>
              </a:lnSpc>
              <a:buFont typeface="Arial"/>
              <a:buNone/>
              <a:defRPr lang="ko-KR" altLang="en-US"/>
            </a:pPr>
            <a:r>
              <a:rPr lang="ko-KR" altLang="en-US" sz="2100" dirty="0">
                <a:solidFill>
                  <a:srgbClr val="000000"/>
                </a:solidFill>
                <a:latin typeface="HY울릉도B"/>
                <a:ea typeface="HY울릉도B"/>
              </a:rPr>
              <a:t>2</a:t>
            </a:r>
            <a:r>
              <a:rPr lang="ko-KR" altLang="en-US" sz="2100" dirty="0">
                <a:solidFill>
                  <a:srgbClr val="000000"/>
                </a:solidFill>
                <a:latin typeface="한컴 솔잎 M"/>
                <a:ea typeface="한컴 솔잎 M"/>
              </a:rPr>
              <a:t>. </a:t>
            </a:r>
            <a:r>
              <a:rPr lang="ko-KR" altLang="en-US" sz="2100" dirty="0" err="1">
                <a:solidFill>
                  <a:srgbClr val="000000"/>
                </a:solidFill>
                <a:latin typeface="한컴 솔잎 M"/>
                <a:ea typeface="한컴 솔잎 M"/>
              </a:rPr>
              <a:t>생리적빈혈의</a:t>
            </a:r>
            <a:r>
              <a:rPr lang="ko-KR" altLang="en-US" sz="2100" dirty="0">
                <a:solidFill>
                  <a:srgbClr val="000000"/>
                </a:solidFill>
                <a:latin typeface="한컴 솔잎 M"/>
                <a:ea typeface="한컴 솔잎 M"/>
              </a:rPr>
              <a:t> 예방을 하고 있는가?</a:t>
            </a:r>
          </a:p>
          <a:p>
            <a:pPr marL="90011" indent="0" algn="l">
              <a:lnSpc>
                <a:spcPct val="150000"/>
              </a:lnSpc>
              <a:buFont typeface="Wingdings"/>
              <a:buNone/>
              <a:defRPr lang="ko-KR" altLang="en-US"/>
            </a:pPr>
            <a:r>
              <a:rPr lang="ko-KR" altLang="en-US" sz="1700" dirty="0">
                <a:solidFill>
                  <a:srgbClr val="000000"/>
                </a:solidFill>
                <a:latin typeface="한컴 솔잎 M"/>
                <a:ea typeface="한컴 솔잎 M"/>
              </a:rPr>
              <a:t>    → 생후 3일째 경에 </a:t>
            </a:r>
            <a:r>
              <a:rPr lang="ko-KR" altLang="en-US" sz="1700" dirty="0" err="1">
                <a:solidFill>
                  <a:srgbClr val="000000"/>
                </a:solidFill>
                <a:latin typeface="한컴 솔잎 M"/>
                <a:ea typeface="한컴 솔잎 M"/>
              </a:rPr>
              <a:t>철분제를</a:t>
            </a:r>
            <a:r>
              <a:rPr lang="ko-KR" altLang="en-US" sz="1700" dirty="0">
                <a:solidFill>
                  <a:srgbClr val="000000"/>
                </a:solidFill>
                <a:latin typeface="한컴 솔잎 M"/>
                <a:ea typeface="한컴 솔잎 M"/>
              </a:rPr>
              <a:t> 주사하였다면 </a:t>
            </a:r>
            <a:r>
              <a:rPr lang="en-US" altLang="ko-KR" sz="1700" dirty="0">
                <a:solidFill>
                  <a:srgbClr val="000000"/>
                </a:solidFill>
                <a:latin typeface="한컴 솔잎 M"/>
                <a:ea typeface="한컴 솔잎 M"/>
              </a:rPr>
              <a:t>OK</a:t>
            </a:r>
          </a:p>
          <a:p>
            <a:pPr algn="l">
              <a:lnSpc>
                <a:spcPct val="150000"/>
              </a:lnSpc>
              <a:buFont typeface="Wingdings"/>
              <a:buNone/>
              <a:defRPr lang="ko-KR" altLang="en-US"/>
            </a:pPr>
            <a:r>
              <a:rPr lang="ko-KR" altLang="en-US" sz="2100" dirty="0">
                <a:solidFill>
                  <a:srgbClr val="000000"/>
                </a:solidFill>
                <a:latin typeface="HY견고딕"/>
                <a:ea typeface="HY견고딕"/>
              </a:rPr>
              <a:t>3</a:t>
            </a:r>
            <a:r>
              <a:rPr lang="ko-KR" altLang="en-US" sz="2100" dirty="0">
                <a:solidFill>
                  <a:srgbClr val="000000"/>
                </a:solidFill>
                <a:latin typeface="한컴 솔잎 M"/>
                <a:ea typeface="한컴 솔잎 M"/>
              </a:rPr>
              <a:t>. </a:t>
            </a:r>
            <a:r>
              <a:rPr lang="en-US" altLang="ko-KR" sz="2100" dirty="0">
                <a:solidFill>
                  <a:srgbClr val="000000"/>
                </a:solidFill>
                <a:latin typeface="한컴 솔잎 M"/>
                <a:ea typeface="한컴 솔잎 M"/>
              </a:rPr>
              <a:t>3~4</a:t>
            </a:r>
            <a:r>
              <a:rPr lang="ko-KR" altLang="en-US" sz="2100" dirty="0" err="1">
                <a:solidFill>
                  <a:srgbClr val="000000"/>
                </a:solidFill>
                <a:latin typeface="한컴 솔잎 M"/>
                <a:ea typeface="한컴 솔잎 M"/>
              </a:rPr>
              <a:t>개월령의</a:t>
            </a:r>
            <a:r>
              <a:rPr lang="ko-KR" altLang="en-US" sz="2100" dirty="0">
                <a:solidFill>
                  <a:srgbClr val="000000"/>
                </a:solidFill>
                <a:latin typeface="한컴 솔잎 M"/>
                <a:ea typeface="한컴 솔잎 M"/>
              </a:rPr>
              <a:t> 송아지의 발육이 좋은가?</a:t>
            </a:r>
          </a:p>
          <a:p>
            <a:pPr marL="90011" indent="0" algn="l">
              <a:lnSpc>
                <a:spcPct val="150000"/>
              </a:lnSpc>
              <a:buFont typeface="Wingdings"/>
              <a:buNone/>
              <a:defRPr lang="ko-KR" altLang="en-US"/>
            </a:pPr>
            <a:r>
              <a:rPr lang="ko-KR" altLang="en-US" sz="1700" dirty="0">
                <a:solidFill>
                  <a:srgbClr val="000000"/>
                </a:solidFill>
                <a:latin typeface="한컴 솔잎 M"/>
                <a:ea typeface="한컴 솔잎 M"/>
              </a:rPr>
              <a:t>    → 초유와, </a:t>
            </a:r>
            <a:r>
              <a:rPr lang="ko-KR" altLang="en-US" sz="1700" dirty="0" err="1">
                <a:solidFill>
                  <a:srgbClr val="000000"/>
                </a:solidFill>
                <a:latin typeface="한컴 솔잎 M"/>
                <a:ea typeface="한컴 솔잎 M"/>
              </a:rPr>
              <a:t>스타터의</a:t>
            </a:r>
            <a:r>
              <a:rPr lang="ko-KR" altLang="en-US" sz="1700" dirty="0">
                <a:solidFill>
                  <a:srgbClr val="000000"/>
                </a:solidFill>
                <a:latin typeface="한컴 솔잎 M"/>
                <a:ea typeface="한컴 솔잎 M"/>
              </a:rPr>
              <a:t> 부족, 빈혈, 기생충 등이 원인일수도</a:t>
            </a:r>
          </a:p>
          <a:p>
            <a:pPr algn="l">
              <a:lnSpc>
                <a:spcPct val="150000"/>
              </a:lnSpc>
              <a:buFont typeface="Wingdings"/>
              <a:buNone/>
              <a:defRPr lang="ko-KR" altLang="en-US"/>
            </a:pPr>
            <a:r>
              <a:rPr lang="ko-KR" altLang="en-US" sz="2100" dirty="0">
                <a:solidFill>
                  <a:srgbClr val="000000"/>
                </a:solidFill>
                <a:latin typeface="HY울릉도B"/>
                <a:ea typeface="HY울릉도B"/>
              </a:rPr>
              <a:t>4</a:t>
            </a:r>
            <a:r>
              <a:rPr lang="ko-KR" altLang="en-US" sz="2100" dirty="0">
                <a:solidFill>
                  <a:srgbClr val="000000"/>
                </a:solidFill>
                <a:latin typeface="한컴 솔잎 M"/>
                <a:ea typeface="한컴 솔잎 M"/>
              </a:rPr>
              <a:t>. 3~4개월령의 조사료급여량은 충분한가?</a:t>
            </a:r>
          </a:p>
          <a:p>
            <a:pPr marL="90011" indent="0" algn="l">
              <a:lnSpc>
                <a:spcPct val="150000"/>
              </a:lnSpc>
              <a:buFont typeface="Wingdings"/>
              <a:buNone/>
              <a:defRPr lang="ko-KR" altLang="en-US"/>
            </a:pPr>
            <a:r>
              <a:rPr lang="ko-KR" altLang="en-US" sz="1700" dirty="0">
                <a:solidFill>
                  <a:srgbClr val="000000"/>
                </a:solidFill>
                <a:latin typeface="한컴 솔잎 M"/>
                <a:ea typeface="한컴 솔잎 M"/>
              </a:rPr>
              <a:t>    → 조사료 급여가 부족하면 제1위가 발달하지 않는다</a:t>
            </a:r>
          </a:p>
          <a:p>
            <a:pPr algn="l">
              <a:lnSpc>
                <a:spcPct val="150000"/>
              </a:lnSpc>
              <a:buFont typeface="Wingdings"/>
              <a:buNone/>
              <a:defRPr lang="ko-KR" altLang="en-US"/>
            </a:pPr>
            <a:r>
              <a:rPr lang="ko-KR" altLang="en-US" sz="2100" dirty="0">
                <a:solidFill>
                  <a:srgbClr val="000000"/>
                </a:solidFill>
                <a:latin typeface="HY울릉도B"/>
                <a:ea typeface="HY울릉도B"/>
              </a:rPr>
              <a:t>5</a:t>
            </a:r>
            <a:r>
              <a:rPr lang="ko-KR" altLang="en-US" sz="2100" dirty="0">
                <a:solidFill>
                  <a:srgbClr val="000000"/>
                </a:solidFill>
                <a:latin typeface="한컴 솔잎 M"/>
                <a:ea typeface="한컴 솔잎 M"/>
              </a:rPr>
              <a:t>. 출하 전에 농후사료를 너무 먹이지 않았는가?</a:t>
            </a:r>
          </a:p>
          <a:p>
            <a:pPr marL="90011" indent="0" algn="l">
              <a:lnSpc>
                <a:spcPct val="150000"/>
              </a:lnSpc>
              <a:buFont typeface="Wingdings"/>
              <a:buNone/>
              <a:defRPr lang="ko-KR" altLang="en-US"/>
            </a:pPr>
            <a:r>
              <a:rPr lang="ko-KR" altLang="en-US" sz="1700" dirty="0">
                <a:solidFill>
                  <a:srgbClr val="000000"/>
                </a:solidFill>
                <a:latin typeface="한컴 솔잎 M"/>
                <a:ea typeface="한컴 솔잎 M"/>
              </a:rPr>
              <a:t>    → 근간지방과 </a:t>
            </a:r>
            <a:r>
              <a:rPr lang="ko-KR" altLang="en-US" sz="1700" dirty="0" err="1">
                <a:solidFill>
                  <a:srgbClr val="000000"/>
                </a:solidFill>
                <a:latin typeface="한컴 솔잎 M"/>
                <a:ea typeface="한컴 솔잎 M"/>
              </a:rPr>
              <a:t>복강내지방의</a:t>
            </a:r>
            <a:r>
              <a:rPr lang="ko-KR" altLang="en-US" sz="1700" dirty="0">
                <a:solidFill>
                  <a:srgbClr val="000000"/>
                </a:solidFill>
                <a:latin typeface="한컴 솔잎 M"/>
                <a:ea typeface="한컴 솔잎 M"/>
              </a:rPr>
              <a:t> 원료가 되어 버린다</a:t>
            </a:r>
          </a:p>
          <a:p>
            <a:pPr marL="90011" indent="0" algn="l">
              <a:lnSpc>
                <a:spcPct val="150000"/>
              </a:lnSpc>
              <a:buFont typeface="Wingdings"/>
              <a:buNone/>
              <a:defRPr lang="ko-KR" altLang="en-US"/>
            </a:pPr>
            <a:endParaRPr lang="ko-KR" altLang="en-US" sz="1700" dirty="0">
              <a:solidFill>
                <a:srgbClr val="000000"/>
              </a:solidFill>
              <a:latin typeface="한컴 솔잎 M"/>
              <a:ea typeface="한컴 솔잎 M"/>
            </a:endParaRPr>
          </a:p>
          <a:p>
            <a:pPr marL="180022" indent="-90011">
              <a:defRPr lang="ko-KR" altLang="en-US"/>
            </a:pPr>
            <a:endParaRPr lang="ko-KR" altLang="en-US" sz="1700" dirty="0">
              <a:solidFill>
                <a:srgbClr val="000000"/>
              </a:solidFill>
              <a:latin typeface="한컴 솔잎 M"/>
              <a:ea typeface="한컴 솔잎 M"/>
            </a:endParaRPr>
          </a:p>
        </p:txBody>
      </p:sp>
      <p:sp>
        <p:nvSpPr>
          <p:cNvPr id="13" name="포인트가 7개인 별 12"/>
          <p:cNvSpPr/>
          <p:nvPr/>
        </p:nvSpPr>
        <p:spPr>
          <a:xfrm>
            <a:off x="0" y="222408"/>
            <a:ext cx="1835658" cy="111833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rgbClr val="FF0000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4" name="부제목 2"/>
          <p:cNvSpPr/>
          <p:nvPr/>
        </p:nvSpPr>
        <p:spPr>
          <a:xfrm>
            <a:off x="395478" y="470152"/>
            <a:ext cx="1054131" cy="666749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marL="0" indent="0" defTabSz="698135" eaLnBrk="1" latinLnBrk="1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lang="ko-KR" altLang="en-US"/>
            </a:pPr>
            <a:r>
              <a:rPr lang="ko-KR" altLang="en-US" sz="2800" b="0" i="0" u="none" kern="1200">
                <a:solidFill>
                  <a:srgbClr val="FFFF00"/>
                </a:solidFill>
                <a:latin typeface="문체부 제목 바탕체"/>
                <a:ea typeface="문체부 제목 바탕체"/>
              </a:rPr>
              <a:t>중요!</a:t>
            </a:r>
          </a:p>
        </p:txBody>
      </p:sp>
    </p:spTree>
    <p:extLst>
      <p:ext uri="{BB962C8B-B14F-4D97-AF65-F5344CB8AC3E}">
        <p14:creationId xmlns:p14="http://schemas.microsoft.com/office/powerpoint/2010/main" val="426516501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0E2C971E-80DF-47C7-A201-CF2C68145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272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: 둥근 모서리 6"/>
          <p:cNvSpPr/>
          <p:nvPr/>
        </p:nvSpPr>
        <p:spPr>
          <a:xfrm>
            <a:off x="596074" y="359304"/>
            <a:ext cx="8180365" cy="903970"/>
          </a:xfrm>
          <a:prstGeom prst="roundRect">
            <a:avLst>
              <a:gd name="adj" fmla="val 3991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4" name="사각형: 둥근 모서리 13"/>
          <p:cNvSpPr/>
          <p:nvPr/>
        </p:nvSpPr>
        <p:spPr>
          <a:xfrm>
            <a:off x="675002" y="433256"/>
            <a:ext cx="8044543" cy="757504"/>
          </a:xfrm>
          <a:prstGeom prst="roundRect">
            <a:avLst>
              <a:gd name="adj" fmla="val 399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7" name="TextBox 16">
            <a:extLst/>
          </p:cNvPr>
          <p:cNvSpPr txBox="1"/>
          <p:nvPr/>
        </p:nvSpPr>
        <p:spPr>
          <a:xfrm flipH="1">
            <a:off x="3826220" y="3476377"/>
            <a:ext cx="10651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VISION</a:t>
            </a:r>
            <a:endParaRPr lang="ko-KR" altLang="en-US" sz="15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8" name="TextBox 17">
            <a:extLst/>
          </p:cNvPr>
          <p:cNvSpPr txBox="1"/>
          <p:nvPr/>
        </p:nvSpPr>
        <p:spPr>
          <a:xfrm flipH="1">
            <a:off x="855062" y="626956"/>
            <a:ext cx="524855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자궁과 난소의 이해</a:t>
            </a:r>
          </a:p>
        </p:txBody>
      </p:sp>
      <p:pic>
        <p:nvPicPr>
          <p:cNvPr id="5" name="그림 4" descr="텍스트, 지도이(가) 표시된 사진&#10;&#10;매우 높은 신뢰도로 생성된 설명">
            <a:extLst>
              <a:ext uri="{FF2B5EF4-FFF2-40B4-BE49-F238E27FC236}">
                <a16:creationId xmlns:a16="http://schemas.microsoft.com/office/drawing/2014/main" xmlns="" id="{BC0F1A85-42E4-43F8-BCAD-EDBA038C3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49" y="1785393"/>
            <a:ext cx="7993222" cy="444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361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: 도형 3"/>
          <p:cNvSpPr/>
          <p:nvPr/>
        </p:nvSpPr>
        <p:spPr>
          <a:xfrm>
            <a:off x="6533537" y="4247536"/>
            <a:ext cx="2610464" cy="2610464"/>
          </a:xfrm>
          <a:custGeom>
            <a:avLst/>
            <a:gdLst>
              <a:gd name="connsiteX0" fmla="*/ 3480619 w 3480619"/>
              <a:gd name="connsiteY0" fmla="*/ 0 h 3480619"/>
              <a:gd name="connsiteX1" fmla="*/ 3480619 w 3480619"/>
              <a:gd name="connsiteY1" fmla="*/ 3480619 h 3480619"/>
              <a:gd name="connsiteX2" fmla="*/ 0 w 3480619"/>
              <a:gd name="connsiteY2" fmla="*/ 3480619 h 3480619"/>
              <a:gd name="connsiteX3" fmla="*/ 3480619 w 3480619"/>
              <a:gd name="connsiteY3" fmla="*/ 0 h 348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0619" h="3480619">
                <a:moveTo>
                  <a:pt x="3480619" y="0"/>
                </a:moveTo>
                <a:lnTo>
                  <a:pt x="3480619" y="3480619"/>
                </a:lnTo>
                <a:lnTo>
                  <a:pt x="0" y="3480619"/>
                </a:lnTo>
                <a:cubicBezTo>
                  <a:pt x="0" y="1558326"/>
                  <a:pt x="1558326" y="0"/>
                  <a:pt x="3480619" y="0"/>
                </a:cubicBezTo>
                <a:close/>
              </a:path>
            </a:pathLst>
          </a:custGeom>
          <a:gradFill>
            <a:gsLst>
              <a:gs pos="0">
                <a:srgbClr val="8E99DD">
                  <a:alpha val="50000"/>
                </a:srgbClr>
              </a:gs>
              <a:gs pos="35000">
                <a:srgbClr val="9DC1EF">
                  <a:alpha val="50000"/>
                </a:srgbClr>
              </a:gs>
              <a:gs pos="74000">
                <a:srgbClr val="B9ADDE">
                  <a:alpha val="50000"/>
                </a:srgbClr>
              </a:gs>
              <a:gs pos="100000">
                <a:srgbClr val="D7ACD2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6" name="자유형: 도형 5"/>
          <p:cNvSpPr/>
          <p:nvPr/>
        </p:nvSpPr>
        <p:spPr>
          <a:xfrm>
            <a:off x="7097662" y="4811662"/>
            <a:ext cx="2046338" cy="2046338"/>
          </a:xfrm>
          <a:custGeom>
            <a:avLst/>
            <a:gdLst>
              <a:gd name="connsiteX0" fmla="*/ 3480619 w 3480619"/>
              <a:gd name="connsiteY0" fmla="*/ 0 h 3480619"/>
              <a:gd name="connsiteX1" fmla="*/ 3480619 w 3480619"/>
              <a:gd name="connsiteY1" fmla="*/ 3480619 h 3480619"/>
              <a:gd name="connsiteX2" fmla="*/ 0 w 3480619"/>
              <a:gd name="connsiteY2" fmla="*/ 3480619 h 3480619"/>
              <a:gd name="connsiteX3" fmla="*/ 3480619 w 3480619"/>
              <a:gd name="connsiteY3" fmla="*/ 0 h 348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0619" h="3480619">
                <a:moveTo>
                  <a:pt x="3480619" y="0"/>
                </a:moveTo>
                <a:lnTo>
                  <a:pt x="3480619" y="3480619"/>
                </a:lnTo>
                <a:lnTo>
                  <a:pt x="0" y="3480619"/>
                </a:lnTo>
                <a:cubicBezTo>
                  <a:pt x="0" y="1558326"/>
                  <a:pt x="1558326" y="0"/>
                  <a:pt x="3480619" y="0"/>
                </a:cubicBezTo>
                <a:close/>
              </a:path>
            </a:pathLst>
          </a:custGeom>
          <a:gradFill>
            <a:gsLst>
              <a:gs pos="0">
                <a:srgbClr val="8E99DD"/>
              </a:gs>
              <a:gs pos="35000">
                <a:srgbClr val="9DC1EF"/>
              </a:gs>
              <a:gs pos="74000">
                <a:srgbClr val="B9ADDE"/>
              </a:gs>
              <a:gs pos="100000">
                <a:srgbClr val="D7ACD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grpSp>
        <p:nvGrpSpPr>
          <p:cNvPr id="2" name="그룹 7"/>
          <p:cNvGrpSpPr/>
          <p:nvPr/>
        </p:nvGrpSpPr>
        <p:grpSpPr>
          <a:xfrm rot="10800000">
            <a:off x="0" y="14984"/>
            <a:ext cx="1971675" cy="1971675"/>
            <a:chOff x="8711382" y="3377381"/>
            <a:chExt cx="3480619" cy="3480619"/>
          </a:xfrm>
        </p:grpSpPr>
        <p:sp>
          <p:nvSpPr>
            <p:cNvPr id="9" name="자유형: 도형 8"/>
            <p:cNvSpPr/>
            <p:nvPr/>
          </p:nvSpPr>
          <p:spPr>
            <a:xfrm>
              <a:off x="8711382" y="3377381"/>
              <a:ext cx="3480619" cy="3480619"/>
            </a:xfrm>
            <a:custGeom>
              <a:avLst/>
              <a:gdLst>
                <a:gd name="connsiteX0" fmla="*/ 3480619 w 3480619"/>
                <a:gd name="connsiteY0" fmla="*/ 0 h 3480619"/>
                <a:gd name="connsiteX1" fmla="*/ 3480619 w 3480619"/>
                <a:gd name="connsiteY1" fmla="*/ 3480619 h 3480619"/>
                <a:gd name="connsiteX2" fmla="*/ 0 w 3480619"/>
                <a:gd name="connsiteY2" fmla="*/ 3480619 h 3480619"/>
                <a:gd name="connsiteX3" fmla="*/ 3480619 w 3480619"/>
                <a:gd name="connsiteY3" fmla="*/ 0 h 34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0619" h="3480619">
                  <a:moveTo>
                    <a:pt x="3480619" y="0"/>
                  </a:moveTo>
                  <a:lnTo>
                    <a:pt x="3480619" y="3480619"/>
                  </a:lnTo>
                  <a:lnTo>
                    <a:pt x="0" y="3480619"/>
                  </a:lnTo>
                  <a:cubicBezTo>
                    <a:pt x="0" y="1558326"/>
                    <a:pt x="1558326" y="0"/>
                    <a:pt x="3480619" y="0"/>
                  </a:cubicBezTo>
                  <a:close/>
                </a:path>
              </a:pathLst>
            </a:custGeom>
            <a:gradFill>
              <a:gsLst>
                <a:gs pos="0">
                  <a:srgbClr val="8E99DD">
                    <a:alpha val="50000"/>
                  </a:srgbClr>
                </a:gs>
                <a:gs pos="35000">
                  <a:srgbClr val="9DC1EF">
                    <a:alpha val="50000"/>
                  </a:srgbClr>
                </a:gs>
                <a:gs pos="74000">
                  <a:srgbClr val="B9ADDE">
                    <a:alpha val="50000"/>
                  </a:srgbClr>
                </a:gs>
                <a:gs pos="100000">
                  <a:srgbClr val="D7ACD2">
                    <a:alpha val="5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0" name="자유형: 도형 9"/>
            <p:cNvSpPr/>
            <p:nvPr/>
          </p:nvSpPr>
          <p:spPr>
            <a:xfrm>
              <a:off x="9463550" y="4129550"/>
              <a:ext cx="2728450" cy="2728450"/>
            </a:xfrm>
            <a:custGeom>
              <a:avLst/>
              <a:gdLst>
                <a:gd name="connsiteX0" fmla="*/ 3480619 w 3480619"/>
                <a:gd name="connsiteY0" fmla="*/ 0 h 3480619"/>
                <a:gd name="connsiteX1" fmla="*/ 3480619 w 3480619"/>
                <a:gd name="connsiteY1" fmla="*/ 3480619 h 3480619"/>
                <a:gd name="connsiteX2" fmla="*/ 0 w 3480619"/>
                <a:gd name="connsiteY2" fmla="*/ 3480619 h 3480619"/>
                <a:gd name="connsiteX3" fmla="*/ 3480619 w 3480619"/>
                <a:gd name="connsiteY3" fmla="*/ 0 h 34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0619" h="3480619">
                  <a:moveTo>
                    <a:pt x="3480619" y="0"/>
                  </a:moveTo>
                  <a:lnTo>
                    <a:pt x="3480619" y="3480619"/>
                  </a:lnTo>
                  <a:lnTo>
                    <a:pt x="0" y="3480619"/>
                  </a:lnTo>
                  <a:cubicBezTo>
                    <a:pt x="0" y="1558326"/>
                    <a:pt x="1558326" y="0"/>
                    <a:pt x="3480619" y="0"/>
                  </a:cubicBezTo>
                  <a:close/>
                </a:path>
              </a:pathLst>
            </a:custGeom>
            <a:gradFill>
              <a:gsLst>
                <a:gs pos="0">
                  <a:srgbClr val="8E99DD"/>
                </a:gs>
                <a:gs pos="35000">
                  <a:srgbClr val="9DC1EF"/>
                </a:gs>
                <a:gs pos="74000">
                  <a:srgbClr val="B9ADDE"/>
                </a:gs>
                <a:gs pos="100000">
                  <a:srgbClr val="D7ACD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7" name="사각형: 둥근 모서리 6"/>
          <p:cNvSpPr/>
          <p:nvPr/>
        </p:nvSpPr>
        <p:spPr>
          <a:xfrm>
            <a:off x="596074" y="729121"/>
            <a:ext cx="8180365" cy="903970"/>
          </a:xfrm>
          <a:prstGeom prst="roundRect">
            <a:avLst>
              <a:gd name="adj" fmla="val 3991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4" name="사각형: 둥근 모서리 13"/>
          <p:cNvSpPr/>
          <p:nvPr/>
        </p:nvSpPr>
        <p:spPr>
          <a:xfrm>
            <a:off x="675002" y="803073"/>
            <a:ext cx="8044543" cy="757504"/>
          </a:xfrm>
          <a:prstGeom prst="roundRect">
            <a:avLst>
              <a:gd name="adj" fmla="val 399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8" name="TextBox 17">
            <a:extLst/>
          </p:cNvPr>
          <p:cNvSpPr txBox="1"/>
          <p:nvPr/>
        </p:nvSpPr>
        <p:spPr>
          <a:xfrm flipH="1">
            <a:off x="855061" y="996773"/>
            <a:ext cx="567847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Ⅳ. </a:t>
            </a:r>
            <a:r>
              <a:rPr lang="ko-KR" altLang="en-US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번식 </a:t>
            </a:r>
            <a:r>
              <a:rPr lang="en-US" altLang="ko-KR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- </a:t>
            </a:r>
            <a:r>
              <a:rPr lang="ko-KR" altLang="en-US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번식은 송아지 재생산</a:t>
            </a:r>
          </a:p>
        </p:txBody>
      </p:sp>
      <p:sp>
        <p:nvSpPr>
          <p:cNvPr id="34" name="Rectangle 5"/>
          <p:cNvSpPr/>
          <p:nvPr/>
        </p:nvSpPr>
        <p:spPr>
          <a:xfrm>
            <a:off x="121534" y="2979500"/>
            <a:ext cx="2853154" cy="1109550"/>
          </a:xfrm>
          <a:prstGeom prst="rect">
            <a:avLst/>
          </a:prstGeom>
          <a:solidFill>
            <a:srgbClr val="B38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875"/>
            <a:r>
              <a:rPr lang="ko-KR" altLang="en-US" sz="1500" b="1" dirty="0">
                <a:solidFill>
                  <a:schemeClr val="bg1"/>
                </a:solidFill>
                <a:latin typeface="+mj-lt"/>
              </a:rPr>
              <a:t> 재생산 장소는</a:t>
            </a:r>
            <a:endParaRPr lang="en-US" altLang="ko-KR" sz="1500" b="1" dirty="0">
              <a:solidFill>
                <a:schemeClr val="bg1"/>
              </a:solidFill>
              <a:latin typeface="+mj-lt"/>
            </a:endParaRPr>
          </a:p>
          <a:p>
            <a:pPr marL="904875"/>
            <a:r>
              <a:rPr lang="ko-KR" altLang="en-US" sz="1500" b="1" dirty="0">
                <a:solidFill>
                  <a:schemeClr val="bg1"/>
                </a:solidFill>
                <a:latin typeface="+mj-lt"/>
              </a:rPr>
              <a:t> 난소</a:t>
            </a:r>
            <a:r>
              <a:rPr lang="en-US" altLang="ko-KR" sz="15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ko-KR" altLang="en-US" sz="1500" b="1" dirty="0">
                <a:solidFill>
                  <a:schemeClr val="bg1"/>
                </a:solidFill>
                <a:latin typeface="+mj-lt"/>
              </a:rPr>
              <a:t>및 자궁</a:t>
            </a:r>
            <a:endParaRPr lang="en-US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3040889" y="2979500"/>
            <a:ext cx="2932094" cy="1109550"/>
          </a:xfrm>
          <a:prstGeom prst="rect">
            <a:avLst/>
          </a:prstGeom>
          <a:solidFill>
            <a:srgbClr val="FD62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875"/>
            <a:r>
              <a:rPr lang="ko-KR" altLang="en-US" sz="1500" b="1" dirty="0">
                <a:solidFill>
                  <a:schemeClr val="bg1"/>
                </a:solidFill>
              </a:rPr>
              <a:t>    자궁과 난소가</a:t>
            </a:r>
            <a:endParaRPr lang="en-US" altLang="ko-KR" sz="1500" b="1" dirty="0">
              <a:solidFill>
                <a:schemeClr val="bg1"/>
              </a:solidFill>
            </a:endParaRPr>
          </a:p>
          <a:p>
            <a:pPr marL="904875" algn="ctr"/>
            <a:r>
              <a:rPr lang="ko-KR" altLang="en-US" sz="1500" b="1" dirty="0">
                <a:solidFill>
                  <a:schemeClr val="bg1"/>
                </a:solidFill>
              </a:rPr>
              <a:t>깨끗하고 착실</a:t>
            </a:r>
            <a:endParaRPr lang="en-US" altLang="ko-KR" sz="1500" b="1" dirty="0">
              <a:solidFill>
                <a:schemeClr val="bg1"/>
              </a:solidFill>
            </a:endParaRPr>
          </a:p>
        </p:txBody>
      </p:sp>
      <p:sp>
        <p:nvSpPr>
          <p:cNvPr id="36" name="Rectangle 7"/>
          <p:cNvSpPr/>
          <p:nvPr/>
        </p:nvSpPr>
        <p:spPr>
          <a:xfrm>
            <a:off x="133549" y="4260994"/>
            <a:ext cx="2853154" cy="1109550"/>
          </a:xfrm>
          <a:prstGeom prst="rect">
            <a:avLst/>
          </a:prstGeom>
          <a:solidFill>
            <a:srgbClr val="59B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875"/>
            <a:r>
              <a:rPr lang="ko-KR" altLang="en-US" sz="1500" b="1" dirty="0">
                <a:solidFill>
                  <a:schemeClr val="bg1"/>
                </a:solidFill>
              </a:rPr>
              <a:t> </a:t>
            </a:r>
            <a:r>
              <a:rPr lang="ko-KR" altLang="en-US" sz="1500" b="1" dirty="0" err="1">
                <a:solidFill>
                  <a:schemeClr val="bg1"/>
                </a:solidFill>
              </a:rPr>
              <a:t>분만시</a:t>
            </a:r>
            <a:endParaRPr lang="en-US" altLang="ko-KR" sz="1500" b="1" dirty="0">
              <a:solidFill>
                <a:schemeClr val="bg1"/>
              </a:solidFill>
            </a:endParaRPr>
          </a:p>
          <a:p>
            <a:pPr marL="904875"/>
            <a:r>
              <a:rPr lang="ko-KR" altLang="en-US" sz="1500" b="1" dirty="0">
                <a:solidFill>
                  <a:schemeClr val="bg1"/>
                </a:solidFill>
              </a:rPr>
              <a:t> 후산정체 관리</a:t>
            </a:r>
            <a:endParaRPr lang="en-US" altLang="ko-KR" sz="1500" b="1" dirty="0">
              <a:solidFill>
                <a:schemeClr val="bg1"/>
              </a:solidFill>
            </a:endParaRPr>
          </a:p>
        </p:txBody>
      </p:sp>
      <p:sp>
        <p:nvSpPr>
          <p:cNvPr id="37" name="Rectangle 8"/>
          <p:cNvSpPr/>
          <p:nvPr/>
        </p:nvSpPr>
        <p:spPr>
          <a:xfrm>
            <a:off x="3119829" y="4260994"/>
            <a:ext cx="2853154" cy="11095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875" algn="ctr"/>
            <a:r>
              <a:rPr lang="ko-KR" altLang="en-US" sz="1500" b="1" dirty="0">
                <a:solidFill>
                  <a:schemeClr val="bg1"/>
                </a:solidFill>
              </a:rPr>
              <a:t>분만 전후 </a:t>
            </a:r>
            <a:r>
              <a:rPr lang="en-US" altLang="ko-KR" sz="1500" b="1" dirty="0">
                <a:solidFill>
                  <a:schemeClr val="bg1"/>
                </a:solidFill>
              </a:rPr>
              <a:t>2</a:t>
            </a:r>
            <a:r>
              <a:rPr lang="ko-KR" altLang="en-US" sz="1500" b="1" dirty="0">
                <a:solidFill>
                  <a:schemeClr val="bg1"/>
                </a:solidFill>
              </a:rPr>
              <a:t>개월 집중관리</a:t>
            </a:r>
            <a:endParaRPr lang="en-US" altLang="ko-KR" sz="1500" b="1" dirty="0">
              <a:solidFill>
                <a:schemeClr val="bg1"/>
              </a:solidFill>
            </a:endParaRPr>
          </a:p>
        </p:txBody>
      </p:sp>
      <p:sp>
        <p:nvSpPr>
          <p:cNvPr id="38" name="Rectangle 12"/>
          <p:cNvSpPr/>
          <p:nvPr/>
        </p:nvSpPr>
        <p:spPr>
          <a:xfrm>
            <a:off x="121534" y="2979500"/>
            <a:ext cx="1002799" cy="1109550"/>
          </a:xfrm>
          <a:prstGeom prst="rect">
            <a:avLst/>
          </a:prstGeom>
          <a:solidFill>
            <a:srgbClr val="7E4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225" dirty="0">
                <a:latin typeface="+mj-lt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39" name="Rectangle 13"/>
          <p:cNvSpPr/>
          <p:nvPr/>
        </p:nvSpPr>
        <p:spPr>
          <a:xfrm>
            <a:off x="3119829" y="2979500"/>
            <a:ext cx="1002799" cy="1109550"/>
          </a:xfrm>
          <a:prstGeom prst="rect">
            <a:avLst/>
          </a:prstGeom>
          <a:solidFill>
            <a:srgbClr val="CD0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225" dirty="0">
                <a:latin typeface="+mj-lt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40" name="Rectangle 14"/>
          <p:cNvSpPr/>
          <p:nvPr/>
        </p:nvSpPr>
        <p:spPr>
          <a:xfrm>
            <a:off x="133549" y="4260994"/>
            <a:ext cx="1002799" cy="1109550"/>
          </a:xfrm>
          <a:prstGeom prst="rect">
            <a:avLst/>
          </a:prstGeom>
          <a:solidFill>
            <a:srgbClr val="3D8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225" dirty="0">
                <a:latin typeface="+mj-lt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41" name="Rectangle 15"/>
          <p:cNvSpPr/>
          <p:nvPr/>
        </p:nvSpPr>
        <p:spPr>
          <a:xfrm>
            <a:off x="3119829" y="4260994"/>
            <a:ext cx="1002799" cy="11095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225" dirty="0">
                <a:latin typeface="+mj-lt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42" name="Rectangle 6"/>
          <p:cNvSpPr/>
          <p:nvPr/>
        </p:nvSpPr>
        <p:spPr>
          <a:xfrm>
            <a:off x="6169312" y="2979500"/>
            <a:ext cx="2853154" cy="11095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875"/>
            <a:r>
              <a:rPr lang="ko-KR" altLang="en-US" sz="1500" b="1" dirty="0">
                <a:solidFill>
                  <a:schemeClr val="bg1"/>
                </a:solidFill>
              </a:rPr>
              <a:t>  적절한 영양소</a:t>
            </a:r>
            <a:endParaRPr lang="en-US" altLang="ko-KR" sz="1500" b="1" dirty="0">
              <a:solidFill>
                <a:schemeClr val="bg1"/>
              </a:solidFill>
            </a:endParaRPr>
          </a:p>
          <a:p>
            <a:pPr marL="904875"/>
            <a:r>
              <a:rPr lang="en-US" altLang="ko-KR" sz="1500" b="1" dirty="0">
                <a:solidFill>
                  <a:schemeClr val="bg1"/>
                </a:solidFill>
              </a:rPr>
              <a:t>  </a:t>
            </a:r>
            <a:r>
              <a:rPr lang="en-US" altLang="ko-KR" sz="1400" b="1" dirty="0">
                <a:solidFill>
                  <a:schemeClr val="bg1"/>
                </a:solidFill>
              </a:rPr>
              <a:t>(</a:t>
            </a:r>
            <a:r>
              <a:rPr lang="ko-KR" altLang="en-US" sz="1400" b="1" dirty="0">
                <a:solidFill>
                  <a:schemeClr val="bg1"/>
                </a:solidFill>
              </a:rPr>
              <a:t>당</a:t>
            </a:r>
            <a:r>
              <a:rPr lang="en-US" altLang="ko-KR" sz="1400" b="1" dirty="0">
                <a:solidFill>
                  <a:schemeClr val="bg1"/>
                </a:solidFill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</a:rPr>
              <a:t>비타민</a:t>
            </a:r>
            <a:r>
              <a:rPr lang="en-US" altLang="ko-KR" sz="1400" b="1" dirty="0">
                <a:solidFill>
                  <a:schemeClr val="bg1"/>
                </a:solidFill>
              </a:rPr>
              <a:t>A,</a:t>
            </a:r>
            <a:r>
              <a:rPr lang="ko-KR" altLang="en-US" sz="1400" b="1" dirty="0" err="1">
                <a:solidFill>
                  <a:schemeClr val="bg1"/>
                </a:solidFill>
              </a:rPr>
              <a:t>셀레늄</a:t>
            </a:r>
            <a:r>
              <a:rPr lang="en-US" altLang="ko-KR" sz="1400" b="1" dirty="0">
                <a:solidFill>
                  <a:schemeClr val="bg1"/>
                </a:solidFill>
              </a:rPr>
              <a:t>)</a:t>
            </a:r>
            <a:endParaRPr lang="en-US" altLang="ko-KR" sz="1500" b="1" dirty="0">
              <a:solidFill>
                <a:schemeClr val="bg1"/>
              </a:solidFill>
            </a:endParaRPr>
          </a:p>
        </p:txBody>
      </p:sp>
      <p:sp>
        <p:nvSpPr>
          <p:cNvPr id="43" name="Rectangle 8"/>
          <p:cNvSpPr/>
          <p:nvPr/>
        </p:nvSpPr>
        <p:spPr>
          <a:xfrm>
            <a:off x="6169312" y="4260994"/>
            <a:ext cx="2853154" cy="11095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875"/>
            <a:r>
              <a:rPr lang="ko-KR" altLang="en-US" sz="1500" b="1" dirty="0">
                <a:solidFill>
                  <a:schemeClr val="bg1"/>
                </a:solidFill>
              </a:rPr>
              <a:t> 번식의 문제는 </a:t>
            </a:r>
            <a:endParaRPr lang="en-US" altLang="ko-KR" sz="1500" b="1" dirty="0">
              <a:solidFill>
                <a:schemeClr val="bg1"/>
              </a:solidFill>
            </a:endParaRPr>
          </a:p>
          <a:p>
            <a:pPr marL="904875"/>
            <a:r>
              <a:rPr lang="en-US" altLang="ko-KR" sz="1500" b="1" dirty="0">
                <a:solidFill>
                  <a:schemeClr val="bg1"/>
                </a:solidFill>
              </a:rPr>
              <a:t> </a:t>
            </a:r>
            <a:r>
              <a:rPr lang="ko-KR" altLang="en-US" sz="1500" b="1" dirty="0">
                <a:solidFill>
                  <a:schemeClr val="bg1"/>
                </a:solidFill>
              </a:rPr>
              <a:t>지속적인 문제</a:t>
            </a:r>
            <a:endParaRPr lang="en-US" altLang="ko-KR" sz="1500" b="1" dirty="0">
              <a:solidFill>
                <a:schemeClr val="bg1"/>
              </a:solidFill>
            </a:endParaRPr>
          </a:p>
        </p:txBody>
      </p:sp>
      <p:sp>
        <p:nvSpPr>
          <p:cNvPr id="44" name="Rectangle 13"/>
          <p:cNvSpPr/>
          <p:nvPr/>
        </p:nvSpPr>
        <p:spPr>
          <a:xfrm>
            <a:off x="6169312" y="2979500"/>
            <a:ext cx="1002799" cy="11095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225" dirty="0">
                <a:latin typeface="+mj-lt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45" name="Rectangle 15"/>
          <p:cNvSpPr/>
          <p:nvPr/>
        </p:nvSpPr>
        <p:spPr>
          <a:xfrm>
            <a:off x="6169312" y="4260994"/>
            <a:ext cx="1002799" cy="1109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225" dirty="0">
                <a:latin typeface="+mj-lt"/>
                <a:cs typeface="Arial" panose="020B0604020202020204" pitchFamily="34" charset="0"/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31219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 rot="10800000">
            <a:off x="0" y="723"/>
            <a:ext cx="1971675" cy="1971675"/>
            <a:chOff x="8711382" y="3377381"/>
            <a:chExt cx="3480619" cy="3480619"/>
          </a:xfrm>
        </p:grpSpPr>
        <p:sp>
          <p:nvSpPr>
            <p:cNvPr id="9" name="자유형: 도형 8"/>
            <p:cNvSpPr/>
            <p:nvPr/>
          </p:nvSpPr>
          <p:spPr>
            <a:xfrm>
              <a:off x="8711382" y="3377381"/>
              <a:ext cx="3480619" cy="3480619"/>
            </a:xfrm>
            <a:custGeom>
              <a:avLst/>
              <a:gdLst>
                <a:gd name="connsiteX0" fmla="*/ 3480619 w 3480619"/>
                <a:gd name="connsiteY0" fmla="*/ 0 h 3480619"/>
                <a:gd name="connsiteX1" fmla="*/ 3480619 w 3480619"/>
                <a:gd name="connsiteY1" fmla="*/ 3480619 h 3480619"/>
                <a:gd name="connsiteX2" fmla="*/ 0 w 3480619"/>
                <a:gd name="connsiteY2" fmla="*/ 3480619 h 3480619"/>
                <a:gd name="connsiteX3" fmla="*/ 3480619 w 3480619"/>
                <a:gd name="connsiteY3" fmla="*/ 0 h 34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0619" h="3480619">
                  <a:moveTo>
                    <a:pt x="3480619" y="0"/>
                  </a:moveTo>
                  <a:lnTo>
                    <a:pt x="3480619" y="3480619"/>
                  </a:lnTo>
                  <a:lnTo>
                    <a:pt x="0" y="3480619"/>
                  </a:lnTo>
                  <a:cubicBezTo>
                    <a:pt x="0" y="1558326"/>
                    <a:pt x="1558326" y="0"/>
                    <a:pt x="3480619" y="0"/>
                  </a:cubicBezTo>
                  <a:close/>
                </a:path>
              </a:pathLst>
            </a:custGeom>
            <a:gradFill>
              <a:gsLst>
                <a:gs pos="0">
                  <a:srgbClr val="8E99DD">
                    <a:alpha val="50000"/>
                  </a:srgbClr>
                </a:gs>
                <a:gs pos="35000">
                  <a:srgbClr val="9DC1EF">
                    <a:alpha val="50000"/>
                  </a:srgbClr>
                </a:gs>
                <a:gs pos="74000">
                  <a:srgbClr val="B9ADDE">
                    <a:alpha val="50000"/>
                  </a:srgbClr>
                </a:gs>
                <a:gs pos="100000">
                  <a:srgbClr val="D7ACD2">
                    <a:alpha val="5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0" name="자유형: 도형 9"/>
            <p:cNvSpPr/>
            <p:nvPr/>
          </p:nvSpPr>
          <p:spPr>
            <a:xfrm>
              <a:off x="9463550" y="4129550"/>
              <a:ext cx="2728450" cy="2728450"/>
            </a:xfrm>
            <a:custGeom>
              <a:avLst/>
              <a:gdLst>
                <a:gd name="connsiteX0" fmla="*/ 3480619 w 3480619"/>
                <a:gd name="connsiteY0" fmla="*/ 0 h 3480619"/>
                <a:gd name="connsiteX1" fmla="*/ 3480619 w 3480619"/>
                <a:gd name="connsiteY1" fmla="*/ 3480619 h 3480619"/>
                <a:gd name="connsiteX2" fmla="*/ 0 w 3480619"/>
                <a:gd name="connsiteY2" fmla="*/ 3480619 h 3480619"/>
                <a:gd name="connsiteX3" fmla="*/ 3480619 w 3480619"/>
                <a:gd name="connsiteY3" fmla="*/ 0 h 34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0619" h="3480619">
                  <a:moveTo>
                    <a:pt x="3480619" y="0"/>
                  </a:moveTo>
                  <a:lnTo>
                    <a:pt x="3480619" y="3480619"/>
                  </a:lnTo>
                  <a:lnTo>
                    <a:pt x="0" y="3480619"/>
                  </a:lnTo>
                  <a:cubicBezTo>
                    <a:pt x="0" y="1558326"/>
                    <a:pt x="1558326" y="0"/>
                    <a:pt x="3480619" y="0"/>
                  </a:cubicBezTo>
                  <a:close/>
                </a:path>
              </a:pathLst>
            </a:custGeom>
            <a:gradFill>
              <a:gsLst>
                <a:gs pos="0">
                  <a:srgbClr val="8E99DD"/>
                </a:gs>
                <a:gs pos="35000">
                  <a:srgbClr val="9DC1EF"/>
                </a:gs>
                <a:gs pos="74000">
                  <a:srgbClr val="B9ADDE"/>
                </a:gs>
                <a:gs pos="100000">
                  <a:srgbClr val="D7ACD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7" name="사각형: 둥근 모서리 6"/>
          <p:cNvSpPr/>
          <p:nvPr/>
        </p:nvSpPr>
        <p:spPr>
          <a:xfrm>
            <a:off x="596074" y="413939"/>
            <a:ext cx="8180365" cy="903970"/>
          </a:xfrm>
          <a:prstGeom prst="roundRect">
            <a:avLst>
              <a:gd name="adj" fmla="val 3991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4" name="사각형: 둥근 모서리 13"/>
          <p:cNvSpPr/>
          <p:nvPr/>
        </p:nvSpPr>
        <p:spPr>
          <a:xfrm>
            <a:off x="675002" y="487891"/>
            <a:ext cx="8044543" cy="757504"/>
          </a:xfrm>
          <a:prstGeom prst="roundRect">
            <a:avLst>
              <a:gd name="adj" fmla="val 399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8" name="TextBox 17">
            <a:extLst/>
          </p:cNvPr>
          <p:cNvSpPr txBox="1"/>
          <p:nvPr/>
        </p:nvSpPr>
        <p:spPr>
          <a:xfrm flipH="1">
            <a:off x="855062" y="681591"/>
            <a:ext cx="62426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Ⅰ. </a:t>
            </a:r>
            <a:r>
              <a:rPr lang="ko-KR" altLang="en-US" sz="22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알아두면</a:t>
            </a:r>
            <a:r>
              <a:rPr lang="ko-KR" altLang="en-US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 매우 중요한 내용 </a:t>
            </a:r>
            <a:r>
              <a:rPr lang="en-US" altLang="ko-KR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– 1. </a:t>
            </a:r>
            <a:r>
              <a:rPr lang="ko-KR" altLang="en-US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영양</a:t>
            </a:r>
          </a:p>
        </p:txBody>
      </p:sp>
      <p:sp>
        <p:nvSpPr>
          <p:cNvPr id="71" name="직사각형 70"/>
          <p:cNvSpPr/>
          <p:nvPr/>
        </p:nvSpPr>
        <p:spPr>
          <a:xfrm>
            <a:off x="181024" y="2952048"/>
            <a:ext cx="1971676" cy="20193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 w="889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25" b="1" dirty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ko-KR" altLang="en-US" sz="2625" b="1" dirty="0">
                <a:latin typeface="Arial" panose="020B0604020202020204" pitchFamily="34" charset="0"/>
                <a:cs typeface="Arial" panose="020B0604020202020204" pitchFamily="34" charset="0"/>
              </a:rPr>
              <a:t> 탄수화물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A7F54A6-948C-4113-B431-21DF629520C0}"/>
              </a:ext>
            </a:extLst>
          </p:cNvPr>
          <p:cNvSpPr txBox="1"/>
          <p:nvPr/>
        </p:nvSpPr>
        <p:spPr>
          <a:xfrm>
            <a:off x="2367119" y="2319349"/>
            <a:ext cx="6614651" cy="355481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257175" indent="-257175">
              <a:buFont typeface="+mj-ea"/>
              <a:buAutoNum type="circleNumDbPlain"/>
            </a:pPr>
            <a:r>
              <a:rPr lang="ko-KR" altLang="en-US" sz="1875" dirty="0"/>
              <a:t>탄수화물은 소의 주요 에너지원</a:t>
            </a:r>
            <a:endParaRPr lang="en-US" altLang="ko-KR" sz="1875" dirty="0"/>
          </a:p>
          <a:p>
            <a:pPr marL="257175" indent="-257175">
              <a:buFont typeface="+mj-ea"/>
              <a:buAutoNum type="circleNumDbPlain"/>
            </a:pPr>
            <a:endParaRPr lang="en-US" altLang="ko-KR" sz="1875" dirty="0"/>
          </a:p>
          <a:p>
            <a:pPr marL="257175" indent="-257175">
              <a:buFont typeface="+mj-ea"/>
              <a:buAutoNum type="circleNumDbPlain"/>
            </a:pPr>
            <a:endParaRPr lang="en-US" altLang="ko-KR" sz="1875" dirty="0"/>
          </a:p>
          <a:p>
            <a:pPr marL="257175" indent="-257175">
              <a:buFont typeface="+mj-ea"/>
              <a:buAutoNum type="circleNumDbPlain"/>
            </a:pPr>
            <a:r>
              <a:rPr lang="ko-KR" altLang="en-US" sz="1875" dirty="0"/>
              <a:t>탄수화물 대사를 통해 생성된 </a:t>
            </a:r>
            <a:r>
              <a:rPr lang="ko-KR" altLang="en-US" sz="1875" b="1" dirty="0">
                <a:solidFill>
                  <a:srgbClr val="FF0000"/>
                </a:solidFill>
              </a:rPr>
              <a:t>휘발성 지방산</a:t>
            </a:r>
            <a:r>
              <a:rPr lang="en-US" altLang="ko-KR" sz="1875" b="1" dirty="0">
                <a:solidFill>
                  <a:srgbClr val="FF0000"/>
                </a:solidFill>
              </a:rPr>
              <a:t>(</a:t>
            </a:r>
            <a:r>
              <a:rPr lang="ko-KR" altLang="en-US" sz="1875" b="1" dirty="0">
                <a:solidFill>
                  <a:srgbClr val="FF0000"/>
                </a:solidFill>
              </a:rPr>
              <a:t>초산</a:t>
            </a:r>
            <a:r>
              <a:rPr lang="en-US" altLang="ko-KR" sz="1875" b="1" dirty="0">
                <a:solidFill>
                  <a:srgbClr val="FF0000"/>
                </a:solidFill>
              </a:rPr>
              <a:t>,</a:t>
            </a:r>
            <a:r>
              <a:rPr lang="ko-KR" altLang="en-US" sz="1875" b="1" dirty="0" err="1">
                <a:solidFill>
                  <a:srgbClr val="FF0000"/>
                </a:solidFill>
              </a:rPr>
              <a:t>프로피온산</a:t>
            </a:r>
            <a:r>
              <a:rPr lang="en-US" altLang="ko-KR" sz="1875" b="1" dirty="0">
                <a:solidFill>
                  <a:srgbClr val="FF0000"/>
                </a:solidFill>
              </a:rPr>
              <a:t>, </a:t>
            </a:r>
            <a:r>
              <a:rPr lang="ko-KR" altLang="en-US" sz="1875" b="1" dirty="0">
                <a:solidFill>
                  <a:srgbClr val="FF0000"/>
                </a:solidFill>
              </a:rPr>
              <a:t>낙산</a:t>
            </a:r>
            <a:r>
              <a:rPr lang="en-US" altLang="ko-KR" sz="1875" b="1" dirty="0">
                <a:solidFill>
                  <a:srgbClr val="FF0000"/>
                </a:solidFill>
              </a:rPr>
              <a:t>)</a:t>
            </a:r>
            <a:r>
              <a:rPr lang="ko-KR" altLang="en-US" sz="1875" dirty="0"/>
              <a:t>은 </a:t>
            </a:r>
            <a:r>
              <a:rPr lang="ko-KR" altLang="en-US" sz="1875" b="1" dirty="0">
                <a:solidFill>
                  <a:srgbClr val="FF0000"/>
                </a:solidFill>
              </a:rPr>
              <a:t>근내 지방</a:t>
            </a:r>
            <a:r>
              <a:rPr lang="en-US" altLang="ko-KR" sz="1875" b="1" dirty="0">
                <a:solidFill>
                  <a:srgbClr val="FF0000"/>
                </a:solidFill>
              </a:rPr>
              <a:t>(</a:t>
            </a:r>
            <a:r>
              <a:rPr lang="ko-KR" altLang="en-US" sz="1875" b="1" dirty="0" err="1">
                <a:solidFill>
                  <a:srgbClr val="FF0000"/>
                </a:solidFill>
              </a:rPr>
              <a:t>마블링</a:t>
            </a:r>
            <a:r>
              <a:rPr lang="en-US" altLang="ko-KR" sz="1875" b="1" dirty="0">
                <a:solidFill>
                  <a:srgbClr val="FF0000"/>
                </a:solidFill>
              </a:rPr>
              <a:t>)</a:t>
            </a:r>
            <a:r>
              <a:rPr lang="ko-KR" altLang="en-US" sz="1875" b="1" dirty="0">
                <a:solidFill>
                  <a:srgbClr val="FF0000"/>
                </a:solidFill>
              </a:rPr>
              <a:t>을 좋게</a:t>
            </a:r>
            <a:r>
              <a:rPr lang="ko-KR" altLang="en-US" sz="1875" dirty="0"/>
              <a:t> 한다</a:t>
            </a:r>
            <a:r>
              <a:rPr lang="en-US" altLang="ko-KR" sz="1875" dirty="0"/>
              <a:t>.</a:t>
            </a:r>
          </a:p>
          <a:p>
            <a:pPr marL="257175" indent="-257175">
              <a:buFont typeface="+mj-ea"/>
              <a:buAutoNum type="circleNumDbPlain"/>
            </a:pPr>
            <a:endParaRPr lang="en-US" altLang="ko-KR" sz="1875" dirty="0"/>
          </a:p>
          <a:p>
            <a:pPr marL="257175" indent="-257175">
              <a:buFont typeface="+mj-ea"/>
              <a:buAutoNum type="circleNumDbPlain"/>
            </a:pPr>
            <a:r>
              <a:rPr lang="ko-KR" altLang="en-US" sz="1875" dirty="0"/>
              <a:t>곡류의 다량 급여 → 초산 대 </a:t>
            </a:r>
            <a:r>
              <a:rPr lang="ko-KR" altLang="en-US" sz="1875" dirty="0" err="1"/>
              <a:t>프로피온산</a:t>
            </a:r>
            <a:r>
              <a:rPr lang="ko-KR" altLang="en-US" sz="1875" dirty="0"/>
              <a:t> 비율 저하</a:t>
            </a:r>
            <a:endParaRPr lang="en-US" altLang="ko-KR" sz="1875" dirty="0"/>
          </a:p>
          <a:p>
            <a:r>
              <a:rPr lang="en-US" altLang="ko-KR" sz="1875" dirty="0"/>
              <a:t> </a:t>
            </a:r>
            <a:r>
              <a:rPr lang="ko-KR" altLang="en-US" sz="1875" dirty="0"/>
              <a:t>→ 반추위 내  에너지의 이용률을 저하 → </a:t>
            </a:r>
            <a:r>
              <a:rPr lang="ko-KR" altLang="en-US" sz="1875" dirty="0" err="1"/>
              <a:t>마블링</a:t>
            </a:r>
            <a:r>
              <a:rPr lang="ko-KR" altLang="en-US" sz="1875" dirty="0"/>
              <a:t> 형성 저하</a:t>
            </a:r>
            <a:endParaRPr lang="en-US" altLang="ko-KR" sz="1875" dirty="0"/>
          </a:p>
          <a:p>
            <a:pPr marL="257175" indent="-257175">
              <a:buFont typeface="+mj-ea"/>
              <a:buAutoNum type="circleNumDbPlain"/>
            </a:pPr>
            <a:endParaRPr lang="en-US" altLang="ko-KR" sz="1875" dirty="0"/>
          </a:p>
          <a:p>
            <a:r>
              <a:rPr lang="en-US" altLang="ko-KR" sz="1875" dirty="0"/>
              <a:t>*</a:t>
            </a:r>
            <a:r>
              <a:rPr lang="ko-KR" altLang="en-US" sz="1875" dirty="0"/>
              <a:t>비육우의 피하지방 조직은 </a:t>
            </a:r>
            <a:r>
              <a:rPr lang="en-US" altLang="ko-KR" sz="1875" dirty="0"/>
              <a:t>10~20%</a:t>
            </a:r>
            <a:r>
              <a:rPr lang="ko-KR" altLang="en-US" sz="1875" dirty="0"/>
              <a:t>는 초산이</a:t>
            </a:r>
            <a:endParaRPr lang="en-US" altLang="ko-KR" sz="1875" dirty="0"/>
          </a:p>
          <a:p>
            <a:r>
              <a:rPr lang="en-US" altLang="ko-KR" sz="1875" dirty="0"/>
              <a:t>                                    50~75%</a:t>
            </a:r>
            <a:r>
              <a:rPr lang="ko-KR" altLang="en-US" sz="1875" dirty="0"/>
              <a:t>는 </a:t>
            </a:r>
            <a:r>
              <a:rPr lang="ko-KR" altLang="en-US" sz="1875" dirty="0" err="1"/>
              <a:t>글루코오스가</a:t>
            </a:r>
            <a:r>
              <a:rPr lang="ko-KR" altLang="en-US" sz="1875" dirty="0"/>
              <a:t> 담당</a:t>
            </a:r>
            <a:r>
              <a:rPr lang="en-US" altLang="ko-KR" sz="1875" dirty="0"/>
              <a:t>.</a:t>
            </a:r>
          </a:p>
          <a:p>
            <a:pPr marL="257175" indent="-257175">
              <a:buFont typeface="+mj-ea"/>
              <a:buAutoNum type="circleNumDbPlain"/>
            </a:pPr>
            <a:endParaRPr lang="ko-KR" altLang="en-US" sz="1875" dirty="0"/>
          </a:p>
        </p:txBody>
      </p:sp>
    </p:spTree>
    <p:extLst>
      <p:ext uri="{BB962C8B-B14F-4D97-AF65-F5344CB8AC3E}">
        <p14:creationId xmlns:p14="http://schemas.microsoft.com/office/powerpoint/2010/main" val="9011551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: 도형 3"/>
          <p:cNvSpPr/>
          <p:nvPr/>
        </p:nvSpPr>
        <p:spPr>
          <a:xfrm>
            <a:off x="6533537" y="4247536"/>
            <a:ext cx="2610464" cy="2610464"/>
          </a:xfrm>
          <a:custGeom>
            <a:avLst/>
            <a:gdLst>
              <a:gd name="connsiteX0" fmla="*/ 3480619 w 3480619"/>
              <a:gd name="connsiteY0" fmla="*/ 0 h 3480619"/>
              <a:gd name="connsiteX1" fmla="*/ 3480619 w 3480619"/>
              <a:gd name="connsiteY1" fmla="*/ 3480619 h 3480619"/>
              <a:gd name="connsiteX2" fmla="*/ 0 w 3480619"/>
              <a:gd name="connsiteY2" fmla="*/ 3480619 h 3480619"/>
              <a:gd name="connsiteX3" fmla="*/ 3480619 w 3480619"/>
              <a:gd name="connsiteY3" fmla="*/ 0 h 348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0619" h="3480619">
                <a:moveTo>
                  <a:pt x="3480619" y="0"/>
                </a:moveTo>
                <a:lnTo>
                  <a:pt x="3480619" y="3480619"/>
                </a:lnTo>
                <a:lnTo>
                  <a:pt x="0" y="3480619"/>
                </a:lnTo>
                <a:cubicBezTo>
                  <a:pt x="0" y="1558326"/>
                  <a:pt x="1558326" y="0"/>
                  <a:pt x="3480619" y="0"/>
                </a:cubicBezTo>
                <a:close/>
              </a:path>
            </a:pathLst>
          </a:custGeom>
          <a:gradFill>
            <a:gsLst>
              <a:gs pos="0">
                <a:srgbClr val="8E99DD">
                  <a:alpha val="50000"/>
                </a:srgbClr>
              </a:gs>
              <a:gs pos="35000">
                <a:srgbClr val="9DC1EF">
                  <a:alpha val="50000"/>
                </a:srgbClr>
              </a:gs>
              <a:gs pos="74000">
                <a:srgbClr val="B9ADDE">
                  <a:alpha val="50000"/>
                </a:srgbClr>
              </a:gs>
              <a:gs pos="100000">
                <a:srgbClr val="D7ACD2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6" name="자유형: 도형 5"/>
          <p:cNvSpPr/>
          <p:nvPr/>
        </p:nvSpPr>
        <p:spPr>
          <a:xfrm>
            <a:off x="7097662" y="4811662"/>
            <a:ext cx="2046338" cy="2046338"/>
          </a:xfrm>
          <a:custGeom>
            <a:avLst/>
            <a:gdLst>
              <a:gd name="connsiteX0" fmla="*/ 3480619 w 3480619"/>
              <a:gd name="connsiteY0" fmla="*/ 0 h 3480619"/>
              <a:gd name="connsiteX1" fmla="*/ 3480619 w 3480619"/>
              <a:gd name="connsiteY1" fmla="*/ 3480619 h 3480619"/>
              <a:gd name="connsiteX2" fmla="*/ 0 w 3480619"/>
              <a:gd name="connsiteY2" fmla="*/ 3480619 h 3480619"/>
              <a:gd name="connsiteX3" fmla="*/ 3480619 w 3480619"/>
              <a:gd name="connsiteY3" fmla="*/ 0 h 348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0619" h="3480619">
                <a:moveTo>
                  <a:pt x="3480619" y="0"/>
                </a:moveTo>
                <a:lnTo>
                  <a:pt x="3480619" y="3480619"/>
                </a:lnTo>
                <a:lnTo>
                  <a:pt x="0" y="3480619"/>
                </a:lnTo>
                <a:cubicBezTo>
                  <a:pt x="0" y="1558326"/>
                  <a:pt x="1558326" y="0"/>
                  <a:pt x="3480619" y="0"/>
                </a:cubicBezTo>
                <a:close/>
              </a:path>
            </a:pathLst>
          </a:custGeom>
          <a:gradFill>
            <a:gsLst>
              <a:gs pos="0">
                <a:srgbClr val="8E99DD"/>
              </a:gs>
              <a:gs pos="35000">
                <a:srgbClr val="9DC1EF"/>
              </a:gs>
              <a:gs pos="74000">
                <a:srgbClr val="B9ADDE"/>
              </a:gs>
              <a:gs pos="100000">
                <a:srgbClr val="D7ACD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grpSp>
        <p:nvGrpSpPr>
          <p:cNvPr id="2" name="그룹 7"/>
          <p:cNvGrpSpPr/>
          <p:nvPr/>
        </p:nvGrpSpPr>
        <p:grpSpPr>
          <a:xfrm rot="10800000">
            <a:off x="0" y="0"/>
            <a:ext cx="1971675" cy="1971675"/>
            <a:chOff x="8711382" y="3377381"/>
            <a:chExt cx="3480619" cy="3480619"/>
          </a:xfrm>
        </p:grpSpPr>
        <p:sp>
          <p:nvSpPr>
            <p:cNvPr id="9" name="자유형: 도형 8"/>
            <p:cNvSpPr/>
            <p:nvPr/>
          </p:nvSpPr>
          <p:spPr>
            <a:xfrm>
              <a:off x="8711382" y="3377381"/>
              <a:ext cx="3480619" cy="3480619"/>
            </a:xfrm>
            <a:custGeom>
              <a:avLst/>
              <a:gdLst>
                <a:gd name="connsiteX0" fmla="*/ 3480619 w 3480619"/>
                <a:gd name="connsiteY0" fmla="*/ 0 h 3480619"/>
                <a:gd name="connsiteX1" fmla="*/ 3480619 w 3480619"/>
                <a:gd name="connsiteY1" fmla="*/ 3480619 h 3480619"/>
                <a:gd name="connsiteX2" fmla="*/ 0 w 3480619"/>
                <a:gd name="connsiteY2" fmla="*/ 3480619 h 3480619"/>
                <a:gd name="connsiteX3" fmla="*/ 3480619 w 3480619"/>
                <a:gd name="connsiteY3" fmla="*/ 0 h 34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0619" h="3480619">
                  <a:moveTo>
                    <a:pt x="3480619" y="0"/>
                  </a:moveTo>
                  <a:lnTo>
                    <a:pt x="3480619" y="3480619"/>
                  </a:lnTo>
                  <a:lnTo>
                    <a:pt x="0" y="3480619"/>
                  </a:lnTo>
                  <a:cubicBezTo>
                    <a:pt x="0" y="1558326"/>
                    <a:pt x="1558326" y="0"/>
                    <a:pt x="3480619" y="0"/>
                  </a:cubicBezTo>
                  <a:close/>
                </a:path>
              </a:pathLst>
            </a:custGeom>
            <a:gradFill>
              <a:gsLst>
                <a:gs pos="0">
                  <a:srgbClr val="8E99DD">
                    <a:alpha val="50000"/>
                  </a:srgbClr>
                </a:gs>
                <a:gs pos="35000">
                  <a:srgbClr val="9DC1EF">
                    <a:alpha val="50000"/>
                  </a:srgbClr>
                </a:gs>
                <a:gs pos="74000">
                  <a:srgbClr val="B9ADDE">
                    <a:alpha val="50000"/>
                  </a:srgbClr>
                </a:gs>
                <a:gs pos="100000">
                  <a:srgbClr val="D7ACD2">
                    <a:alpha val="5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0" name="자유형: 도형 9"/>
            <p:cNvSpPr/>
            <p:nvPr/>
          </p:nvSpPr>
          <p:spPr>
            <a:xfrm>
              <a:off x="9463550" y="4129550"/>
              <a:ext cx="2728450" cy="2728450"/>
            </a:xfrm>
            <a:custGeom>
              <a:avLst/>
              <a:gdLst>
                <a:gd name="connsiteX0" fmla="*/ 3480619 w 3480619"/>
                <a:gd name="connsiteY0" fmla="*/ 0 h 3480619"/>
                <a:gd name="connsiteX1" fmla="*/ 3480619 w 3480619"/>
                <a:gd name="connsiteY1" fmla="*/ 3480619 h 3480619"/>
                <a:gd name="connsiteX2" fmla="*/ 0 w 3480619"/>
                <a:gd name="connsiteY2" fmla="*/ 3480619 h 3480619"/>
                <a:gd name="connsiteX3" fmla="*/ 3480619 w 3480619"/>
                <a:gd name="connsiteY3" fmla="*/ 0 h 34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0619" h="3480619">
                  <a:moveTo>
                    <a:pt x="3480619" y="0"/>
                  </a:moveTo>
                  <a:lnTo>
                    <a:pt x="3480619" y="3480619"/>
                  </a:lnTo>
                  <a:lnTo>
                    <a:pt x="0" y="3480619"/>
                  </a:lnTo>
                  <a:cubicBezTo>
                    <a:pt x="0" y="1558326"/>
                    <a:pt x="1558326" y="0"/>
                    <a:pt x="3480619" y="0"/>
                  </a:cubicBezTo>
                  <a:close/>
                </a:path>
              </a:pathLst>
            </a:custGeom>
            <a:gradFill>
              <a:gsLst>
                <a:gs pos="0">
                  <a:srgbClr val="8E99DD"/>
                </a:gs>
                <a:gs pos="35000">
                  <a:srgbClr val="9DC1EF"/>
                </a:gs>
                <a:gs pos="74000">
                  <a:srgbClr val="B9ADDE"/>
                </a:gs>
                <a:gs pos="100000">
                  <a:srgbClr val="D7ACD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7" name="사각형: 둥근 모서리 6"/>
          <p:cNvSpPr/>
          <p:nvPr/>
        </p:nvSpPr>
        <p:spPr>
          <a:xfrm>
            <a:off x="596074" y="487613"/>
            <a:ext cx="8180365" cy="903970"/>
          </a:xfrm>
          <a:prstGeom prst="roundRect">
            <a:avLst>
              <a:gd name="adj" fmla="val 3991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4" name="사각형: 둥근 모서리 13"/>
          <p:cNvSpPr/>
          <p:nvPr/>
        </p:nvSpPr>
        <p:spPr>
          <a:xfrm>
            <a:off x="675002" y="561565"/>
            <a:ext cx="8044543" cy="757504"/>
          </a:xfrm>
          <a:prstGeom prst="roundRect">
            <a:avLst>
              <a:gd name="adj" fmla="val 399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8" name="TextBox 17">
            <a:extLst/>
          </p:cNvPr>
          <p:cNvSpPr txBox="1"/>
          <p:nvPr/>
        </p:nvSpPr>
        <p:spPr>
          <a:xfrm flipH="1">
            <a:off x="855062" y="755265"/>
            <a:ext cx="444274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Ⅳ. </a:t>
            </a:r>
            <a:r>
              <a:rPr lang="ko-KR" altLang="en-US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번식 </a:t>
            </a:r>
            <a:r>
              <a:rPr lang="en-US" altLang="ko-KR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- </a:t>
            </a:r>
            <a:r>
              <a:rPr lang="ko-KR" altLang="en-US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발정 간격이 길다면</a:t>
            </a:r>
            <a:r>
              <a:rPr lang="en-US" altLang="ko-KR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?</a:t>
            </a:r>
            <a:endParaRPr lang="ko-KR" altLang="en-US" sz="2250" b="1" dirty="0">
              <a:solidFill>
                <a:schemeClr val="tx1">
                  <a:lumMod val="85000"/>
                  <a:lumOff val="15000"/>
                </a:schemeClr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</p:txBody>
      </p:sp>
      <p:grpSp>
        <p:nvGrpSpPr>
          <p:cNvPr id="3" name="그룹 20"/>
          <p:cNvGrpSpPr/>
          <p:nvPr/>
        </p:nvGrpSpPr>
        <p:grpSpPr>
          <a:xfrm>
            <a:off x="212404" y="1784220"/>
            <a:ext cx="8693855" cy="1015664"/>
            <a:chOff x="1631950" y="870180"/>
            <a:chExt cx="6391276" cy="1673436"/>
          </a:xfrm>
        </p:grpSpPr>
        <p:grpSp>
          <p:nvGrpSpPr>
            <p:cNvPr id="5" name="그룹 15"/>
            <p:cNvGrpSpPr/>
            <p:nvPr/>
          </p:nvGrpSpPr>
          <p:grpSpPr>
            <a:xfrm>
              <a:off x="1631950" y="1033284"/>
              <a:ext cx="6391276" cy="1330504"/>
              <a:chOff x="1276350" y="965021"/>
              <a:chExt cx="6391276" cy="1330504"/>
            </a:xfrm>
          </p:grpSpPr>
          <p:sp>
            <p:nvSpPr>
              <p:cNvPr id="32" name="모서리가 둥근 직사각형 31"/>
              <p:cNvSpPr/>
              <p:nvPr/>
            </p:nvSpPr>
            <p:spPr>
              <a:xfrm>
                <a:off x="1276350" y="965021"/>
                <a:ext cx="6391275" cy="1330504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762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/>
              </a:p>
            </p:txBody>
          </p:sp>
          <p:sp>
            <p:nvSpPr>
              <p:cNvPr id="33" name="자유형 32"/>
              <p:cNvSpPr/>
              <p:nvPr/>
            </p:nvSpPr>
            <p:spPr>
              <a:xfrm>
                <a:off x="7444211" y="965021"/>
                <a:ext cx="223415" cy="1330504"/>
              </a:xfrm>
              <a:custGeom>
                <a:avLst/>
                <a:gdLst>
                  <a:gd name="connsiteX0" fmla="*/ 0 w 352425"/>
                  <a:gd name="connsiteY0" fmla="*/ 0 h 1330504"/>
                  <a:gd name="connsiteX1" fmla="*/ 132291 w 352425"/>
                  <a:gd name="connsiteY1" fmla="*/ 0 h 1330504"/>
                  <a:gd name="connsiteX2" fmla="*/ 352425 w 352425"/>
                  <a:gd name="connsiteY2" fmla="*/ 220134 h 1330504"/>
                  <a:gd name="connsiteX3" fmla="*/ 352425 w 352425"/>
                  <a:gd name="connsiteY3" fmla="*/ 1110370 h 1330504"/>
                  <a:gd name="connsiteX4" fmla="*/ 132291 w 352425"/>
                  <a:gd name="connsiteY4" fmla="*/ 1330504 h 1330504"/>
                  <a:gd name="connsiteX5" fmla="*/ 0 w 352425"/>
                  <a:gd name="connsiteY5" fmla="*/ 1330504 h 1330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2425" h="1330504">
                    <a:moveTo>
                      <a:pt x="0" y="0"/>
                    </a:moveTo>
                    <a:lnTo>
                      <a:pt x="132291" y="0"/>
                    </a:lnTo>
                    <a:cubicBezTo>
                      <a:pt x="253868" y="0"/>
                      <a:pt x="352425" y="98557"/>
                      <a:pt x="352425" y="220134"/>
                    </a:cubicBezTo>
                    <a:lnTo>
                      <a:pt x="352425" y="1110370"/>
                    </a:lnTo>
                    <a:cubicBezTo>
                      <a:pt x="352425" y="1231947"/>
                      <a:pt x="253868" y="1330504"/>
                      <a:pt x="132291" y="1330504"/>
                    </a:cubicBezTo>
                    <a:lnTo>
                      <a:pt x="0" y="133050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/>
              </a:p>
            </p:txBody>
          </p:sp>
        </p:grpSp>
        <p:grpSp>
          <p:nvGrpSpPr>
            <p:cNvPr id="8" name="그룹 16"/>
            <p:cNvGrpSpPr/>
            <p:nvPr/>
          </p:nvGrpSpPr>
          <p:grpSpPr>
            <a:xfrm>
              <a:off x="1939966" y="870180"/>
              <a:ext cx="1167162" cy="1673436"/>
              <a:chOff x="1584366" y="805092"/>
              <a:chExt cx="1167162" cy="1673436"/>
            </a:xfrm>
          </p:grpSpPr>
          <p:pic>
            <p:nvPicPr>
              <p:cNvPr id="26" name="그림 25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739351" y="1636207"/>
                <a:ext cx="889548" cy="495000"/>
              </a:xfrm>
              <a:prstGeom prst="rect">
                <a:avLst/>
              </a:prstGeom>
            </p:spPr>
          </p:pic>
          <p:grpSp>
            <p:nvGrpSpPr>
              <p:cNvPr id="11" name="그룹 20"/>
              <p:cNvGrpSpPr/>
              <p:nvPr/>
            </p:nvGrpSpPr>
            <p:grpSpPr>
              <a:xfrm>
                <a:off x="1584366" y="805092"/>
                <a:ext cx="1167162" cy="1673436"/>
                <a:chOff x="5732555" y="2156970"/>
                <a:chExt cx="1864963" cy="2953912"/>
              </a:xfrm>
            </p:grpSpPr>
            <p:sp>
              <p:nvSpPr>
                <p:cNvPr id="28" name="자유형 27"/>
                <p:cNvSpPr/>
                <p:nvPr/>
              </p:nvSpPr>
              <p:spPr>
                <a:xfrm>
                  <a:off x="5856380" y="2676476"/>
                  <a:ext cx="1545199" cy="1967882"/>
                </a:xfrm>
                <a:custGeom>
                  <a:avLst/>
                  <a:gdLst>
                    <a:gd name="connsiteX0" fmla="*/ 0 w 1436734"/>
                    <a:gd name="connsiteY0" fmla="*/ 0 h 1967876"/>
                    <a:gd name="connsiteX1" fmla="*/ 250877 w 1436734"/>
                    <a:gd name="connsiteY1" fmla="*/ 0 h 1967876"/>
                    <a:gd name="connsiteX2" fmla="*/ 317546 w 1436734"/>
                    <a:gd name="connsiteY2" fmla="*/ 0 h 1967876"/>
                    <a:gd name="connsiteX3" fmla="*/ 1308141 w 1436734"/>
                    <a:gd name="connsiteY3" fmla="*/ 0 h 1967876"/>
                    <a:gd name="connsiteX4" fmla="*/ 1436734 w 1436734"/>
                    <a:gd name="connsiteY4" fmla="*/ 128593 h 1967876"/>
                    <a:gd name="connsiteX5" fmla="*/ 1436734 w 1436734"/>
                    <a:gd name="connsiteY5" fmla="*/ 1839283 h 1967876"/>
                    <a:gd name="connsiteX6" fmla="*/ 1308141 w 1436734"/>
                    <a:gd name="connsiteY6" fmla="*/ 1967876 h 1967876"/>
                    <a:gd name="connsiteX7" fmla="*/ 250877 w 1436734"/>
                    <a:gd name="connsiteY7" fmla="*/ 1967876 h 1967876"/>
                    <a:gd name="connsiteX8" fmla="*/ 122284 w 1436734"/>
                    <a:gd name="connsiteY8" fmla="*/ 1839283 h 1967876"/>
                    <a:gd name="connsiteX9" fmla="*/ 122284 w 1436734"/>
                    <a:gd name="connsiteY9" fmla="*/ 128593 h 1967876"/>
                    <a:gd name="connsiteX10" fmla="*/ 124655 w 1436734"/>
                    <a:gd name="connsiteY10" fmla="*/ 116851 h 1967876"/>
                    <a:gd name="connsiteX11" fmla="*/ 120939 w 1436734"/>
                    <a:gd name="connsiteY11" fmla="*/ 116851 h 1967876"/>
                    <a:gd name="connsiteX12" fmla="*/ 112554 w 1436734"/>
                    <a:gd name="connsiteY12" fmla="*/ 75316 h 1967876"/>
                    <a:gd name="connsiteX13" fmla="*/ 46658 w 1436734"/>
                    <a:gd name="connsiteY13" fmla="*/ 9420 h 1967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36734" h="1967876">
                      <a:moveTo>
                        <a:pt x="0" y="0"/>
                      </a:moveTo>
                      <a:lnTo>
                        <a:pt x="250877" y="0"/>
                      </a:lnTo>
                      <a:lnTo>
                        <a:pt x="317546" y="0"/>
                      </a:lnTo>
                      <a:lnTo>
                        <a:pt x="1308141" y="0"/>
                      </a:lnTo>
                      <a:cubicBezTo>
                        <a:pt x="1379161" y="0"/>
                        <a:pt x="1436734" y="57573"/>
                        <a:pt x="1436734" y="128593"/>
                      </a:cubicBezTo>
                      <a:lnTo>
                        <a:pt x="1436734" y="1839283"/>
                      </a:lnTo>
                      <a:cubicBezTo>
                        <a:pt x="1436734" y="1910303"/>
                        <a:pt x="1379161" y="1967876"/>
                        <a:pt x="1308141" y="1967876"/>
                      </a:cubicBezTo>
                      <a:lnTo>
                        <a:pt x="250877" y="1967876"/>
                      </a:lnTo>
                      <a:cubicBezTo>
                        <a:pt x="179857" y="1967876"/>
                        <a:pt x="122284" y="1910303"/>
                        <a:pt x="122284" y="1839283"/>
                      </a:cubicBezTo>
                      <a:lnTo>
                        <a:pt x="122284" y="128593"/>
                      </a:lnTo>
                      <a:lnTo>
                        <a:pt x="124655" y="116851"/>
                      </a:lnTo>
                      <a:lnTo>
                        <a:pt x="120939" y="116851"/>
                      </a:lnTo>
                      <a:lnTo>
                        <a:pt x="112554" y="75316"/>
                      </a:lnTo>
                      <a:cubicBezTo>
                        <a:pt x="100022" y="45687"/>
                        <a:pt x="76286" y="21952"/>
                        <a:pt x="46658" y="942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350"/>
                </a:p>
              </p:txBody>
            </p:sp>
            <p:sp>
              <p:nvSpPr>
                <p:cNvPr id="29" name="자유형 28"/>
                <p:cNvSpPr/>
                <p:nvPr/>
              </p:nvSpPr>
              <p:spPr>
                <a:xfrm>
                  <a:off x="5732555" y="2302498"/>
                  <a:ext cx="247650" cy="123825"/>
                </a:xfrm>
                <a:custGeom>
                  <a:avLst/>
                  <a:gdLst>
                    <a:gd name="connsiteX0" fmla="*/ 123825 w 247650"/>
                    <a:gd name="connsiteY0" fmla="*/ 0 h 123825"/>
                    <a:gd name="connsiteX1" fmla="*/ 247650 w 247650"/>
                    <a:gd name="connsiteY1" fmla="*/ 123825 h 123825"/>
                    <a:gd name="connsiteX2" fmla="*/ 0 w 247650"/>
                    <a:gd name="connsiteY2" fmla="*/ 123825 h 123825"/>
                    <a:gd name="connsiteX3" fmla="*/ 123825 w 247650"/>
                    <a:gd name="connsiteY3" fmla="*/ 0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7650" h="123825">
                      <a:moveTo>
                        <a:pt x="123825" y="0"/>
                      </a:moveTo>
                      <a:cubicBezTo>
                        <a:pt x="192212" y="0"/>
                        <a:pt x="247650" y="55438"/>
                        <a:pt x="247650" y="123825"/>
                      </a:cubicBezTo>
                      <a:lnTo>
                        <a:pt x="0" y="123825"/>
                      </a:lnTo>
                      <a:cubicBezTo>
                        <a:pt x="0" y="55438"/>
                        <a:pt x="55438" y="0"/>
                        <a:pt x="123825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4000">
                      <a:srgbClr val="FFC000"/>
                    </a:gs>
                    <a:gs pos="80000">
                      <a:srgbClr val="A88000"/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350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6215015" y="2156970"/>
                  <a:ext cx="1382503" cy="29539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6000" b="1" spc="-225" dirty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HY헤드라인M" panose="02030600000101010101" pitchFamily="18" charset="-127"/>
                      <a:cs typeface="Arial" panose="020B0604020202020204" pitchFamily="34" charset="0"/>
                    </a:rPr>
                    <a:t>01</a:t>
                  </a:r>
                  <a:endParaRPr lang="ko-KR" altLang="en-US" sz="6000" b="1" spc="-225" dirty="0">
                    <a:solidFill>
                      <a:schemeClr val="bg1"/>
                    </a:solidFill>
                    <a:latin typeface="Arial Narrow" panose="020B0606020202030204" pitchFamily="34" charset="0"/>
                    <a:ea typeface="HY헤드라인M" panose="02030600000101010101" pitchFamily="18" charset="-127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4" name="TextBox 23"/>
            <p:cNvSpPr txBox="1"/>
            <p:nvPr/>
          </p:nvSpPr>
          <p:spPr>
            <a:xfrm>
              <a:off x="3133086" y="1310868"/>
              <a:ext cx="3182699" cy="722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250" spc="-113" dirty="0">
                  <a:solidFill>
                    <a:schemeClr val="bg2">
                      <a:lumMod val="10000"/>
                    </a:schemeClr>
                  </a:solidFill>
                  <a:latin typeface="-윤고딕⼟" pitchFamily="18" charset="-127"/>
                  <a:ea typeface="-윤고딕⼟" pitchFamily="18" charset="-127"/>
                  <a:cs typeface="Arial" panose="020B0604020202020204" pitchFamily="34" charset="0"/>
                </a:rPr>
                <a:t>발정에서 배란까지의 시간이 길다</a:t>
              </a:r>
              <a:r>
                <a:rPr lang="en-US" altLang="ko-KR" sz="2250" spc="-113" dirty="0">
                  <a:solidFill>
                    <a:schemeClr val="bg2">
                      <a:lumMod val="10000"/>
                    </a:schemeClr>
                  </a:solidFill>
                  <a:latin typeface="-윤고딕⼟" pitchFamily="18" charset="-127"/>
                  <a:ea typeface="-윤고딕⼟" pitchFamily="18" charset="-127"/>
                  <a:cs typeface="Arial" panose="020B0604020202020204" pitchFamily="34" charset="0"/>
                </a:rPr>
                <a:t>.</a:t>
              </a:r>
              <a:endParaRPr lang="ko-KR" altLang="en-US" sz="2250" spc="-113" dirty="0">
                <a:solidFill>
                  <a:schemeClr val="bg2">
                    <a:lumMod val="10000"/>
                  </a:schemeClr>
                </a:solidFill>
                <a:latin typeface="-윤고딕⼟" pitchFamily="18" charset="-127"/>
                <a:ea typeface="-윤고딕⼟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34" name="그룹 20"/>
          <p:cNvGrpSpPr/>
          <p:nvPr/>
        </p:nvGrpSpPr>
        <p:grpSpPr>
          <a:xfrm>
            <a:off x="212404" y="3040174"/>
            <a:ext cx="8693855" cy="1015664"/>
            <a:chOff x="1631950" y="870180"/>
            <a:chExt cx="6391276" cy="1673436"/>
          </a:xfrm>
        </p:grpSpPr>
        <p:grpSp>
          <p:nvGrpSpPr>
            <p:cNvPr id="35" name="그룹 15"/>
            <p:cNvGrpSpPr/>
            <p:nvPr/>
          </p:nvGrpSpPr>
          <p:grpSpPr>
            <a:xfrm>
              <a:off x="1631950" y="1033284"/>
              <a:ext cx="6391276" cy="1330504"/>
              <a:chOff x="1276350" y="965021"/>
              <a:chExt cx="6391276" cy="1330504"/>
            </a:xfrm>
          </p:grpSpPr>
          <p:sp>
            <p:nvSpPr>
              <p:cNvPr id="43" name="모서리가 둥근 직사각형 42"/>
              <p:cNvSpPr/>
              <p:nvPr/>
            </p:nvSpPr>
            <p:spPr>
              <a:xfrm>
                <a:off x="1276350" y="965021"/>
                <a:ext cx="6391275" cy="1330504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762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/>
              </a:p>
            </p:txBody>
          </p:sp>
          <p:sp>
            <p:nvSpPr>
              <p:cNvPr id="44" name="자유형 43"/>
              <p:cNvSpPr/>
              <p:nvPr/>
            </p:nvSpPr>
            <p:spPr>
              <a:xfrm>
                <a:off x="7444211" y="965021"/>
                <a:ext cx="223415" cy="1330504"/>
              </a:xfrm>
              <a:custGeom>
                <a:avLst/>
                <a:gdLst>
                  <a:gd name="connsiteX0" fmla="*/ 0 w 352425"/>
                  <a:gd name="connsiteY0" fmla="*/ 0 h 1330504"/>
                  <a:gd name="connsiteX1" fmla="*/ 132291 w 352425"/>
                  <a:gd name="connsiteY1" fmla="*/ 0 h 1330504"/>
                  <a:gd name="connsiteX2" fmla="*/ 352425 w 352425"/>
                  <a:gd name="connsiteY2" fmla="*/ 220134 h 1330504"/>
                  <a:gd name="connsiteX3" fmla="*/ 352425 w 352425"/>
                  <a:gd name="connsiteY3" fmla="*/ 1110370 h 1330504"/>
                  <a:gd name="connsiteX4" fmla="*/ 132291 w 352425"/>
                  <a:gd name="connsiteY4" fmla="*/ 1330504 h 1330504"/>
                  <a:gd name="connsiteX5" fmla="*/ 0 w 352425"/>
                  <a:gd name="connsiteY5" fmla="*/ 1330504 h 1330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2425" h="1330504">
                    <a:moveTo>
                      <a:pt x="0" y="0"/>
                    </a:moveTo>
                    <a:lnTo>
                      <a:pt x="132291" y="0"/>
                    </a:lnTo>
                    <a:cubicBezTo>
                      <a:pt x="253868" y="0"/>
                      <a:pt x="352425" y="98557"/>
                      <a:pt x="352425" y="220134"/>
                    </a:cubicBezTo>
                    <a:lnTo>
                      <a:pt x="352425" y="1110370"/>
                    </a:lnTo>
                    <a:cubicBezTo>
                      <a:pt x="352425" y="1231947"/>
                      <a:pt x="253868" y="1330504"/>
                      <a:pt x="132291" y="1330504"/>
                    </a:cubicBezTo>
                    <a:lnTo>
                      <a:pt x="0" y="133050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/>
              </a:p>
            </p:txBody>
          </p:sp>
        </p:grpSp>
        <p:grpSp>
          <p:nvGrpSpPr>
            <p:cNvPr id="36" name="그룹 16"/>
            <p:cNvGrpSpPr/>
            <p:nvPr/>
          </p:nvGrpSpPr>
          <p:grpSpPr>
            <a:xfrm>
              <a:off x="1939966" y="870180"/>
              <a:ext cx="1167162" cy="1673436"/>
              <a:chOff x="1584366" y="805092"/>
              <a:chExt cx="1167162" cy="1673436"/>
            </a:xfrm>
          </p:grpSpPr>
          <p:pic>
            <p:nvPicPr>
              <p:cNvPr id="38" name="그림 37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739351" y="1636207"/>
                <a:ext cx="889548" cy="495000"/>
              </a:xfrm>
              <a:prstGeom prst="rect">
                <a:avLst/>
              </a:prstGeom>
            </p:spPr>
          </p:pic>
          <p:grpSp>
            <p:nvGrpSpPr>
              <p:cNvPr id="39" name="그룹 20"/>
              <p:cNvGrpSpPr/>
              <p:nvPr/>
            </p:nvGrpSpPr>
            <p:grpSpPr>
              <a:xfrm>
                <a:off x="1584366" y="805092"/>
                <a:ext cx="1167162" cy="1673436"/>
                <a:chOff x="5732555" y="2156970"/>
                <a:chExt cx="1864963" cy="2953912"/>
              </a:xfrm>
            </p:grpSpPr>
            <p:sp>
              <p:nvSpPr>
                <p:cNvPr id="40" name="자유형 39"/>
                <p:cNvSpPr/>
                <p:nvPr/>
              </p:nvSpPr>
              <p:spPr>
                <a:xfrm>
                  <a:off x="5856380" y="2676476"/>
                  <a:ext cx="1545199" cy="1967882"/>
                </a:xfrm>
                <a:custGeom>
                  <a:avLst/>
                  <a:gdLst>
                    <a:gd name="connsiteX0" fmla="*/ 0 w 1436734"/>
                    <a:gd name="connsiteY0" fmla="*/ 0 h 1967876"/>
                    <a:gd name="connsiteX1" fmla="*/ 250877 w 1436734"/>
                    <a:gd name="connsiteY1" fmla="*/ 0 h 1967876"/>
                    <a:gd name="connsiteX2" fmla="*/ 317546 w 1436734"/>
                    <a:gd name="connsiteY2" fmla="*/ 0 h 1967876"/>
                    <a:gd name="connsiteX3" fmla="*/ 1308141 w 1436734"/>
                    <a:gd name="connsiteY3" fmla="*/ 0 h 1967876"/>
                    <a:gd name="connsiteX4" fmla="*/ 1436734 w 1436734"/>
                    <a:gd name="connsiteY4" fmla="*/ 128593 h 1967876"/>
                    <a:gd name="connsiteX5" fmla="*/ 1436734 w 1436734"/>
                    <a:gd name="connsiteY5" fmla="*/ 1839283 h 1967876"/>
                    <a:gd name="connsiteX6" fmla="*/ 1308141 w 1436734"/>
                    <a:gd name="connsiteY6" fmla="*/ 1967876 h 1967876"/>
                    <a:gd name="connsiteX7" fmla="*/ 250877 w 1436734"/>
                    <a:gd name="connsiteY7" fmla="*/ 1967876 h 1967876"/>
                    <a:gd name="connsiteX8" fmla="*/ 122284 w 1436734"/>
                    <a:gd name="connsiteY8" fmla="*/ 1839283 h 1967876"/>
                    <a:gd name="connsiteX9" fmla="*/ 122284 w 1436734"/>
                    <a:gd name="connsiteY9" fmla="*/ 128593 h 1967876"/>
                    <a:gd name="connsiteX10" fmla="*/ 124655 w 1436734"/>
                    <a:gd name="connsiteY10" fmla="*/ 116851 h 1967876"/>
                    <a:gd name="connsiteX11" fmla="*/ 120939 w 1436734"/>
                    <a:gd name="connsiteY11" fmla="*/ 116851 h 1967876"/>
                    <a:gd name="connsiteX12" fmla="*/ 112554 w 1436734"/>
                    <a:gd name="connsiteY12" fmla="*/ 75316 h 1967876"/>
                    <a:gd name="connsiteX13" fmla="*/ 46658 w 1436734"/>
                    <a:gd name="connsiteY13" fmla="*/ 9420 h 1967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36734" h="1967876">
                      <a:moveTo>
                        <a:pt x="0" y="0"/>
                      </a:moveTo>
                      <a:lnTo>
                        <a:pt x="250877" y="0"/>
                      </a:lnTo>
                      <a:lnTo>
                        <a:pt x="317546" y="0"/>
                      </a:lnTo>
                      <a:lnTo>
                        <a:pt x="1308141" y="0"/>
                      </a:lnTo>
                      <a:cubicBezTo>
                        <a:pt x="1379161" y="0"/>
                        <a:pt x="1436734" y="57573"/>
                        <a:pt x="1436734" y="128593"/>
                      </a:cubicBezTo>
                      <a:lnTo>
                        <a:pt x="1436734" y="1839283"/>
                      </a:lnTo>
                      <a:cubicBezTo>
                        <a:pt x="1436734" y="1910303"/>
                        <a:pt x="1379161" y="1967876"/>
                        <a:pt x="1308141" y="1967876"/>
                      </a:cubicBezTo>
                      <a:lnTo>
                        <a:pt x="250877" y="1967876"/>
                      </a:lnTo>
                      <a:cubicBezTo>
                        <a:pt x="179857" y="1967876"/>
                        <a:pt x="122284" y="1910303"/>
                        <a:pt x="122284" y="1839283"/>
                      </a:cubicBezTo>
                      <a:lnTo>
                        <a:pt x="122284" y="128593"/>
                      </a:lnTo>
                      <a:lnTo>
                        <a:pt x="124655" y="116851"/>
                      </a:lnTo>
                      <a:lnTo>
                        <a:pt x="120939" y="116851"/>
                      </a:lnTo>
                      <a:lnTo>
                        <a:pt x="112554" y="75316"/>
                      </a:lnTo>
                      <a:cubicBezTo>
                        <a:pt x="100022" y="45687"/>
                        <a:pt x="76286" y="21952"/>
                        <a:pt x="46658" y="942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350"/>
                </a:p>
              </p:txBody>
            </p:sp>
            <p:sp>
              <p:nvSpPr>
                <p:cNvPr id="41" name="자유형 40"/>
                <p:cNvSpPr/>
                <p:nvPr/>
              </p:nvSpPr>
              <p:spPr>
                <a:xfrm>
                  <a:off x="5732555" y="2302498"/>
                  <a:ext cx="247650" cy="123825"/>
                </a:xfrm>
                <a:custGeom>
                  <a:avLst/>
                  <a:gdLst>
                    <a:gd name="connsiteX0" fmla="*/ 123825 w 247650"/>
                    <a:gd name="connsiteY0" fmla="*/ 0 h 123825"/>
                    <a:gd name="connsiteX1" fmla="*/ 247650 w 247650"/>
                    <a:gd name="connsiteY1" fmla="*/ 123825 h 123825"/>
                    <a:gd name="connsiteX2" fmla="*/ 0 w 247650"/>
                    <a:gd name="connsiteY2" fmla="*/ 123825 h 123825"/>
                    <a:gd name="connsiteX3" fmla="*/ 123825 w 247650"/>
                    <a:gd name="connsiteY3" fmla="*/ 0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7650" h="123825">
                      <a:moveTo>
                        <a:pt x="123825" y="0"/>
                      </a:moveTo>
                      <a:cubicBezTo>
                        <a:pt x="192212" y="0"/>
                        <a:pt x="247650" y="55438"/>
                        <a:pt x="247650" y="123825"/>
                      </a:cubicBezTo>
                      <a:lnTo>
                        <a:pt x="0" y="123825"/>
                      </a:lnTo>
                      <a:cubicBezTo>
                        <a:pt x="0" y="55438"/>
                        <a:pt x="55438" y="0"/>
                        <a:pt x="123825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4000">
                      <a:srgbClr val="FFC000"/>
                    </a:gs>
                    <a:gs pos="80000">
                      <a:srgbClr val="A88000"/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350"/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6215015" y="2156970"/>
                  <a:ext cx="1382503" cy="29539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6000" b="1" spc="-225" dirty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HY헤드라인M" panose="02030600000101010101" pitchFamily="18" charset="-127"/>
                      <a:cs typeface="Arial" panose="020B0604020202020204" pitchFamily="34" charset="0"/>
                    </a:rPr>
                    <a:t>02</a:t>
                  </a:r>
                  <a:endParaRPr lang="ko-KR" altLang="en-US" sz="6000" b="1" spc="-225" dirty="0">
                    <a:solidFill>
                      <a:schemeClr val="bg1"/>
                    </a:solidFill>
                    <a:latin typeface="Arial Narrow" panose="020B0606020202030204" pitchFamily="34" charset="0"/>
                    <a:ea typeface="HY헤드라인M" panose="02030600000101010101" pitchFamily="18" charset="-127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7" name="TextBox 36"/>
            <p:cNvSpPr txBox="1"/>
            <p:nvPr/>
          </p:nvSpPr>
          <p:spPr>
            <a:xfrm>
              <a:off x="3133086" y="1310868"/>
              <a:ext cx="4172123" cy="722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250" spc="-113" dirty="0">
                  <a:solidFill>
                    <a:schemeClr val="bg2">
                      <a:lumMod val="10000"/>
                    </a:schemeClr>
                  </a:solidFill>
                  <a:latin typeface="-윤고딕⼟" pitchFamily="18" charset="-127"/>
                  <a:ea typeface="-윤고딕⼟" pitchFamily="18" charset="-127"/>
                  <a:cs typeface="Arial" panose="020B0604020202020204" pitchFamily="34" charset="0"/>
                </a:rPr>
                <a:t>어미소의 단백질 급여가 많은 경우</a:t>
              </a:r>
              <a:r>
                <a:rPr lang="en-US" altLang="ko-KR" sz="2250" spc="-113" dirty="0">
                  <a:solidFill>
                    <a:schemeClr val="bg2">
                      <a:lumMod val="10000"/>
                    </a:schemeClr>
                  </a:solidFill>
                  <a:latin typeface="-윤고딕⼟" pitchFamily="18" charset="-127"/>
                  <a:ea typeface="-윤고딕⼟" pitchFamily="18" charset="-127"/>
                  <a:cs typeface="Arial" panose="020B0604020202020204" pitchFamily="34" charset="0"/>
                </a:rPr>
                <a:t>.</a:t>
              </a:r>
              <a:endParaRPr lang="ko-KR" altLang="en-US" sz="2250" spc="-113" dirty="0">
                <a:solidFill>
                  <a:schemeClr val="bg2">
                    <a:lumMod val="10000"/>
                  </a:schemeClr>
                </a:solidFill>
                <a:latin typeface="-윤고딕⼟" pitchFamily="18" charset="-127"/>
                <a:ea typeface="-윤고딕⼟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45" name="그룹 20"/>
          <p:cNvGrpSpPr/>
          <p:nvPr/>
        </p:nvGrpSpPr>
        <p:grpSpPr>
          <a:xfrm>
            <a:off x="212404" y="4256738"/>
            <a:ext cx="8700514" cy="1015664"/>
            <a:chOff x="1631950" y="870180"/>
            <a:chExt cx="6396171" cy="1673436"/>
          </a:xfrm>
        </p:grpSpPr>
        <p:grpSp>
          <p:nvGrpSpPr>
            <p:cNvPr id="46" name="그룹 15"/>
            <p:cNvGrpSpPr/>
            <p:nvPr/>
          </p:nvGrpSpPr>
          <p:grpSpPr>
            <a:xfrm>
              <a:off x="1631950" y="1033284"/>
              <a:ext cx="6396171" cy="1330504"/>
              <a:chOff x="1276350" y="965021"/>
              <a:chExt cx="6396171" cy="1330504"/>
            </a:xfrm>
          </p:grpSpPr>
          <p:sp>
            <p:nvSpPr>
              <p:cNvPr id="54" name="모서리가 둥근 직사각형 53"/>
              <p:cNvSpPr/>
              <p:nvPr/>
            </p:nvSpPr>
            <p:spPr>
              <a:xfrm>
                <a:off x="1276350" y="965021"/>
                <a:ext cx="6391275" cy="1330504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762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/>
              </a:p>
            </p:txBody>
          </p:sp>
          <p:sp>
            <p:nvSpPr>
              <p:cNvPr id="55" name="자유형 54"/>
              <p:cNvSpPr/>
              <p:nvPr/>
            </p:nvSpPr>
            <p:spPr>
              <a:xfrm>
                <a:off x="7449106" y="965021"/>
                <a:ext cx="223415" cy="1330504"/>
              </a:xfrm>
              <a:custGeom>
                <a:avLst/>
                <a:gdLst>
                  <a:gd name="connsiteX0" fmla="*/ 0 w 352425"/>
                  <a:gd name="connsiteY0" fmla="*/ 0 h 1330504"/>
                  <a:gd name="connsiteX1" fmla="*/ 132291 w 352425"/>
                  <a:gd name="connsiteY1" fmla="*/ 0 h 1330504"/>
                  <a:gd name="connsiteX2" fmla="*/ 352425 w 352425"/>
                  <a:gd name="connsiteY2" fmla="*/ 220134 h 1330504"/>
                  <a:gd name="connsiteX3" fmla="*/ 352425 w 352425"/>
                  <a:gd name="connsiteY3" fmla="*/ 1110370 h 1330504"/>
                  <a:gd name="connsiteX4" fmla="*/ 132291 w 352425"/>
                  <a:gd name="connsiteY4" fmla="*/ 1330504 h 1330504"/>
                  <a:gd name="connsiteX5" fmla="*/ 0 w 352425"/>
                  <a:gd name="connsiteY5" fmla="*/ 1330504 h 1330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2425" h="1330504">
                    <a:moveTo>
                      <a:pt x="0" y="0"/>
                    </a:moveTo>
                    <a:lnTo>
                      <a:pt x="132291" y="0"/>
                    </a:lnTo>
                    <a:cubicBezTo>
                      <a:pt x="253868" y="0"/>
                      <a:pt x="352425" y="98557"/>
                      <a:pt x="352425" y="220134"/>
                    </a:cubicBezTo>
                    <a:lnTo>
                      <a:pt x="352425" y="1110370"/>
                    </a:lnTo>
                    <a:cubicBezTo>
                      <a:pt x="352425" y="1231947"/>
                      <a:pt x="253868" y="1330504"/>
                      <a:pt x="132291" y="1330504"/>
                    </a:cubicBezTo>
                    <a:lnTo>
                      <a:pt x="0" y="133050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/>
              </a:p>
            </p:txBody>
          </p:sp>
        </p:grpSp>
        <p:grpSp>
          <p:nvGrpSpPr>
            <p:cNvPr id="47" name="그룹 16"/>
            <p:cNvGrpSpPr/>
            <p:nvPr/>
          </p:nvGrpSpPr>
          <p:grpSpPr>
            <a:xfrm>
              <a:off x="1939966" y="870180"/>
              <a:ext cx="1167162" cy="1673436"/>
              <a:chOff x="1584366" y="805092"/>
              <a:chExt cx="1167162" cy="1673436"/>
            </a:xfrm>
          </p:grpSpPr>
          <p:pic>
            <p:nvPicPr>
              <p:cNvPr id="49" name="그림 4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739351" y="1636207"/>
                <a:ext cx="889548" cy="495000"/>
              </a:xfrm>
              <a:prstGeom prst="rect">
                <a:avLst/>
              </a:prstGeom>
            </p:spPr>
          </p:pic>
          <p:grpSp>
            <p:nvGrpSpPr>
              <p:cNvPr id="50" name="그룹 20"/>
              <p:cNvGrpSpPr/>
              <p:nvPr/>
            </p:nvGrpSpPr>
            <p:grpSpPr>
              <a:xfrm>
                <a:off x="1584366" y="805092"/>
                <a:ext cx="1167162" cy="1673436"/>
                <a:chOff x="5732555" y="2156970"/>
                <a:chExt cx="1864963" cy="2953912"/>
              </a:xfrm>
            </p:grpSpPr>
            <p:sp>
              <p:nvSpPr>
                <p:cNvPr id="51" name="자유형 50"/>
                <p:cNvSpPr/>
                <p:nvPr/>
              </p:nvSpPr>
              <p:spPr>
                <a:xfrm>
                  <a:off x="5856380" y="2676476"/>
                  <a:ext cx="1545199" cy="1967882"/>
                </a:xfrm>
                <a:custGeom>
                  <a:avLst/>
                  <a:gdLst>
                    <a:gd name="connsiteX0" fmla="*/ 0 w 1436734"/>
                    <a:gd name="connsiteY0" fmla="*/ 0 h 1967876"/>
                    <a:gd name="connsiteX1" fmla="*/ 250877 w 1436734"/>
                    <a:gd name="connsiteY1" fmla="*/ 0 h 1967876"/>
                    <a:gd name="connsiteX2" fmla="*/ 317546 w 1436734"/>
                    <a:gd name="connsiteY2" fmla="*/ 0 h 1967876"/>
                    <a:gd name="connsiteX3" fmla="*/ 1308141 w 1436734"/>
                    <a:gd name="connsiteY3" fmla="*/ 0 h 1967876"/>
                    <a:gd name="connsiteX4" fmla="*/ 1436734 w 1436734"/>
                    <a:gd name="connsiteY4" fmla="*/ 128593 h 1967876"/>
                    <a:gd name="connsiteX5" fmla="*/ 1436734 w 1436734"/>
                    <a:gd name="connsiteY5" fmla="*/ 1839283 h 1967876"/>
                    <a:gd name="connsiteX6" fmla="*/ 1308141 w 1436734"/>
                    <a:gd name="connsiteY6" fmla="*/ 1967876 h 1967876"/>
                    <a:gd name="connsiteX7" fmla="*/ 250877 w 1436734"/>
                    <a:gd name="connsiteY7" fmla="*/ 1967876 h 1967876"/>
                    <a:gd name="connsiteX8" fmla="*/ 122284 w 1436734"/>
                    <a:gd name="connsiteY8" fmla="*/ 1839283 h 1967876"/>
                    <a:gd name="connsiteX9" fmla="*/ 122284 w 1436734"/>
                    <a:gd name="connsiteY9" fmla="*/ 128593 h 1967876"/>
                    <a:gd name="connsiteX10" fmla="*/ 124655 w 1436734"/>
                    <a:gd name="connsiteY10" fmla="*/ 116851 h 1967876"/>
                    <a:gd name="connsiteX11" fmla="*/ 120939 w 1436734"/>
                    <a:gd name="connsiteY11" fmla="*/ 116851 h 1967876"/>
                    <a:gd name="connsiteX12" fmla="*/ 112554 w 1436734"/>
                    <a:gd name="connsiteY12" fmla="*/ 75316 h 1967876"/>
                    <a:gd name="connsiteX13" fmla="*/ 46658 w 1436734"/>
                    <a:gd name="connsiteY13" fmla="*/ 9420 h 1967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36734" h="1967876">
                      <a:moveTo>
                        <a:pt x="0" y="0"/>
                      </a:moveTo>
                      <a:lnTo>
                        <a:pt x="250877" y="0"/>
                      </a:lnTo>
                      <a:lnTo>
                        <a:pt x="317546" y="0"/>
                      </a:lnTo>
                      <a:lnTo>
                        <a:pt x="1308141" y="0"/>
                      </a:lnTo>
                      <a:cubicBezTo>
                        <a:pt x="1379161" y="0"/>
                        <a:pt x="1436734" y="57573"/>
                        <a:pt x="1436734" y="128593"/>
                      </a:cubicBezTo>
                      <a:lnTo>
                        <a:pt x="1436734" y="1839283"/>
                      </a:lnTo>
                      <a:cubicBezTo>
                        <a:pt x="1436734" y="1910303"/>
                        <a:pt x="1379161" y="1967876"/>
                        <a:pt x="1308141" y="1967876"/>
                      </a:cubicBezTo>
                      <a:lnTo>
                        <a:pt x="250877" y="1967876"/>
                      </a:lnTo>
                      <a:cubicBezTo>
                        <a:pt x="179857" y="1967876"/>
                        <a:pt x="122284" y="1910303"/>
                        <a:pt x="122284" y="1839283"/>
                      </a:cubicBezTo>
                      <a:lnTo>
                        <a:pt x="122284" y="128593"/>
                      </a:lnTo>
                      <a:lnTo>
                        <a:pt x="124655" y="116851"/>
                      </a:lnTo>
                      <a:lnTo>
                        <a:pt x="120939" y="116851"/>
                      </a:lnTo>
                      <a:lnTo>
                        <a:pt x="112554" y="75316"/>
                      </a:lnTo>
                      <a:cubicBezTo>
                        <a:pt x="100022" y="45687"/>
                        <a:pt x="76286" y="21952"/>
                        <a:pt x="46658" y="942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350"/>
                </a:p>
              </p:txBody>
            </p:sp>
            <p:sp>
              <p:nvSpPr>
                <p:cNvPr id="52" name="자유형 51"/>
                <p:cNvSpPr/>
                <p:nvPr/>
              </p:nvSpPr>
              <p:spPr>
                <a:xfrm>
                  <a:off x="5732555" y="2302498"/>
                  <a:ext cx="247650" cy="123825"/>
                </a:xfrm>
                <a:custGeom>
                  <a:avLst/>
                  <a:gdLst>
                    <a:gd name="connsiteX0" fmla="*/ 123825 w 247650"/>
                    <a:gd name="connsiteY0" fmla="*/ 0 h 123825"/>
                    <a:gd name="connsiteX1" fmla="*/ 247650 w 247650"/>
                    <a:gd name="connsiteY1" fmla="*/ 123825 h 123825"/>
                    <a:gd name="connsiteX2" fmla="*/ 0 w 247650"/>
                    <a:gd name="connsiteY2" fmla="*/ 123825 h 123825"/>
                    <a:gd name="connsiteX3" fmla="*/ 123825 w 247650"/>
                    <a:gd name="connsiteY3" fmla="*/ 0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7650" h="123825">
                      <a:moveTo>
                        <a:pt x="123825" y="0"/>
                      </a:moveTo>
                      <a:cubicBezTo>
                        <a:pt x="192212" y="0"/>
                        <a:pt x="247650" y="55438"/>
                        <a:pt x="247650" y="123825"/>
                      </a:cubicBezTo>
                      <a:lnTo>
                        <a:pt x="0" y="123825"/>
                      </a:lnTo>
                      <a:cubicBezTo>
                        <a:pt x="0" y="55438"/>
                        <a:pt x="55438" y="0"/>
                        <a:pt x="123825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4000">
                      <a:srgbClr val="FFC000"/>
                    </a:gs>
                    <a:gs pos="80000">
                      <a:srgbClr val="A88000"/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350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6215015" y="2156970"/>
                  <a:ext cx="1382503" cy="29539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6000" b="1" spc="-225" dirty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HY헤드라인M" panose="02030600000101010101" pitchFamily="18" charset="-127"/>
                      <a:cs typeface="Arial" panose="020B0604020202020204" pitchFamily="34" charset="0"/>
                    </a:rPr>
                    <a:t>03</a:t>
                  </a:r>
                  <a:endParaRPr lang="ko-KR" altLang="en-US" sz="6000" b="1" spc="-225" dirty="0">
                    <a:solidFill>
                      <a:schemeClr val="bg1"/>
                    </a:solidFill>
                    <a:latin typeface="Arial Narrow" panose="020B0606020202030204" pitchFamily="34" charset="0"/>
                    <a:ea typeface="HY헤드라인M" panose="02030600000101010101" pitchFamily="18" charset="-127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8" name="TextBox 47"/>
            <p:cNvSpPr txBox="1"/>
            <p:nvPr/>
          </p:nvSpPr>
          <p:spPr>
            <a:xfrm>
              <a:off x="3133086" y="1310868"/>
              <a:ext cx="3182699" cy="722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250" spc="-113" dirty="0">
                  <a:solidFill>
                    <a:schemeClr val="bg2">
                      <a:lumMod val="10000"/>
                    </a:schemeClr>
                  </a:solidFill>
                  <a:latin typeface="-윤고딕⼟" pitchFamily="18" charset="-127"/>
                  <a:ea typeface="-윤고딕⼟" pitchFamily="18" charset="-127"/>
                  <a:cs typeface="Arial" panose="020B0604020202020204" pitchFamily="34" charset="0"/>
                </a:rPr>
                <a:t>비타민</a:t>
              </a:r>
              <a:r>
                <a:rPr lang="en-US" altLang="ko-KR" sz="2250" spc="-113" dirty="0">
                  <a:solidFill>
                    <a:schemeClr val="bg2">
                      <a:lumMod val="10000"/>
                    </a:schemeClr>
                  </a:solidFill>
                  <a:latin typeface="-윤고딕⼟" pitchFamily="18" charset="-127"/>
                  <a:ea typeface="-윤고딕⼟" pitchFamily="18" charset="-127"/>
                  <a:cs typeface="Arial" panose="020B0604020202020204" pitchFamily="34" charset="0"/>
                </a:rPr>
                <a:t>A</a:t>
              </a:r>
              <a:r>
                <a:rPr lang="ko-KR" altLang="en-US" sz="2250" spc="-113" dirty="0">
                  <a:solidFill>
                    <a:schemeClr val="bg2">
                      <a:lumMod val="10000"/>
                    </a:schemeClr>
                  </a:solidFill>
                  <a:latin typeface="-윤고딕⼟" pitchFamily="18" charset="-127"/>
                  <a:ea typeface="-윤고딕⼟" pitchFamily="18" charset="-127"/>
                  <a:cs typeface="Arial" panose="020B0604020202020204" pitchFamily="34" charset="0"/>
                </a:rPr>
                <a:t>의 부족</a:t>
              </a:r>
            </a:p>
          </p:txBody>
        </p:sp>
      </p:grpSp>
      <p:grpSp>
        <p:nvGrpSpPr>
          <p:cNvPr id="56" name="그룹 20"/>
          <p:cNvGrpSpPr/>
          <p:nvPr/>
        </p:nvGrpSpPr>
        <p:grpSpPr>
          <a:xfrm>
            <a:off x="212404" y="5423760"/>
            <a:ext cx="8693855" cy="1015664"/>
            <a:chOff x="1631950" y="870180"/>
            <a:chExt cx="6391276" cy="1673436"/>
          </a:xfrm>
        </p:grpSpPr>
        <p:grpSp>
          <p:nvGrpSpPr>
            <p:cNvPr id="57" name="그룹 15"/>
            <p:cNvGrpSpPr/>
            <p:nvPr/>
          </p:nvGrpSpPr>
          <p:grpSpPr>
            <a:xfrm>
              <a:off x="1631950" y="1033284"/>
              <a:ext cx="6391276" cy="1330504"/>
              <a:chOff x="1276350" y="965021"/>
              <a:chExt cx="6391276" cy="1330504"/>
            </a:xfrm>
          </p:grpSpPr>
          <p:sp>
            <p:nvSpPr>
              <p:cNvPr id="65" name="모서리가 둥근 직사각형 64"/>
              <p:cNvSpPr/>
              <p:nvPr/>
            </p:nvSpPr>
            <p:spPr>
              <a:xfrm>
                <a:off x="1276350" y="965021"/>
                <a:ext cx="6391275" cy="1330504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762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/>
              </a:p>
            </p:txBody>
          </p:sp>
          <p:sp>
            <p:nvSpPr>
              <p:cNvPr id="66" name="자유형 65"/>
              <p:cNvSpPr/>
              <p:nvPr/>
            </p:nvSpPr>
            <p:spPr>
              <a:xfrm>
                <a:off x="7444211" y="965021"/>
                <a:ext cx="223415" cy="1330504"/>
              </a:xfrm>
              <a:custGeom>
                <a:avLst/>
                <a:gdLst>
                  <a:gd name="connsiteX0" fmla="*/ 0 w 352425"/>
                  <a:gd name="connsiteY0" fmla="*/ 0 h 1330504"/>
                  <a:gd name="connsiteX1" fmla="*/ 132291 w 352425"/>
                  <a:gd name="connsiteY1" fmla="*/ 0 h 1330504"/>
                  <a:gd name="connsiteX2" fmla="*/ 352425 w 352425"/>
                  <a:gd name="connsiteY2" fmla="*/ 220134 h 1330504"/>
                  <a:gd name="connsiteX3" fmla="*/ 352425 w 352425"/>
                  <a:gd name="connsiteY3" fmla="*/ 1110370 h 1330504"/>
                  <a:gd name="connsiteX4" fmla="*/ 132291 w 352425"/>
                  <a:gd name="connsiteY4" fmla="*/ 1330504 h 1330504"/>
                  <a:gd name="connsiteX5" fmla="*/ 0 w 352425"/>
                  <a:gd name="connsiteY5" fmla="*/ 1330504 h 1330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2425" h="1330504">
                    <a:moveTo>
                      <a:pt x="0" y="0"/>
                    </a:moveTo>
                    <a:lnTo>
                      <a:pt x="132291" y="0"/>
                    </a:lnTo>
                    <a:cubicBezTo>
                      <a:pt x="253868" y="0"/>
                      <a:pt x="352425" y="98557"/>
                      <a:pt x="352425" y="220134"/>
                    </a:cubicBezTo>
                    <a:lnTo>
                      <a:pt x="352425" y="1110370"/>
                    </a:lnTo>
                    <a:cubicBezTo>
                      <a:pt x="352425" y="1231947"/>
                      <a:pt x="253868" y="1330504"/>
                      <a:pt x="132291" y="1330504"/>
                    </a:cubicBezTo>
                    <a:lnTo>
                      <a:pt x="0" y="133050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/>
              </a:p>
            </p:txBody>
          </p:sp>
        </p:grpSp>
        <p:grpSp>
          <p:nvGrpSpPr>
            <p:cNvPr id="58" name="그룹 16"/>
            <p:cNvGrpSpPr/>
            <p:nvPr/>
          </p:nvGrpSpPr>
          <p:grpSpPr>
            <a:xfrm>
              <a:off x="1939966" y="870180"/>
              <a:ext cx="1167162" cy="1673436"/>
              <a:chOff x="1584366" y="805092"/>
              <a:chExt cx="1167162" cy="1673436"/>
            </a:xfrm>
          </p:grpSpPr>
          <p:pic>
            <p:nvPicPr>
              <p:cNvPr id="60" name="그림 5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739351" y="1636207"/>
                <a:ext cx="889548" cy="495000"/>
              </a:xfrm>
              <a:prstGeom prst="rect">
                <a:avLst/>
              </a:prstGeom>
            </p:spPr>
          </p:pic>
          <p:grpSp>
            <p:nvGrpSpPr>
              <p:cNvPr id="61" name="그룹 20"/>
              <p:cNvGrpSpPr/>
              <p:nvPr/>
            </p:nvGrpSpPr>
            <p:grpSpPr>
              <a:xfrm>
                <a:off x="1584366" y="805092"/>
                <a:ext cx="1167162" cy="1673436"/>
                <a:chOff x="5732555" y="2156970"/>
                <a:chExt cx="1864963" cy="2953912"/>
              </a:xfrm>
            </p:grpSpPr>
            <p:sp>
              <p:nvSpPr>
                <p:cNvPr id="62" name="자유형 61"/>
                <p:cNvSpPr/>
                <p:nvPr/>
              </p:nvSpPr>
              <p:spPr>
                <a:xfrm>
                  <a:off x="5856380" y="2676476"/>
                  <a:ext cx="1545199" cy="1967882"/>
                </a:xfrm>
                <a:custGeom>
                  <a:avLst/>
                  <a:gdLst>
                    <a:gd name="connsiteX0" fmla="*/ 0 w 1436734"/>
                    <a:gd name="connsiteY0" fmla="*/ 0 h 1967876"/>
                    <a:gd name="connsiteX1" fmla="*/ 250877 w 1436734"/>
                    <a:gd name="connsiteY1" fmla="*/ 0 h 1967876"/>
                    <a:gd name="connsiteX2" fmla="*/ 317546 w 1436734"/>
                    <a:gd name="connsiteY2" fmla="*/ 0 h 1967876"/>
                    <a:gd name="connsiteX3" fmla="*/ 1308141 w 1436734"/>
                    <a:gd name="connsiteY3" fmla="*/ 0 h 1967876"/>
                    <a:gd name="connsiteX4" fmla="*/ 1436734 w 1436734"/>
                    <a:gd name="connsiteY4" fmla="*/ 128593 h 1967876"/>
                    <a:gd name="connsiteX5" fmla="*/ 1436734 w 1436734"/>
                    <a:gd name="connsiteY5" fmla="*/ 1839283 h 1967876"/>
                    <a:gd name="connsiteX6" fmla="*/ 1308141 w 1436734"/>
                    <a:gd name="connsiteY6" fmla="*/ 1967876 h 1967876"/>
                    <a:gd name="connsiteX7" fmla="*/ 250877 w 1436734"/>
                    <a:gd name="connsiteY7" fmla="*/ 1967876 h 1967876"/>
                    <a:gd name="connsiteX8" fmla="*/ 122284 w 1436734"/>
                    <a:gd name="connsiteY8" fmla="*/ 1839283 h 1967876"/>
                    <a:gd name="connsiteX9" fmla="*/ 122284 w 1436734"/>
                    <a:gd name="connsiteY9" fmla="*/ 128593 h 1967876"/>
                    <a:gd name="connsiteX10" fmla="*/ 124655 w 1436734"/>
                    <a:gd name="connsiteY10" fmla="*/ 116851 h 1967876"/>
                    <a:gd name="connsiteX11" fmla="*/ 120939 w 1436734"/>
                    <a:gd name="connsiteY11" fmla="*/ 116851 h 1967876"/>
                    <a:gd name="connsiteX12" fmla="*/ 112554 w 1436734"/>
                    <a:gd name="connsiteY12" fmla="*/ 75316 h 1967876"/>
                    <a:gd name="connsiteX13" fmla="*/ 46658 w 1436734"/>
                    <a:gd name="connsiteY13" fmla="*/ 9420 h 1967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36734" h="1967876">
                      <a:moveTo>
                        <a:pt x="0" y="0"/>
                      </a:moveTo>
                      <a:lnTo>
                        <a:pt x="250877" y="0"/>
                      </a:lnTo>
                      <a:lnTo>
                        <a:pt x="317546" y="0"/>
                      </a:lnTo>
                      <a:lnTo>
                        <a:pt x="1308141" y="0"/>
                      </a:lnTo>
                      <a:cubicBezTo>
                        <a:pt x="1379161" y="0"/>
                        <a:pt x="1436734" y="57573"/>
                        <a:pt x="1436734" y="128593"/>
                      </a:cubicBezTo>
                      <a:lnTo>
                        <a:pt x="1436734" y="1839283"/>
                      </a:lnTo>
                      <a:cubicBezTo>
                        <a:pt x="1436734" y="1910303"/>
                        <a:pt x="1379161" y="1967876"/>
                        <a:pt x="1308141" y="1967876"/>
                      </a:cubicBezTo>
                      <a:lnTo>
                        <a:pt x="250877" y="1967876"/>
                      </a:lnTo>
                      <a:cubicBezTo>
                        <a:pt x="179857" y="1967876"/>
                        <a:pt x="122284" y="1910303"/>
                        <a:pt x="122284" y="1839283"/>
                      </a:cubicBezTo>
                      <a:lnTo>
                        <a:pt x="122284" y="128593"/>
                      </a:lnTo>
                      <a:lnTo>
                        <a:pt x="124655" y="116851"/>
                      </a:lnTo>
                      <a:lnTo>
                        <a:pt x="120939" y="116851"/>
                      </a:lnTo>
                      <a:lnTo>
                        <a:pt x="112554" y="75316"/>
                      </a:lnTo>
                      <a:cubicBezTo>
                        <a:pt x="100022" y="45687"/>
                        <a:pt x="76286" y="21952"/>
                        <a:pt x="46658" y="942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350"/>
                </a:p>
              </p:txBody>
            </p:sp>
            <p:sp>
              <p:nvSpPr>
                <p:cNvPr id="63" name="자유형 62"/>
                <p:cNvSpPr/>
                <p:nvPr/>
              </p:nvSpPr>
              <p:spPr>
                <a:xfrm>
                  <a:off x="5732555" y="2302498"/>
                  <a:ext cx="247650" cy="123825"/>
                </a:xfrm>
                <a:custGeom>
                  <a:avLst/>
                  <a:gdLst>
                    <a:gd name="connsiteX0" fmla="*/ 123825 w 247650"/>
                    <a:gd name="connsiteY0" fmla="*/ 0 h 123825"/>
                    <a:gd name="connsiteX1" fmla="*/ 247650 w 247650"/>
                    <a:gd name="connsiteY1" fmla="*/ 123825 h 123825"/>
                    <a:gd name="connsiteX2" fmla="*/ 0 w 247650"/>
                    <a:gd name="connsiteY2" fmla="*/ 123825 h 123825"/>
                    <a:gd name="connsiteX3" fmla="*/ 123825 w 247650"/>
                    <a:gd name="connsiteY3" fmla="*/ 0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7650" h="123825">
                      <a:moveTo>
                        <a:pt x="123825" y="0"/>
                      </a:moveTo>
                      <a:cubicBezTo>
                        <a:pt x="192212" y="0"/>
                        <a:pt x="247650" y="55438"/>
                        <a:pt x="247650" y="123825"/>
                      </a:cubicBezTo>
                      <a:lnTo>
                        <a:pt x="0" y="123825"/>
                      </a:lnTo>
                      <a:cubicBezTo>
                        <a:pt x="0" y="55438"/>
                        <a:pt x="55438" y="0"/>
                        <a:pt x="123825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4000">
                      <a:srgbClr val="FFC000"/>
                    </a:gs>
                    <a:gs pos="80000">
                      <a:srgbClr val="A88000"/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350"/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6215015" y="2156970"/>
                  <a:ext cx="1382503" cy="29539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6000" b="1" spc="-225" dirty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HY헤드라인M" panose="02030600000101010101" pitchFamily="18" charset="-127"/>
                      <a:cs typeface="Arial" panose="020B0604020202020204" pitchFamily="34" charset="0"/>
                    </a:rPr>
                    <a:t>04</a:t>
                  </a:r>
                  <a:endParaRPr lang="ko-KR" altLang="en-US" sz="6000" b="1" spc="-225" dirty="0">
                    <a:solidFill>
                      <a:schemeClr val="bg1"/>
                    </a:solidFill>
                    <a:latin typeface="Arial Narrow" panose="020B0606020202030204" pitchFamily="34" charset="0"/>
                    <a:ea typeface="HY헤드라인M" panose="02030600000101010101" pitchFamily="18" charset="-127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9" name="TextBox 58"/>
            <p:cNvSpPr txBox="1"/>
            <p:nvPr/>
          </p:nvSpPr>
          <p:spPr>
            <a:xfrm>
              <a:off x="3133086" y="1310868"/>
              <a:ext cx="3182699" cy="722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250" spc="-113" dirty="0">
                  <a:solidFill>
                    <a:schemeClr val="bg2">
                      <a:lumMod val="10000"/>
                    </a:schemeClr>
                  </a:solidFill>
                  <a:latin typeface="-윤고딕⼟" pitchFamily="18" charset="-127"/>
                  <a:ea typeface="-윤고딕⼟" pitchFamily="18" charset="-127"/>
                  <a:cs typeface="Arial" panose="020B0604020202020204" pitchFamily="34" charset="0"/>
                </a:rPr>
                <a:t>조사료</a:t>
              </a:r>
              <a:r>
                <a:rPr lang="en-US" altLang="ko-KR" sz="2250" spc="-113" dirty="0">
                  <a:solidFill>
                    <a:schemeClr val="bg2">
                      <a:lumMod val="10000"/>
                    </a:schemeClr>
                  </a:solidFill>
                  <a:latin typeface="-윤고딕⼟" pitchFamily="18" charset="-127"/>
                  <a:ea typeface="-윤고딕⼟" pitchFamily="18" charset="-127"/>
                  <a:cs typeface="Arial" panose="020B0604020202020204" pitchFamily="34" charset="0"/>
                </a:rPr>
                <a:t>(</a:t>
              </a:r>
              <a:r>
                <a:rPr lang="ko-KR" altLang="en-US" sz="2250" spc="-113" dirty="0">
                  <a:solidFill>
                    <a:schemeClr val="bg2">
                      <a:lumMod val="10000"/>
                    </a:schemeClr>
                  </a:solidFill>
                  <a:latin typeface="-윤고딕⼟" pitchFamily="18" charset="-127"/>
                  <a:ea typeface="-윤고딕⼟" pitchFamily="18" charset="-127"/>
                  <a:cs typeface="Arial" panose="020B0604020202020204" pitchFamily="34" charset="0"/>
                </a:rPr>
                <a:t>물</a:t>
              </a:r>
              <a:r>
                <a:rPr lang="en-US" altLang="ko-KR" sz="2250" spc="-113" dirty="0">
                  <a:solidFill>
                    <a:schemeClr val="bg2">
                      <a:lumMod val="10000"/>
                    </a:schemeClr>
                  </a:solidFill>
                  <a:latin typeface="-윤고딕⼟" pitchFamily="18" charset="-127"/>
                  <a:ea typeface="-윤고딕⼟" pitchFamily="18" charset="-127"/>
                  <a:cs typeface="Arial" panose="020B0604020202020204" pitchFamily="34" charset="0"/>
                </a:rPr>
                <a:t>)</a:t>
              </a:r>
              <a:r>
                <a:rPr lang="ko-KR" altLang="en-US" sz="2250" spc="-113" dirty="0">
                  <a:solidFill>
                    <a:schemeClr val="bg2">
                      <a:lumMod val="10000"/>
                    </a:schemeClr>
                  </a:solidFill>
                  <a:latin typeface="-윤고딕⼟" pitchFamily="18" charset="-127"/>
                  <a:ea typeface="-윤고딕⼟" pitchFamily="18" charset="-127"/>
                  <a:cs typeface="Arial" panose="020B0604020202020204" pitchFamily="34" charset="0"/>
                </a:rPr>
                <a:t>의 초산태 질소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193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A6EDF81C-478C-4842-ADDA-67A4F0DDF7A0}"/>
              </a:ext>
            </a:extLst>
          </p:cNvPr>
          <p:cNvGrpSpPr/>
          <p:nvPr/>
        </p:nvGrpSpPr>
        <p:grpSpPr>
          <a:xfrm>
            <a:off x="6533537" y="4270670"/>
            <a:ext cx="2610464" cy="2610464"/>
            <a:chOff x="6533537" y="4270670"/>
            <a:chExt cx="2610464" cy="2610464"/>
          </a:xfrm>
        </p:grpSpPr>
        <p:sp>
          <p:nvSpPr>
            <p:cNvPr id="4" name="자유형: 도형 3"/>
            <p:cNvSpPr/>
            <p:nvPr/>
          </p:nvSpPr>
          <p:spPr>
            <a:xfrm>
              <a:off x="6533537" y="4270670"/>
              <a:ext cx="2610464" cy="2610464"/>
            </a:xfrm>
            <a:custGeom>
              <a:avLst/>
              <a:gdLst>
                <a:gd name="connsiteX0" fmla="*/ 3480619 w 3480619"/>
                <a:gd name="connsiteY0" fmla="*/ 0 h 3480619"/>
                <a:gd name="connsiteX1" fmla="*/ 3480619 w 3480619"/>
                <a:gd name="connsiteY1" fmla="*/ 3480619 h 3480619"/>
                <a:gd name="connsiteX2" fmla="*/ 0 w 3480619"/>
                <a:gd name="connsiteY2" fmla="*/ 3480619 h 3480619"/>
                <a:gd name="connsiteX3" fmla="*/ 3480619 w 3480619"/>
                <a:gd name="connsiteY3" fmla="*/ 0 h 34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0619" h="3480619">
                  <a:moveTo>
                    <a:pt x="3480619" y="0"/>
                  </a:moveTo>
                  <a:lnTo>
                    <a:pt x="3480619" y="3480619"/>
                  </a:lnTo>
                  <a:lnTo>
                    <a:pt x="0" y="3480619"/>
                  </a:lnTo>
                  <a:cubicBezTo>
                    <a:pt x="0" y="1558326"/>
                    <a:pt x="1558326" y="0"/>
                    <a:pt x="3480619" y="0"/>
                  </a:cubicBezTo>
                  <a:close/>
                </a:path>
              </a:pathLst>
            </a:custGeom>
            <a:gradFill>
              <a:gsLst>
                <a:gs pos="0">
                  <a:srgbClr val="8E99DD">
                    <a:alpha val="50000"/>
                  </a:srgbClr>
                </a:gs>
                <a:gs pos="35000">
                  <a:srgbClr val="9DC1EF">
                    <a:alpha val="50000"/>
                  </a:srgbClr>
                </a:gs>
                <a:gs pos="74000">
                  <a:srgbClr val="B9ADDE">
                    <a:alpha val="50000"/>
                  </a:srgbClr>
                </a:gs>
                <a:gs pos="100000">
                  <a:srgbClr val="D7ACD2">
                    <a:alpha val="5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6" name="자유형: 도형 5"/>
            <p:cNvSpPr/>
            <p:nvPr/>
          </p:nvSpPr>
          <p:spPr>
            <a:xfrm>
              <a:off x="7097662" y="4834796"/>
              <a:ext cx="2046338" cy="2046338"/>
            </a:xfrm>
            <a:custGeom>
              <a:avLst/>
              <a:gdLst>
                <a:gd name="connsiteX0" fmla="*/ 3480619 w 3480619"/>
                <a:gd name="connsiteY0" fmla="*/ 0 h 3480619"/>
                <a:gd name="connsiteX1" fmla="*/ 3480619 w 3480619"/>
                <a:gd name="connsiteY1" fmla="*/ 3480619 h 3480619"/>
                <a:gd name="connsiteX2" fmla="*/ 0 w 3480619"/>
                <a:gd name="connsiteY2" fmla="*/ 3480619 h 3480619"/>
                <a:gd name="connsiteX3" fmla="*/ 3480619 w 3480619"/>
                <a:gd name="connsiteY3" fmla="*/ 0 h 34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0619" h="3480619">
                  <a:moveTo>
                    <a:pt x="3480619" y="0"/>
                  </a:moveTo>
                  <a:lnTo>
                    <a:pt x="3480619" y="3480619"/>
                  </a:lnTo>
                  <a:lnTo>
                    <a:pt x="0" y="3480619"/>
                  </a:lnTo>
                  <a:cubicBezTo>
                    <a:pt x="0" y="1558326"/>
                    <a:pt x="1558326" y="0"/>
                    <a:pt x="3480619" y="0"/>
                  </a:cubicBezTo>
                  <a:close/>
                </a:path>
              </a:pathLst>
            </a:custGeom>
            <a:gradFill>
              <a:gsLst>
                <a:gs pos="0">
                  <a:srgbClr val="8E99DD"/>
                </a:gs>
                <a:gs pos="35000">
                  <a:srgbClr val="9DC1EF"/>
                </a:gs>
                <a:gs pos="74000">
                  <a:srgbClr val="B9ADDE"/>
                </a:gs>
                <a:gs pos="100000">
                  <a:srgbClr val="D7ACD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grpSp>
        <p:nvGrpSpPr>
          <p:cNvPr id="2" name="그룹 7"/>
          <p:cNvGrpSpPr/>
          <p:nvPr/>
        </p:nvGrpSpPr>
        <p:grpSpPr>
          <a:xfrm rot="10800000">
            <a:off x="0" y="0"/>
            <a:ext cx="1971675" cy="1971675"/>
            <a:chOff x="8711382" y="3377381"/>
            <a:chExt cx="3480619" cy="3480619"/>
          </a:xfrm>
        </p:grpSpPr>
        <p:sp>
          <p:nvSpPr>
            <p:cNvPr id="9" name="자유형: 도형 8"/>
            <p:cNvSpPr/>
            <p:nvPr/>
          </p:nvSpPr>
          <p:spPr>
            <a:xfrm>
              <a:off x="8711382" y="3377381"/>
              <a:ext cx="3480619" cy="3480619"/>
            </a:xfrm>
            <a:custGeom>
              <a:avLst/>
              <a:gdLst>
                <a:gd name="connsiteX0" fmla="*/ 3480619 w 3480619"/>
                <a:gd name="connsiteY0" fmla="*/ 0 h 3480619"/>
                <a:gd name="connsiteX1" fmla="*/ 3480619 w 3480619"/>
                <a:gd name="connsiteY1" fmla="*/ 3480619 h 3480619"/>
                <a:gd name="connsiteX2" fmla="*/ 0 w 3480619"/>
                <a:gd name="connsiteY2" fmla="*/ 3480619 h 3480619"/>
                <a:gd name="connsiteX3" fmla="*/ 3480619 w 3480619"/>
                <a:gd name="connsiteY3" fmla="*/ 0 h 34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0619" h="3480619">
                  <a:moveTo>
                    <a:pt x="3480619" y="0"/>
                  </a:moveTo>
                  <a:lnTo>
                    <a:pt x="3480619" y="3480619"/>
                  </a:lnTo>
                  <a:lnTo>
                    <a:pt x="0" y="3480619"/>
                  </a:lnTo>
                  <a:cubicBezTo>
                    <a:pt x="0" y="1558326"/>
                    <a:pt x="1558326" y="0"/>
                    <a:pt x="3480619" y="0"/>
                  </a:cubicBezTo>
                  <a:close/>
                </a:path>
              </a:pathLst>
            </a:custGeom>
            <a:gradFill>
              <a:gsLst>
                <a:gs pos="0">
                  <a:srgbClr val="8E99DD">
                    <a:alpha val="50000"/>
                  </a:srgbClr>
                </a:gs>
                <a:gs pos="35000">
                  <a:srgbClr val="9DC1EF">
                    <a:alpha val="50000"/>
                  </a:srgbClr>
                </a:gs>
                <a:gs pos="74000">
                  <a:srgbClr val="B9ADDE">
                    <a:alpha val="50000"/>
                  </a:srgbClr>
                </a:gs>
                <a:gs pos="100000">
                  <a:srgbClr val="D7ACD2">
                    <a:alpha val="5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0" name="자유형: 도형 9"/>
            <p:cNvSpPr/>
            <p:nvPr/>
          </p:nvSpPr>
          <p:spPr>
            <a:xfrm>
              <a:off x="9463550" y="4129550"/>
              <a:ext cx="2728450" cy="2728450"/>
            </a:xfrm>
            <a:custGeom>
              <a:avLst/>
              <a:gdLst>
                <a:gd name="connsiteX0" fmla="*/ 3480619 w 3480619"/>
                <a:gd name="connsiteY0" fmla="*/ 0 h 3480619"/>
                <a:gd name="connsiteX1" fmla="*/ 3480619 w 3480619"/>
                <a:gd name="connsiteY1" fmla="*/ 3480619 h 3480619"/>
                <a:gd name="connsiteX2" fmla="*/ 0 w 3480619"/>
                <a:gd name="connsiteY2" fmla="*/ 3480619 h 3480619"/>
                <a:gd name="connsiteX3" fmla="*/ 3480619 w 3480619"/>
                <a:gd name="connsiteY3" fmla="*/ 0 h 34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0619" h="3480619">
                  <a:moveTo>
                    <a:pt x="3480619" y="0"/>
                  </a:moveTo>
                  <a:lnTo>
                    <a:pt x="3480619" y="3480619"/>
                  </a:lnTo>
                  <a:lnTo>
                    <a:pt x="0" y="3480619"/>
                  </a:lnTo>
                  <a:cubicBezTo>
                    <a:pt x="0" y="1558326"/>
                    <a:pt x="1558326" y="0"/>
                    <a:pt x="3480619" y="0"/>
                  </a:cubicBezTo>
                  <a:close/>
                </a:path>
              </a:pathLst>
            </a:custGeom>
            <a:gradFill>
              <a:gsLst>
                <a:gs pos="0">
                  <a:srgbClr val="8E99DD"/>
                </a:gs>
                <a:gs pos="35000">
                  <a:srgbClr val="9DC1EF"/>
                </a:gs>
                <a:gs pos="74000">
                  <a:srgbClr val="B9ADDE"/>
                </a:gs>
                <a:gs pos="100000">
                  <a:srgbClr val="D7ACD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313CC24B-63C4-4901-B623-03515D18EAF4}"/>
              </a:ext>
            </a:extLst>
          </p:cNvPr>
          <p:cNvGrpSpPr/>
          <p:nvPr/>
        </p:nvGrpSpPr>
        <p:grpSpPr>
          <a:xfrm>
            <a:off x="0" y="985838"/>
            <a:ext cx="9056373" cy="5206618"/>
            <a:chOff x="585188" y="1028701"/>
            <a:chExt cx="8191251" cy="4709249"/>
          </a:xfrm>
        </p:grpSpPr>
        <p:sp>
          <p:nvSpPr>
            <p:cNvPr id="12" name="사각형: 둥근 모서리 11"/>
            <p:cNvSpPr/>
            <p:nvPr/>
          </p:nvSpPr>
          <p:spPr>
            <a:xfrm>
              <a:off x="585188" y="1028701"/>
              <a:ext cx="8191251" cy="4709249"/>
            </a:xfrm>
            <a:prstGeom prst="roundRect">
              <a:avLst>
                <a:gd name="adj" fmla="val 2553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3" name="사각형: 둥근 모서리 12"/>
            <p:cNvSpPr/>
            <p:nvPr/>
          </p:nvSpPr>
          <p:spPr>
            <a:xfrm>
              <a:off x="674914" y="1105853"/>
              <a:ext cx="8044543" cy="4543220"/>
            </a:xfrm>
            <a:prstGeom prst="roundRect">
              <a:avLst>
                <a:gd name="adj" fmla="val 2553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7" name="TextBox 16">
              <a:extLst/>
            </p:cNvPr>
            <p:cNvSpPr txBox="1"/>
            <p:nvPr/>
          </p:nvSpPr>
          <p:spPr>
            <a:xfrm flipH="1">
              <a:off x="4142320" y="3800469"/>
              <a:ext cx="92458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500" dirty="0">
                  <a:solidFill>
                    <a:schemeClr val="bg1"/>
                  </a:solidFill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VISION</a:t>
              </a:r>
              <a:endParaRPr lang="ko-KR" altLang="en-US" sz="15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0090" y="1225868"/>
              <a:ext cx="7903845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13" indent="-214313">
                <a:buFont typeface="Wingdings" charset="2"/>
                <a:buChar char="l"/>
                <a:defRPr lang="ko-KR" altLang="en-US"/>
              </a:pPr>
              <a:r>
                <a:rPr lang="ko-KR" altLang="en-US" sz="2400" b="1" dirty="0">
                  <a:ea typeface="함초롬바탕"/>
                </a:rPr>
                <a:t>수정이 잘 안 들어가는 소는</a:t>
              </a:r>
              <a:r>
                <a:rPr lang="en-US" altLang="ko-KR" sz="2400" b="1" dirty="0">
                  <a:ea typeface="함초롬바탕"/>
                </a:rPr>
                <a:t>?</a:t>
              </a:r>
              <a:br>
                <a:rPr lang="en-US" altLang="ko-KR" sz="2400" b="1" dirty="0">
                  <a:ea typeface="함초롬바탕"/>
                </a:rPr>
              </a:br>
              <a:r>
                <a:rPr lang="en-US" altLang="ko-KR" sz="2400" b="1" dirty="0">
                  <a:ea typeface="함초롬바탕"/>
                </a:rPr>
                <a:t/>
              </a:r>
              <a:br>
                <a:rPr lang="en-US" altLang="ko-KR" sz="2400" b="1" dirty="0">
                  <a:ea typeface="함초롬바탕"/>
                </a:rPr>
              </a:br>
              <a:r>
                <a:rPr lang="en-US" altLang="ko-KR" b="1" dirty="0">
                  <a:solidFill>
                    <a:schemeClr val="accent2">
                      <a:lumMod val="75000"/>
                    </a:schemeClr>
                  </a:solidFill>
                  <a:ea typeface="함초롬바탕"/>
                </a:rPr>
                <a:t>-</a:t>
              </a:r>
              <a:r>
                <a:rPr lang="ko-KR" altLang="en-US" b="1" dirty="0">
                  <a:solidFill>
                    <a:schemeClr val="accent2">
                      <a:lumMod val="75000"/>
                    </a:schemeClr>
                  </a:solidFill>
                  <a:ea typeface="함초롬바탕"/>
                </a:rPr>
                <a:t>자궁에 기름기가 많이 있기 때문입니다</a:t>
              </a:r>
              <a:r>
                <a:rPr lang="en-US" altLang="ko-KR" b="1" dirty="0">
                  <a:solidFill>
                    <a:schemeClr val="accent2">
                      <a:lumMod val="75000"/>
                    </a:schemeClr>
                  </a:solidFill>
                  <a:ea typeface="함초롬바탕"/>
                </a:rPr>
                <a:t>. </a:t>
              </a:r>
              <a:r>
                <a:rPr lang="ko-KR" altLang="en-US" b="1" dirty="0">
                  <a:solidFill>
                    <a:schemeClr val="accent2">
                      <a:lumMod val="75000"/>
                    </a:schemeClr>
                  </a:solidFill>
                  <a:ea typeface="함초롬바탕"/>
                </a:rPr>
                <a:t>따라서 이럴 때는 </a:t>
              </a:r>
              <a:r>
                <a:rPr lang="en-US" altLang="ko-KR" b="1" dirty="0">
                  <a:solidFill>
                    <a:schemeClr val="accent2">
                      <a:lumMod val="75000"/>
                    </a:schemeClr>
                  </a:solidFill>
                  <a:ea typeface="함초롬바탕"/>
                </a:rPr>
                <a:t>“</a:t>
              </a:r>
              <a:r>
                <a:rPr lang="ko-KR" altLang="en-US" sz="2700" b="1" u="sng" dirty="0" err="1">
                  <a:solidFill>
                    <a:srgbClr val="FF0000"/>
                  </a:solidFill>
                  <a:ea typeface="함초롬바탕"/>
                </a:rPr>
                <a:t>카르니틴</a:t>
              </a:r>
              <a:r>
                <a:rPr lang="en-US" altLang="ko-KR" b="1" dirty="0">
                  <a:solidFill>
                    <a:schemeClr val="accent2">
                      <a:lumMod val="75000"/>
                    </a:schemeClr>
                  </a:solidFill>
                  <a:ea typeface="함초롬바탕"/>
                </a:rPr>
                <a:t>”</a:t>
              </a:r>
              <a:r>
                <a:rPr lang="ko-KR" altLang="en-US" b="1" dirty="0">
                  <a:solidFill>
                    <a:schemeClr val="accent2">
                      <a:lumMod val="75000"/>
                    </a:schemeClr>
                  </a:solidFill>
                  <a:ea typeface="함초롬바탕"/>
                </a:rPr>
                <a:t>이라는 약을 주사하여 기름기를 제거하면 효과를 볼 수 있다</a:t>
              </a:r>
              <a:r>
                <a:rPr lang="en-US" altLang="ko-KR" b="1" dirty="0">
                  <a:solidFill>
                    <a:schemeClr val="accent2">
                      <a:lumMod val="75000"/>
                    </a:schemeClr>
                  </a:solidFill>
                  <a:ea typeface="함초롬바탕"/>
                </a:rPr>
                <a:t>.(</a:t>
              </a:r>
              <a:r>
                <a:rPr lang="ko-KR" altLang="en-US" b="1" dirty="0">
                  <a:solidFill>
                    <a:schemeClr val="accent2">
                      <a:lumMod val="75000"/>
                    </a:schemeClr>
                  </a:solidFill>
                  <a:ea typeface="함초롬바탕"/>
                </a:rPr>
                <a:t>분만 후 </a:t>
              </a:r>
              <a:r>
                <a:rPr lang="en-US" altLang="ko-KR" b="1" dirty="0">
                  <a:solidFill>
                    <a:schemeClr val="accent2">
                      <a:lumMod val="75000"/>
                    </a:schemeClr>
                  </a:solidFill>
                  <a:ea typeface="함초롬바탕"/>
                </a:rPr>
                <a:t>15~30</a:t>
              </a:r>
              <a:r>
                <a:rPr lang="ko-KR" altLang="en-US" b="1" dirty="0">
                  <a:solidFill>
                    <a:schemeClr val="accent2">
                      <a:lumMod val="75000"/>
                    </a:schemeClr>
                  </a:solidFill>
                  <a:ea typeface="함초롬바탕"/>
                </a:rPr>
                <a:t>일 사이에 주사</a:t>
              </a:r>
              <a:r>
                <a:rPr lang="en-US" altLang="ko-KR" b="1" dirty="0">
                  <a:solidFill>
                    <a:schemeClr val="accent2">
                      <a:lumMod val="75000"/>
                    </a:schemeClr>
                  </a:solidFill>
                  <a:ea typeface="함초롬바탕"/>
                </a:rPr>
                <a:t>)</a:t>
              </a:r>
            </a:p>
            <a:p>
              <a:pPr marL="214313" indent="-214313">
                <a:buFont typeface="Wingdings" charset="2"/>
                <a:buChar char="l"/>
                <a:defRPr lang="ko-KR" altLang="en-US"/>
              </a:pPr>
              <a:endParaRPr lang="en-US" altLang="ko-KR" sz="2400" b="1" dirty="0">
                <a:ea typeface="함초롬바탕"/>
              </a:endParaRPr>
            </a:p>
            <a:p>
              <a:pPr marL="214313" indent="-214313">
                <a:buFont typeface="Wingdings" charset="2"/>
                <a:buChar char="l"/>
                <a:defRPr lang="ko-KR" altLang="en-US"/>
              </a:pPr>
              <a:r>
                <a:rPr lang="ko-KR" altLang="en-US" sz="2400" b="1" dirty="0">
                  <a:ea typeface="함초롬바탕"/>
                </a:rPr>
                <a:t>또 다른 방법으로는 </a:t>
              </a:r>
              <a:r>
                <a:rPr lang="en-US" altLang="ko-KR" sz="2400" b="1" dirty="0">
                  <a:ea typeface="함초롬바탕"/>
                </a:rPr>
                <a:t>“</a:t>
              </a:r>
              <a:r>
                <a:rPr lang="ko-KR" altLang="en-US" sz="2400" b="1" dirty="0" err="1">
                  <a:ea typeface="함초롬바탕"/>
                </a:rPr>
                <a:t>푸로겐</a:t>
              </a:r>
              <a:r>
                <a:rPr lang="en-US" altLang="ko-KR" sz="2400" b="1" dirty="0">
                  <a:ea typeface="함초롬바탕"/>
                </a:rPr>
                <a:t>”</a:t>
              </a:r>
              <a:r>
                <a:rPr lang="ko-KR" altLang="en-US" sz="2400" b="1" dirty="0">
                  <a:ea typeface="함초롬바탕"/>
                </a:rPr>
                <a:t>요법이 있다</a:t>
              </a:r>
              <a:r>
                <a:rPr lang="en-US" altLang="ko-KR" sz="2400" b="1" dirty="0">
                  <a:ea typeface="함초롬바탕"/>
                </a:rPr>
                <a:t>.</a:t>
              </a:r>
              <a:br>
                <a:rPr lang="en-US" altLang="ko-KR" sz="2400" b="1" dirty="0">
                  <a:ea typeface="함초롬바탕"/>
                </a:rPr>
              </a:br>
              <a:r>
                <a:rPr lang="en-US" altLang="ko-KR" b="1" dirty="0">
                  <a:solidFill>
                    <a:schemeClr val="accent2">
                      <a:lumMod val="75000"/>
                    </a:schemeClr>
                  </a:solidFill>
                  <a:ea typeface="함초롬바탕"/>
                </a:rPr>
                <a:t>-”</a:t>
              </a:r>
              <a:r>
                <a:rPr lang="ko-KR" altLang="en-US" sz="2700" b="1" u="sng" dirty="0" err="1">
                  <a:solidFill>
                    <a:srgbClr val="FF0000"/>
                  </a:solidFill>
                  <a:ea typeface="함초롬바탕"/>
                </a:rPr>
                <a:t>푸로겐</a:t>
              </a:r>
              <a:r>
                <a:rPr lang="en-US" altLang="ko-KR" sz="2700" b="1" u="sng" dirty="0">
                  <a:solidFill>
                    <a:srgbClr val="FF0000"/>
                  </a:solidFill>
                  <a:ea typeface="함초롬바탕"/>
                </a:rPr>
                <a:t>(</a:t>
              </a:r>
              <a:r>
                <a:rPr lang="ko-KR" altLang="en-US" sz="2700" b="1" u="sng" dirty="0" err="1">
                  <a:solidFill>
                    <a:srgbClr val="FF0000"/>
                  </a:solidFill>
                  <a:ea typeface="함초롬바탕"/>
                </a:rPr>
                <a:t>오바론</a:t>
              </a:r>
              <a:r>
                <a:rPr lang="en-US" altLang="ko-KR" sz="2700" b="1" u="sng" dirty="0">
                  <a:solidFill>
                    <a:srgbClr val="FF0000"/>
                  </a:solidFill>
                  <a:ea typeface="함초롬바탕"/>
                </a:rPr>
                <a:t>)”</a:t>
              </a:r>
              <a:r>
                <a:rPr lang="ko-KR" altLang="en-US" b="1" dirty="0">
                  <a:solidFill>
                    <a:schemeClr val="accent2">
                      <a:lumMod val="75000"/>
                    </a:schemeClr>
                  </a:solidFill>
                  <a:ea typeface="함초롬바탕"/>
                </a:rPr>
                <a:t>은 유산 방지제로</a:t>
              </a:r>
              <a:r>
                <a:rPr lang="en-US" altLang="ko-KR" b="1" dirty="0">
                  <a:solidFill>
                    <a:schemeClr val="accent2">
                      <a:lumMod val="75000"/>
                    </a:schemeClr>
                  </a:solidFill>
                  <a:ea typeface="함초롬바탕"/>
                </a:rPr>
                <a:t/>
              </a:r>
              <a:br>
                <a:rPr lang="en-US" altLang="ko-KR" b="1" dirty="0">
                  <a:solidFill>
                    <a:schemeClr val="accent2">
                      <a:lumMod val="75000"/>
                    </a:schemeClr>
                  </a:solidFill>
                  <a:ea typeface="함초롬바탕"/>
                </a:rPr>
              </a:br>
              <a:r>
                <a:rPr lang="en-US" altLang="ko-KR" b="1" dirty="0">
                  <a:solidFill>
                    <a:schemeClr val="accent2">
                      <a:lumMod val="75000"/>
                    </a:schemeClr>
                  </a:solidFill>
                  <a:ea typeface="함초롬바탕"/>
                </a:rPr>
                <a:t/>
              </a:r>
              <a:br>
                <a:rPr lang="en-US" altLang="ko-KR" b="1" dirty="0">
                  <a:solidFill>
                    <a:schemeClr val="accent2">
                      <a:lumMod val="75000"/>
                    </a:schemeClr>
                  </a:solidFill>
                  <a:ea typeface="함초롬바탕"/>
                </a:rPr>
              </a:br>
              <a:r>
                <a:rPr lang="en-US" altLang="ko-KR" b="1" dirty="0">
                  <a:solidFill>
                    <a:schemeClr val="accent2">
                      <a:lumMod val="75000"/>
                    </a:schemeClr>
                  </a:solidFill>
                  <a:ea typeface="함초롬바탕"/>
                </a:rPr>
                <a:t>1</a:t>
              </a:r>
              <a:r>
                <a:rPr lang="ko-KR" altLang="en-US" b="1" dirty="0">
                  <a:solidFill>
                    <a:schemeClr val="accent2">
                      <a:lumMod val="75000"/>
                    </a:schemeClr>
                  </a:solidFill>
                  <a:ea typeface="함초롬바탕"/>
                </a:rPr>
                <a:t>차</a:t>
              </a:r>
              <a:r>
                <a:rPr lang="en-US" altLang="ko-KR" b="1" dirty="0">
                  <a:solidFill>
                    <a:schemeClr val="accent2">
                      <a:lumMod val="75000"/>
                    </a:schemeClr>
                  </a:solidFill>
                  <a:ea typeface="함초롬바탕"/>
                </a:rPr>
                <a:t>)</a:t>
              </a:r>
              <a:r>
                <a:rPr lang="ko-KR" altLang="en-US" b="1" dirty="0">
                  <a:solidFill>
                    <a:schemeClr val="accent2">
                      <a:lumMod val="75000"/>
                    </a:schemeClr>
                  </a:solidFill>
                  <a:ea typeface="함초롬바탕"/>
                </a:rPr>
                <a:t>수정 후 </a:t>
              </a:r>
              <a:r>
                <a:rPr lang="en-US" altLang="ko-KR" b="1" dirty="0">
                  <a:solidFill>
                    <a:schemeClr val="accent2">
                      <a:lumMod val="75000"/>
                    </a:schemeClr>
                  </a:solidFill>
                  <a:ea typeface="함초롬바탕"/>
                </a:rPr>
                <a:t>5</a:t>
              </a:r>
              <a:r>
                <a:rPr lang="ko-KR" altLang="en-US" b="1" dirty="0">
                  <a:solidFill>
                    <a:schemeClr val="accent2">
                      <a:lumMod val="75000"/>
                    </a:schemeClr>
                  </a:solidFill>
                  <a:ea typeface="함초롬바탕"/>
                </a:rPr>
                <a:t>일째에 </a:t>
              </a:r>
              <a:r>
                <a:rPr lang="en-US" altLang="ko-KR" b="1" dirty="0">
                  <a:solidFill>
                    <a:schemeClr val="accent2">
                      <a:lumMod val="75000"/>
                    </a:schemeClr>
                  </a:solidFill>
                  <a:ea typeface="함초롬바탕"/>
                </a:rPr>
                <a:t>5cc </a:t>
              </a:r>
              <a:r>
                <a:rPr lang="ko-KR" altLang="en-US" b="1" dirty="0">
                  <a:solidFill>
                    <a:schemeClr val="accent2">
                      <a:lumMod val="75000"/>
                    </a:schemeClr>
                  </a:solidFill>
                  <a:ea typeface="함초롬바탕"/>
                </a:rPr>
                <a:t>근육</a:t>
              </a:r>
              <a:r>
                <a:rPr lang="en-US" altLang="ko-KR" b="1" dirty="0">
                  <a:solidFill>
                    <a:schemeClr val="accent2">
                      <a:lumMod val="75000"/>
                    </a:schemeClr>
                  </a:solidFill>
                  <a:ea typeface="함초롬바탕"/>
                </a:rPr>
                <a:t> </a:t>
              </a:r>
              <a:r>
                <a:rPr lang="ko-KR" altLang="en-US" b="1" dirty="0">
                  <a:solidFill>
                    <a:schemeClr val="accent2">
                      <a:lumMod val="75000"/>
                    </a:schemeClr>
                  </a:solidFill>
                  <a:ea typeface="함초롬바탕"/>
                </a:rPr>
                <a:t>또는 피하주사</a:t>
              </a:r>
              <a:r>
                <a:rPr lang="en-US" altLang="ko-KR" b="1" dirty="0">
                  <a:solidFill>
                    <a:schemeClr val="accent2">
                      <a:lumMod val="75000"/>
                    </a:schemeClr>
                  </a:solidFill>
                  <a:ea typeface="함초롬바탕"/>
                </a:rPr>
                <a:t/>
              </a:r>
              <a:br>
                <a:rPr lang="en-US" altLang="ko-KR" b="1" dirty="0">
                  <a:solidFill>
                    <a:schemeClr val="accent2">
                      <a:lumMod val="75000"/>
                    </a:schemeClr>
                  </a:solidFill>
                  <a:ea typeface="함초롬바탕"/>
                </a:rPr>
              </a:br>
              <a:r>
                <a:rPr lang="en-US" altLang="ko-KR" b="1" dirty="0">
                  <a:solidFill>
                    <a:schemeClr val="accent2">
                      <a:lumMod val="75000"/>
                    </a:schemeClr>
                  </a:solidFill>
                  <a:ea typeface="함초롬바탕"/>
                </a:rPr>
                <a:t>2</a:t>
              </a:r>
              <a:r>
                <a:rPr lang="ko-KR" altLang="en-US" b="1" dirty="0">
                  <a:solidFill>
                    <a:schemeClr val="accent2">
                      <a:lumMod val="75000"/>
                    </a:schemeClr>
                  </a:solidFill>
                  <a:ea typeface="함초롬바탕"/>
                </a:rPr>
                <a:t>차</a:t>
              </a:r>
              <a:r>
                <a:rPr lang="en-US" altLang="ko-KR" b="1" dirty="0">
                  <a:solidFill>
                    <a:schemeClr val="accent2">
                      <a:lumMod val="75000"/>
                    </a:schemeClr>
                  </a:solidFill>
                  <a:ea typeface="함초롬바탕"/>
                </a:rPr>
                <a:t>)</a:t>
              </a:r>
              <a:r>
                <a:rPr lang="ko-KR" altLang="en-US" b="1" dirty="0">
                  <a:solidFill>
                    <a:schemeClr val="accent2">
                      <a:lumMod val="75000"/>
                    </a:schemeClr>
                  </a:solidFill>
                  <a:ea typeface="함초롬바탕"/>
                </a:rPr>
                <a:t>수정 후 </a:t>
              </a:r>
              <a:r>
                <a:rPr lang="en-US" altLang="ko-KR" b="1" dirty="0">
                  <a:solidFill>
                    <a:schemeClr val="accent2">
                      <a:lumMod val="75000"/>
                    </a:schemeClr>
                  </a:solidFill>
                  <a:ea typeface="함초롬바탕"/>
                </a:rPr>
                <a:t>12</a:t>
              </a:r>
              <a:r>
                <a:rPr lang="ko-KR" altLang="en-US" b="1" dirty="0">
                  <a:solidFill>
                    <a:schemeClr val="accent2">
                      <a:lumMod val="75000"/>
                    </a:schemeClr>
                  </a:solidFill>
                  <a:ea typeface="함초롬바탕"/>
                </a:rPr>
                <a:t>일째</a:t>
              </a:r>
              <a:r>
                <a:rPr lang="en-US" altLang="ko-KR" b="1" dirty="0">
                  <a:solidFill>
                    <a:schemeClr val="accent2">
                      <a:lumMod val="75000"/>
                    </a:schemeClr>
                  </a:solidFill>
                  <a:ea typeface="함초롬바탕"/>
                </a:rPr>
                <a:t>(1</a:t>
              </a:r>
              <a:r>
                <a:rPr lang="ko-KR" altLang="en-US" b="1" dirty="0">
                  <a:solidFill>
                    <a:schemeClr val="accent2">
                      <a:lumMod val="75000"/>
                    </a:schemeClr>
                  </a:solidFill>
                  <a:ea typeface="함초롬바탕"/>
                </a:rPr>
                <a:t>차 </a:t>
              </a:r>
              <a:r>
                <a:rPr lang="ko-KR" altLang="en-US" b="1" dirty="0" err="1">
                  <a:solidFill>
                    <a:schemeClr val="accent2">
                      <a:lumMod val="75000"/>
                    </a:schemeClr>
                  </a:solidFill>
                  <a:ea typeface="함초롬바탕"/>
                </a:rPr>
                <a:t>주사후</a:t>
              </a:r>
              <a:r>
                <a:rPr lang="ko-KR" altLang="en-US" b="1" dirty="0">
                  <a:solidFill>
                    <a:schemeClr val="accent2">
                      <a:lumMod val="75000"/>
                    </a:schemeClr>
                  </a:solidFill>
                  <a:ea typeface="함초롬바탕"/>
                </a:rPr>
                <a:t> 일주일 뒤</a:t>
              </a:r>
              <a:r>
                <a:rPr lang="en-US" altLang="ko-KR" b="1" dirty="0">
                  <a:solidFill>
                    <a:schemeClr val="accent2">
                      <a:lumMod val="75000"/>
                    </a:schemeClr>
                  </a:solidFill>
                  <a:ea typeface="함초롬바탕"/>
                </a:rPr>
                <a:t>)</a:t>
              </a:r>
              <a:r>
                <a:rPr lang="ko-KR" altLang="en-US" b="1" dirty="0">
                  <a:solidFill>
                    <a:schemeClr val="accent2">
                      <a:lumMod val="75000"/>
                    </a:schemeClr>
                  </a:solidFill>
                  <a:ea typeface="함초롬바탕"/>
                </a:rPr>
                <a:t>에 </a:t>
              </a:r>
              <a:r>
                <a:rPr lang="en-US" altLang="ko-KR" b="1" dirty="0">
                  <a:solidFill>
                    <a:schemeClr val="accent2">
                      <a:lumMod val="75000"/>
                    </a:schemeClr>
                  </a:solidFill>
                  <a:ea typeface="함초롬바탕"/>
                </a:rPr>
                <a:t/>
              </a:r>
              <a:br>
                <a:rPr lang="en-US" altLang="ko-KR" b="1" dirty="0">
                  <a:solidFill>
                    <a:schemeClr val="accent2">
                      <a:lumMod val="75000"/>
                    </a:schemeClr>
                  </a:solidFill>
                  <a:ea typeface="함초롬바탕"/>
                </a:rPr>
              </a:br>
              <a:r>
                <a:rPr lang="en-US" altLang="ko-KR" b="1" dirty="0">
                  <a:solidFill>
                    <a:schemeClr val="accent2">
                      <a:lumMod val="75000"/>
                    </a:schemeClr>
                  </a:solidFill>
                  <a:ea typeface="함초롬바탕"/>
                </a:rPr>
                <a:t>                             5cc </a:t>
              </a:r>
              <a:r>
                <a:rPr lang="ko-KR" altLang="en-US" b="1" dirty="0">
                  <a:solidFill>
                    <a:schemeClr val="accent2">
                      <a:lumMod val="75000"/>
                    </a:schemeClr>
                  </a:solidFill>
                  <a:ea typeface="함초롬바탕"/>
                </a:rPr>
                <a:t>근육 또는 피하주사</a:t>
              </a:r>
              <a:r>
                <a:rPr lang="en-US" altLang="ko-KR" sz="2400" b="1" dirty="0">
                  <a:ea typeface="함초롬바탕"/>
                </a:rPr>
                <a:t>   </a:t>
              </a:r>
              <a:endParaRPr lang="en-US" altLang="ko-KR" b="1" dirty="0">
                <a:ea typeface="함초롬바탕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193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>
            <a:extLst>
              <a:ext uri="{FF2B5EF4-FFF2-40B4-BE49-F238E27FC236}">
                <a16:creationId xmlns:a16="http://schemas.microsoft.com/office/drawing/2014/main" xmlns="" id="{975DFC74-8222-4A63-8389-1C9F23475A98}"/>
              </a:ext>
            </a:extLst>
          </p:cNvPr>
          <p:cNvGrpSpPr/>
          <p:nvPr/>
        </p:nvGrpSpPr>
        <p:grpSpPr>
          <a:xfrm>
            <a:off x="6533537" y="4270670"/>
            <a:ext cx="2610464" cy="2610464"/>
            <a:chOff x="6533537" y="4270670"/>
            <a:chExt cx="2610464" cy="2610464"/>
          </a:xfrm>
        </p:grpSpPr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xmlns="" id="{B14CF366-707E-4EE6-9920-0DA86D056BFB}"/>
                </a:ext>
              </a:extLst>
            </p:cNvPr>
            <p:cNvSpPr/>
            <p:nvPr/>
          </p:nvSpPr>
          <p:spPr>
            <a:xfrm>
              <a:off x="6533537" y="4270670"/>
              <a:ext cx="2610464" cy="2610464"/>
            </a:xfrm>
            <a:custGeom>
              <a:avLst/>
              <a:gdLst>
                <a:gd name="connsiteX0" fmla="*/ 3480619 w 3480619"/>
                <a:gd name="connsiteY0" fmla="*/ 0 h 3480619"/>
                <a:gd name="connsiteX1" fmla="*/ 3480619 w 3480619"/>
                <a:gd name="connsiteY1" fmla="*/ 3480619 h 3480619"/>
                <a:gd name="connsiteX2" fmla="*/ 0 w 3480619"/>
                <a:gd name="connsiteY2" fmla="*/ 3480619 h 3480619"/>
                <a:gd name="connsiteX3" fmla="*/ 3480619 w 3480619"/>
                <a:gd name="connsiteY3" fmla="*/ 0 h 34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0619" h="3480619">
                  <a:moveTo>
                    <a:pt x="3480619" y="0"/>
                  </a:moveTo>
                  <a:lnTo>
                    <a:pt x="3480619" y="3480619"/>
                  </a:lnTo>
                  <a:lnTo>
                    <a:pt x="0" y="3480619"/>
                  </a:lnTo>
                  <a:cubicBezTo>
                    <a:pt x="0" y="1558326"/>
                    <a:pt x="1558326" y="0"/>
                    <a:pt x="3480619" y="0"/>
                  </a:cubicBezTo>
                  <a:close/>
                </a:path>
              </a:pathLst>
            </a:custGeom>
            <a:gradFill>
              <a:gsLst>
                <a:gs pos="0">
                  <a:srgbClr val="8E99DD">
                    <a:alpha val="50000"/>
                  </a:srgbClr>
                </a:gs>
                <a:gs pos="35000">
                  <a:srgbClr val="9DC1EF">
                    <a:alpha val="50000"/>
                  </a:srgbClr>
                </a:gs>
                <a:gs pos="74000">
                  <a:srgbClr val="B9ADDE">
                    <a:alpha val="50000"/>
                  </a:srgbClr>
                </a:gs>
                <a:gs pos="100000">
                  <a:srgbClr val="D7ACD2">
                    <a:alpha val="5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xmlns="" id="{3B1F6174-0455-4950-99ED-8050A6BD2B7E}"/>
                </a:ext>
              </a:extLst>
            </p:cNvPr>
            <p:cNvSpPr/>
            <p:nvPr/>
          </p:nvSpPr>
          <p:spPr>
            <a:xfrm>
              <a:off x="7097662" y="4834796"/>
              <a:ext cx="2046338" cy="2046338"/>
            </a:xfrm>
            <a:custGeom>
              <a:avLst/>
              <a:gdLst>
                <a:gd name="connsiteX0" fmla="*/ 3480619 w 3480619"/>
                <a:gd name="connsiteY0" fmla="*/ 0 h 3480619"/>
                <a:gd name="connsiteX1" fmla="*/ 3480619 w 3480619"/>
                <a:gd name="connsiteY1" fmla="*/ 3480619 h 3480619"/>
                <a:gd name="connsiteX2" fmla="*/ 0 w 3480619"/>
                <a:gd name="connsiteY2" fmla="*/ 3480619 h 3480619"/>
                <a:gd name="connsiteX3" fmla="*/ 3480619 w 3480619"/>
                <a:gd name="connsiteY3" fmla="*/ 0 h 34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0619" h="3480619">
                  <a:moveTo>
                    <a:pt x="3480619" y="0"/>
                  </a:moveTo>
                  <a:lnTo>
                    <a:pt x="3480619" y="3480619"/>
                  </a:lnTo>
                  <a:lnTo>
                    <a:pt x="0" y="3480619"/>
                  </a:lnTo>
                  <a:cubicBezTo>
                    <a:pt x="0" y="1558326"/>
                    <a:pt x="1558326" y="0"/>
                    <a:pt x="3480619" y="0"/>
                  </a:cubicBezTo>
                  <a:close/>
                </a:path>
              </a:pathLst>
            </a:custGeom>
            <a:gradFill>
              <a:gsLst>
                <a:gs pos="0">
                  <a:srgbClr val="8E99DD"/>
                </a:gs>
                <a:gs pos="35000">
                  <a:srgbClr val="9DC1EF"/>
                </a:gs>
                <a:gs pos="74000">
                  <a:srgbClr val="B9ADDE"/>
                </a:gs>
                <a:gs pos="100000">
                  <a:srgbClr val="D7ACD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grpSp>
        <p:nvGrpSpPr>
          <p:cNvPr id="21" name="그룹 7">
            <a:extLst>
              <a:ext uri="{FF2B5EF4-FFF2-40B4-BE49-F238E27FC236}">
                <a16:creationId xmlns:a16="http://schemas.microsoft.com/office/drawing/2014/main" xmlns="" id="{3D33EDC6-49A8-41FC-A4A9-E480D7A70B9A}"/>
              </a:ext>
            </a:extLst>
          </p:cNvPr>
          <p:cNvGrpSpPr/>
          <p:nvPr/>
        </p:nvGrpSpPr>
        <p:grpSpPr>
          <a:xfrm rot="10800000">
            <a:off x="0" y="0"/>
            <a:ext cx="1971675" cy="1971675"/>
            <a:chOff x="8711382" y="3377381"/>
            <a:chExt cx="3480619" cy="3480619"/>
          </a:xfrm>
        </p:grpSpPr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xmlns="" id="{AB2141FB-D3AF-4AED-8835-3B7CE7114F0B}"/>
                </a:ext>
              </a:extLst>
            </p:cNvPr>
            <p:cNvSpPr/>
            <p:nvPr/>
          </p:nvSpPr>
          <p:spPr>
            <a:xfrm>
              <a:off x="8711382" y="3377381"/>
              <a:ext cx="3480619" cy="3480619"/>
            </a:xfrm>
            <a:custGeom>
              <a:avLst/>
              <a:gdLst>
                <a:gd name="connsiteX0" fmla="*/ 3480619 w 3480619"/>
                <a:gd name="connsiteY0" fmla="*/ 0 h 3480619"/>
                <a:gd name="connsiteX1" fmla="*/ 3480619 w 3480619"/>
                <a:gd name="connsiteY1" fmla="*/ 3480619 h 3480619"/>
                <a:gd name="connsiteX2" fmla="*/ 0 w 3480619"/>
                <a:gd name="connsiteY2" fmla="*/ 3480619 h 3480619"/>
                <a:gd name="connsiteX3" fmla="*/ 3480619 w 3480619"/>
                <a:gd name="connsiteY3" fmla="*/ 0 h 34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0619" h="3480619">
                  <a:moveTo>
                    <a:pt x="3480619" y="0"/>
                  </a:moveTo>
                  <a:lnTo>
                    <a:pt x="3480619" y="3480619"/>
                  </a:lnTo>
                  <a:lnTo>
                    <a:pt x="0" y="3480619"/>
                  </a:lnTo>
                  <a:cubicBezTo>
                    <a:pt x="0" y="1558326"/>
                    <a:pt x="1558326" y="0"/>
                    <a:pt x="3480619" y="0"/>
                  </a:cubicBezTo>
                  <a:close/>
                </a:path>
              </a:pathLst>
            </a:custGeom>
            <a:gradFill>
              <a:gsLst>
                <a:gs pos="0">
                  <a:srgbClr val="8E99DD">
                    <a:alpha val="50000"/>
                  </a:srgbClr>
                </a:gs>
                <a:gs pos="35000">
                  <a:srgbClr val="9DC1EF">
                    <a:alpha val="50000"/>
                  </a:srgbClr>
                </a:gs>
                <a:gs pos="74000">
                  <a:srgbClr val="B9ADDE">
                    <a:alpha val="50000"/>
                  </a:srgbClr>
                </a:gs>
                <a:gs pos="100000">
                  <a:srgbClr val="D7ACD2">
                    <a:alpha val="5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xmlns="" id="{96FFEFA1-4C5B-47F4-9685-F8C13372AF18}"/>
                </a:ext>
              </a:extLst>
            </p:cNvPr>
            <p:cNvSpPr/>
            <p:nvPr/>
          </p:nvSpPr>
          <p:spPr>
            <a:xfrm>
              <a:off x="9463550" y="4129550"/>
              <a:ext cx="2728450" cy="2728450"/>
            </a:xfrm>
            <a:custGeom>
              <a:avLst/>
              <a:gdLst>
                <a:gd name="connsiteX0" fmla="*/ 3480619 w 3480619"/>
                <a:gd name="connsiteY0" fmla="*/ 0 h 3480619"/>
                <a:gd name="connsiteX1" fmla="*/ 3480619 w 3480619"/>
                <a:gd name="connsiteY1" fmla="*/ 3480619 h 3480619"/>
                <a:gd name="connsiteX2" fmla="*/ 0 w 3480619"/>
                <a:gd name="connsiteY2" fmla="*/ 3480619 h 3480619"/>
                <a:gd name="connsiteX3" fmla="*/ 3480619 w 3480619"/>
                <a:gd name="connsiteY3" fmla="*/ 0 h 34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0619" h="3480619">
                  <a:moveTo>
                    <a:pt x="3480619" y="0"/>
                  </a:moveTo>
                  <a:lnTo>
                    <a:pt x="3480619" y="3480619"/>
                  </a:lnTo>
                  <a:lnTo>
                    <a:pt x="0" y="3480619"/>
                  </a:lnTo>
                  <a:cubicBezTo>
                    <a:pt x="0" y="1558326"/>
                    <a:pt x="1558326" y="0"/>
                    <a:pt x="3480619" y="0"/>
                  </a:cubicBezTo>
                  <a:close/>
                </a:path>
              </a:pathLst>
            </a:custGeom>
            <a:gradFill>
              <a:gsLst>
                <a:gs pos="0">
                  <a:srgbClr val="8E99DD"/>
                </a:gs>
                <a:gs pos="35000">
                  <a:srgbClr val="9DC1EF"/>
                </a:gs>
                <a:gs pos="74000">
                  <a:srgbClr val="B9ADDE"/>
                </a:gs>
                <a:gs pos="100000">
                  <a:srgbClr val="D7ACD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8" name="AutoShape 2" descr="http://www.clker.com/cliparts/v/B/7/n/s/8/free-vector-person.svg"/>
          <p:cNvSpPr>
            <a:spLocks noChangeAspect="1" noChangeArrowheads="1"/>
          </p:cNvSpPr>
          <p:nvPr/>
        </p:nvSpPr>
        <p:spPr>
          <a:xfrm>
            <a:off x="155331" y="-144463"/>
            <a:ext cx="281354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xmlns="" id="{FFEA9186-EC3F-46A6-A616-6CEE5D1E94A6}"/>
              </a:ext>
            </a:extLst>
          </p:cNvPr>
          <p:cNvSpPr/>
          <p:nvPr/>
        </p:nvSpPr>
        <p:spPr>
          <a:xfrm>
            <a:off x="296008" y="604466"/>
            <a:ext cx="8530003" cy="5661248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6700" indent="-266700">
              <a:lnSpc>
                <a:spcPct val="150000"/>
              </a:lnSpc>
              <a:tabLst>
                <a:tab pos="180022" algn="l"/>
              </a:tabLst>
              <a:defRPr lang="ko-KR" altLang="en-US"/>
            </a:pPr>
            <a:endParaRPr lang="en-US" altLang="ko-KR" sz="3200" dirty="0">
              <a:solidFill>
                <a:schemeClr val="tx1">
                  <a:lumMod val="85000"/>
                  <a:lumOff val="15000"/>
                </a:schemeClr>
              </a:solidFill>
              <a:latin typeface="한컴 솔잎 M"/>
              <a:ea typeface="한컴 솔잎 M"/>
              <a:cs typeface="맑은 고딕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87385146-3714-46FB-9A85-8B796220F58E}"/>
              </a:ext>
            </a:extLst>
          </p:cNvPr>
          <p:cNvSpPr/>
          <p:nvPr/>
        </p:nvSpPr>
        <p:spPr>
          <a:xfrm>
            <a:off x="395536" y="579487"/>
            <a:ext cx="817045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l"/>
              <a:defRPr lang="ko-KR" altLang="en-US"/>
            </a:pPr>
            <a:r>
              <a:rPr lang="ko-KR" altLang="en-US" sz="3200" b="1" dirty="0" err="1">
                <a:latin typeface="함초롬바탕"/>
                <a:ea typeface="함초롬바탕"/>
              </a:rPr>
              <a:t>번식우</a:t>
            </a:r>
            <a:r>
              <a:rPr lang="ko-KR" altLang="en-US" sz="3200" b="1" dirty="0">
                <a:latin typeface="함초롬바탕"/>
                <a:ea typeface="함초롬바탕"/>
              </a:rPr>
              <a:t> 中 혀를 꼬는</a:t>
            </a:r>
            <a:r>
              <a:rPr lang="en-US" altLang="ko-KR" sz="3200" b="1" dirty="0">
                <a:latin typeface="함초롬바탕"/>
                <a:ea typeface="함초롬바탕"/>
              </a:rPr>
              <a:t>(</a:t>
            </a:r>
            <a:r>
              <a:rPr lang="ko-KR" altLang="en-US" sz="3200" b="1" dirty="0">
                <a:latin typeface="함초롬바탕"/>
                <a:ea typeface="함초롬바탕"/>
              </a:rPr>
              <a:t>굴리는</a:t>
            </a:r>
            <a:r>
              <a:rPr lang="en-US" altLang="ko-KR" sz="3200" b="1" dirty="0">
                <a:latin typeface="함초롬바탕"/>
                <a:ea typeface="함초롬바탕"/>
              </a:rPr>
              <a:t>) </a:t>
            </a:r>
            <a:r>
              <a:rPr lang="ko-KR" altLang="en-US" sz="3200" b="1" dirty="0">
                <a:latin typeface="함초롬바탕"/>
                <a:ea typeface="함초롬바탕"/>
              </a:rPr>
              <a:t>애들이 있는 것은 왜 그럴까</a:t>
            </a:r>
            <a:r>
              <a:rPr lang="en-US" altLang="ko-KR" sz="3200" b="1" dirty="0">
                <a:latin typeface="함초롬바탕"/>
                <a:ea typeface="함초롬바탕"/>
              </a:rPr>
              <a:t>?</a:t>
            </a:r>
          </a:p>
          <a:p>
            <a:pPr marL="285750" indent="-285750">
              <a:buFont typeface="Wingdings" charset="2"/>
              <a:buChar char="l"/>
              <a:defRPr lang="ko-KR" altLang="en-US"/>
            </a:pPr>
            <a:endParaRPr lang="en-US" altLang="ko-KR" sz="2400" b="1" dirty="0">
              <a:latin typeface="함초롬바탕"/>
              <a:ea typeface="함초롬바탕"/>
            </a:endParaRPr>
          </a:p>
          <a:p>
            <a:pPr marL="285750" indent="-285750">
              <a:defRPr lang="ko-KR" altLang="en-US"/>
            </a:pPr>
            <a:r>
              <a:rPr lang="en-US" altLang="ko-KR" sz="2400" b="1" dirty="0">
                <a:latin typeface="함초롬바탕"/>
                <a:ea typeface="함초롬바탕"/>
              </a:rPr>
              <a:t>             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  <a:latin typeface="함초롬바탕"/>
                <a:ea typeface="함초롬바탕"/>
              </a:rPr>
              <a:t>많은 사람들이 미네랄이 부족하다고 생각하여 미네랄 블록을 먹이는 경우가 있다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  <a:latin typeface="함초롬바탕"/>
                <a:ea typeface="함초롬바탕"/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  <a:latin typeface="함초롬바탕"/>
                <a:ea typeface="함초롬바탕"/>
              </a:rPr>
              <a:t>하지만 미네랄 블록은 약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  <a:latin typeface="함초롬바탕"/>
                <a:ea typeface="함초롬바탕"/>
              </a:rPr>
              <a:t>97%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  <a:latin typeface="함초롬바탕"/>
                <a:ea typeface="함초롬바탕"/>
              </a:rPr>
              <a:t>가 소금이며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  <a:latin typeface="함초롬바탕"/>
                <a:ea typeface="함초롬바탕"/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  <a:latin typeface="함초롬바탕"/>
                <a:ea typeface="함초롬바탕"/>
              </a:rPr>
              <a:t>소금을 많이 먹은 소들이 물을 많이 먹게 되어 일시적으로 혀 굴리는 것을 멈추는 것 뿐이다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  <a:latin typeface="함초롬바탕"/>
                <a:ea typeface="함초롬바탕"/>
              </a:rPr>
              <a:t>.</a:t>
            </a:r>
          </a:p>
          <a:p>
            <a:pPr marL="285750" indent="-285750">
              <a:buFont typeface="Wingdings" charset="2"/>
              <a:buChar char="l"/>
              <a:defRPr lang="ko-KR" altLang="en-US"/>
            </a:pPr>
            <a:endParaRPr lang="en-US" altLang="ko-KR" sz="2400" b="1" dirty="0">
              <a:latin typeface="함초롬바탕"/>
              <a:ea typeface="함초롬바탕"/>
            </a:endParaRPr>
          </a:p>
          <a:p>
            <a:pPr marL="285750" indent="-285750">
              <a:buFont typeface="Wingdings" charset="2"/>
              <a:buChar char="l"/>
              <a:defRPr lang="ko-KR" altLang="en-US"/>
            </a:pPr>
            <a:r>
              <a:rPr lang="ko-KR" altLang="en-US" sz="3200" b="1" dirty="0">
                <a:latin typeface="함초롬바탕"/>
                <a:ea typeface="함초롬바탕"/>
              </a:rPr>
              <a:t>진짜 이유는</a:t>
            </a:r>
            <a:r>
              <a:rPr lang="en-US" altLang="ko-KR" sz="3200" b="1" dirty="0">
                <a:latin typeface="함초롬바탕"/>
                <a:ea typeface="함초롬바탕"/>
              </a:rPr>
              <a:t>?</a:t>
            </a:r>
          </a:p>
          <a:p>
            <a:pPr marL="285750" indent="-285750">
              <a:defRPr lang="ko-KR" altLang="en-US"/>
            </a:pPr>
            <a:endParaRPr lang="en-US" altLang="ko-KR" sz="3200" b="1" dirty="0">
              <a:latin typeface="함초롬바탕"/>
              <a:ea typeface="함초롬바탕"/>
            </a:endParaRPr>
          </a:p>
          <a:p>
            <a:pPr marL="285750" indent="-285750">
              <a:defRPr lang="ko-KR" altLang="en-US"/>
            </a:pPr>
            <a:r>
              <a:rPr lang="en-US" altLang="ko-KR" sz="3200" b="1" dirty="0">
                <a:latin typeface="함초롬바탕"/>
                <a:ea typeface="함초롬바탕"/>
              </a:rPr>
              <a:t>        </a:t>
            </a:r>
            <a:endParaRPr lang="en-US" altLang="ko-KR" sz="2400" b="1" dirty="0">
              <a:latin typeface="함초롬바탕"/>
              <a:ea typeface="함초롬바탕"/>
            </a:endParaRPr>
          </a:p>
          <a:p>
            <a:pPr marL="285750" indent="-285750">
              <a:buFont typeface="Wingdings" charset="2"/>
              <a:buChar char="l"/>
              <a:defRPr lang="ko-KR" altLang="en-US"/>
            </a:pPr>
            <a:endParaRPr lang="ko-KR" altLang="ko-KR" sz="2400" b="1" dirty="0">
              <a:latin typeface="함초롬바탕"/>
              <a:ea typeface="함초롬바탕"/>
            </a:endParaRPr>
          </a:p>
        </p:txBody>
      </p:sp>
      <p:sp>
        <p:nvSpPr>
          <p:cNvPr id="18" name="오른쪽 화살표 10">
            <a:extLst>
              <a:ext uri="{FF2B5EF4-FFF2-40B4-BE49-F238E27FC236}">
                <a16:creationId xmlns:a16="http://schemas.microsoft.com/office/drawing/2014/main" xmlns="" id="{C3A03358-34D2-4FFA-9BB7-C7EFB53E31DF}"/>
              </a:ext>
            </a:extLst>
          </p:cNvPr>
          <p:cNvSpPr/>
          <p:nvPr/>
        </p:nvSpPr>
        <p:spPr>
          <a:xfrm>
            <a:off x="827584" y="1900610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른쪽 화살표 11">
            <a:extLst>
              <a:ext uri="{FF2B5EF4-FFF2-40B4-BE49-F238E27FC236}">
                <a16:creationId xmlns:a16="http://schemas.microsoft.com/office/drawing/2014/main" xmlns="" id="{BA629001-4EEE-4DEE-A5A1-F35B2A6E8660}"/>
              </a:ext>
            </a:extLst>
          </p:cNvPr>
          <p:cNvSpPr/>
          <p:nvPr/>
        </p:nvSpPr>
        <p:spPr>
          <a:xfrm>
            <a:off x="827584" y="4636914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5EEE0DB-72BA-45E3-AE33-9B19A676B6E4}"/>
              </a:ext>
            </a:extLst>
          </p:cNvPr>
          <p:cNvSpPr txBox="1"/>
          <p:nvPr/>
        </p:nvSpPr>
        <p:spPr>
          <a:xfrm>
            <a:off x="1763688" y="4636914"/>
            <a:ext cx="58256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건물 섭취량이 부족한 것이다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! </a:t>
            </a:r>
          </a:p>
          <a:p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건물을 충분히 급여해 주도록 하자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!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32754448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>
            <a:extLst>
              <a:ext uri="{FF2B5EF4-FFF2-40B4-BE49-F238E27FC236}">
                <a16:creationId xmlns:a16="http://schemas.microsoft.com/office/drawing/2014/main" xmlns="" id="{975DFC74-8222-4A63-8389-1C9F23475A98}"/>
              </a:ext>
            </a:extLst>
          </p:cNvPr>
          <p:cNvGrpSpPr/>
          <p:nvPr/>
        </p:nvGrpSpPr>
        <p:grpSpPr>
          <a:xfrm>
            <a:off x="6533537" y="4270670"/>
            <a:ext cx="2610464" cy="2610464"/>
            <a:chOff x="6533537" y="4270670"/>
            <a:chExt cx="2610464" cy="2610464"/>
          </a:xfrm>
        </p:grpSpPr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xmlns="" id="{B14CF366-707E-4EE6-9920-0DA86D056BFB}"/>
                </a:ext>
              </a:extLst>
            </p:cNvPr>
            <p:cNvSpPr/>
            <p:nvPr/>
          </p:nvSpPr>
          <p:spPr>
            <a:xfrm>
              <a:off x="6533537" y="4270670"/>
              <a:ext cx="2610464" cy="2610464"/>
            </a:xfrm>
            <a:custGeom>
              <a:avLst/>
              <a:gdLst>
                <a:gd name="connsiteX0" fmla="*/ 3480619 w 3480619"/>
                <a:gd name="connsiteY0" fmla="*/ 0 h 3480619"/>
                <a:gd name="connsiteX1" fmla="*/ 3480619 w 3480619"/>
                <a:gd name="connsiteY1" fmla="*/ 3480619 h 3480619"/>
                <a:gd name="connsiteX2" fmla="*/ 0 w 3480619"/>
                <a:gd name="connsiteY2" fmla="*/ 3480619 h 3480619"/>
                <a:gd name="connsiteX3" fmla="*/ 3480619 w 3480619"/>
                <a:gd name="connsiteY3" fmla="*/ 0 h 34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0619" h="3480619">
                  <a:moveTo>
                    <a:pt x="3480619" y="0"/>
                  </a:moveTo>
                  <a:lnTo>
                    <a:pt x="3480619" y="3480619"/>
                  </a:lnTo>
                  <a:lnTo>
                    <a:pt x="0" y="3480619"/>
                  </a:lnTo>
                  <a:cubicBezTo>
                    <a:pt x="0" y="1558326"/>
                    <a:pt x="1558326" y="0"/>
                    <a:pt x="3480619" y="0"/>
                  </a:cubicBezTo>
                  <a:close/>
                </a:path>
              </a:pathLst>
            </a:custGeom>
            <a:gradFill>
              <a:gsLst>
                <a:gs pos="0">
                  <a:srgbClr val="8E99DD">
                    <a:alpha val="50000"/>
                  </a:srgbClr>
                </a:gs>
                <a:gs pos="35000">
                  <a:srgbClr val="9DC1EF">
                    <a:alpha val="50000"/>
                  </a:srgbClr>
                </a:gs>
                <a:gs pos="74000">
                  <a:srgbClr val="B9ADDE">
                    <a:alpha val="50000"/>
                  </a:srgbClr>
                </a:gs>
                <a:gs pos="100000">
                  <a:srgbClr val="D7ACD2">
                    <a:alpha val="5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xmlns="" id="{3B1F6174-0455-4950-99ED-8050A6BD2B7E}"/>
                </a:ext>
              </a:extLst>
            </p:cNvPr>
            <p:cNvSpPr/>
            <p:nvPr/>
          </p:nvSpPr>
          <p:spPr>
            <a:xfrm>
              <a:off x="7097662" y="4834796"/>
              <a:ext cx="2046338" cy="2046338"/>
            </a:xfrm>
            <a:custGeom>
              <a:avLst/>
              <a:gdLst>
                <a:gd name="connsiteX0" fmla="*/ 3480619 w 3480619"/>
                <a:gd name="connsiteY0" fmla="*/ 0 h 3480619"/>
                <a:gd name="connsiteX1" fmla="*/ 3480619 w 3480619"/>
                <a:gd name="connsiteY1" fmla="*/ 3480619 h 3480619"/>
                <a:gd name="connsiteX2" fmla="*/ 0 w 3480619"/>
                <a:gd name="connsiteY2" fmla="*/ 3480619 h 3480619"/>
                <a:gd name="connsiteX3" fmla="*/ 3480619 w 3480619"/>
                <a:gd name="connsiteY3" fmla="*/ 0 h 34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0619" h="3480619">
                  <a:moveTo>
                    <a:pt x="3480619" y="0"/>
                  </a:moveTo>
                  <a:lnTo>
                    <a:pt x="3480619" y="3480619"/>
                  </a:lnTo>
                  <a:lnTo>
                    <a:pt x="0" y="3480619"/>
                  </a:lnTo>
                  <a:cubicBezTo>
                    <a:pt x="0" y="1558326"/>
                    <a:pt x="1558326" y="0"/>
                    <a:pt x="3480619" y="0"/>
                  </a:cubicBezTo>
                  <a:close/>
                </a:path>
              </a:pathLst>
            </a:custGeom>
            <a:gradFill>
              <a:gsLst>
                <a:gs pos="0">
                  <a:srgbClr val="8E99DD"/>
                </a:gs>
                <a:gs pos="35000">
                  <a:srgbClr val="9DC1EF"/>
                </a:gs>
                <a:gs pos="74000">
                  <a:srgbClr val="B9ADDE"/>
                </a:gs>
                <a:gs pos="100000">
                  <a:srgbClr val="D7ACD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grpSp>
        <p:nvGrpSpPr>
          <p:cNvPr id="21" name="그룹 7">
            <a:extLst>
              <a:ext uri="{FF2B5EF4-FFF2-40B4-BE49-F238E27FC236}">
                <a16:creationId xmlns:a16="http://schemas.microsoft.com/office/drawing/2014/main" xmlns="" id="{3D33EDC6-49A8-41FC-A4A9-E480D7A70B9A}"/>
              </a:ext>
            </a:extLst>
          </p:cNvPr>
          <p:cNvGrpSpPr/>
          <p:nvPr/>
        </p:nvGrpSpPr>
        <p:grpSpPr>
          <a:xfrm rot="10800000">
            <a:off x="0" y="0"/>
            <a:ext cx="1971675" cy="1971675"/>
            <a:chOff x="8711382" y="3377381"/>
            <a:chExt cx="3480619" cy="3480619"/>
          </a:xfrm>
        </p:grpSpPr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xmlns="" id="{AB2141FB-D3AF-4AED-8835-3B7CE7114F0B}"/>
                </a:ext>
              </a:extLst>
            </p:cNvPr>
            <p:cNvSpPr/>
            <p:nvPr/>
          </p:nvSpPr>
          <p:spPr>
            <a:xfrm>
              <a:off x="8711382" y="3377381"/>
              <a:ext cx="3480619" cy="3480619"/>
            </a:xfrm>
            <a:custGeom>
              <a:avLst/>
              <a:gdLst>
                <a:gd name="connsiteX0" fmla="*/ 3480619 w 3480619"/>
                <a:gd name="connsiteY0" fmla="*/ 0 h 3480619"/>
                <a:gd name="connsiteX1" fmla="*/ 3480619 w 3480619"/>
                <a:gd name="connsiteY1" fmla="*/ 3480619 h 3480619"/>
                <a:gd name="connsiteX2" fmla="*/ 0 w 3480619"/>
                <a:gd name="connsiteY2" fmla="*/ 3480619 h 3480619"/>
                <a:gd name="connsiteX3" fmla="*/ 3480619 w 3480619"/>
                <a:gd name="connsiteY3" fmla="*/ 0 h 34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0619" h="3480619">
                  <a:moveTo>
                    <a:pt x="3480619" y="0"/>
                  </a:moveTo>
                  <a:lnTo>
                    <a:pt x="3480619" y="3480619"/>
                  </a:lnTo>
                  <a:lnTo>
                    <a:pt x="0" y="3480619"/>
                  </a:lnTo>
                  <a:cubicBezTo>
                    <a:pt x="0" y="1558326"/>
                    <a:pt x="1558326" y="0"/>
                    <a:pt x="3480619" y="0"/>
                  </a:cubicBezTo>
                  <a:close/>
                </a:path>
              </a:pathLst>
            </a:custGeom>
            <a:gradFill>
              <a:gsLst>
                <a:gs pos="0">
                  <a:srgbClr val="8E99DD">
                    <a:alpha val="50000"/>
                  </a:srgbClr>
                </a:gs>
                <a:gs pos="35000">
                  <a:srgbClr val="9DC1EF">
                    <a:alpha val="50000"/>
                  </a:srgbClr>
                </a:gs>
                <a:gs pos="74000">
                  <a:srgbClr val="B9ADDE">
                    <a:alpha val="50000"/>
                  </a:srgbClr>
                </a:gs>
                <a:gs pos="100000">
                  <a:srgbClr val="D7ACD2">
                    <a:alpha val="5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xmlns="" id="{96FFEFA1-4C5B-47F4-9685-F8C13372AF18}"/>
                </a:ext>
              </a:extLst>
            </p:cNvPr>
            <p:cNvSpPr/>
            <p:nvPr/>
          </p:nvSpPr>
          <p:spPr>
            <a:xfrm>
              <a:off x="9463550" y="4129550"/>
              <a:ext cx="2728450" cy="2728450"/>
            </a:xfrm>
            <a:custGeom>
              <a:avLst/>
              <a:gdLst>
                <a:gd name="connsiteX0" fmla="*/ 3480619 w 3480619"/>
                <a:gd name="connsiteY0" fmla="*/ 0 h 3480619"/>
                <a:gd name="connsiteX1" fmla="*/ 3480619 w 3480619"/>
                <a:gd name="connsiteY1" fmla="*/ 3480619 h 3480619"/>
                <a:gd name="connsiteX2" fmla="*/ 0 w 3480619"/>
                <a:gd name="connsiteY2" fmla="*/ 3480619 h 3480619"/>
                <a:gd name="connsiteX3" fmla="*/ 3480619 w 3480619"/>
                <a:gd name="connsiteY3" fmla="*/ 0 h 34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0619" h="3480619">
                  <a:moveTo>
                    <a:pt x="3480619" y="0"/>
                  </a:moveTo>
                  <a:lnTo>
                    <a:pt x="3480619" y="3480619"/>
                  </a:lnTo>
                  <a:lnTo>
                    <a:pt x="0" y="3480619"/>
                  </a:lnTo>
                  <a:cubicBezTo>
                    <a:pt x="0" y="1558326"/>
                    <a:pt x="1558326" y="0"/>
                    <a:pt x="3480619" y="0"/>
                  </a:cubicBezTo>
                  <a:close/>
                </a:path>
              </a:pathLst>
            </a:custGeom>
            <a:gradFill>
              <a:gsLst>
                <a:gs pos="0">
                  <a:srgbClr val="8E99DD"/>
                </a:gs>
                <a:gs pos="35000">
                  <a:srgbClr val="9DC1EF"/>
                </a:gs>
                <a:gs pos="74000">
                  <a:srgbClr val="B9ADDE"/>
                </a:gs>
                <a:gs pos="100000">
                  <a:srgbClr val="D7ACD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8" name="AutoShape 2" descr="http://www.clker.com/cliparts/v/B/7/n/s/8/free-vector-person.svg"/>
          <p:cNvSpPr>
            <a:spLocks noChangeAspect="1" noChangeArrowheads="1"/>
          </p:cNvSpPr>
          <p:nvPr/>
        </p:nvSpPr>
        <p:spPr>
          <a:xfrm>
            <a:off x="155331" y="-144463"/>
            <a:ext cx="281354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82452919-5C99-46DB-8156-53EC5D2313B7}"/>
              </a:ext>
            </a:extLst>
          </p:cNvPr>
          <p:cNvSpPr/>
          <p:nvPr/>
        </p:nvSpPr>
        <p:spPr>
          <a:xfrm>
            <a:off x="296008" y="282350"/>
            <a:ext cx="8530003" cy="5661248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6700" indent="-266700">
              <a:lnSpc>
                <a:spcPct val="150000"/>
              </a:lnSpc>
              <a:tabLst>
                <a:tab pos="180022" algn="l"/>
              </a:tabLst>
              <a:defRPr lang="ko-KR" altLang="en-US"/>
            </a:pPr>
            <a:endParaRPr lang="en-US" altLang="ko-KR" sz="3200" dirty="0">
              <a:solidFill>
                <a:schemeClr val="tx1">
                  <a:lumMod val="85000"/>
                  <a:lumOff val="15000"/>
                </a:schemeClr>
              </a:solidFill>
              <a:latin typeface="한컴 솔잎 M"/>
              <a:ea typeface="한컴 솔잎 M"/>
              <a:cs typeface="맑은 고딕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88A4DBBC-A4F6-47B1-8E50-2824A640DA67}"/>
              </a:ext>
            </a:extLst>
          </p:cNvPr>
          <p:cNvSpPr/>
          <p:nvPr/>
        </p:nvSpPr>
        <p:spPr>
          <a:xfrm>
            <a:off x="395536" y="257371"/>
            <a:ext cx="817045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l"/>
              <a:defRPr lang="ko-KR" altLang="en-US"/>
            </a:pPr>
            <a:r>
              <a:rPr lang="ko-KR" altLang="en-US" sz="3200" b="1" dirty="0">
                <a:latin typeface="함초롬바탕"/>
                <a:ea typeface="함초롬바탕"/>
              </a:rPr>
              <a:t>분만 예정일 보다 소가 늦게 태어나는 이유는</a:t>
            </a:r>
            <a:r>
              <a:rPr lang="en-US" altLang="ko-KR" sz="3200" b="1" dirty="0">
                <a:latin typeface="함초롬바탕"/>
                <a:ea typeface="함초롬바탕"/>
              </a:rPr>
              <a:t>?</a:t>
            </a:r>
            <a:br>
              <a:rPr lang="en-US" altLang="ko-KR" sz="3200" b="1" dirty="0">
                <a:latin typeface="함초롬바탕"/>
                <a:ea typeface="함초롬바탕"/>
              </a:rPr>
            </a:br>
            <a:r>
              <a:rPr lang="en-US" altLang="ko-KR" sz="3200" b="1" dirty="0">
                <a:latin typeface="함초롬바탕"/>
                <a:ea typeface="함초롬바탕"/>
              </a:rPr>
              <a:t/>
            </a:r>
            <a:br>
              <a:rPr lang="en-US" altLang="ko-KR" sz="3200" b="1" dirty="0">
                <a:latin typeface="함초롬바탕"/>
                <a:ea typeface="함초롬바탕"/>
              </a:rPr>
            </a:b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  <a:latin typeface="함초롬바탕"/>
                <a:ea typeface="함초롬바탕"/>
              </a:rPr>
              <a:t>-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  <a:latin typeface="함초롬바탕"/>
                <a:ea typeface="함초롬바탕"/>
              </a:rPr>
              <a:t>태아가 출생되려면 충분한 영양소를 어미소로부터 공급 받아야 하는데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  <a:latin typeface="함초롬바탕"/>
                <a:ea typeface="함초롬바탕"/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  <a:latin typeface="함초롬바탕"/>
                <a:ea typeface="함초롬바탕"/>
              </a:rPr>
              <a:t>영양소의 부족으로 인해 태아가 미숙하여 나오지 못하는 것이다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  <a:latin typeface="함초롬바탕"/>
                <a:ea typeface="함초롬바탕"/>
              </a:rPr>
              <a:t>. (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  <a:latin typeface="함초롬바탕"/>
                <a:ea typeface="함초롬바탕"/>
              </a:rPr>
              <a:t>약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  <a:latin typeface="함초롬바탕"/>
                <a:ea typeface="함초롬바탕"/>
              </a:rPr>
              <a:t>90%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  <a:latin typeface="함초롬바탕"/>
                <a:ea typeface="함초롬바탕"/>
              </a:rPr>
              <a:t>경우에 해당됨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  <a:latin typeface="함초롬바탕"/>
                <a:ea typeface="함초롬바탕"/>
              </a:rPr>
              <a:t>)</a:t>
            </a:r>
            <a:r>
              <a:rPr lang="en-US" altLang="ko-KR" sz="3200" b="1" dirty="0">
                <a:latin typeface="함초롬바탕"/>
                <a:ea typeface="함초롬바탕"/>
              </a:rPr>
              <a:t/>
            </a:r>
            <a:br>
              <a:rPr lang="en-US" altLang="ko-KR" sz="3200" b="1" dirty="0">
                <a:latin typeface="함초롬바탕"/>
                <a:ea typeface="함초롬바탕"/>
              </a:rPr>
            </a:br>
            <a:endParaRPr lang="en-US" altLang="ko-KR" sz="3200" b="1" dirty="0">
              <a:latin typeface="함초롬바탕"/>
              <a:ea typeface="함초롬바탕"/>
            </a:endParaRPr>
          </a:p>
          <a:p>
            <a:pPr marL="285750" indent="-285750">
              <a:buFont typeface="Wingdings" charset="2"/>
              <a:buChar char="l"/>
              <a:defRPr lang="ko-KR" altLang="en-US"/>
            </a:pPr>
            <a:r>
              <a:rPr lang="ko-KR" altLang="en-US" sz="3200" b="1" dirty="0">
                <a:latin typeface="함초롬바탕"/>
                <a:ea typeface="함초롬바탕"/>
              </a:rPr>
              <a:t>주간 분만의 유도 방법</a:t>
            </a:r>
            <a:r>
              <a:rPr lang="en-US" altLang="ko-KR" sz="3200" b="1" dirty="0">
                <a:latin typeface="함초롬바탕"/>
                <a:ea typeface="함초롬바탕"/>
              </a:rPr>
              <a:t/>
            </a:r>
            <a:br>
              <a:rPr lang="en-US" altLang="ko-KR" sz="3200" b="1" dirty="0">
                <a:latin typeface="함초롬바탕"/>
                <a:ea typeface="함초롬바탕"/>
              </a:rPr>
            </a:br>
            <a:r>
              <a:rPr lang="en-US" altLang="ko-KR" sz="3200" b="1" dirty="0">
                <a:latin typeface="함초롬바탕"/>
                <a:ea typeface="함초롬바탕"/>
              </a:rPr>
              <a:t/>
            </a:r>
            <a:br>
              <a:rPr lang="en-US" altLang="ko-KR" sz="3200" b="1" dirty="0">
                <a:latin typeface="함초롬바탕"/>
                <a:ea typeface="함초롬바탕"/>
              </a:rPr>
            </a:b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  <a:latin typeface="함초롬바탕"/>
                <a:ea typeface="함초롬바탕"/>
              </a:rPr>
              <a:t>1)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  <a:latin typeface="함초롬바탕"/>
                <a:ea typeface="함초롬바탕"/>
              </a:rPr>
              <a:t>분만 예정일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  <a:latin typeface="함초롬바탕"/>
                <a:ea typeface="함초롬바탕"/>
              </a:rPr>
              <a:t>10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  <a:latin typeface="함초롬바탕"/>
                <a:ea typeface="함초롬바탕"/>
              </a:rPr>
              <a:t>일 전부터 하루에 해당하는 사료를 한번에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  <a:latin typeface="함초롬바탕"/>
                <a:ea typeface="함초롬바탕"/>
              </a:rPr>
              <a:t>16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  <a:latin typeface="함초롬바탕"/>
                <a:ea typeface="함초롬바탕"/>
              </a:rPr>
              <a:t>시에서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  <a:latin typeface="함초롬바탕"/>
                <a:ea typeface="함초롬바탕"/>
              </a:rPr>
              <a:t>19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  <a:latin typeface="함초롬바탕"/>
                <a:ea typeface="함초롬바탕"/>
              </a:rPr>
              <a:t>시 사이에 준다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  <a:latin typeface="함초롬바탕"/>
                <a:ea typeface="함초롬바탕"/>
              </a:rPr>
              <a:t>.</a:t>
            </a:r>
            <a:br>
              <a:rPr lang="en-US" altLang="ko-KR" sz="2400" b="1" dirty="0">
                <a:solidFill>
                  <a:schemeClr val="accent2">
                    <a:lumMod val="75000"/>
                  </a:schemeClr>
                </a:solidFill>
                <a:latin typeface="함초롬바탕"/>
                <a:ea typeface="함초롬바탕"/>
              </a:rPr>
            </a:b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  <a:latin typeface="함초롬바탕"/>
                <a:ea typeface="함초롬바탕"/>
              </a:rPr>
              <a:t>2)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  <a:latin typeface="함초롬바탕"/>
                <a:ea typeface="함초롬바탕"/>
              </a:rPr>
              <a:t>다음날 아침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  <a:latin typeface="함초롬바탕"/>
                <a:ea typeface="함초롬바탕"/>
              </a:rPr>
              <a:t>7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  <a:latin typeface="함초롬바탕"/>
                <a:ea typeface="함초롬바탕"/>
              </a:rPr>
              <a:t>시에서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  <a:latin typeface="함초롬바탕"/>
                <a:ea typeface="함초롬바탕"/>
              </a:rPr>
              <a:t>9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  <a:latin typeface="함초롬바탕"/>
                <a:ea typeface="함초롬바탕"/>
              </a:rPr>
              <a:t>시 사이에 사료가 남아 있으면 그것을 치우고 물을 자유롭게 먹게 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  <a:latin typeface="함초롬바탕"/>
                <a:ea typeface="함초롬바탕"/>
              </a:rPr>
              <a:t>.</a:t>
            </a:r>
          </a:p>
          <a:p>
            <a:pPr marL="285750" indent="-285750">
              <a:defRPr lang="ko-KR" altLang="en-US"/>
            </a:pPr>
            <a:r>
              <a:rPr lang="en-US" altLang="ko-KR" sz="3200" b="1" dirty="0">
                <a:latin typeface="함초롬바탕"/>
                <a:ea typeface="함초롬바탕"/>
              </a:rPr>
              <a:t>        </a:t>
            </a:r>
            <a:endParaRPr lang="en-US" altLang="ko-KR" sz="2400" b="1" dirty="0">
              <a:latin typeface="함초롬바탕"/>
              <a:ea typeface="함초롬바탕"/>
            </a:endParaRPr>
          </a:p>
          <a:p>
            <a:pPr marL="285750" indent="-285750">
              <a:buFont typeface="Wingdings" charset="2"/>
              <a:buChar char="l"/>
              <a:defRPr lang="ko-KR" altLang="en-US"/>
            </a:pPr>
            <a:endParaRPr lang="ko-KR" altLang="ko-KR" sz="2400" b="1" dirty="0">
              <a:latin typeface="함초롬바탕"/>
              <a:ea typeface="함초롬바탕"/>
            </a:endParaRPr>
          </a:p>
        </p:txBody>
      </p:sp>
    </p:spTree>
    <p:extLst>
      <p:ext uri="{BB962C8B-B14F-4D97-AF65-F5344CB8AC3E}">
        <p14:creationId xmlns:p14="http://schemas.microsoft.com/office/powerpoint/2010/main" val="3426275918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: 도형 3"/>
          <p:cNvSpPr/>
          <p:nvPr/>
        </p:nvSpPr>
        <p:spPr>
          <a:xfrm>
            <a:off x="6533537" y="4273517"/>
            <a:ext cx="2610464" cy="2610464"/>
          </a:xfrm>
          <a:custGeom>
            <a:avLst/>
            <a:gdLst>
              <a:gd name="connsiteX0" fmla="*/ 3480619 w 3480619"/>
              <a:gd name="connsiteY0" fmla="*/ 0 h 3480619"/>
              <a:gd name="connsiteX1" fmla="*/ 3480619 w 3480619"/>
              <a:gd name="connsiteY1" fmla="*/ 3480619 h 3480619"/>
              <a:gd name="connsiteX2" fmla="*/ 0 w 3480619"/>
              <a:gd name="connsiteY2" fmla="*/ 3480619 h 3480619"/>
              <a:gd name="connsiteX3" fmla="*/ 3480619 w 3480619"/>
              <a:gd name="connsiteY3" fmla="*/ 0 h 348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0619" h="3480619">
                <a:moveTo>
                  <a:pt x="3480619" y="0"/>
                </a:moveTo>
                <a:lnTo>
                  <a:pt x="3480619" y="3480619"/>
                </a:lnTo>
                <a:lnTo>
                  <a:pt x="0" y="3480619"/>
                </a:lnTo>
                <a:cubicBezTo>
                  <a:pt x="0" y="1558326"/>
                  <a:pt x="1558326" y="0"/>
                  <a:pt x="3480619" y="0"/>
                </a:cubicBezTo>
                <a:close/>
              </a:path>
            </a:pathLst>
          </a:custGeom>
          <a:gradFill>
            <a:gsLst>
              <a:gs pos="0">
                <a:srgbClr val="8E99DD">
                  <a:alpha val="50000"/>
                </a:srgbClr>
              </a:gs>
              <a:gs pos="35000">
                <a:srgbClr val="9DC1EF">
                  <a:alpha val="50000"/>
                </a:srgbClr>
              </a:gs>
              <a:gs pos="74000">
                <a:srgbClr val="B9ADDE">
                  <a:alpha val="50000"/>
                </a:srgbClr>
              </a:gs>
              <a:gs pos="100000">
                <a:srgbClr val="D7ACD2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6" name="자유형: 도형 5"/>
          <p:cNvSpPr/>
          <p:nvPr/>
        </p:nvSpPr>
        <p:spPr>
          <a:xfrm>
            <a:off x="7097662" y="4837643"/>
            <a:ext cx="2046338" cy="2046338"/>
          </a:xfrm>
          <a:custGeom>
            <a:avLst/>
            <a:gdLst>
              <a:gd name="connsiteX0" fmla="*/ 3480619 w 3480619"/>
              <a:gd name="connsiteY0" fmla="*/ 0 h 3480619"/>
              <a:gd name="connsiteX1" fmla="*/ 3480619 w 3480619"/>
              <a:gd name="connsiteY1" fmla="*/ 3480619 h 3480619"/>
              <a:gd name="connsiteX2" fmla="*/ 0 w 3480619"/>
              <a:gd name="connsiteY2" fmla="*/ 3480619 h 3480619"/>
              <a:gd name="connsiteX3" fmla="*/ 3480619 w 3480619"/>
              <a:gd name="connsiteY3" fmla="*/ 0 h 348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0619" h="3480619">
                <a:moveTo>
                  <a:pt x="3480619" y="0"/>
                </a:moveTo>
                <a:lnTo>
                  <a:pt x="3480619" y="3480619"/>
                </a:lnTo>
                <a:lnTo>
                  <a:pt x="0" y="3480619"/>
                </a:lnTo>
                <a:cubicBezTo>
                  <a:pt x="0" y="1558326"/>
                  <a:pt x="1558326" y="0"/>
                  <a:pt x="3480619" y="0"/>
                </a:cubicBezTo>
                <a:close/>
              </a:path>
            </a:pathLst>
          </a:custGeom>
          <a:gradFill>
            <a:gsLst>
              <a:gs pos="0">
                <a:srgbClr val="8E99DD"/>
              </a:gs>
              <a:gs pos="35000">
                <a:srgbClr val="9DC1EF"/>
              </a:gs>
              <a:gs pos="74000">
                <a:srgbClr val="B9ADDE"/>
              </a:gs>
              <a:gs pos="100000">
                <a:srgbClr val="D7ACD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grpSp>
        <p:nvGrpSpPr>
          <p:cNvPr id="2" name="그룹 7"/>
          <p:cNvGrpSpPr/>
          <p:nvPr/>
        </p:nvGrpSpPr>
        <p:grpSpPr>
          <a:xfrm rot="10800000">
            <a:off x="0" y="-8655"/>
            <a:ext cx="1971675" cy="1971675"/>
            <a:chOff x="8711382" y="3377381"/>
            <a:chExt cx="3480619" cy="3480619"/>
          </a:xfrm>
        </p:grpSpPr>
        <p:sp>
          <p:nvSpPr>
            <p:cNvPr id="9" name="자유형: 도형 8"/>
            <p:cNvSpPr/>
            <p:nvPr/>
          </p:nvSpPr>
          <p:spPr>
            <a:xfrm>
              <a:off x="8711382" y="3377381"/>
              <a:ext cx="3480619" cy="3480619"/>
            </a:xfrm>
            <a:custGeom>
              <a:avLst/>
              <a:gdLst>
                <a:gd name="connsiteX0" fmla="*/ 3480619 w 3480619"/>
                <a:gd name="connsiteY0" fmla="*/ 0 h 3480619"/>
                <a:gd name="connsiteX1" fmla="*/ 3480619 w 3480619"/>
                <a:gd name="connsiteY1" fmla="*/ 3480619 h 3480619"/>
                <a:gd name="connsiteX2" fmla="*/ 0 w 3480619"/>
                <a:gd name="connsiteY2" fmla="*/ 3480619 h 3480619"/>
                <a:gd name="connsiteX3" fmla="*/ 3480619 w 3480619"/>
                <a:gd name="connsiteY3" fmla="*/ 0 h 34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0619" h="3480619">
                  <a:moveTo>
                    <a:pt x="3480619" y="0"/>
                  </a:moveTo>
                  <a:lnTo>
                    <a:pt x="3480619" y="3480619"/>
                  </a:lnTo>
                  <a:lnTo>
                    <a:pt x="0" y="3480619"/>
                  </a:lnTo>
                  <a:cubicBezTo>
                    <a:pt x="0" y="1558326"/>
                    <a:pt x="1558326" y="0"/>
                    <a:pt x="3480619" y="0"/>
                  </a:cubicBezTo>
                  <a:close/>
                </a:path>
              </a:pathLst>
            </a:custGeom>
            <a:gradFill>
              <a:gsLst>
                <a:gs pos="0">
                  <a:srgbClr val="8E99DD">
                    <a:alpha val="50000"/>
                  </a:srgbClr>
                </a:gs>
                <a:gs pos="35000">
                  <a:srgbClr val="9DC1EF">
                    <a:alpha val="50000"/>
                  </a:srgbClr>
                </a:gs>
                <a:gs pos="74000">
                  <a:srgbClr val="B9ADDE">
                    <a:alpha val="50000"/>
                  </a:srgbClr>
                </a:gs>
                <a:gs pos="100000">
                  <a:srgbClr val="D7ACD2">
                    <a:alpha val="5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0" name="자유형: 도형 9"/>
            <p:cNvSpPr/>
            <p:nvPr/>
          </p:nvSpPr>
          <p:spPr>
            <a:xfrm>
              <a:off x="9463550" y="4129550"/>
              <a:ext cx="2728450" cy="2728450"/>
            </a:xfrm>
            <a:custGeom>
              <a:avLst/>
              <a:gdLst>
                <a:gd name="connsiteX0" fmla="*/ 3480619 w 3480619"/>
                <a:gd name="connsiteY0" fmla="*/ 0 h 3480619"/>
                <a:gd name="connsiteX1" fmla="*/ 3480619 w 3480619"/>
                <a:gd name="connsiteY1" fmla="*/ 3480619 h 3480619"/>
                <a:gd name="connsiteX2" fmla="*/ 0 w 3480619"/>
                <a:gd name="connsiteY2" fmla="*/ 3480619 h 3480619"/>
                <a:gd name="connsiteX3" fmla="*/ 3480619 w 3480619"/>
                <a:gd name="connsiteY3" fmla="*/ 0 h 34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0619" h="3480619">
                  <a:moveTo>
                    <a:pt x="3480619" y="0"/>
                  </a:moveTo>
                  <a:lnTo>
                    <a:pt x="3480619" y="3480619"/>
                  </a:lnTo>
                  <a:lnTo>
                    <a:pt x="0" y="3480619"/>
                  </a:lnTo>
                  <a:cubicBezTo>
                    <a:pt x="0" y="1558326"/>
                    <a:pt x="1558326" y="0"/>
                    <a:pt x="3480619" y="0"/>
                  </a:cubicBezTo>
                  <a:close/>
                </a:path>
              </a:pathLst>
            </a:custGeom>
            <a:gradFill>
              <a:gsLst>
                <a:gs pos="0">
                  <a:srgbClr val="8E99DD"/>
                </a:gs>
                <a:gs pos="35000">
                  <a:srgbClr val="9DC1EF"/>
                </a:gs>
                <a:gs pos="74000">
                  <a:srgbClr val="B9ADDE"/>
                </a:gs>
                <a:gs pos="100000">
                  <a:srgbClr val="D7ACD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7" name="사각형: 둥근 모서리 6"/>
          <p:cNvSpPr/>
          <p:nvPr/>
        </p:nvSpPr>
        <p:spPr>
          <a:xfrm>
            <a:off x="596074" y="658009"/>
            <a:ext cx="8180365" cy="903970"/>
          </a:xfrm>
          <a:prstGeom prst="roundRect">
            <a:avLst>
              <a:gd name="adj" fmla="val 3991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2" name="사각형: 둥근 모서리 11"/>
          <p:cNvSpPr/>
          <p:nvPr/>
        </p:nvSpPr>
        <p:spPr>
          <a:xfrm>
            <a:off x="576616" y="2228643"/>
            <a:ext cx="8191251" cy="3574877"/>
          </a:xfrm>
          <a:prstGeom prst="roundRect">
            <a:avLst>
              <a:gd name="adj" fmla="val 2553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3" name="사각형: 둥근 모서리 12"/>
          <p:cNvSpPr/>
          <p:nvPr/>
        </p:nvSpPr>
        <p:spPr>
          <a:xfrm>
            <a:off x="666342" y="2325324"/>
            <a:ext cx="8044543" cy="3389320"/>
          </a:xfrm>
          <a:prstGeom prst="roundRect">
            <a:avLst>
              <a:gd name="adj" fmla="val 255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4" name="사각형: 둥근 모서리 13"/>
          <p:cNvSpPr/>
          <p:nvPr/>
        </p:nvSpPr>
        <p:spPr>
          <a:xfrm>
            <a:off x="675002" y="731961"/>
            <a:ext cx="8044543" cy="757504"/>
          </a:xfrm>
          <a:prstGeom prst="roundRect">
            <a:avLst>
              <a:gd name="adj" fmla="val 399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7" name="TextBox 16">
            <a:extLst/>
          </p:cNvPr>
          <p:cNvSpPr txBox="1"/>
          <p:nvPr/>
        </p:nvSpPr>
        <p:spPr>
          <a:xfrm flipH="1">
            <a:off x="4133747" y="3866040"/>
            <a:ext cx="9245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VISION</a:t>
            </a:r>
            <a:endParaRPr lang="ko-KR" altLang="en-US" sz="15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8" name="TextBox 17">
            <a:extLst/>
          </p:cNvPr>
          <p:cNvSpPr txBox="1"/>
          <p:nvPr/>
        </p:nvSpPr>
        <p:spPr>
          <a:xfrm flipH="1">
            <a:off x="855062" y="925661"/>
            <a:ext cx="524855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등심단면적</a:t>
            </a:r>
            <a:endParaRPr lang="ko-KR" altLang="en-US" sz="2250" b="1" dirty="0">
              <a:solidFill>
                <a:schemeClr val="tx1">
                  <a:lumMod val="85000"/>
                  <a:lumOff val="15000"/>
                </a:schemeClr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1518" y="2388719"/>
            <a:ext cx="7903845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>
              <a:buAutoNum type="arabicParenR"/>
              <a:defRPr lang="ko-KR" altLang="en-US"/>
            </a:pPr>
            <a:r>
              <a:rPr lang="ko-KR" altLang="en-US" sz="2250" b="1" dirty="0">
                <a:ea typeface="함초롬바탕"/>
              </a:rPr>
              <a:t>유전적 영향</a:t>
            </a:r>
            <a:endParaRPr lang="en-US" altLang="ko-KR" sz="2250" b="1" dirty="0">
              <a:ea typeface="함초롬바탕"/>
            </a:endParaRPr>
          </a:p>
          <a:p>
            <a:pPr marL="385763" indent="-385763">
              <a:buAutoNum type="arabicParenR"/>
              <a:defRPr lang="ko-KR" altLang="en-US"/>
            </a:pPr>
            <a:endParaRPr lang="en-US" altLang="ko-KR" sz="2250" b="1" dirty="0">
              <a:ea typeface="함초롬바탕"/>
            </a:endParaRPr>
          </a:p>
          <a:p>
            <a:pPr marL="342900" indent="-342900">
              <a:buAutoNum type="arabicParenR"/>
              <a:defRPr lang="ko-KR" altLang="en-US"/>
            </a:pPr>
            <a:r>
              <a:rPr lang="ko-KR" altLang="en-US" sz="2250" b="1" dirty="0">
                <a:ea typeface="함초롬바탕"/>
              </a:rPr>
              <a:t>산육생산</a:t>
            </a:r>
            <a:endParaRPr lang="en-US" altLang="ko-KR" sz="2250" b="1" dirty="0">
              <a:ea typeface="함초롬바탕"/>
            </a:endParaRPr>
          </a:p>
          <a:p>
            <a:pPr marL="342900" indent="-342900">
              <a:buAutoNum type="arabicParenR"/>
              <a:defRPr lang="ko-KR" altLang="en-US"/>
            </a:pPr>
            <a:endParaRPr lang="en-US" altLang="ko-KR" sz="2250" b="1" dirty="0">
              <a:ea typeface="함초롬바탕"/>
            </a:endParaRPr>
          </a:p>
          <a:p>
            <a:pPr marL="342900" indent="-342900">
              <a:buAutoNum type="arabicParenR"/>
              <a:defRPr lang="ko-KR" altLang="en-US"/>
            </a:pPr>
            <a:r>
              <a:rPr lang="ko-KR" altLang="en-US" sz="2250" b="1" dirty="0">
                <a:ea typeface="함초롬바탕"/>
              </a:rPr>
              <a:t>비육 후기에도 등심은 커진다</a:t>
            </a:r>
            <a:endParaRPr lang="en-US" altLang="ko-KR" sz="2250" b="1" dirty="0">
              <a:ea typeface="함초롬바탕"/>
            </a:endParaRPr>
          </a:p>
          <a:p>
            <a:pPr marL="342900" indent="-342900">
              <a:buAutoNum type="arabicParenR"/>
              <a:defRPr lang="ko-KR" altLang="en-US"/>
            </a:pPr>
            <a:endParaRPr lang="en-US" altLang="ko-KR" sz="2250" b="1" dirty="0">
              <a:ea typeface="함초롬바탕"/>
            </a:endParaRPr>
          </a:p>
          <a:p>
            <a:pPr marL="342900" indent="-342900">
              <a:buAutoNum type="arabicParenR"/>
              <a:defRPr lang="ko-KR" altLang="en-US"/>
            </a:pPr>
            <a:r>
              <a:rPr lang="ko-KR" altLang="en-US" sz="2250" b="1" dirty="0">
                <a:ea typeface="함초롬바탕"/>
              </a:rPr>
              <a:t>포유기의 발육도 상당히 중요하다</a:t>
            </a:r>
            <a:endParaRPr lang="ko-KR" altLang="en-US" sz="1500" b="1" dirty="0">
              <a:ea typeface="함초롬바탕"/>
            </a:endParaRPr>
          </a:p>
        </p:txBody>
      </p:sp>
    </p:spTree>
    <p:extLst>
      <p:ext uri="{BB962C8B-B14F-4D97-AF65-F5344CB8AC3E}">
        <p14:creationId xmlns:p14="http://schemas.microsoft.com/office/powerpoint/2010/main" val="25369426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792670" y="908685"/>
            <a:ext cx="7451789" cy="561670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21606" y="188595"/>
            <a:ext cx="6318790" cy="1152144"/>
          </a:xfrm>
          <a:solidFill>
            <a:schemeClr val="bg1"/>
          </a:solidFill>
        </p:spPr>
        <p:txBody>
          <a:bodyPr vert="horz" wrap="square" lIns="91440" tIns="45720" rIns="91440" bIns="45720" anchor="ctr">
            <a:noAutofit/>
          </a:bodyPr>
          <a:lstStyle/>
          <a:p>
            <a:pPr>
              <a:defRPr lang="ko-KR" altLang="en-US"/>
            </a:pPr>
            <a:r>
              <a:rPr lang="ko-KR" altLang="en-US" sz="3800">
                <a:latin typeface="HY울릉도B"/>
                <a:ea typeface="HY울릉도B"/>
              </a:rPr>
              <a:t>등심단면적을 키우는 포인트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31595" y="1472565"/>
            <a:ext cx="6120765" cy="1452372"/>
          </a:xfrm>
        </p:spPr>
        <p:txBody>
          <a:bodyPr>
            <a:noAutofit/>
          </a:bodyPr>
          <a:lstStyle/>
          <a:p>
            <a:pPr marL="270033" indent="-270033" algn="l">
              <a:buFont typeface="Wingdings"/>
              <a:buNone/>
              <a:defRPr lang="ko-KR" altLang="en-US"/>
            </a:pPr>
            <a:r>
              <a:rPr lang="ko-KR" altLang="en-US" sz="2100">
                <a:solidFill>
                  <a:srgbClr val="000000"/>
                </a:solidFill>
                <a:latin typeface="한컴 솔잎 M"/>
                <a:ea typeface="한컴 솔잎 M"/>
              </a:rPr>
              <a:t></a:t>
            </a:r>
            <a:r>
              <a:rPr lang="ko-KR" altLang="en-US" sz="1700">
                <a:solidFill>
                  <a:srgbClr val="000000"/>
                </a:solidFill>
                <a:latin typeface="한컴 솔잎 M"/>
                <a:ea typeface="한컴 솔잎 M"/>
              </a:rPr>
              <a:t> </a:t>
            </a:r>
            <a:r>
              <a:rPr lang="ko-KR" altLang="en-US" sz="1900">
                <a:solidFill>
                  <a:srgbClr val="000000"/>
                </a:solidFill>
                <a:latin typeface="한컴 솔잎 M"/>
                <a:ea typeface="한컴 솔잎 M"/>
              </a:rPr>
              <a:t>근간지방이 발달해 있으면,</a:t>
            </a:r>
          </a:p>
          <a:p>
            <a:pPr marL="270033" indent="-270033" algn="l">
              <a:buFont typeface="Wingdings"/>
              <a:buNone/>
              <a:defRPr lang="ko-KR" altLang="en-US"/>
            </a:pPr>
            <a:r>
              <a:rPr lang="ko-KR" altLang="en-US" sz="1900">
                <a:solidFill>
                  <a:srgbClr val="000000"/>
                </a:solidFill>
                <a:latin typeface="한컴 솔잎 M"/>
                <a:ea typeface="한컴 솔잎 M"/>
              </a:rPr>
              <a:t>   등심단면적은 발달하는단계에서 압박을 받기 때문에, 크지 않는다.</a:t>
            </a:r>
          </a:p>
          <a:p>
            <a:pPr marL="360045" indent="-360045" algn="l">
              <a:buFont typeface="Wingdings"/>
              <a:buNone/>
              <a:defRPr lang="ko-KR" altLang="en-US"/>
            </a:pPr>
            <a:endParaRPr lang="ko-KR" altLang="en-US" sz="1900">
              <a:solidFill>
                <a:srgbClr val="000000"/>
              </a:solidFill>
              <a:latin typeface="한컴 솔잎 M"/>
              <a:ea typeface="한컴 솔잎 M"/>
            </a:endParaRPr>
          </a:p>
          <a:p>
            <a:pPr marL="360045" indent="-360045" algn="l">
              <a:buFont typeface="Wingdings"/>
              <a:buNone/>
              <a:defRPr lang="ko-KR" altLang="en-US"/>
            </a:pPr>
            <a:r>
              <a:rPr lang="ko-KR" altLang="en-US" sz="2200">
                <a:solidFill>
                  <a:srgbClr val="000000"/>
                </a:solidFill>
                <a:latin typeface="한컴 솔잎 M"/>
                <a:ea typeface="한컴 솔잎 M"/>
              </a:rPr>
              <a:t> </a:t>
            </a:r>
            <a:r>
              <a:rPr lang="ko-KR" altLang="en-US" sz="1900" u="sng">
                <a:solidFill>
                  <a:srgbClr val="000000"/>
                </a:solidFill>
                <a:latin typeface="한컴 솔잎 M"/>
                <a:ea typeface="한컴 솔잎 M"/>
              </a:rPr>
              <a:t>등심단면적의 최대 발달기는 17~18개월령</a:t>
            </a:r>
            <a:r>
              <a:rPr lang="ko-KR" altLang="en-US" sz="1900">
                <a:solidFill>
                  <a:srgbClr val="000000"/>
                </a:solidFill>
                <a:latin typeface="한컴 솔잎 M"/>
                <a:ea typeface="한컴 솔잎 M"/>
              </a:rPr>
              <a:t>이기 때문에, 이 시기에 제대로 먹이를 먹이지 않으면 크지 않는다.</a:t>
            </a:r>
          </a:p>
          <a:p>
            <a:pPr algn="l">
              <a:defRPr lang="ko-KR" altLang="en-US"/>
            </a:pPr>
            <a:r>
              <a:rPr lang="ko-KR" altLang="en-US" sz="2600">
                <a:solidFill>
                  <a:srgbClr val="000000"/>
                </a:solidFill>
                <a:latin typeface="한컴 솔잎 M"/>
                <a:ea typeface="한컴 솔잎 M"/>
              </a:rPr>
              <a:t>    </a:t>
            </a:r>
          </a:p>
          <a:p>
            <a:pPr algn="l">
              <a:defRPr lang="ko-KR" altLang="en-US"/>
            </a:pPr>
            <a:r>
              <a:rPr lang="ko-KR" altLang="en-US" sz="2600">
                <a:solidFill>
                  <a:srgbClr val="000000"/>
                </a:solidFill>
                <a:latin typeface="한컴 솔잎 M"/>
                <a:ea typeface="한컴 솔잎 M"/>
              </a:rPr>
              <a:t>      </a:t>
            </a:r>
          </a:p>
          <a:p>
            <a:pPr>
              <a:defRPr lang="ko-KR" altLang="en-US"/>
            </a:pPr>
            <a:endParaRPr lang="ko-KR" altLang="en-US" sz="2600">
              <a:latin typeface="HY울릉도M"/>
              <a:ea typeface="HY울릉도M"/>
            </a:endParaRPr>
          </a:p>
        </p:txBody>
      </p:sp>
      <p:sp>
        <p:nvSpPr>
          <p:cNvPr id="4" name="부제목 2"/>
          <p:cNvSpPr/>
          <p:nvPr/>
        </p:nvSpPr>
        <p:spPr>
          <a:xfrm>
            <a:off x="939545" y="4869180"/>
            <a:ext cx="7160896" cy="1176528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marL="0" indent="0" defTabSz="858145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endParaRPr lang="ko-KR" altLang="en-US" sz="2200" b="0" i="0" u="none" kern="1200">
              <a:solidFill>
                <a:srgbClr val="000000"/>
              </a:solidFill>
              <a:latin typeface="HY울릉도M"/>
              <a:ea typeface="HY울릉도M"/>
            </a:endParaRPr>
          </a:p>
        </p:txBody>
      </p:sp>
      <p:sp>
        <p:nvSpPr>
          <p:cNvPr id="12" name="아래쪽 화살표 11"/>
          <p:cNvSpPr/>
          <p:nvPr/>
        </p:nvSpPr>
        <p:spPr>
          <a:xfrm>
            <a:off x="4139946" y="3717036"/>
            <a:ext cx="864108" cy="576072"/>
          </a:xfrm>
          <a:prstGeom prst="downArrow">
            <a:avLst>
              <a:gd name="adj1" fmla="val 50000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3" name="부제목 2"/>
          <p:cNvSpPr>
            <a:spLocks noGrp="1"/>
          </p:cNvSpPr>
          <p:nvPr/>
        </p:nvSpPr>
        <p:spPr>
          <a:xfrm>
            <a:off x="1727644" y="4293108"/>
            <a:ext cx="6120765" cy="1452372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marL="360045" indent="-360045" algn="l" defTabSz="885826" eaLnBrk="1" latinLnBrk="1" hangingPunct="1">
              <a:spcBef>
                <a:spcPct val="20000"/>
              </a:spcBef>
              <a:buFont typeface="Wingdings"/>
              <a:buNone/>
              <a:defRPr lang="ko-KR" altLang="en-US"/>
            </a:pPr>
            <a:r>
              <a:rPr lang="ko-KR" altLang="en-US" sz="2100" b="0" i="0" u="none" kern="1200">
                <a:solidFill>
                  <a:srgbClr val="000000"/>
                </a:solidFill>
                <a:latin typeface="한컴 솔잎 M"/>
                <a:ea typeface="한컴 솔잎 M"/>
              </a:rPr>
              <a:t>즉,</a:t>
            </a:r>
          </a:p>
          <a:p>
            <a:pPr marL="360045" indent="-360045" algn="l">
              <a:buFont typeface="Wingdings"/>
              <a:buNone/>
              <a:defRPr lang="ko-KR" altLang="en-US"/>
            </a:pPr>
            <a:r>
              <a:rPr lang="ko-KR" altLang="en-US" sz="2400" b="1">
                <a:solidFill>
                  <a:srgbClr val="000000"/>
                </a:solidFill>
                <a:latin typeface="한컴 솔잎 M"/>
                <a:ea typeface="한컴 솔잎 M"/>
              </a:rPr>
              <a:t></a:t>
            </a:r>
            <a:r>
              <a:rPr lang="ko-KR" altLang="en-US" sz="2400">
                <a:solidFill>
                  <a:srgbClr val="000000"/>
                </a:solidFill>
                <a:latin typeface="한컴 솔잎 M"/>
                <a:ea typeface="한컴 솔잎 M"/>
              </a:rPr>
              <a:t> 근간지방을 발달시키지 않는다</a:t>
            </a:r>
          </a:p>
          <a:p>
            <a:pPr marL="360045" indent="-360045" algn="l">
              <a:buFont typeface="Wingdings"/>
              <a:buNone/>
              <a:defRPr lang="ko-KR" altLang="en-US"/>
            </a:pPr>
            <a:r>
              <a:rPr lang="ko-KR" altLang="en-US" sz="2400" b="1">
                <a:solidFill>
                  <a:srgbClr val="000000"/>
                </a:solidFill>
                <a:latin typeface="한컴 솔잎 M"/>
                <a:ea typeface="한컴 솔잎 M"/>
              </a:rPr>
              <a:t></a:t>
            </a:r>
            <a:r>
              <a:rPr lang="ko-KR" altLang="en-US" sz="2400">
                <a:solidFill>
                  <a:srgbClr val="000000"/>
                </a:solidFill>
                <a:latin typeface="한컴 솔잎 M"/>
                <a:ea typeface="한컴 솔잎 M"/>
              </a:rPr>
              <a:t> 비육중기에 제대로 먹이를 먹인다</a:t>
            </a:r>
            <a:endParaRPr lang="ko-KR" altLang="en-US" sz="2100">
              <a:solidFill>
                <a:srgbClr val="000000"/>
              </a:solidFill>
              <a:latin typeface="한컴 솔잎 M"/>
              <a:ea typeface="한컴 솔잎 M"/>
            </a:endParaRPr>
          </a:p>
          <a:p>
            <a:pPr marL="0" indent="0" algn="ctr" defTabSz="885826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endParaRPr lang="ko-KR" altLang="en-US" sz="2100" b="0" i="0" u="none" kern="1200">
              <a:solidFill>
                <a:srgbClr val="000000"/>
              </a:solidFill>
              <a:latin typeface="한컴 솔잎 M"/>
              <a:ea typeface="한컴 솔잎 M"/>
            </a:endParaRPr>
          </a:p>
        </p:txBody>
      </p:sp>
      <p:sp>
        <p:nvSpPr>
          <p:cNvPr id="14" name="부제목 2"/>
          <p:cNvSpPr>
            <a:spLocks noGrp="1"/>
          </p:cNvSpPr>
          <p:nvPr/>
        </p:nvSpPr>
        <p:spPr>
          <a:xfrm>
            <a:off x="1727644" y="5094351"/>
            <a:ext cx="3456432" cy="1302258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marL="90011" indent="0" algn="l">
              <a:lnSpc>
                <a:spcPct val="150000"/>
              </a:lnSpc>
              <a:buFont typeface="Wingdings"/>
              <a:buNone/>
              <a:defRPr lang="ko-KR" altLang="en-US"/>
            </a:pPr>
            <a:endParaRPr lang="ko-KR" altLang="en-US" sz="2200">
              <a:solidFill>
                <a:srgbClr val="000000"/>
              </a:solidFill>
              <a:latin typeface="한컴 솔잎 M"/>
              <a:ea typeface="한컴 솔잎 M"/>
            </a:endParaRPr>
          </a:p>
          <a:p>
            <a:pPr marL="360045" indent="-270033" algn="l">
              <a:lnSpc>
                <a:spcPct val="150000"/>
              </a:lnSpc>
              <a:buFont typeface="Wingdings"/>
              <a:buNone/>
              <a:defRPr lang="ko-KR" altLang="en-US"/>
            </a:pPr>
            <a:r>
              <a:rPr lang="ko-KR" altLang="en-US" sz="2200">
                <a:solidFill>
                  <a:srgbClr val="000000"/>
                </a:solidFill>
                <a:latin typeface="한컴 솔잎 M"/>
                <a:ea typeface="한컴 솔잎 M"/>
              </a:rPr>
              <a:t>→ </a:t>
            </a:r>
            <a:r>
              <a:rPr lang="ko-KR" altLang="en-US" sz="2600" b="0" i="0" u="none" kern="1200">
                <a:solidFill>
                  <a:srgbClr val="FF0000"/>
                </a:solidFill>
                <a:latin typeface="한컴 솔잎 M"/>
                <a:ea typeface="한컴 솔잎 M"/>
              </a:rPr>
              <a:t>등심단면적 비대</a:t>
            </a:r>
            <a:endParaRPr lang="ko-KR" altLang="en-US" sz="2600" b="0" i="0" u="none" kern="1200">
              <a:solidFill>
                <a:srgbClr val="000000"/>
              </a:solidFill>
              <a:latin typeface="한컴 솔잎 M"/>
              <a:ea typeface="한컴 솔잎 M"/>
            </a:endParaRPr>
          </a:p>
          <a:p>
            <a:pPr marL="0" indent="0" algn="ctr" defTabSz="844630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endParaRPr lang="ko-KR" altLang="en-US" sz="2600" b="0" i="0" u="none" kern="1200">
              <a:solidFill>
                <a:srgbClr val="000000"/>
              </a:solidFill>
              <a:latin typeface="한컴 솔잎 M"/>
              <a:ea typeface="한컴 솔잎 M"/>
            </a:endParaRPr>
          </a:p>
        </p:txBody>
      </p:sp>
    </p:spTree>
    <p:extLst>
      <p:ext uri="{BB962C8B-B14F-4D97-AF65-F5344CB8AC3E}">
        <p14:creationId xmlns:p14="http://schemas.microsoft.com/office/powerpoint/2010/main" val="3404296066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792670" y="908685"/>
            <a:ext cx="7451789" cy="561670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21606" y="188595"/>
            <a:ext cx="6318790" cy="1152144"/>
          </a:xfrm>
          <a:solidFill>
            <a:schemeClr val="bg1"/>
          </a:solidFill>
        </p:spPr>
        <p:txBody>
          <a:bodyPr vert="horz" wrap="square" lIns="91440" tIns="45720" rIns="91440" bIns="45720" anchor="ctr">
            <a:noAutofit/>
          </a:bodyPr>
          <a:lstStyle/>
          <a:p>
            <a:pPr>
              <a:defRPr lang="ko-KR" altLang="en-US"/>
            </a:pPr>
            <a:r>
              <a:rPr lang="ko-KR" altLang="en-US" sz="3800">
                <a:latin typeface="HY울릉도B"/>
                <a:ea typeface="HY울릉도B"/>
              </a:rPr>
              <a:t>등심단면적을 키우는 포인트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31595" y="1472565"/>
            <a:ext cx="6120765" cy="1452372"/>
          </a:xfrm>
        </p:spPr>
        <p:txBody>
          <a:bodyPr>
            <a:noAutofit/>
          </a:bodyPr>
          <a:lstStyle/>
          <a:p>
            <a:pPr marL="270033" indent="-270033" algn="l">
              <a:buFont typeface="Wingdings"/>
              <a:buNone/>
              <a:defRPr lang="ko-KR" altLang="en-US"/>
            </a:pPr>
            <a:r>
              <a:rPr lang="ko-KR" altLang="en-US" sz="2100" dirty="0">
                <a:solidFill>
                  <a:srgbClr val="000000"/>
                </a:solidFill>
                <a:latin typeface="한컴 솔잎 M"/>
                <a:ea typeface="한컴 솔잎 M"/>
              </a:rPr>
              <a:t>소가 먹은 사료 중 에너지(칼로리)는</a:t>
            </a:r>
          </a:p>
          <a:p>
            <a:pPr marL="270033" indent="-270033" algn="l">
              <a:buFont typeface="Wingdings"/>
              <a:buNone/>
              <a:defRPr lang="ko-KR" altLang="en-US"/>
            </a:pPr>
            <a:r>
              <a:rPr lang="ko-KR" altLang="en-US" sz="2100" b="1" dirty="0">
                <a:solidFill>
                  <a:srgbClr val="000000"/>
                </a:solidFill>
                <a:latin typeface="한컴 솔잎 M"/>
                <a:ea typeface="한컴 솔잎 M"/>
              </a:rPr>
              <a:t></a:t>
            </a:r>
            <a:r>
              <a:rPr lang="ko-KR" altLang="en-US" sz="1700" dirty="0">
                <a:solidFill>
                  <a:srgbClr val="000000"/>
                </a:solidFill>
                <a:latin typeface="한컴 솔잎 M"/>
                <a:ea typeface="한컴 솔잎 M"/>
              </a:rPr>
              <a:t> 현재의 몸을 유지하기 위해 필요한 에너지</a:t>
            </a:r>
          </a:p>
          <a:p>
            <a:pPr marL="360045" indent="-360045" algn="l">
              <a:buFont typeface="Wingdings"/>
              <a:buNone/>
              <a:defRPr lang="ko-KR" altLang="en-US"/>
            </a:pPr>
            <a:r>
              <a:rPr lang="ko-KR" altLang="en-US" sz="2100" b="1" dirty="0">
                <a:solidFill>
                  <a:srgbClr val="000000"/>
                </a:solidFill>
                <a:latin typeface="한컴 솔잎 M"/>
                <a:ea typeface="한컴 솔잎 M"/>
              </a:rPr>
              <a:t></a:t>
            </a:r>
            <a:r>
              <a:rPr lang="ko-KR" altLang="en-US" sz="2000" dirty="0">
                <a:solidFill>
                  <a:srgbClr val="000000"/>
                </a:solidFill>
                <a:latin typeface="한컴 솔잎 M"/>
                <a:ea typeface="한컴 솔잎 M"/>
              </a:rPr>
              <a:t> </a:t>
            </a:r>
            <a:r>
              <a:rPr lang="ko-KR" altLang="en-US" sz="1700" dirty="0">
                <a:solidFill>
                  <a:srgbClr val="000000"/>
                </a:solidFill>
                <a:latin typeface="한컴 솔잎 M"/>
                <a:ea typeface="한컴 솔잎 M"/>
              </a:rPr>
              <a:t>운동을 위해 필요한 에너지</a:t>
            </a:r>
          </a:p>
          <a:p>
            <a:pPr marL="360045" indent="-360045" algn="l">
              <a:buFont typeface="Wingdings"/>
              <a:buNone/>
              <a:defRPr lang="ko-KR" altLang="en-US"/>
            </a:pPr>
            <a:r>
              <a:rPr lang="ko-KR" altLang="en-US" sz="2100" b="1" dirty="0">
                <a:solidFill>
                  <a:srgbClr val="000000"/>
                </a:solidFill>
                <a:latin typeface="한컴 솔잎 M"/>
                <a:ea typeface="한컴 솔잎 M"/>
              </a:rPr>
              <a:t></a:t>
            </a:r>
            <a:r>
              <a:rPr lang="ko-KR" altLang="en-US" sz="1700" dirty="0">
                <a:solidFill>
                  <a:srgbClr val="000000"/>
                </a:solidFill>
                <a:latin typeface="한컴 솔잎 M"/>
                <a:ea typeface="한컴 솔잎 M"/>
              </a:rPr>
              <a:t> 성장과 근육의 발달을 위해 필요한 에너지</a:t>
            </a:r>
          </a:p>
          <a:p>
            <a:pPr marL="360045" indent="-360045" algn="l">
              <a:buFont typeface="Wingdings"/>
              <a:buNone/>
              <a:defRPr lang="ko-KR" altLang="en-US"/>
            </a:pPr>
            <a:r>
              <a:rPr lang="ko-KR" altLang="en-US" sz="2100" b="1" dirty="0">
                <a:solidFill>
                  <a:srgbClr val="000000"/>
                </a:solidFill>
                <a:latin typeface="한컴 솔잎 M"/>
                <a:ea typeface="한컴 솔잎 M"/>
              </a:rPr>
              <a:t></a:t>
            </a:r>
            <a:r>
              <a:rPr lang="ko-KR" altLang="en-US" sz="1700" dirty="0">
                <a:solidFill>
                  <a:srgbClr val="000000"/>
                </a:solidFill>
                <a:latin typeface="한컴 솔잎 M"/>
                <a:ea typeface="한컴 솔잎 M"/>
              </a:rPr>
              <a:t> (</a:t>
            </a:r>
            <a:r>
              <a:rPr lang="ko-KR" altLang="en-US" sz="1700" dirty="0" err="1">
                <a:solidFill>
                  <a:srgbClr val="000000"/>
                </a:solidFill>
                <a:latin typeface="한컴 솔잎 M"/>
                <a:ea typeface="한컴 솔잎 M"/>
              </a:rPr>
              <a:t>윗</a:t>
            </a:r>
            <a:r>
              <a:rPr lang="ko-KR" altLang="en-US" sz="1700" dirty="0">
                <a:solidFill>
                  <a:srgbClr val="000000"/>
                </a:solidFill>
                <a:latin typeface="한컴 솔잎 M"/>
                <a:ea typeface="한컴 솔잎 M"/>
              </a:rPr>
              <a:t> 내용에서 남은 양이) 지방합성의 재료로 사용된다.</a:t>
            </a:r>
          </a:p>
          <a:p>
            <a:pPr algn="l">
              <a:defRPr lang="ko-KR" altLang="en-US"/>
            </a:pPr>
            <a:r>
              <a:rPr lang="ko-KR" altLang="en-US" sz="2600" dirty="0">
                <a:solidFill>
                  <a:srgbClr val="000000"/>
                </a:solidFill>
                <a:latin typeface="한컴 솔잎 M"/>
                <a:ea typeface="한컴 솔잎 M"/>
              </a:rPr>
              <a:t>    </a:t>
            </a:r>
          </a:p>
          <a:p>
            <a:pPr algn="l">
              <a:defRPr lang="ko-KR" altLang="en-US"/>
            </a:pPr>
            <a:r>
              <a:rPr lang="ko-KR" altLang="en-US" sz="2600" dirty="0">
                <a:solidFill>
                  <a:srgbClr val="000000"/>
                </a:solidFill>
                <a:latin typeface="한컴 솔잎 M"/>
                <a:ea typeface="한컴 솔잎 M"/>
              </a:rPr>
              <a:t>      </a:t>
            </a:r>
          </a:p>
          <a:p>
            <a:pPr>
              <a:defRPr lang="ko-KR" altLang="en-US"/>
            </a:pPr>
            <a:endParaRPr lang="ko-KR" altLang="en-US" sz="2600" dirty="0">
              <a:solidFill>
                <a:srgbClr val="000000"/>
              </a:solidFill>
              <a:latin typeface="한컴 솔잎 M"/>
              <a:ea typeface="한컴 솔잎 M"/>
            </a:endParaRPr>
          </a:p>
        </p:txBody>
      </p:sp>
      <p:sp>
        <p:nvSpPr>
          <p:cNvPr id="4" name="부제목 2"/>
          <p:cNvSpPr/>
          <p:nvPr/>
        </p:nvSpPr>
        <p:spPr>
          <a:xfrm>
            <a:off x="939545" y="4869180"/>
            <a:ext cx="7160896" cy="1176528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marL="0" indent="0" defTabSz="858145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endParaRPr lang="ko-KR" altLang="en-US" sz="2200" b="0" i="0" u="none" kern="1200">
              <a:solidFill>
                <a:srgbClr val="000000"/>
              </a:solidFill>
              <a:latin typeface="HY울릉도M"/>
              <a:ea typeface="HY울릉도M"/>
            </a:endParaRPr>
          </a:p>
        </p:txBody>
      </p:sp>
      <p:sp>
        <p:nvSpPr>
          <p:cNvPr id="12" name="아래쪽 화살표 11"/>
          <p:cNvSpPr/>
          <p:nvPr/>
        </p:nvSpPr>
        <p:spPr>
          <a:xfrm>
            <a:off x="4139946" y="3717036"/>
            <a:ext cx="864108" cy="576072"/>
          </a:xfrm>
          <a:prstGeom prst="downArrow">
            <a:avLst>
              <a:gd name="adj1" fmla="val 50000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3" name="부제목 2"/>
          <p:cNvSpPr>
            <a:spLocks noGrp="1"/>
          </p:cNvSpPr>
          <p:nvPr/>
        </p:nvSpPr>
        <p:spPr>
          <a:xfrm>
            <a:off x="1331594" y="4443222"/>
            <a:ext cx="6120765" cy="1452372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marL="360045" indent="-270033" algn="l">
              <a:lnSpc>
                <a:spcPct val="150000"/>
              </a:lnSpc>
              <a:buFont typeface="Wingdings"/>
              <a:buNone/>
              <a:defRPr lang="ko-KR" altLang="en-US"/>
            </a:pPr>
            <a:r>
              <a:rPr lang="ko-KR" altLang="en-US" b="0" i="0" u="none">
                <a:solidFill>
                  <a:srgbClr val="000000"/>
                </a:solidFill>
                <a:latin typeface="한컴 솔잎 M"/>
                <a:ea typeface="한컴 솔잎 M"/>
              </a:rPr>
              <a:t>이 때, 우선순위를 매기자면 </a:t>
            </a:r>
            <a:r>
              <a:rPr lang="ko-KR" altLang="en-US" b="1">
                <a:solidFill>
                  <a:srgbClr val="000000"/>
                </a:solidFill>
                <a:latin typeface="한컴 솔잎 M"/>
                <a:ea typeface="한컴 솔잎 M"/>
              </a:rPr>
              <a:t></a:t>
            </a:r>
            <a:r>
              <a:rPr lang="ko-KR" altLang="en-US">
                <a:solidFill>
                  <a:srgbClr val="000000"/>
                </a:solidFill>
                <a:latin typeface="한컴 솔잎 M"/>
                <a:ea typeface="한컴 솔잎 M"/>
              </a:rPr>
              <a:t>→</a:t>
            </a:r>
            <a:r>
              <a:rPr lang="ko-KR" altLang="en-US" b="1">
                <a:solidFill>
                  <a:srgbClr val="000000"/>
                </a:solidFill>
                <a:latin typeface="한컴 솔잎 M"/>
                <a:ea typeface="한컴 솔잎 M"/>
              </a:rPr>
              <a:t></a:t>
            </a:r>
            <a:r>
              <a:rPr lang="ko-KR" altLang="en-US">
                <a:solidFill>
                  <a:srgbClr val="000000"/>
                </a:solidFill>
                <a:latin typeface="한컴 솔잎 M"/>
                <a:ea typeface="한컴 솔잎 M"/>
              </a:rPr>
              <a:t>→</a:t>
            </a:r>
            <a:r>
              <a:rPr lang="ko-KR" altLang="en-US" b="1">
                <a:solidFill>
                  <a:srgbClr val="000000"/>
                </a:solidFill>
                <a:latin typeface="한컴 솔잎 M"/>
                <a:ea typeface="한컴 솔잎 M"/>
              </a:rPr>
              <a:t></a:t>
            </a:r>
            <a:r>
              <a:rPr lang="ko-KR" altLang="en-US">
                <a:solidFill>
                  <a:srgbClr val="000000"/>
                </a:solidFill>
                <a:latin typeface="한컴 솔잎 M"/>
                <a:ea typeface="한컴 솔잎 M"/>
              </a:rPr>
              <a:t>→</a:t>
            </a:r>
            <a:r>
              <a:rPr lang="ko-KR" altLang="en-US" b="1">
                <a:solidFill>
                  <a:srgbClr val="000000"/>
                </a:solidFill>
                <a:latin typeface="한컴 솔잎 M"/>
                <a:ea typeface="한컴 솔잎 M"/>
              </a:rPr>
              <a:t></a:t>
            </a:r>
            <a:r>
              <a:rPr lang="ko-KR" altLang="en-US">
                <a:solidFill>
                  <a:srgbClr val="000000"/>
                </a:solidFill>
                <a:latin typeface="한컴 솔잎 M"/>
                <a:ea typeface="한컴 솔잎 M"/>
              </a:rPr>
              <a:t>입니다.</a:t>
            </a:r>
            <a:endParaRPr lang="ko-KR" altLang="en-US" sz="2400">
              <a:solidFill>
                <a:srgbClr val="000000"/>
              </a:solidFill>
              <a:latin typeface="한컴 솔잎 M"/>
              <a:ea typeface="한컴 솔잎 M"/>
            </a:endParaRPr>
          </a:p>
          <a:p>
            <a:pPr marL="360045" indent="-270033" algn="l">
              <a:lnSpc>
                <a:spcPct val="150000"/>
              </a:lnSpc>
              <a:buFont typeface="Wingdings"/>
              <a:buNone/>
              <a:defRPr lang="ko-KR" altLang="en-US"/>
            </a:pPr>
            <a:r>
              <a:rPr lang="ko-KR" altLang="en-US" sz="2400">
                <a:solidFill>
                  <a:srgbClr val="000000"/>
                </a:solidFill>
                <a:latin typeface="한컴 솔잎 M"/>
                <a:ea typeface="한컴 솔잎 M"/>
              </a:rPr>
              <a:t>만약, 성장해야 할 시기에 단백질이 부족하면,</a:t>
            </a:r>
          </a:p>
          <a:p>
            <a:pPr marL="360045" indent="-270033" algn="l">
              <a:lnSpc>
                <a:spcPct val="150000"/>
              </a:lnSpc>
              <a:buFont typeface="Wingdings"/>
              <a:buNone/>
              <a:defRPr lang="ko-KR" altLang="en-US"/>
            </a:pPr>
            <a:r>
              <a:rPr lang="ko-KR" altLang="en-US" sz="2400">
                <a:solidFill>
                  <a:srgbClr val="000000"/>
                </a:solidFill>
                <a:latin typeface="한컴 솔잎 M"/>
                <a:ea typeface="한컴 솔잎 M"/>
              </a:rPr>
              <a:t>에너지는 근간지방 합성에 동원되어 버린다!</a:t>
            </a:r>
          </a:p>
          <a:p>
            <a:pPr marL="0" indent="0" defTabSz="885826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endParaRPr lang="ko-KR" altLang="en-US" sz="2400">
              <a:solidFill>
                <a:srgbClr val="000000"/>
              </a:solidFill>
              <a:latin typeface="한컴 솔잎 M"/>
              <a:ea typeface="한컴 솔잎 M"/>
            </a:endParaRPr>
          </a:p>
        </p:txBody>
      </p:sp>
    </p:spTree>
    <p:extLst>
      <p:ext uri="{BB962C8B-B14F-4D97-AF65-F5344CB8AC3E}">
        <p14:creationId xmlns:p14="http://schemas.microsoft.com/office/powerpoint/2010/main" val="410464269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 rot="10800000">
            <a:off x="0" y="-8655"/>
            <a:ext cx="1971675" cy="1971675"/>
            <a:chOff x="8711382" y="3377381"/>
            <a:chExt cx="3480619" cy="3480619"/>
          </a:xfrm>
        </p:grpSpPr>
        <p:sp>
          <p:nvSpPr>
            <p:cNvPr id="9" name="자유형: 도형 8"/>
            <p:cNvSpPr/>
            <p:nvPr/>
          </p:nvSpPr>
          <p:spPr>
            <a:xfrm>
              <a:off x="8711382" y="3377381"/>
              <a:ext cx="3480619" cy="3480619"/>
            </a:xfrm>
            <a:custGeom>
              <a:avLst/>
              <a:gdLst>
                <a:gd name="connsiteX0" fmla="*/ 3480619 w 3480619"/>
                <a:gd name="connsiteY0" fmla="*/ 0 h 3480619"/>
                <a:gd name="connsiteX1" fmla="*/ 3480619 w 3480619"/>
                <a:gd name="connsiteY1" fmla="*/ 3480619 h 3480619"/>
                <a:gd name="connsiteX2" fmla="*/ 0 w 3480619"/>
                <a:gd name="connsiteY2" fmla="*/ 3480619 h 3480619"/>
                <a:gd name="connsiteX3" fmla="*/ 3480619 w 3480619"/>
                <a:gd name="connsiteY3" fmla="*/ 0 h 34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0619" h="3480619">
                  <a:moveTo>
                    <a:pt x="3480619" y="0"/>
                  </a:moveTo>
                  <a:lnTo>
                    <a:pt x="3480619" y="3480619"/>
                  </a:lnTo>
                  <a:lnTo>
                    <a:pt x="0" y="3480619"/>
                  </a:lnTo>
                  <a:cubicBezTo>
                    <a:pt x="0" y="1558326"/>
                    <a:pt x="1558326" y="0"/>
                    <a:pt x="3480619" y="0"/>
                  </a:cubicBezTo>
                  <a:close/>
                </a:path>
              </a:pathLst>
            </a:custGeom>
            <a:gradFill>
              <a:gsLst>
                <a:gs pos="0">
                  <a:srgbClr val="8E99DD">
                    <a:alpha val="50000"/>
                  </a:srgbClr>
                </a:gs>
                <a:gs pos="35000">
                  <a:srgbClr val="9DC1EF">
                    <a:alpha val="50000"/>
                  </a:srgbClr>
                </a:gs>
                <a:gs pos="74000">
                  <a:srgbClr val="B9ADDE">
                    <a:alpha val="50000"/>
                  </a:srgbClr>
                </a:gs>
                <a:gs pos="100000">
                  <a:srgbClr val="D7ACD2">
                    <a:alpha val="5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0" name="자유형: 도형 9"/>
            <p:cNvSpPr/>
            <p:nvPr/>
          </p:nvSpPr>
          <p:spPr>
            <a:xfrm>
              <a:off x="9463550" y="4129550"/>
              <a:ext cx="2728450" cy="2728450"/>
            </a:xfrm>
            <a:custGeom>
              <a:avLst/>
              <a:gdLst>
                <a:gd name="connsiteX0" fmla="*/ 3480619 w 3480619"/>
                <a:gd name="connsiteY0" fmla="*/ 0 h 3480619"/>
                <a:gd name="connsiteX1" fmla="*/ 3480619 w 3480619"/>
                <a:gd name="connsiteY1" fmla="*/ 3480619 h 3480619"/>
                <a:gd name="connsiteX2" fmla="*/ 0 w 3480619"/>
                <a:gd name="connsiteY2" fmla="*/ 3480619 h 3480619"/>
                <a:gd name="connsiteX3" fmla="*/ 3480619 w 3480619"/>
                <a:gd name="connsiteY3" fmla="*/ 0 h 34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0619" h="3480619">
                  <a:moveTo>
                    <a:pt x="3480619" y="0"/>
                  </a:moveTo>
                  <a:lnTo>
                    <a:pt x="3480619" y="3480619"/>
                  </a:lnTo>
                  <a:lnTo>
                    <a:pt x="0" y="3480619"/>
                  </a:lnTo>
                  <a:cubicBezTo>
                    <a:pt x="0" y="1558326"/>
                    <a:pt x="1558326" y="0"/>
                    <a:pt x="3480619" y="0"/>
                  </a:cubicBezTo>
                  <a:close/>
                </a:path>
              </a:pathLst>
            </a:custGeom>
            <a:gradFill>
              <a:gsLst>
                <a:gs pos="0">
                  <a:srgbClr val="8E99DD"/>
                </a:gs>
                <a:gs pos="35000">
                  <a:srgbClr val="9DC1EF"/>
                </a:gs>
                <a:gs pos="74000">
                  <a:srgbClr val="B9ADDE"/>
                </a:gs>
                <a:gs pos="100000">
                  <a:srgbClr val="D7ACD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7" name="사각형: 둥근 모서리 6"/>
          <p:cNvSpPr/>
          <p:nvPr/>
        </p:nvSpPr>
        <p:spPr>
          <a:xfrm>
            <a:off x="596074" y="632968"/>
            <a:ext cx="8180365" cy="903970"/>
          </a:xfrm>
          <a:prstGeom prst="roundRect">
            <a:avLst>
              <a:gd name="adj" fmla="val 3991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4" name="사각형: 둥근 모서리 13"/>
          <p:cNvSpPr/>
          <p:nvPr/>
        </p:nvSpPr>
        <p:spPr>
          <a:xfrm>
            <a:off x="675002" y="706920"/>
            <a:ext cx="8044543" cy="757504"/>
          </a:xfrm>
          <a:prstGeom prst="roundRect">
            <a:avLst>
              <a:gd name="adj" fmla="val 399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7" name="TextBox 16">
            <a:extLst/>
          </p:cNvPr>
          <p:cNvSpPr txBox="1"/>
          <p:nvPr/>
        </p:nvSpPr>
        <p:spPr>
          <a:xfrm flipH="1">
            <a:off x="4133747" y="3800469"/>
            <a:ext cx="9245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VISION</a:t>
            </a:r>
            <a:endParaRPr lang="ko-KR" altLang="en-US" sz="15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8" name="TextBox 17">
            <a:extLst/>
          </p:cNvPr>
          <p:cNvSpPr txBox="1"/>
          <p:nvPr/>
        </p:nvSpPr>
        <p:spPr>
          <a:xfrm flipH="1">
            <a:off x="855062" y="900620"/>
            <a:ext cx="524855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육량공식의 의미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xmlns="" id="{16DF571D-6836-4D69-9C79-B0ECEC80A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654251"/>
              </p:ext>
            </p:extLst>
          </p:nvPr>
        </p:nvGraphicFramePr>
        <p:xfrm>
          <a:off x="619224" y="2036973"/>
          <a:ext cx="8031708" cy="3920407"/>
        </p:xfrm>
        <a:graphic>
          <a:graphicData uri="http://schemas.openxmlformats.org/drawingml/2006/table">
            <a:tbl>
              <a:tblPr/>
              <a:tblGrid>
                <a:gridCol w="8031708">
                  <a:extLst>
                    <a:ext uri="{9D8B030D-6E8A-4147-A177-3AD203B41FA5}">
                      <a16:colId xmlns:a16="http://schemas.microsoft.com/office/drawing/2014/main" xmlns="" val="2181609986"/>
                    </a:ext>
                  </a:extLst>
                </a:gridCol>
              </a:tblGrid>
              <a:tr h="960843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300" b="1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육량지수 산정</a:t>
                      </a:r>
                      <a:endParaRPr lang="ko-KR" altLang="en-US" sz="23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3420" marR="53420" marT="14769" marB="1476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3778402"/>
                  </a:ext>
                </a:extLst>
              </a:tr>
              <a:tr h="295956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300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육량지수 </a:t>
                      </a:r>
                      <a:r>
                        <a:rPr lang="en-US" altLang="ko-KR" sz="23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= 68.184 </a:t>
                      </a:r>
                      <a:r>
                        <a:rPr lang="ko-KR" altLang="en-US" sz="3600" b="1" kern="0" spc="0" dirty="0">
                          <a:solidFill>
                            <a:srgbClr val="FF0000"/>
                          </a:solidFill>
                          <a:effectLst/>
                          <a:ea typeface="맑은 고딕" panose="020B0503020000020004" pitchFamily="50" charset="-127"/>
                        </a:rPr>
                        <a:t>－</a:t>
                      </a:r>
                      <a:r>
                        <a:rPr lang="ko-KR" altLang="en-US" sz="2300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23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[0.625 × </a:t>
                      </a:r>
                      <a:r>
                        <a:rPr lang="ko-KR" altLang="en-US" sz="2300" b="1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등지방두께</a:t>
                      </a:r>
                      <a:r>
                        <a:rPr lang="en-US" altLang="ko-KR" sz="23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2300" b="1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㎜</a:t>
                      </a:r>
                      <a:r>
                        <a:rPr lang="en-US" altLang="ko-KR" sz="23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)</a:t>
                      </a:r>
                      <a:r>
                        <a:rPr lang="en-US" altLang="ko-KR" sz="23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] 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3000" b="1" kern="0" spc="0" dirty="0">
                          <a:solidFill>
                            <a:schemeClr val="accent1"/>
                          </a:solidFill>
                          <a:effectLst/>
                          <a:latin typeface="맑은 고딕" panose="020B0503020000020004" pitchFamily="50" charset="-127"/>
                        </a:rPr>
                        <a:t>+</a:t>
                      </a:r>
                      <a:r>
                        <a:rPr lang="en-US" altLang="ko-KR" sz="23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 [0.130 × </a:t>
                      </a:r>
                      <a:r>
                        <a:rPr lang="ko-KR" altLang="en-US" sz="2300" b="1" kern="0" spc="0" dirty="0" err="1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배최장근단면적</a:t>
                      </a:r>
                      <a:r>
                        <a:rPr lang="en-US" altLang="ko-KR" sz="23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2300" b="1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㎠</a:t>
                      </a:r>
                      <a:r>
                        <a:rPr lang="en-US" altLang="ko-KR" sz="23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)</a:t>
                      </a:r>
                      <a:r>
                        <a:rPr lang="en-US" altLang="ko-KR" sz="23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3600" kern="0" spc="0" dirty="0">
                          <a:solidFill>
                            <a:srgbClr val="FF0000"/>
                          </a:solidFill>
                          <a:effectLst/>
                          <a:ea typeface="맑은 고딕" panose="020B0503020000020004" pitchFamily="50" charset="-127"/>
                        </a:rPr>
                        <a:t>－</a:t>
                      </a:r>
                      <a:r>
                        <a:rPr lang="ko-KR" altLang="en-US" sz="2300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23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[0.024 × </a:t>
                      </a:r>
                      <a:r>
                        <a:rPr lang="ko-KR" altLang="en-US" sz="2300" b="1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도체중량</a:t>
                      </a:r>
                      <a:r>
                        <a:rPr lang="en-US" altLang="ko-KR" sz="23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2300" b="1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㎏</a:t>
                      </a:r>
                      <a:r>
                        <a:rPr lang="en-US" altLang="ko-KR" sz="23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)</a:t>
                      </a:r>
                      <a:r>
                        <a:rPr lang="en-US" altLang="ko-KR" sz="23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]</a:t>
                      </a:r>
                      <a:endParaRPr lang="ko-KR" altLang="en-US" sz="2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3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2300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단</a:t>
                      </a:r>
                      <a:r>
                        <a:rPr lang="en-US" altLang="ko-KR" sz="23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2300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한우의 도체는 </a:t>
                      </a:r>
                      <a:r>
                        <a:rPr lang="en-US" altLang="ko-KR" sz="23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3.23</a:t>
                      </a:r>
                      <a:r>
                        <a:rPr lang="ko-KR" altLang="en-US" sz="2300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을 가산하여 육량기준 지수로 한다</a:t>
                      </a:r>
                      <a:r>
                        <a:rPr lang="en-US" altLang="ko-KR" sz="23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]</a:t>
                      </a:r>
                      <a:endParaRPr lang="ko-KR" altLang="en-US" sz="2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3420" marR="53420" marT="14769" marB="1476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7957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8517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: 도형 3"/>
          <p:cNvSpPr/>
          <p:nvPr/>
        </p:nvSpPr>
        <p:spPr>
          <a:xfrm>
            <a:off x="6533537" y="4265620"/>
            <a:ext cx="2610464" cy="2610464"/>
          </a:xfrm>
          <a:custGeom>
            <a:avLst/>
            <a:gdLst>
              <a:gd name="connsiteX0" fmla="*/ 3480619 w 3480619"/>
              <a:gd name="connsiteY0" fmla="*/ 0 h 3480619"/>
              <a:gd name="connsiteX1" fmla="*/ 3480619 w 3480619"/>
              <a:gd name="connsiteY1" fmla="*/ 3480619 h 3480619"/>
              <a:gd name="connsiteX2" fmla="*/ 0 w 3480619"/>
              <a:gd name="connsiteY2" fmla="*/ 3480619 h 3480619"/>
              <a:gd name="connsiteX3" fmla="*/ 3480619 w 3480619"/>
              <a:gd name="connsiteY3" fmla="*/ 0 h 348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0619" h="3480619">
                <a:moveTo>
                  <a:pt x="3480619" y="0"/>
                </a:moveTo>
                <a:lnTo>
                  <a:pt x="3480619" y="3480619"/>
                </a:lnTo>
                <a:lnTo>
                  <a:pt x="0" y="3480619"/>
                </a:lnTo>
                <a:cubicBezTo>
                  <a:pt x="0" y="1558326"/>
                  <a:pt x="1558326" y="0"/>
                  <a:pt x="3480619" y="0"/>
                </a:cubicBezTo>
                <a:close/>
              </a:path>
            </a:pathLst>
          </a:custGeom>
          <a:gradFill>
            <a:gsLst>
              <a:gs pos="0">
                <a:srgbClr val="8E99DD">
                  <a:alpha val="50000"/>
                </a:srgbClr>
              </a:gs>
              <a:gs pos="35000">
                <a:srgbClr val="9DC1EF">
                  <a:alpha val="50000"/>
                </a:srgbClr>
              </a:gs>
              <a:gs pos="74000">
                <a:srgbClr val="B9ADDE">
                  <a:alpha val="50000"/>
                </a:srgbClr>
              </a:gs>
              <a:gs pos="100000">
                <a:srgbClr val="D7ACD2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6" name="자유형: 도형 5"/>
          <p:cNvSpPr/>
          <p:nvPr/>
        </p:nvSpPr>
        <p:spPr>
          <a:xfrm>
            <a:off x="7097662" y="4829746"/>
            <a:ext cx="2046338" cy="2046338"/>
          </a:xfrm>
          <a:custGeom>
            <a:avLst/>
            <a:gdLst>
              <a:gd name="connsiteX0" fmla="*/ 3480619 w 3480619"/>
              <a:gd name="connsiteY0" fmla="*/ 0 h 3480619"/>
              <a:gd name="connsiteX1" fmla="*/ 3480619 w 3480619"/>
              <a:gd name="connsiteY1" fmla="*/ 3480619 h 3480619"/>
              <a:gd name="connsiteX2" fmla="*/ 0 w 3480619"/>
              <a:gd name="connsiteY2" fmla="*/ 3480619 h 3480619"/>
              <a:gd name="connsiteX3" fmla="*/ 3480619 w 3480619"/>
              <a:gd name="connsiteY3" fmla="*/ 0 h 348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0619" h="3480619">
                <a:moveTo>
                  <a:pt x="3480619" y="0"/>
                </a:moveTo>
                <a:lnTo>
                  <a:pt x="3480619" y="3480619"/>
                </a:lnTo>
                <a:lnTo>
                  <a:pt x="0" y="3480619"/>
                </a:lnTo>
                <a:cubicBezTo>
                  <a:pt x="0" y="1558326"/>
                  <a:pt x="1558326" y="0"/>
                  <a:pt x="3480619" y="0"/>
                </a:cubicBezTo>
                <a:close/>
              </a:path>
            </a:pathLst>
          </a:custGeom>
          <a:gradFill>
            <a:gsLst>
              <a:gs pos="0">
                <a:srgbClr val="8E99DD"/>
              </a:gs>
              <a:gs pos="35000">
                <a:srgbClr val="9DC1EF"/>
              </a:gs>
              <a:gs pos="74000">
                <a:srgbClr val="B9ADDE"/>
              </a:gs>
              <a:gs pos="100000">
                <a:srgbClr val="D7ACD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grpSp>
        <p:nvGrpSpPr>
          <p:cNvPr id="2" name="그룹 7"/>
          <p:cNvGrpSpPr/>
          <p:nvPr/>
        </p:nvGrpSpPr>
        <p:grpSpPr>
          <a:xfrm rot="10800000">
            <a:off x="0" y="0"/>
            <a:ext cx="1971675" cy="1971675"/>
            <a:chOff x="8711382" y="3377381"/>
            <a:chExt cx="3480619" cy="3480619"/>
          </a:xfrm>
        </p:grpSpPr>
        <p:sp>
          <p:nvSpPr>
            <p:cNvPr id="9" name="자유형: 도형 8"/>
            <p:cNvSpPr/>
            <p:nvPr/>
          </p:nvSpPr>
          <p:spPr>
            <a:xfrm>
              <a:off x="8711382" y="3377381"/>
              <a:ext cx="3480619" cy="3480619"/>
            </a:xfrm>
            <a:custGeom>
              <a:avLst/>
              <a:gdLst>
                <a:gd name="connsiteX0" fmla="*/ 3480619 w 3480619"/>
                <a:gd name="connsiteY0" fmla="*/ 0 h 3480619"/>
                <a:gd name="connsiteX1" fmla="*/ 3480619 w 3480619"/>
                <a:gd name="connsiteY1" fmla="*/ 3480619 h 3480619"/>
                <a:gd name="connsiteX2" fmla="*/ 0 w 3480619"/>
                <a:gd name="connsiteY2" fmla="*/ 3480619 h 3480619"/>
                <a:gd name="connsiteX3" fmla="*/ 3480619 w 3480619"/>
                <a:gd name="connsiteY3" fmla="*/ 0 h 34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0619" h="3480619">
                  <a:moveTo>
                    <a:pt x="3480619" y="0"/>
                  </a:moveTo>
                  <a:lnTo>
                    <a:pt x="3480619" y="3480619"/>
                  </a:lnTo>
                  <a:lnTo>
                    <a:pt x="0" y="3480619"/>
                  </a:lnTo>
                  <a:cubicBezTo>
                    <a:pt x="0" y="1558326"/>
                    <a:pt x="1558326" y="0"/>
                    <a:pt x="3480619" y="0"/>
                  </a:cubicBezTo>
                  <a:close/>
                </a:path>
              </a:pathLst>
            </a:custGeom>
            <a:gradFill>
              <a:gsLst>
                <a:gs pos="0">
                  <a:srgbClr val="8E99DD">
                    <a:alpha val="50000"/>
                  </a:srgbClr>
                </a:gs>
                <a:gs pos="35000">
                  <a:srgbClr val="9DC1EF">
                    <a:alpha val="50000"/>
                  </a:srgbClr>
                </a:gs>
                <a:gs pos="74000">
                  <a:srgbClr val="B9ADDE">
                    <a:alpha val="50000"/>
                  </a:srgbClr>
                </a:gs>
                <a:gs pos="100000">
                  <a:srgbClr val="D7ACD2">
                    <a:alpha val="5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0" name="자유형: 도형 9"/>
            <p:cNvSpPr/>
            <p:nvPr/>
          </p:nvSpPr>
          <p:spPr>
            <a:xfrm>
              <a:off x="9463550" y="4129550"/>
              <a:ext cx="2728450" cy="2728450"/>
            </a:xfrm>
            <a:custGeom>
              <a:avLst/>
              <a:gdLst>
                <a:gd name="connsiteX0" fmla="*/ 3480619 w 3480619"/>
                <a:gd name="connsiteY0" fmla="*/ 0 h 3480619"/>
                <a:gd name="connsiteX1" fmla="*/ 3480619 w 3480619"/>
                <a:gd name="connsiteY1" fmla="*/ 3480619 h 3480619"/>
                <a:gd name="connsiteX2" fmla="*/ 0 w 3480619"/>
                <a:gd name="connsiteY2" fmla="*/ 3480619 h 3480619"/>
                <a:gd name="connsiteX3" fmla="*/ 3480619 w 3480619"/>
                <a:gd name="connsiteY3" fmla="*/ 0 h 34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0619" h="3480619">
                  <a:moveTo>
                    <a:pt x="3480619" y="0"/>
                  </a:moveTo>
                  <a:lnTo>
                    <a:pt x="3480619" y="3480619"/>
                  </a:lnTo>
                  <a:lnTo>
                    <a:pt x="0" y="3480619"/>
                  </a:lnTo>
                  <a:cubicBezTo>
                    <a:pt x="0" y="1558326"/>
                    <a:pt x="1558326" y="0"/>
                    <a:pt x="3480619" y="0"/>
                  </a:cubicBezTo>
                  <a:close/>
                </a:path>
              </a:pathLst>
            </a:custGeom>
            <a:gradFill>
              <a:gsLst>
                <a:gs pos="0">
                  <a:srgbClr val="8E99DD"/>
                </a:gs>
                <a:gs pos="35000">
                  <a:srgbClr val="9DC1EF"/>
                </a:gs>
                <a:gs pos="74000">
                  <a:srgbClr val="B9ADDE"/>
                </a:gs>
                <a:gs pos="100000">
                  <a:srgbClr val="D7ACD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7" name="사각형: 둥근 모서리 6"/>
          <p:cNvSpPr/>
          <p:nvPr/>
        </p:nvSpPr>
        <p:spPr>
          <a:xfrm>
            <a:off x="596074" y="672872"/>
            <a:ext cx="8180365" cy="903970"/>
          </a:xfrm>
          <a:prstGeom prst="roundRect">
            <a:avLst>
              <a:gd name="adj" fmla="val 3991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4" name="사각형: 둥근 모서리 13"/>
          <p:cNvSpPr/>
          <p:nvPr/>
        </p:nvSpPr>
        <p:spPr>
          <a:xfrm>
            <a:off x="675002" y="746824"/>
            <a:ext cx="8044543" cy="757504"/>
          </a:xfrm>
          <a:prstGeom prst="roundRect">
            <a:avLst>
              <a:gd name="adj" fmla="val 399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7" name="TextBox 16">
            <a:extLst/>
          </p:cNvPr>
          <p:cNvSpPr txBox="1"/>
          <p:nvPr/>
        </p:nvSpPr>
        <p:spPr>
          <a:xfrm flipH="1">
            <a:off x="4133747" y="3800469"/>
            <a:ext cx="9245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VISION</a:t>
            </a:r>
            <a:endParaRPr lang="ko-KR" altLang="en-US" sz="15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8" name="TextBox 17">
            <a:extLst/>
          </p:cNvPr>
          <p:cNvSpPr txBox="1"/>
          <p:nvPr/>
        </p:nvSpPr>
        <p:spPr>
          <a:xfrm flipH="1">
            <a:off x="855061" y="940524"/>
            <a:ext cx="675046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각 부위</a:t>
            </a:r>
            <a:r>
              <a:rPr lang="en-US" altLang="ko-KR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, </a:t>
            </a:r>
            <a:r>
              <a:rPr lang="ko-KR" altLang="en-US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조직</a:t>
            </a:r>
            <a:r>
              <a:rPr lang="en-US" altLang="ko-KR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, </a:t>
            </a:r>
            <a:r>
              <a:rPr lang="ko-KR" altLang="en-US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골격</a:t>
            </a:r>
            <a:r>
              <a:rPr lang="en-US" altLang="ko-KR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, </a:t>
            </a:r>
            <a:r>
              <a:rPr lang="ko-KR" altLang="en-US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지방의 발육순서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xmlns="" id="{96CB70D6-E679-423C-9437-B4E87D3376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357515"/>
              </p:ext>
            </p:extLst>
          </p:nvPr>
        </p:nvGraphicFramePr>
        <p:xfrm>
          <a:off x="600303" y="2500304"/>
          <a:ext cx="8119240" cy="3386145"/>
        </p:xfrm>
        <a:graphic>
          <a:graphicData uri="http://schemas.openxmlformats.org/drawingml/2006/table">
            <a:tbl>
              <a:tblPr/>
              <a:tblGrid>
                <a:gridCol w="1623848">
                  <a:extLst>
                    <a:ext uri="{9D8B030D-6E8A-4147-A177-3AD203B41FA5}">
                      <a16:colId xmlns:a16="http://schemas.microsoft.com/office/drawing/2014/main" xmlns="" val="368347282"/>
                    </a:ext>
                  </a:extLst>
                </a:gridCol>
                <a:gridCol w="1623848">
                  <a:extLst>
                    <a:ext uri="{9D8B030D-6E8A-4147-A177-3AD203B41FA5}">
                      <a16:colId xmlns:a16="http://schemas.microsoft.com/office/drawing/2014/main" xmlns="" val="1240066206"/>
                    </a:ext>
                  </a:extLst>
                </a:gridCol>
                <a:gridCol w="1623848">
                  <a:extLst>
                    <a:ext uri="{9D8B030D-6E8A-4147-A177-3AD203B41FA5}">
                      <a16:colId xmlns:a16="http://schemas.microsoft.com/office/drawing/2014/main" xmlns="" val="467828403"/>
                    </a:ext>
                  </a:extLst>
                </a:gridCol>
                <a:gridCol w="1623848">
                  <a:extLst>
                    <a:ext uri="{9D8B030D-6E8A-4147-A177-3AD203B41FA5}">
                      <a16:colId xmlns:a16="http://schemas.microsoft.com/office/drawing/2014/main" xmlns="" val="637348162"/>
                    </a:ext>
                  </a:extLst>
                </a:gridCol>
                <a:gridCol w="1623848">
                  <a:extLst>
                    <a:ext uri="{9D8B030D-6E8A-4147-A177-3AD203B41FA5}">
                      <a16:colId xmlns:a16="http://schemas.microsoft.com/office/drawing/2014/main" xmlns="" val="2117362357"/>
                    </a:ext>
                  </a:extLst>
                </a:gridCol>
              </a:tblGrid>
              <a:tr h="67722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b="1" kern="0" spc="0" dirty="0">
                          <a:solidFill>
                            <a:srgbClr val="000000"/>
                          </a:solidFill>
                          <a:effectLst/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발육순서</a:t>
                      </a: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spc="0" dirty="0">
                          <a:solidFill>
                            <a:srgbClr val="000000"/>
                          </a:solidFill>
                          <a:effectLst/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1</a:t>
                      </a: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spc="0" dirty="0">
                          <a:solidFill>
                            <a:srgbClr val="000000"/>
                          </a:solidFill>
                          <a:effectLst/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2</a:t>
                      </a: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spc="0" dirty="0">
                          <a:solidFill>
                            <a:srgbClr val="000000"/>
                          </a:solidFill>
                          <a:effectLst/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3</a:t>
                      </a: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spc="0">
                          <a:solidFill>
                            <a:srgbClr val="000000"/>
                          </a:solidFill>
                          <a:effectLst/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4</a:t>
                      </a:r>
                      <a:endParaRPr lang="en-US" sz="1900" b="1" kern="0" spc="0" dirty="0">
                        <a:solidFill>
                          <a:srgbClr val="000000"/>
                        </a:solidFill>
                        <a:effectLst/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0332322"/>
                  </a:ext>
                </a:extLst>
              </a:tr>
              <a:tr h="67722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b="1" kern="0" spc="0" dirty="0">
                          <a:solidFill>
                            <a:srgbClr val="000000"/>
                          </a:solidFill>
                          <a:effectLst/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부위</a:t>
                      </a: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b="0" kern="0" spc="0" dirty="0">
                          <a:solidFill>
                            <a:srgbClr val="000000"/>
                          </a:solidFill>
                          <a:effectLst/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머리</a:t>
                      </a: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b="0" kern="0" spc="0" dirty="0">
                          <a:solidFill>
                            <a:srgbClr val="000000"/>
                          </a:solidFill>
                          <a:effectLst/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목</a:t>
                      </a:r>
                      <a:r>
                        <a:rPr lang="en-US" altLang="ko-KR" sz="1900" b="0" kern="0" spc="0" dirty="0">
                          <a:solidFill>
                            <a:srgbClr val="000000"/>
                          </a:solidFill>
                          <a:effectLst/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(</a:t>
                      </a:r>
                      <a:r>
                        <a:rPr lang="ko-KR" altLang="en-US" sz="1900" b="0" kern="0" spc="0" dirty="0">
                          <a:solidFill>
                            <a:srgbClr val="000000"/>
                          </a:solidFill>
                          <a:effectLst/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사지</a:t>
                      </a:r>
                      <a:r>
                        <a:rPr lang="en-US" altLang="ko-KR" sz="1900" b="0" kern="0" spc="0" dirty="0">
                          <a:solidFill>
                            <a:srgbClr val="000000"/>
                          </a:solidFill>
                          <a:effectLst/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)</a:t>
                      </a:r>
                      <a:endParaRPr lang="ko-KR" altLang="en-US" sz="1900" b="0" kern="0" spc="0" dirty="0">
                        <a:solidFill>
                          <a:srgbClr val="000000"/>
                        </a:solidFill>
                        <a:effectLst/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b="0" kern="0" spc="0">
                          <a:solidFill>
                            <a:srgbClr val="000000"/>
                          </a:solidFill>
                          <a:effectLst/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가슴</a:t>
                      </a: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b="0" kern="0" spc="0">
                          <a:solidFill>
                            <a:srgbClr val="000000"/>
                          </a:solidFill>
                          <a:effectLst/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허리</a:t>
                      </a: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7630838"/>
                  </a:ext>
                </a:extLst>
              </a:tr>
              <a:tr h="67722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b="1" kern="0" spc="0" dirty="0">
                          <a:solidFill>
                            <a:srgbClr val="000000"/>
                          </a:solidFill>
                          <a:effectLst/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조직</a:t>
                      </a: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b="0" kern="0" spc="0" dirty="0">
                          <a:solidFill>
                            <a:srgbClr val="000000"/>
                          </a:solidFill>
                          <a:effectLst/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신경</a:t>
                      </a: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b="0" kern="0" spc="0">
                          <a:solidFill>
                            <a:srgbClr val="000000"/>
                          </a:solidFill>
                          <a:effectLst/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골격</a:t>
                      </a: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b="0" kern="0" spc="0">
                          <a:solidFill>
                            <a:srgbClr val="000000"/>
                          </a:solidFill>
                          <a:effectLst/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근육</a:t>
                      </a: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b="0" kern="0" spc="0">
                          <a:solidFill>
                            <a:srgbClr val="000000"/>
                          </a:solidFill>
                          <a:effectLst/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지방</a:t>
                      </a: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4092326"/>
                  </a:ext>
                </a:extLst>
              </a:tr>
              <a:tr h="67722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b="1" kern="0" spc="0">
                          <a:solidFill>
                            <a:srgbClr val="000000"/>
                          </a:solidFill>
                          <a:effectLst/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골격</a:t>
                      </a: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b="0" kern="0" spc="0" dirty="0" err="1">
                          <a:solidFill>
                            <a:srgbClr val="000000"/>
                          </a:solidFill>
                          <a:effectLst/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관골</a:t>
                      </a:r>
                      <a:endParaRPr lang="ko-KR" altLang="en-US" sz="1900" b="0" kern="0" spc="0" dirty="0">
                        <a:solidFill>
                          <a:srgbClr val="000000"/>
                        </a:solidFill>
                        <a:effectLst/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b="0" kern="0" spc="0">
                          <a:solidFill>
                            <a:srgbClr val="000000"/>
                          </a:solidFill>
                          <a:effectLst/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경골</a:t>
                      </a:r>
                      <a:r>
                        <a:rPr lang="en-US" altLang="ko-KR" sz="1900" b="0" kern="0" spc="0">
                          <a:solidFill>
                            <a:srgbClr val="000000"/>
                          </a:solidFill>
                          <a:effectLst/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(</a:t>
                      </a:r>
                      <a:r>
                        <a:rPr lang="ko-KR" altLang="en-US" sz="1900" b="0" kern="0" spc="0">
                          <a:solidFill>
                            <a:srgbClr val="000000"/>
                          </a:solidFill>
                          <a:effectLst/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비골</a:t>
                      </a:r>
                      <a:r>
                        <a:rPr lang="en-US" altLang="ko-KR" sz="1900" b="0" kern="0" spc="0">
                          <a:solidFill>
                            <a:srgbClr val="000000"/>
                          </a:solidFill>
                          <a:effectLst/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)</a:t>
                      </a:r>
                      <a:endParaRPr lang="ko-KR" altLang="en-US" sz="1900" b="0" kern="0" spc="0">
                        <a:solidFill>
                          <a:srgbClr val="000000"/>
                        </a:solidFill>
                        <a:effectLst/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b="0" kern="0" spc="0">
                          <a:solidFill>
                            <a:srgbClr val="000000"/>
                          </a:solidFill>
                          <a:effectLst/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대퇴골</a:t>
                      </a: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b="0" kern="0" spc="0" dirty="0">
                          <a:solidFill>
                            <a:srgbClr val="000000"/>
                          </a:solidFill>
                          <a:effectLst/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골반</a:t>
                      </a: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2793381"/>
                  </a:ext>
                </a:extLst>
              </a:tr>
              <a:tr h="67722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b="1" kern="0" spc="0" dirty="0">
                          <a:solidFill>
                            <a:srgbClr val="000000"/>
                          </a:solidFill>
                          <a:effectLst/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지방부착</a:t>
                      </a: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b="0" kern="0" spc="0" dirty="0">
                          <a:solidFill>
                            <a:srgbClr val="000000"/>
                          </a:solidFill>
                          <a:effectLst/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신장지방</a:t>
                      </a: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b="0" kern="0" spc="0" dirty="0">
                          <a:solidFill>
                            <a:srgbClr val="000000"/>
                          </a:solidFill>
                          <a:effectLst/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조간지방</a:t>
                      </a: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b="0" kern="0" spc="0" dirty="0">
                          <a:solidFill>
                            <a:srgbClr val="000000"/>
                          </a:solidFill>
                          <a:effectLst/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피하지방</a:t>
                      </a: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b="0" kern="0" spc="0" dirty="0" err="1">
                          <a:solidFill>
                            <a:srgbClr val="000000"/>
                          </a:solidFill>
                          <a:effectLst/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근육내지방</a:t>
                      </a:r>
                      <a:endParaRPr lang="ko-KR" altLang="en-US" sz="1900" b="0" kern="0" spc="0" dirty="0">
                        <a:solidFill>
                          <a:srgbClr val="000000"/>
                        </a:solidFill>
                        <a:effectLst/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811382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898DA178-6F7A-4283-B982-0F182E600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132" y="323216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/>
          </a:p>
        </p:txBody>
      </p:sp>
    </p:spTree>
    <p:extLst>
      <p:ext uri="{BB962C8B-B14F-4D97-AF65-F5344CB8AC3E}">
        <p14:creationId xmlns:p14="http://schemas.microsoft.com/office/powerpoint/2010/main" val="11373451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직사각형 61"/>
          <p:cNvSpPr/>
          <p:nvPr/>
        </p:nvSpPr>
        <p:spPr>
          <a:xfrm>
            <a:off x="251459" y="692658"/>
            <a:ext cx="8497063" cy="59047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49416" y="0"/>
            <a:ext cx="6806137" cy="1152000"/>
          </a:xfrm>
          <a:solidFill>
            <a:schemeClr val="bg1"/>
          </a:solidFill>
        </p:spPr>
        <p:txBody>
          <a:bodyPr vert="horz" wrap="square" lIns="91440" tIns="45720" rIns="91440" bIns="45720" anchor="ctr">
            <a:noAutofit/>
          </a:bodyPr>
          <a:lstStyle/>
          <a:p>
            <a:pPr>
              <a:defRPr lang="ko-KR" altLang="en-US"/>
            </a:pPr>
            <a:r>
              <a:rPr lang="ko-KR" altLang="en-US" sz="3800">
                <a:latin typeface="HY울릉도B"/>
                <a:ea typeface="HY울릉도B"/>
              </a:rPr>
              <a:t>비타민</a:t>
            </a:r>
            <a:r>
              <a:rPr lang="en-US" altLang="ko-KR" sz="3800">
                <a:latin typeface="HY울릉도B"/>
                <a:ea typeface="HY울릉도B"/>
              </a:rPr>
              <a:t>A</a:t>
            </a:r>
            <a:r>
              <a:rPr lang="ko-KR" altLang="en-US" sz="3800">
                <a:latin typeface="HY울릉도B"/>
                <a:ea typeface="HY울릉도B"/>
              </a:rPr>
              <a:t>와 마블링의 관계</a:t>
            </a:r>
          </a:p>
        </p:txBody>
      </p:sp>
      <p:sp>
        <p:nvSpPr>
          <p:cNvPr id="21" name="부제목 2"/>
          <p:cNvSpPr/>
          <p:nvPr/>
        </p:nvSpPr>
        <p:spPr>
          <a:xfrm>
            <a:off x="1494551" y="5661279"/>
            <a:ext cx="6154897" cy="487235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marL="0" indent="0" defTabSz="676318" eaLnBrk="1" latinLnBrk="1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lang="ko-KR" altLang="en-US"/>
            </a:pPr>
            <a:r>
              <a:rPr lang="ko-KR" altLang="en-US" sz="1700" b="0" i="0" u="none" kern="1200">
                <a:solidFill>
                  <a:srgbClr val="000000"/>
                </a:solidFill>
                <a:latin typeface="한컴 솔잎 M"/>
                <a:ea typeface="한컴 솔잎 M"/>
              </a:rPr>
              <a:t>지방전구세포의 증식과 분화를 촉진하는 것이 마블링을 넣는 요령</a:t>
            </a:r>
          </a:p>
          <a:p>
            <a:pPr marL="0" indent="0" algn="ctr" defTabSz="676318" eaLnBrk="1" latinLnBrk="1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lang="ko-KR" altLang="en-US"/>
            </a:pPr>
            <a:r>
              <a:rPr lang="ko-KR" altLang="en-US" sz="1300" b="0" i="0" u="none" kern="1200">
                <a:solidFill>
                  <a:srgbClr val="FF0000"/>
                </a:solidFill>
                <a:latin typeface="한컴 솔잎 M"/>
                <a:ea typeface="한컴 솔잎 M"/>
              </a:rPr>
              <a:t>(비타민</a:t>
            </a:r>
            <a:r>
              <a:rPr lang="en-US" altLang="ko-KR" sz="1300" b="0" i="0" u="none" kern="1200">
                <a:solidFill>
                  <a:srgbClr val="FF0000"/>
                </a:solidFill>
                <a:latin typeface="한컴 솔잎 M"/>
                <a:ea typeface="한컴 솔잎 M"/>
              </a:rPr>
              <a:t>A</a:t>
            </a:r>
            <a:r>
              <a:rPr lang="ko-KR" altLang="en-US" sz="1300" b="0" i="0" u="none" kern="1200">
                <a:solidFill>
                  <a:srgbClr val="FF0000"/>
                </a:solidFill>
                <a:latin typeface="한컴 솔잎 M"/>
                <a:ea typeface="한컴 솔잎 M"/>
              </a:rPr>
              <a:t>제어만으로는 불가능)</a:t>
            </a:r>
          </a:p>
        </p:txBody>
      </p:sp>
      <p:sp>
        <p:nvSpPr>
          <p:cNvPr id="32" name="부제목 2"/>
          <p:cNvSpPr/>
          <p:nvPr/>
        </p:nvSpPr>
        <p:spPr>
          <a:xfrm>
            <a:off x="1015587" y="4725162"/>
            <a:ext cx="3710846" cy="514255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marL="0" indent="0" algn="ctr" defTabSz="655184" eaLnBrk="1" latinLnBrk="1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lang="ko-KR" altLang="en-US"/>
            </a:pPr>
            <a:r>
              <a:rPr lang="ko-KR" altLang="en-US" sz="2000" b="0" i="0" u="none" kern="1200">
                <a:solidFill>
                  <a:srgbClr val="000000"/>
                </a:solidFill>
                <a:latin typeface="한컴 소망 B"/>
                <a:ea typeface="한컴 소망 B"/>
              </a:rPr>
              <a:t>비타민</a:t>
            </a:r>
            <a:r>
              <a:rPr lang="en-US" altLang="ko-KR" sz="2000" b="0" i="0" u="none" kern="1200">
                <a:solidFill>
                  <a:srgbClr val="000000"/>
                </a:solidFill>
                <a:latin typeface="한컴 소망 B"/>
                <a:ea typeface="한컴 소망 B"/>
              </a:rPr>
              <a:t>A</a:t>
            </a:r>
            <a:r>
              <a:rPr lang="ko-KR" altLang="en-US" sz="2000" b="0" i="0" u="none" kern="1200">
                <a:solidFill>
                  <a:srgbClr val="000000"/>
                </a:solidFill>
                <a:latin typeface="한컴 소망 B"/>
                <a:ea typeface="한컴 소망 B"/>
              </a:rPr>
              <a:t>는 이것을 억제한다</a:t>
            </a:r>
          </a:p>
        </p:txBody>
      </p:sp>
      <p:sp>
        <p:nvSpPr>
          <p:cNvPr id="47" name="부제목 2"/>
          <p:cNvSpPr/>
          <p:nvPr/>
        </p:nvSpPr>
        <p:spPr>
          <a:xfrm>
            <a:off x="1551859" y="1196720"/>
            <a:ext cx="2638303" cy="864109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marL="0" indent="0" algn="ctr" defTabSz="634710" eaLnBrk="1" latinLnBrk="1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lang="ko-KR" altLang="en-US"/>
            </a:pPr>
            <a:r>
              <a:rPr lang="ko-KR" altLang="en-US" sz="2000" b="0" i="0" u="none" kern="1200">
                <a:solidFill>
                  <a:srgbClr val="000000"/>
                </a:solidFill>
                <a:latin typeface="한컴 소망 B"/>
                <a:ea typeface="한컴 소망 B"/>
              </a:rPr>
              <a:t>초산,아연,인슐린 등은 분화를 촉진한다</a:t>
            </a:r>
          </a:p>
        </p:txBody>
      </p:sp>
      <p:sp>
        <p:nvSpPr>
          <p:cNvPr id="49" name="부제목 2"/>
          <p:cNvSpPr/>
          <p:nvPr/>
        </p:nvSpPr>
        <p:spPr>
          <a:xfrm>
            <a:off x="2305589" y="2667784"/>
            <a:ext cx="1130843" cy="317711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marL="0" indent="0" defTabSz="614876" eaLnBrk="1" latinLnBrk="1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lang="ko-KR" altLang="en-US"/>
            </a:pPr>
            <a:r>
              <a:rPr lang="ko-KR" altLang="en-US" sz="1600" b="0" i="0" u="none" kern="1200">
                <a:solidFill>
                  <a:srgbClr val="000000"/>
                </a:solidFill>
                <a:latin typeface="한컴 솔잎 M"/>
                <a:ea typeface="한컴 솔잎 M"/>
              </a:rPr>
              <a:t>증식,분화</a:t>
            </a:r>
          </a:p>
        </p:txBody>
      </p:sp>
      <p:sp>
        <p:nvSpPr>
          <p:cNvPr id="53" name="아래쪽 화살표 52"/>
          <p:cNvSpPr/>
          <p:nvPr/>
        </p:nvSpPr>
        <p:spPr>
          <a:xfrm>
            <a:off x="2592405" y="2132838"/>
            <a:ext cx="185737" cy="53494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3" name="부제목 2"/>
          <p:cNvSpPr/>
          <p:nvPr/>
        </p:nvSpPr>
        <p:spPr>
          <a:xfrm>
            <a:off x="4572000" y="1268729"/>
            <a:ext cx="2555904" cy="432054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marL="0" indent="0" algn="ctr" defTabSz="614876" eaLnBrk="1" latinLnBrk="1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lang="ko-KR" altLang="en-US"/>
            </a:pPr>
            <a:r>
              <a:rPr lang="ko-KR" altLang="en-US" sz="2000" b="0" i="0" u="none" kern="1200">
                <a:solidFill>
                  <a:srgbClr val="000000"/>
                </a:solidFill>
                <a:latin typeface="한컴 소망 B"/>
                <a:ea typeface="한컴 소망 B"/>
              </a:rPr>
              <a:t>지방산을 축적한다</a:t>
            </a:r>
          </a:p>
        </p:txBody>
      </p:sp>
      <p:sp>
        <p:nvSpPr>
          <p:cNvPr id="64" name="부제목 2"/>
          <p:cNvSpPr/>
          <p:nvPr/>
        </p:nvSpPr>
        <p:spPr>
          <a:xfrm>
            <a:off x="5284530" y="2667784"/>
            <a:ext cx="1130843" cy="317711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marL="0" indent="0" defTabSz="595661" eaLnBrk="1" latinLnBrk="1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lang="ko-KR" altLang="en-US"/>
            </a:pPr>
            <a:r>
              <a:rPr lang="ko-KR" altLang="en-US" sz="1600" b="0" i="0" u="none" kern="1200">
                <a:solidFill>
                  <a:srgbClr val="000000"/>
                </a:solidFill>
                <a:latin typeface="한컴 솔잎 M"/>
                <a:ea typeface="한컴 솔잎 M"/>
              </a:rPr>
              <a:t>지방산축적</a:t>
            </a:r>
          </a:p>
        </p:txBody>
      </p:sp>
      <p:sp>
        <p:nvSpPr>
          <p:cNvPr id="65" name="부제목 2"/>
          <p:cNvSpPr/>
          <p:nvPr/>
        </p:nvSpPr>
        <p:spPr>
          <a:xfrm>
            <a:off x="479316" y="3809427"/>
            <a:ext cx="1893034" cy="432054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marL="0" indent="0" algn="ctr" defTabSz="595661" eaLnBrk="1" latinLnBrk="1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lang="ko-KR" altLang="en-US"/>
            </a:pPr>
            <a:r>
              <a:rPr lang="ko-KR" altLang="en-US" sz="2000" b="0" i="0" u="none" kern="1200">
                <a:solidFill>
                  <a:srgbClr val="000000"/>
                </a:solidFill>
                <a:latin typeface="한컴 소망 B"/>
                <a:ea typeface="한컴 소망 B"/>
              </a:rPr>
              <a:t>지방전구세포</a:t>
            </a:r>
            <a:r>
              <a:rPr lang="ko-KR" altLang="en-US" sz="1300" b="0" i="0" u="none" kern="1200">
                <a:solidFill>
                  <a:srgbClr val="000000"/>
                </a:solidFill>
                <a:latin typeface="한컴 소망 B"/>
                <a:ea typeface="한컴 소망 B"/>
              </a:rPr>
              <a:t>(지방산 축적 불가능)</a:t>
            </a:r>
          </a:p>
        </p:txBody>
      </p:sp>
      <p:sp>
        <p:nvSpPr>
          <p:cNvPr id="66" name="부제목 2"/>
          <p:cNvSpPr/>
          <p:nvPr/>
        </p:nvSpPr>
        <p:spPr>
          <a:xfrm>
            <a:off x="3436432" y="3809428"/>
            <a:ext cx="1893034" cy="432054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marL="0" indent="0" algn="ctr" defTabSz="577047" eaLnBrk="1" latinLnBrk="1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lang="ko-KR" altLang="en-US"/>
            </a:pPr>
            <a:r>
              <a:rPr lang="ko-KR" altLang="en-US" sz="2000" b="0" i="0" u="none" kern="1200">
                <a:solidFill>
                  <a:srgbClr val="000000"/>
                </a:solidFill>
                <a:latin typeface="한컴 소망 B"/>
                <a:ea typeface="한컴 소망 B"/>
              </a:rPr>
              <a:t>지방세포</a:t>
            </a:r>
          </a:p>
          <a:p>
            <a:pPr marL="0" indent="0" algn="ctr" defTabSz="577047" eaLnBrk="1" latinLnBrk="1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lang="ko-KR" altLang="en-US"/>
            </a:pPr>
            <a:r>
              <a:rPr lang="ko-KR" altLang="en-US" sz="1300" b="0" i="0" u="none" kern="1200">
                <a:solidFill>
                  <a:srgbClr val="000000"/>
                </a:solidFill>
                <a:latin typeface="한컴 소망 B"/>
                <a:ea typeface="한컴 소망 B"/>
              </a:rPr>
              <a:t>(지방산의 저장이 가능)</a:t>
            </a:r>
          </a:p>
        </p:txBody>
      </p:sp>
      <p:sp>
        <p:nvSpPr>
          <p:cNvPr id="67" name="아래쪽 화살표 66"/>
          <p:cNvSpPr/>
          <p:nvPr/>
        </p:nvSpPr>
        <p:spPr>
          <a:xfrm>
            <a:off x="5757083" y="1750292"/>
            <a:ext cx="185736" cy="91749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8" name="모서리가 둥근 직사각형 67"/>
          <p:cNvSpPr/>
          <p:nvPr/>
        </p:nvSpPr>
        <p:spPr>
          <a:xfrm>
            <a:off x="755523" y="2132838"/>
            <a:ext cx="1368171" cy="1581149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9" name="모서리가 둥근 직사각형 68"/>
          <p:cNvSpPr/>
          <p:nvPr/>
        </p:nvSpPr>
        <p:spPr>
          <a:xfrm>
            <a:off x="3656681" y="2132838"/>
            <a:ext cx="1368171" cy="1581149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0" name="위쪽 화살표 69"/>
          <p:cNvSpPr/>
          <p:nvPr/>
        </p:nvSpPr>
        <p:spPr>
          <a:xfrm>
            <a:off x="2871010" y="3140964"/>
            <a:ext cx="188800" cy="1584198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1" name="순서도: 대체 처리 70"/>
          <p:cNvSpPr/>
          <p:nvPr/>
        </p:nvSpPr>
        <p:spPr>
          <a:xfrm>
            <a:off x="6588252" y="1894310"/>
            <a:ext cx="1800225" cy="2830852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2" name="타원 71"/>
          <p:cNvSpPr/>
          <p:nvPr/>
        </p:nvSpPr>
        <p:spPr>
          <a:xfrm>
            <a:off x="1173801" y="2681864"/>
            <a:ext cx="504063" cy="483096"/>
          </a:xfrm>
          <a:prstGeom prst="ellipse">
            <a:avLst/>
          </a:prstGeom>
          <a:solidFill>
            <a:schemeClr val="accent5">
              <a:lumMod val="80000"/>
              <a:lumOff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3" name="부제목 2"/>
          <p:cNvSpPr/>
          <p:nvPr/>
        </p:nvSpPr>
        <p:spPr>
          <a:xfrm>
            <a:off x="1188851" y="2667784"/>
            <a:ext cx="473964" cy="432054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marL="0" indent="0" algn="ctr" defTabSz="559014" eaLnBrk="1" latinLnBrk="1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lang="ko-KR" altLang="en-US"/>
            </a:pPr>
            <a:r>
              <a:rPr lang="ko-KR" altLang="en-US" sz="2000" b="0" i="0" u="none" kern="1200">
                <a:solidFill>
                  <a:srgbClr val="000000"/>
                </a:solidFill>
                <a:latin typeface="한컴 소망 B"/>
                <a:ea typeface="한컴 소망 B"/>
              </a:rPr>
              <a:t>핵</a:t>
            </a:r>
          </a:p>
        </p:txBody>
      </p:sp>
      <p:sp>
        <p:nvSpPr>
          <p:cNvPr id="74" name="타원 73"/>
          <p:cNvSpPr/>
          <p:nvPr/>
        </p:nvSpPr>
        <p:spPr>
          <a:xfrm>
            <a:off x="3656681" y="2564892"/>
            <a:ext cx="339246" cy="864108"/>
          </a:xfrm>
          <a:prstGeom prst="ellipse">
            <a:avLst/>
          </a:prstGeom>
          <a:solidFill>
            <a:schemeClr val="accent5">
              <a:lumMod val="80000"/>
              <a:lumOff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5" name="타원 74"/>
          <p:cNvSpPr/>
          <p:nvPr/>
        </p:nvSpPr>
        <p:spPr>
          <a:xfrm>
            <a:off x="6588252" y="2564892"/>
            <a:ext cx="339246" cy="864108"/>
          </a:xfrm>
          <a:prstGeom prst="ellipse">
            <a:avLst/>
          </a:prstGeom>
          <a:solidFill>
            <a:schemeClr val="accent5">
              <a:lumMod val="80000"/>
              <a:lumOff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6" name="타원 75"/>
          <p:cNvSpPr/>
          <p:nvPr/>
        </p:nvSpPr>
        <p:spPr>
          <a:xfrm>
            <a:off x="5472112" y="1159950"/>
            <a:ext cx="180022" cy="2175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80000"/>
                <a:lumOff val="2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7" name="타원 76"/>
          <p:cNvSpPr/>
          <p:nvPr/>
        </p:nvSpPr>
        <p:spPr>
          <a:xfrm>
            <a:off x="7127904" y="2347335"/>
            <a:ext cx="180022" cy="2175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8" name="타원 77"/>
          <p:cNvSpPr/>
          <p:nvPr/>
        </p:nvSpPr>
        <p:spPr>
          <a:xfrm>
            <a:off x="7308342" y="2705856"/>
            <a:ext cx="180022" cy="2175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9" name="타원 78"/>
          <p:cNvSpPr/>
          <p:nvPr/>
        </p:nvSpPr>
        <p:spPr>
          <a:xfrm>
            <a:off x="7550753" y="2100259"/>
            <a:ext cx="180022" cy="2175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0" name="타원 79"/>
          <p:cNvSpPr/>
          <p:nvPr/>
        </p:nvSpPr>
        <p:spPr>
          <a:xfrm>
            <a:off x="7945564" y="2132838"/>
            <a:ext cx="180022" cy="2175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1" name="타원 80"/>
          <p:cNvSpPr/>
          <p:nvPr/>
        </p:nvSpPr>
        <p:spPr>
          <a:xfrm>
            <a:off x="7765542" y="3163056"/>
            <a:ext cx="180022" cy="2175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2" name="타원 81"/>
          <p:cNvSpPr/>
          <p:nvPr/>
        </p:nvSpPr>
        <p:spPr>
          <a:xfrm>
            <a:off x="7398353" y="3700649"/>
            <a:ext cx="180022" cy="2175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3" name="타원 82"/>
          <p:cNvSpPr/>
          <p:nvPr/>
        </p:nvSpPr>
        <p:spPr>
          <a:xfrm>
            <a:off x="7280719" y="3320221"/>
            <a:ext cx="180022" cy="2175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4" name="타원 83"/>
          <p:cNvSpPr/>
          <p:nvPr/>
        </p:nvSpPr>
        <p:spPr>
          <a:xfrm>
            <a:off x="7100697" y="3729034"/>
            <a:ext cx="180022" cy="2175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5" name="타원 84"/>
          <p:cNvSpPr/>
          <p:nvPr/>
        </p:nvSpPr>
        <p:spPr>
          <a:xfrm>
            <a:off x="7488365" y="3429000"/>
            <a:ext cx="180022" cy="2175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6" name="타원 85"/>
          <p:cNvSpPr/>
          <p:nvPr/>
        </p:nvSpPr>
        <p:spPr>
          <a:xfrm>
            <a:off x="6947882" y="4229857"/>
            <a:ext cx="180022" cy="2175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7" name="타원 86"/>
          <p:cNvSpPr/>
          <p:nvPr/>
        </p:nvSpPr>
        <p:spPr>
          <a:xfrm>
            <a:off x="6747476" y="3859900"/>
            <a:ext cx="180022" cy="2175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8" name="타원 87"/>
          <p:cNvSpPr/>
          <p:nvPr/>
        </p:nvSpPr>
        <p:spPr>
          <a:xfrm>
            <a:off x="7190709" y="4077456"/>
            <a:ext cx="180022" cy="2175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9" name="타원 88"/>
          <p:cNvSpPr/>
          <p:nvPr/>
        </p:nvSpPr>
        <p:spPr>
          <a:xfrm>
            <a:off x="7398354" y="4398827"/>
            <a:ext cx="180022" cy="2175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0" name="타원 89"/>
          <p:cNvSpPr/>
          <p:nvPr/>
        </p:nvSpPr>
        <p:spPr>
          <a:xfrm>
            <a:off x="8035576" y="2749478"/>
            <a:ext cx="180022" cy="2175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1" name="타원 90"/>
          <p:cNvSpPr/>
          <p:nvPr/>
        </p:nvSpPr>
        <p:spPr>
          <a:xfrm>
            <a:off x="7765542" y="2450227"/>
            <a:ext cx="180022" cy="2175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2" name="타원 91"/>
          <p:cNvSpPr/>
          <p:nvPr/>
        </p:nvSpPr>
        <p:spPr>
          <a:xfrm>
            <a:off x="7756525" y="4025455"/>
            <a:ext cx="180022" cy="2175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3" name="타원 92"/>
          <p:cNvSpPr/>
          <p:nvPr/>
        </p:nvSpPr>
        <p:spPr>
          <a:xfrm>
            <a:off x="8070342" y="3467856"/>
            <a:ext cx="180022" cy="2175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4" name="타원 93"/>
          <p:cNvSpPr/>
          <p:nvPr/>
        </p:nvSpPr>
        <p:spPr>
          <a:xfrm>
            <a:off x="5562123" y="942394"/>
            <a:ext cx="180022" cy="2175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80000"/>
                <a:lumOff val="2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5" name="타원 94"/>
          <p:cNvSpPr/>
          <p:nvPr/>
        </p:nvSpPr>
        <p:spPr>
          <a:xfrm>
            <a:off x="5742146" y="1158421"/>
            <a:ext cx="180022" cy="2175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80000"/>
                <a:lumOff val="2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6" name="타원 95"/>
          <p:cNvSpPr/>
          <p:nvPr/>
        </p:nvSpPr>
        <p:spPr>
          <a:xfrm>
            <a:off x="7460742" y="2858256"/>
            <a:ext cx="180022" cy="2175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7" name="타원 96"/>
          <p:cNvSpPr/>
          <p:nvPr/>
        </p:nvSpPr>
        <p:spPr>
          <a:xfrm>
            <a:off x="7100698" y="3032185"/>
            <a:ext cx="180022" cy="2175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8" name="타원 97"/>
          <p:cNvSpPr/>
          <p:nvPr/>
        </p:nvSpPr>
        <p:spPr>
          <a:xfrm>
            <a:off x="7737919" y="3591871"/>
            <a:ext cx="180022" cy="2175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9" name="타원 98"/>
          <p:cNvSpPr/>
          <p:nvPr/>
        </p:nvSpPr>
        <p:spPr>
          <a:xfrm>
            <a:off x="7488365" y="4012301"/>
            <a:ext cx="180022" cy="2175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0" name="타원 99"/>
          <p:cNvSpPr/>
          <p:nvPr/>
        </p:nvSpPr>
        <p:spPr>
          <a:xfrm>
            <a:off x="8070342" y="3211443"/>
            <a:ext cx="180022" cy="2175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1" name="타원 100"/>
          <p:cNvSpPr/>
          <p:nvPr/>
        </p:nvSpPr>
        <p:spPr>
          <a:xfrm>
            <a:off x="7613142" y="3807898"/>
            <a:ext cx="180022" cy="2175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2" name="타원 101"/>
          <p:cNvSpPr/>
          <p:nvPr/>
        </p:nvSpPr>
        <p:spPr>
          <a:xfrm>
            <a:off x="7647909" y="4290049"/>
            <a:ext cx="180022" cy="2175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3" name="타원 102"/>
          <p:cNvSpPr/>
          <p:nvPr/>
        </p:nvSpPr>
        <p:spPr>
          <a:xfrm>
            <a:off x="7398354" y="2450227"/>
            <a:ext cx="180022" cy="2175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4" name="타원 103"/>
          <p:cNvSpPr/>
          <p:nvPr/>
        </p:nvSpPr>
        <p:spPr>
          <a:xfrm>
            <a:off x="6767860" y="2132838"/>
            <a:ext cx="180022" cy="2175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5" name="타원 104"/>
          <p:cNvSpPr/>
          <p:nvPr/>
        </p:nvSpPr>
        <p:spPr>
          <a:xfrm>
            <a:off x="6947882" y="2717861"/>
            <a:ext cx="180022" cy="2175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6" name="타원 105"/>
          <p:cNvSpPr/>
          <p:nvPr/>
        </p:nvSpPr>
        <p:spPr>
          <a:xfrm>
            <a:off x="6920675" y="3605209"/>
            <a:ext cx="180022" cy="2175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7" name="타원 106"/>
          <p:cNvSpPr/>
          <p:nvPr/>
        </p:nvSpPr>
        <p:spPr>
          <a:xfrm>
            <a:off x="8007953" y="3859900"/>
            <a:ext cx="180022" cy="2175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8" name="타원 107"/>
          <p:cNvSpPr/>
          <p:nvPr/>
        </p:nvSpPr>
        <p:spPr>
          <a:xfrm>
            <a:off x="7730775" y="2888168"/>
            <a:ext cx="180022" cy="2175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9" name="타원 108"/>
          <p:cNvSpPr/>
          <p:nvPr/>
        </p:nvSpPr>
        <p:spPr>
          <a:xfrm>
            <a:off x="7883175" y="3040568"/>
            <a:ext cx="180022" cy="2175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10" name="타원 109"/>
          <p:cNvSpPr/>
          <p:nvPr/>
        </p:nvSpPr>
        <p:spPr>
          <a:xfrm>
            <a:off x="8070342" y="2450227"/>
            <a:ext cx="180022" cy="2175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11" name="타원 110"/>
          <p:cNvSpPr/>
          <p:nvPr/>
        </p:nvSpPr>
        <p:spPr>
          <a:xfrm>
            <a:off x="7523130" y="3211443"/>
            <a:ext cx="180022" cy="2175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12" name="타원 111"/>
          <p:cNvSpPr/>
          <p:nvPr/>
        </p:nvSpPr>
        <p:spPr>
          <a:xfrm>
            <a:off x="7100697" y="3320221"/>
            <a:ext cx="180022" cy="2175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13" name="타원 112"/>
          <p:cNvSpPr/>
          <p:nvPr/>
        </p:nvSpPr>
        <p:spPr>
          <a:xfrm>
            <a:off x="8097964" y="4181271"/>
            <a:ext cx="180022" cy="2175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14" name="타원 113"/>
          <p:cNvSpPr/>
          <p:nvPr/>
        </p:nvSpPr>
        <p:spPr>
          <a:xfrm>
            <a:off x="8035575" y="4338635"/>
            <a:ext cx="180022" cy="2175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15" name="부제목 2"/>
          <p:cNvSpPr/>
          <p:nvPr/>
        </p:nvSpPr>
        <p:spPr>
          <a:xfrm>
            <a:off x="6300216" y="4807363"/>
            <a:ext cx="2232279" cy="432054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marL="0" indent="0" algn="ctr" defTabSz="559014" eaLnBrk="1" latinLnBrk="1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lang="ko-KR" altLang="en-US"/>
            </a:pPr>
            <a:r>
              <a:rPr lang="ko-KR" altLang="en-US" sz="2000" b="0" i="0" u="none" kern="1200">
                <a:solidFill>
                  <a:srgbClr val="000000"/>
                </a:solidFill>
                <a:latin typeface="한컴 소망 B"/>
                <a:ea typeface="한컴 소망 B"/>
              </a:rPr>
              <a:t>지방산을 축적하여 </a:t>
            </a:r>
            <a:r>
              <a:rPr lang="ko-KR" altLang="en-US" sz="2000" b="0" i="0" u="none" kern="1200">
                <a:solidFill>
                  <a:srgbClr val="FF0000"/>
                </a:solidFill>
                <a:latin typeface="한컴 소망 B"/>
                <a:ea typeface="한컴 소망 B"/>
              </a:rPr>
              <a:t>지방</a:t>
            </a:r>
            <a:r>
              <a:rPr lang="ko-KR" altLang="en-US" sz="2000" b="0" i="0" u="none" kern="1200">
                <a:solidFill>
                  <a:srgbClr val="000000"/>
                </a:solidFill>
                <a:latin typeface="한컴 소망 B"/>
                <a:ea typeface="한컴 소망 B"/>
              </a:rPr>
              <a:t>이 된다</a:t>
            </a:r>
          </a:p>
        </p:txBody>
      </p:sp>
    </p:spTree>
    <p:extLst>
      <p:ext uri="{BB962C8B-B14F-4D97-AF65-F5344CB8AC3E}">
        <p14:creationId xmlns:p14="http://schemas.microsoft.com/office/powerpoint/2010/main" val="119350371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0736C0FD-D5BA-4B1F-9302-C149601F4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331"/>
            <a:ext cx="9137904" cy="575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217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792670" y="908685"/>
            <a:ext cx="7451789" cy="54006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63649" y="188595"/>
            <a:ext cx="5472684" cy="1152144"/>
          </a:xfrm>
          <a:solidFill>
            <a:schemeClr val="bg1"/>
          </a:solidFill>
        </p:spPr>
        <p:txBody>
          <a:bodyPr vert="horz" wrap="square" lIns="91440" tIns="45720" rIns="91440" bIns="45720" anchor="ctr">
            <a:noAutofit/>
          </a:bodyPr>
          <a:lstStyle/>
          <a:p>
            <a:pPr>
              <a:defRPr lang="ko-KR" altLang="en-US"/>
            </a:pPr>
            <a:r>
              <a:rPr lang="ko-KR" altLang="en-US" sz="3800">
                <a:latin typeface="HY울릉도B"/>
                <a:ea typeface="HY울릉도B"/>
              </a:rPr>
              <a:t>비타민급여시 생각할점 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03603" y="1484757"/>
            <a:ext cx="6120765" cy="1452372"/>
          </a:xfrm>
        </p:spPr>
        <p:txBody>
          <a:bodyPr>
            <a:noAutofit/>
          </a:bodyPr>
          <a:lstStyle/>
          <a:p>
            <a:pPr marL="360045" indent="-360045" algn="l">
              <a:lnSpc>
                <a:spcPct val="150000"/>
              </a:lnSpc>
              <a:buFont typeface="Wingdings"/>
              <a:buChar char="Ø"/>
              <a:defRPr lang="ko-KR" altLang="en-US"/>
            </a:pPr>
            <a:r>
              <a:rPr lang="ko-KR" altLang="en-US" sz="2100">
                <a:solidFill>
                  <a:srgbClr val="000000"/>
                </a:solidFill>
                <a:latin typeface="한컴 솔잎 M"/>
                <a:ea typeface="한컴 솔잎 M"/>
              </a:rPr>
              <a:t>마블링 수가 늘어나는 시기에는 비타민의 공급량을 줄이고 혈중 비타민</a:t>
            </a:r>
            <a:r>
              <a:rPr lang="en-US" altLang="ko-KR" sz="2100">
                <a:solidFill>
                  <a:srgbClr val="000000"/>
                </a:solidFill>
                <a:latin typeface="한컴 솔잎 M"/>
                <a:ea typeface="한컴 솔잎 M"/>
              </a:rPr>
              <a:t>A</a:t>
            </a:r>
            <a:r>
              <a:rPr lang="ko-KR" altLang="en-US" sz="2100">
                <a:solidFill>
                  <a:srgbClr val="000000"/>
                </a:solidFill>
                <a:latin typeface="한컴 솔잎 M"/>
                <a:ea typeface="한컴 솔잎 M"/>
              </a:rPr>
              <a:t> 농도를 낮춘다</a:t>
            </a:r>
            <a:r>
              <a:rPr lang="ko-KR" altLang="en-US" sz="1700">
                <a:solidFill>
                  <a:srgbClr val="000000"/>
                </a:solidFill>
                <a:latin typeface="한컴 솔잎 M"/>
                <a:ea typeface="한컴 솔잎 M"/>
              </a:rPr>
              <a:t>(단, 질병 등의 경우는 치료효과 상승을 우선!)</a:t>
            </a:r>
          </a:p>
          <a:p>
            <a:pPr marL="360045" indent="-360045" algn="l">
              <a:lnSpc>
                <a:spcPct val="150000"/>
              </a:lnSpc>
              <a:buFont typeface="Wingdings"/>
              <a:buChar char="Ø"/>
              <a:defRPr lang="ko-KR" altLang="en-US"/>
            </a:pPr>
            <a:r>
              <a:rPr lang="ko-KR" altLang="en-US" sz="2100">
                <a:solidFill>
                  <a:srgbClr val="000000"/>
                </a:solidFill>
                <a:latin typeface="한컴 솔잎 M"/>
                <a:ea typeface="한컴 솔잎 M"/>
              </a:rPr>
              <a:t>후기부터 출하 전의 비타민</a:t>
            </a:r>
            <a:r>
              <a:rPr lang="en-US" altLang="ko-KR" sz="2100">
                <a:solidFill>
                  <a:srgbClr val="000000"/>
                </a:solidFill>
                <a:latin typeface="한컴 솔잎 M"/>
                <a:ea typeface="한컴 솔잎 M"/>
              </a:rPr>
              <a:t>A</a:t>
            </a:r>
            <a:r>
              <a:rPr lang="ko-KR" altLang="en-US" sz="2100">
                <a:solidFill>
                  <a:srgbClr val="000000"/>
                </a:solidFill>
                <a:latin typeface="한컴 솔잎 M"/>
                <a:ea typeface="한컴 솔잎 M"/>
              </a:rPr>
              <a:t> 결핍에 주의</a:t>
            </a:r>
          </a:p>
          <a:p>
            <a:pPr marL="360045" indent="-360045" algn="l">
              <a:lnSpc>
                <a:spcPct val="150000"/>
              </a:lnSpc>
              <a:buFont typeface="Wingdings"/>
              <a:buChar char="Ø"/>
              <a:defRPr lang="ko-KR" altLang="en-US"/>
            </a:pPr>
            <a:r>
              <a:rPr lang="ko-KR" altLang="en-US" sz="2100">
                <a:solidFill>
                  <a:srgbClr val="000000"/>
                </a:solidFill>
                <a:latin typeface="한컴 솔잎 M"/>
                <a:ea typeface="한컴 솔잎 M"/>
              </a:rPr>
              <a:t>제1위 세균총이 건전하지 않으면 비타민</a:t>
            </a:r>
            <a:r>
              <a:rPr lang="en-US" altLang="ko-KR" sz="2100">
                <a:solidFill>
                  <a:srgbClr val="000000"/>
                </a:solidFill>
                <a:latin typeface="한컴 솔잎 M"/>
                <a:ea typeface="한컴 솔잎 M"/>
              </a:rPr>
              <a:t>A</a:t>
            </a:r>
            <a:r>
              <a:rPr lang="ko-KR" altLang="en-US" sz="2100">
                <a:solidFill>
                  <a:srgbClr val="000000"/>
                </a:solidFill>
                <a:latin typeface="한컴 솔잎 M"/>
                <a:ea typeface="한컴 솔잎 M"/>
              </a:rPr>
              <a:t>의 파괴가 항진되어, 근육수종도 증가한다</a:t>
            </a:r>
            <a:r>
              <a:rPr lang="ko-KR" altLang="en-US" sz="1700">
                <a:solidFill>
                  <a:srgbClr val="000000"/>
                </a:solidFill>
                <a:latin typeface="한컴 솔잎 M"/>
                <a:ea typeface="한컴 솔잎 M"/>
              </a:rPr>
              <a:t>(엔도톡신의 영향</a:t>
            </a:r>
            <a:r>
              <a:rPr lang="ko-KR" altLang="en-US" sz="2100">
                <a:solidFill>
                  <a:srgbClr val="000000"/>
                </a:solidFill>
                <a:latin typeface="한컴 솔잎 M"/>
                <a:ea typeface="한컴 솔잎 M"/>
              </a:rPr>
              <a:t>)</a:t>
            </a:r>
          </a:p>
          <a:p>
            <a:pPr marL="360045" indent="-360045" algn="l">
              <a:lnSpc>
                <a:spcPct val="150000"/>
              </a:lnSpc>
              <a:buFont typeface="Wingdings"/>
              <a:buChar char="Ø"/>
              <a:defRPr lang="ko-KR" altLang="en-US"/>
            </a:pPr>
            <a:r>
              <a:rPr lang="ko-KR" altLang="en-US" sz="2100">
                <a:solidFill>
                  <a:srgbClr val="000000"/>
                </a:solidFill>
                <a:latin typeface="한컴 솔잎 M"/>
                <a:ea typeface="한컴 솔잎 M"/>
              </a:rPr>
              <a:t>아연의 결핍과 간기능저하도 비타민</a:t>
            </a:r>
            <a:r>
              <a:rPr lang="en-US" altLang="ko-KR" sz="2100">
                <a:solidFill>
                  <a:srgbClr val="000000"/>
                </a:solidFill>
                <a:latin typeface="한컴 솔잎 M"/>
                <a:ea typeface="한컴 솔잎 M"/>
              </a:rPr>
              <a:t>A</a:t>
            </a:r>
            <a:r>
              <a:rPr lang="ko-KR" altLang="en-US" sz="2100">
                <a:solidFill>
                  <a:srgbClr val="000000"/>
                </a:solidFill>
                <a:latin typeface="한컴 솔잎 M"/>
                <a:ea typeface="한컴 솔잎 M"/>
              </a:rPr>
              <a:t>의 이용효율을 저하시킨다</a:t>
            </a:r>
          </a:p>
          <a:p>
            <a:pPr>
              <a:defRPr lang="ko-KR" altLang="en-US"/>
            </a:pPr>
            <a:endParaRPr lang="ko-KR" altLang="en-US" sz="2600">
              <a:solidFill>
                <a:srgbClr val="000000"/>
              </a:solidFill>
              <a:latin typeface="한컴 솔잎 M"/>
              <a:ea typeface="한컴 솔잎 M"/>
            </a:endParaRPr>
          </a:p>
        </p:txBody>
      </p:sp>
      <p:sp>
        <p:nvSpPr>
          <p:cNvPr id="4" name="부제목 2"/>
          <p:cNvSpPr/>
          <p:nvPr/>
        </p:nvSpPr>
        <p:spPr>
          <a:xfrm>
            <a:off x="939545" y="4869180"/>
            <a:ext cx="7160896" cy="1176528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marL="0" indent="0" defTabSz="818236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endParaRPr lang="ko-KR" altLang="en-US" sz="2200" b="0" i="0" u="none" kern="1200">
              <a:solidFill>
                <a:srgbClr val="000000"/>
              </a:solidFill>
              <a:latin typeface="HY울릉도M"/>
              <a:ea typeface="HY울릉도M"/>
            </a:endParaRPr>
          </a:p>
        </p:txBody>
      </p:sp>
    </p:spTree>
    <p:extLst>
      <p:ext uri="{BB962C8B-B14F-4D97-AF65-F5344CB8AC3E}">
        <p14:creationId xmlns:p14="http://schemas.microsoft.com/office/powerpoint/2010/main" val="3364203841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792670" y="908685"/>
            <a:ext cx="7451789" cy="54006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979676" y="188595"/>
            <a:ext cx="4968621" cy="1152144"/>
          </a:xfrm>
          <a:solidFill>
            <a:schemeClr val="bg1"/>
          </a:solidFill>
        </p:spPr>
        <p:txBody>
          <a:bodyPr vert="horz" wrap="square" lIns="91440" tIns="45720" rIns="91440" bIns="45720" anchor="ctr">
            <a:noAutofit/>
          </a:bodyPr>
          <a:lstStyle/>
          <a:p>
            <a:pPr>
              <a:defRPr lang="ko-KR" altLang="en-US"/>
            </a:pPr>
            <a:r>
              <a:rPr lang="ko-KR" altLang="en-US" sz="3800">
                <a:latin typeface="HY울릉도B"/>
                <a:ea typeface="HY울릉도B"/>
              </a:rPr>
              <a:t>비타민</a:t>
            </a:r>
            <a:r>
              <a:rPr lang="en-US" altLang="ko-KR" sz="3800">
                <a:latin typeface="HY울릉도B"/>
                <a:ea typeface="HY울릉도B"/>
              </a:rPr>
              <a:t>A</a:t>
            </a:r>
            <a:r>
              <a:rPr lang="ko-KR" altLang="en-US" sz="3800">
                <a:latin typeface="HY울릉도B"/>
                <a:ea typeface="HY울릉도B"/>
              </a:rPr>
              <a:t>가 부족하면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03603" y="1616582"/>
            <a:ext cx="6120765" cy="1452372"/>
          </a:xfrm>
        </p:spPr>
        <p:txBody>
          <a:bodyPr>
            <a:noAutofit/>
          </a:bodyPr>
          <a:lstStyle/>
          <a:p>
            <a:pPr marL="360045" indent="-360045" algn="l">
              <a:lnSpc>
                <a:spcPct val="150000"/>
              </a:lnSpc>
              <a:buFont typeface="Wingdings"/>
              <a:buChar char="Ø"/>
              <a:defRPr lang="ko-KR" altLang="en-US"/>
            </a:pPr>
            <a:r>
              <a:rPr lang="ko-KR" altLang="en-US" sz="2400">
                <a:solidFill>
                  <a:srgbClr val="000000"/>
                </a:solidFill>
                <a:latin typeface="한컴 솔잎 M"/>
                <a:ea typeface="한컴 솔잎 M"/>
              </a:rPr>
              <a:t>폐렴, 장염이 증가</a:t>
            </a:r>
          </a:p>
          <a:p>
            <a:pPr marL="360045" indent="-360045" algn="l">
              <a:lnSpc>
                <a:spcPct val="150000"/>
              </a:lnSpc>
              <a:buFont typeface="Wingdings"/>
              <a:buChar char="Ø"/>
              <a:defRPr lang="ko-KR" altLang="en-US"/>
            </a:pPr>
            <a:r>
              <a:rPr lang="ko-KR" altLang="en-US" sz="2400">
                <a:solidFill>
                  <a:srgbClr val="000000"/>
                </a:solidFill>
                <a:latin typeface="한컴 솔잎 M"/>
                <a:ea typeface="한컴 솔잎 M"/>
              </a:rPr>
              <a:t>혈변의 다발이 보이는 경우도 있다</a:t>
            </a:r>
          </a:p>
          <a:p>
            <a:pPr marL="360045" indent="-360045" algn="l">
              <a:lnSpc>
                <a:spcPct val="150000"/>
              </a:lnSpc>
              <a:buFont typeface="Wingdings"/>
              <a:buChar char="Ø"/>
              <a:defRPr lang="ko-KR" altLang="en-US"/>
            </a:pPr>
            <a:r>
              <a:rPr lang="ko-KR" altLang="en-US" sz="2400">
                <a:solidFill>
                  <a:srgbClr val="000000"/>
                </a:solidFill>
                <a:latin typeface="한컴 솔잎 M"/>
                <a:ea typeface="한컴 솔잎 M"/>
              </a:rPr>
              <a:t>발육이 안좋아진다</a:t>
            </a:r>
          </a:p>
          <a:p>
            <a:pPr marL="360045" indent="-360045" algn="l">
              <a:lnSpc>
                <a:spcPct val="150000"/>
              </a:lnSpc>
              <a:buFont typeface="Wingdings"/>
              <a:buChar char="Ø"/>
              <a:defRPr lang="ko-KR" altLang="en-US"/>
            </a:pPr>
            <a:r>
              <a:rPr lang="ko-KR" altLang="en-US" sz="2400">
                <a:solidFill>
                  <a:srgbClr val="000000"/>
                </a:solidFill>
                <a:latin typeface="한컴 솔잎 M"/>
                <a:ea typeface="한컴 솔잎 M"/>
              </a:rPr>
              <a:t>1위점막 기능이 저하하여 산의 흡수가 느려지기 때문에 1위산증이 일어나기 쉽다</a:t>
            </a:r>
          </a:p>
          <a:p>
            <a:pPr marL="360045" indent="-360045" algn="l">
              <a:lnSpc>
                <a:spcPct val="150000"/>
              </a:lnSpc>
              <a:buFont typeface="Wingdings"/>
              <a:buChar char="Ø"/>
              <a:defRPr lang="ko-KR" altLang="en-US"/>
            </a:pPr>
            <a:r>
              <a:rPr lang="ko-KR" altLang="en-US" sz="2400">
                <a:solidFill>
                  <a:srgbClr val="000000"/>
                </a:solidFill>
                <a:latin typeface="한컴 솔잎 M"/>
                <a:ea typeface="한컴 솔잎 M"/>
              </a:rPr>
              <a:t>근육수종과의 관계 가능성</a:t>
            </a:r>
          </a:p>
          <a:p>
            <a:pPr marL="360045" indent="-360045" algn="l">
              <a:lnSpc>
                <a:spcPct val="150000"/>
              </a:lnSpc>
              <a:buFont typeface="Wingdings"/>
              <a:buChar char="Ø"/>
              <a:defRPr lang="ko-KR" altLang="en-US"/>
            </a:pPr>
            <a:r>
              <a:rPr lang="ko-KR" altLang="en-US" sz="2400">
                <a:solidFill>
                  <a:srgbClr val="000000"/>
                </a:solidFill>
                <a:latin typeface="한컴 솔잎 M"/>
                <a:ea typeface="한컴 솔잎 M"/>
              </a:rPr>
              <a:t>칼슘 결핍이 늘어난다(골칼슘동원 저하) </a:t>
            </a:r>
            <a:r>
              <a:rPr lang="ko-KR" altLang="en-US" sz="2600">
                <a:solidFill>
                  <a:srgbClr val="000000"/>
                </a:solidFill>
                <a:latin typeface="한컴 솔잎 M"/>
                <a:ea typeface="한컴 솔잎 M"/>
              </a:rPr>
              <a:t>    </a:t>
            </a:r>
          </a:p>
          <a:p>
            <a:pPr>
              <a:defRPr lang="ko-KR" altLang="en-US"/>
            </a:pPr>
            <a:endParaRPr lang="ko-KR" altLang="en-US" sz="2600">
              <a:solidFill>
                <a:srgbClr val="000000"/>
              </a:solidFill>
              <a:latin typeface="한컴 솔잎 M"/>
              <a:ea typeface="한컴 솔잎 M"/>
            </a:endParaRPr>
          </a:p>
        </p:txBody>
      </p:sp>
      <p:sp>
        <p:nvSpPr>
          <p:cNvPr id="4" name="부제목 2"/>
          <p:cNvSpPr/>
          <p:nvPr/>
        </p:nvSpPr>
        <p:spPr>
          <a:xfrm>
            <a:off x="939545" y="4869180"/>
            <a:ext cx="7160896" cy="1176528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marL="0" indent="0" defTabSz="844630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endParaRPr lang="ko-KR" altLang="en-US" sz="2200" b="0" i="0" u="none" kern="1200">
              <a:solidFill>
                <a:srgbClr val="000000"/>
              </a:solidFill>
              <a:latin typeface="HY울릉도M"/>
              <a:ea typeface="HY울릉도M"/>
            </a:endParaRPr>
          </a:p>
        </p:txBody>
      </p:sp>
    </p:spTree>
    <p:extLst>
      <p:ext uri="{BB962C8B-B14F-4D97-AF65-F5344CB8AC3E}">
        <p14:creationId xmlns:p14="http://schemas.microsoft.com/office/powerpoint/2010/main" val="3631005402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792670" y="692658"/>
            <a:ext cx="7451789" cy="590473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610326" y="0"/>
            <a:ext cx="3905917" cy="1152144"/>
          </a:xfrm>
          <a:solidFill>
            <a:schemeClr val="bg1"/>
          </a:solidFill>
        </p:spPr>
        <p:txBody>
          <a:bodyPr vert="horz" wrap="square" lIns="91440" tIns="45720" rIns="91440" bIns="45720" anchor="ctr">
            <a:noAutofit/>
          </a:bodyPr>
          <a:lstStyle/>
          <a:p>
            <a:pPr>
              <a:defRPr lang="ko-KR" altLang="en-US"/>
            </a:pPr>
            <a:r>
              <a:rPr lang="ko-KR" altLang="en-US" sz="3800">
                <a:latin typeface="HY울릉도B"/>
                <a:ea typeface="HY울릉도B"/>
              </a:rPr>
              <a:t>지방간에 주의!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75613" y="1400556"/>
            <a:ext cx="6120765" cy="1452372"/>
          </a:xfrm>
        </p:spPr>
        <p:txBody>
          <a:bodyPr>
            <a:noAutofit/>
          </a:bodyPr>
          <a:lstStyle/>
          <a:p>
            <a:pPr marL="360045" indent="-360045" algn="l">
              <a:buFont typeface="Wingdings"/>
              <a:buChar char="l"/>
              <a:defRPr lang="ko-KR" altLang="en-US"/>
            </a:pPr>
            <a:r>
              <a:rPr lang="ko-KR" altLang="en-US" sz="2600">
                <a:solidFill>
                  <a:srgbClr val="000000"/>
                </a:solidFill>
                <a:latin typeface="한컴 솔잎 M"/>
                <a:ea typeface="한컴 솔잎 M"/>
              </a:rPr>
              <a:t>소가 먹이를 먹지 않으면 에너지를 취하기 위해 지방이 간으로 운반된다</a:t>
            </a:r>
          </a:p>
          <a:p>
            <a:pPr algn="l">
              <a:defRPr lang="ko-KR" altLang="en-US"/>
            </a:pPr>
            <a:r>
              <a:rPr lang="ko-KR" altLang="en-US" sz="2600">
                <a:solidFill>
                  <a:srgbClr val="000000"/>
                </a:solidFill>
                <a:latin typeface="한컴 솔잎 M"/>
                <a:ea typeface="한컴 솔잎 M"/>
              </a:rPr>
              <a:t>    </a:t>
            </a:r>
          </a:p>
          <a:p>
            <a:pPr algn="l">
              <a:defRPr lang="ko-KR" altLang="en-US"/>
            </a:pPr>
            <a:r>
              <a:rPr lang="ko-KR" altLang="en-US" sz="2600">
                <a:solidFill>
                  <a:srgbClr val="000000"/>
                </a:solidFill>
                <a:latin typeface="한컴 솔잎 M"/>
                <a:ea typeface="한컴 솔잎 M"/>
              </a:rPr>
              <a:t>      </a:t>
            </a:r>
          </a:p>
          <a:p>
            <a:pPr>
              <a:defRPr lang="ko-KR" altLang="en-US"/>
            </a:pPr>
            <a:endParaRPr lang="ko-KR" altLang="en-US" sz="1500">
              <a:latin typeface="HY울릉도M"/>
              <a:ea typeface="HY울릉도M"/>
            </a:endParaRPr>
          </a:p>
        </p:txBody>
      </p:sp>
      <p:sp>
        <p:nvSpPr>
          <p:cNvPr id="4" name="부제목 2"/>
          <p:cNvSpPr/>
          <p:nvPr/>
        </p:nvSpPr>
        <p:spPr>
          <a:xfrm>
            <a:off x="939545" y="4869180"/>
            <a:ext cx="7160896" cy="1176528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marL="0" indent="0" defTabSz="858145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endParaRPr lang="ko-KR" altLang="en-US" sz="2200" b="0" i="0" u="none" kern="1200">
              <a:solidFill>
                <a:srgbClr val="000000"/>
              </a:solidFill>
              <a:latin typeface="HY울릉도M"/>
              <a:ea typeface="HY울릉도M"/>
            </a:endParaRPr>
          </a:p>
        </p:txBody>
      </p:sp>
      <p:sp>
        <p:nvSpPr>
          <p:cNvPr id="12" name="오른쪽 화살표 11"/>
          <p:cNvSpPr/>
          <p:nvPr/>
        </p:nvSpPr>
        <p:spPr>
          <a:xfrm>
            <a:off x="1619631" y="2672905"/>
            <a:ext cx="504063" cy="360045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3" name="부제목 2"/>
          <p:cNvSpPr>
            <a:spLocks noGrp="1"/>
          </p:cNvSpPr>
          <p:nvPr/>
        </p:nvSpPr>
        <p:spPr>
          <a:xfrm>
            <a:off x="2267711" y="2126742"/>
            <a:ext cx="5616702" cy="1452372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marL="0" indent="0" algn="l" defTabSz="871876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endParaRPr lang="ko-KR" altLang="en-US" sz="2600" b="0" i="0" u="none" kern="1200" dirty="0">
              <a:solidFill>
                <a:srgbClr val="000000"/>
              </a:solidFill>
              <a:latin typeface="한컴 솔잎 M"/>
              <a:ea typeface="한컴 솔잎 M"/>
            </a:endParaRPr>
          </a:p>
          <a:p>
            <a:pPr marL="0" indent="0" algn="l" defTabSz="871876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r>
              <a:rPr lang="ko-KR" altLang="en-US" sz="2400" b="0" i="0" u="none" kern="1200" dirty="0">
                <a:solidFill>
                  <a:srgbClr val="000000"/>
                </a:solidFill>
                <a:latin typeface="한컴 솔잎 M"/>
                <a:ea typeface="한컴 솔잎 M"/>
              </a:rPr>
              <a:t>지방의 처리가 신속하지 않으면 지방간이 되며, </a:t>
            </a:r>
            <a:r>
              <a:rPr lang="ko-KR" altLang="en-US" sz="2400" b="0" i="0" u="none" kern="1200" dirty="0" err="1">
                <a:solidFill>
                  <a:srgbClr val="000000"/>
                </a:solidFill>
                <a:latin typeface="한컴 솔잎 M"/>
                <a:ea typeface="한컴 솔잎 M"/>
              </a:rPr>
              <a:t>악화시</a:t>
            </a:r>
            <a:r>
              <a:rPr lang="ko-KR" altLang="en-US" sz="2400" b="0" i="0" u="none" kern="1200" dirty="0">
                <a:solidFill>
                  <a:srgbClr val="000000"/>
                </a:solidFill>
                <a:latin typeface="한컴 솔잎 M"/>
                <a:ea typeface="한컴 솔잎 M"/>
              </a:rPr>
              <a:t> 간이 망가짐</a:t>
            </a:r>
          </a:p>
          <a:p>
            <a:pPr marL="0" indent="0" algn="l" defTabSz="871876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r>
              <a:rPr lang="ko-KR" altLang="en-US" sz="2600" b="0" i="0" u="none" kern="1200" dirty="0">
                <a:solidFill>
                  <a:srgbClr val="000000"/>
                </a:solidFill>
                <a:latin typeface="한컴 솔잎 M"/>
                <a:ea typeface="한컴 솔잎 M"/>
              </a:rPr>
              <a:t>      </a:t>
            </a:r>
          </a:p>
          <a:p>
            <a:pPr marL="0" indent="0" algn="ctr" defTabSz="871876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endParaRPr lang="ko-KR" altLang="en-US" sz="1500" b="0" i="0" u="none" kern="1200" dirty="0">
              <a:solidFill>
                <a:schemeClr val="tx1">
                  <a:tint val="75000"/>
                </a:schemeClr>
              </a:solidFill>
              <a:latin typeface="HY울릉도M"/>
              <a:ea typeface="HY울릉도M"/>
            </a:endParaRPr>
          </a:p>
        </p:txBody>
      </p:sp>
      <p:sp>
        <p:nvSpPr>
          <p:cNvPr id="14" name="부제목 2"/>
          <p:cNvSpPr>
            <a:spLocks noGrp="1"/>
          </p:cNvSpPr>
          <p:nvPr/>
        </p:nvSpPr>
        <p:spPr>
          <a:xfrm>
            <a:off x="1511617" y="4142994"/>
            <a:ext cx="6120765" cy="1452372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marL="360045" indent="-360045" algn="l" defTabSz="871876" eaLnBrk="1" latinLnBrk="1" hangingPunct="1">
              <a:spcBef>
                <a:spcPct val="20000"/>
              </a:spcBef>
              <a:buFont typeface="Wingdings"/>
              <a:buChar char="l"/>
              <a:defRPr lang="ko-KR" altLang="en-US"/>
            </a:pPr>
            <a:r>
              <a:rPr lang="ko-KR" altLang="en-US" sz="2600" b="0" i="0" u="none" kern="1200">
                <a:solidFill>
                  <a:srgbClr val="000000"/>
                </a:solidFill>
                <a:latin typeface="한컴 솔잎 M"/>
                <a:ea typeface="한컴 솔잎 M"/>
              </a:rPr>
              <a:t>비육소가 한끼라도 먹지 않았을 때에는 바로 조치를!</a:t>
            </a:r>
          </a:p>
          <a:p>
            <a:pPr marL="0" indent="0" algn="l" defTabSz="871876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r>
              <a:rPr lang="ko-KR" altLang="en-US" sz="2600" b="0" i="0" u="none" kern="1200">
                <a:solidFill>
                  <a:srgbClr val="000000"/>
                </a:solidFill>
                <a:latin typeface="한컴 솔잎 M"/>
                <a:ea typeface="한컴 솔잎 M"/>
              </a:rPr>
              <a:t>    </a:t>
            </a:r>
          </a:p>
          <a:p>
            <a:pPr marL="0" indent="0" algn="l" defTabSz="871876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r>
              <a:rPr lang="ko-KR" altLang="en-US" sz="2600" b="0" i="0" u="none" kern="1200">
                <a:solidFill>
                  <a:srgbClr val="000000"/>
                </a:solidFill>
                <a:latin typeface="한컴 솔잎 M"/>
                <a:ea typeface="한컴 솔잎 M"/>
              </a:rPr>
              <a:t>      </a:t>
            </a:r>
          </a:p>
          <a:p>
            <a:pPr marL="0" indent="0" algn="ctr" defTabSz="871876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endParaRPr lang="ko-KR" altLang="en-US" sz="1500" b="0" i="0" u="none" kern="1200">
              <a:solidFill>
                <a:schemeClr val="tx1">
                  <a:tint val="75000"/>
                </a:schemeClr>
              </a:solidFill>
              <a:latin typeface="HY울릉도M"/>
              <a:ea typeface="HY울릉도M"/>
            </a:endParaRPr>
          </a:p>
        </p:txBody>
      </p:sp>
    </p:spTree>
    <p:extLst>
      <p:ext uri="{BB962C8B-B14F-4D97-AF65-F5344CB8AC3E}">
        <p14:creationId xmlns:p14="http://schemas.microsoft.com/office/powerpoint/2010/main" val="905615762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F61A298F-9A54-4A75-BA07-CD8B061CF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95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9B2064EB-A8CB-4FEB-A9FA-ABF5A17BF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731233"/>
            <a:ext cx="164917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/>
          </a:p>
        </p:txBody>
      </p:sp>
      <p:pic>
        <p:nvPicPr>
          <p:cNvPr id="3073" name="_x157955368" descr="EMB000353042b32">
            <a:extLst>
              <a:ext uri="{FF2B5EF4-FFF2-40B4-BE49-F238E27FC236}">
                <a16:creationId xmlns:a16="http://schemas.microsoft.com/office/drawing/2014/main" xmlns="" id="{1402C16A-2ED6-46A8-95C5-F96D90E9C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32433"/>
            <a:ext cx="9150167" cy="600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732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 rot="10800000">
            <a:off x="0" y="104893"/>
            <a:ext cx="1971675" cy="1971675"/>
            <a:chOff x="8711382" y="3377381"/>
            <a:chExt cx="3480619" cy="3480619"/>
          </a:xfrm>
        </p:grpSpPr>
        <p:sp>
          <p:nvSpPr>
            <p:cNvPr id="9" name="자유형: 도형 8"/>
            <p:cNvSpPr/>
            <p:nvPr/>
          </p:nvSpPr>
          <p:spPr>
            <a:xfrm>
              <a:off x="8711382" y="3377381"/>
              <a:ext cx="3480619" cy="3480619"/>
            </a:xfrm>
            <a:custGeom>
              <a:avLst/>
              <a:gdLst>
                <a:gd name="connsiteX0" fmla="*/ 3480619 w 3480619"/>
                <a:gd name="connsiteY0" fmla="*/ 0 h 3480619"/>
                <a:gd name="connsiteX1" fmla="*/ 3480619 w 3480619"/>
                <a:gd name="connsiteY1" fmla="*/ 3480619 h 3480619"/>
                <a:gd name="connsiteX2" fmla="*/ 0 w 3480619"/>
                <a:gd name="connsiteY2" fmla="*/ 3480619 h 3480619"/>
                <a:gd name="connsiteX3" fmla="*/ 3480619 w 3480619"/>
                <a:gd name="connsiteY3" fmla="*/ 0 h 34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0619" h="3480619">
                  <a:moveTo>
                    <a:pt x="3480619" y="0"/>
                  </a:moveTo>
                  <a:lnTo>
                    <a:pt x="3480619" y="3480619"/>
                  </a:lnTo>
                  <a:lnTo>
                    <a:pt x="0" y="3480619"/>
                  </a:lnTo>
                  <a:cubicBezTo>
                    <a:pt x="0" y="1558326"/>
                    <a:pt x="1558326" y="0"/>
                    <a:pt x="3480619" y="0"/>
                  </a:cubicBezTo>
                  <a:close/>
                </a:path>
              </a:pathLst>
            </a:custGeom>
            <a:gradFill>
              <a:gsLst>
                <a:gs pos="0">
                  <a:srgbClr val="8E99DD">
                    <a:alpha val="50000"/>
                  </a:srgbClr>
                </a:gs>
                <a:gs pos="35000">
                  <a:srgbClr val="9DC1EF">
                    <a:alpha val="50000"/>
                  </a:srgbClr>
                </a:gs>
                <a:gs pos="74000">
                  <a:srgbClr val="B9ADDE">
                    <a:alpha val="50000"/>
                  </a:srgbClr>
                </a:gs>
                <a:gs pos="100000">
                  <a:srgbClr val="D7ACD2">
                    <a:alpha val="5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0" name="자유형: 도형 9"/>
            <p:cNvSpPr/>
            <p:nvPr/>
          </p:nvSpPr>
          <p:spPr>
            <a:xfrm>
              <a:off x="9463550" y="4129550"/>
              <a:ext cx="2728450" cy="2728450"/>
            </a:xfrm>
            <a:custGeom>
              <a:avLst/>
              <a:gdLst>
                <a:gd name="connsiteX0" fmla="*/ 3480619 w 3480619"/>
                <a:gd name="connsiteY0" fmla="*/ 0 h 3480619"/>
                <a:gd name="connsiteX1" fmla="*/ 3480619 w 3480619"/>
                <a:gd name="connsiteY1" fmla="*/ 3480619 h 3480619"/>
                <a:gd name="connsiteX2" fmla="*/ 0 w 3480619"/>
                <a:gd name="connsiteY2" fmla="*/ 3480619 h 3480619"/>
                <a:gd name="connsiteX3" fmla="*/ 3480619 w 3480619"/>
                <a:gd name="connsiteY3" fmla="*/ 0 h 34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0619" h="3480619">
                  <a:moveTo>
                    <a:pt x="3480619" y="0"/>
                  </a:moveTo>
                  <a:lnTo>
                    <a:pt x="3480619" y="3480619"/>
                  </a:lnTo>
                  <a:lnTo>
                    <a:pt x="0" y="3480619"/>
                  </a:lnTo>
                  <a:cubicBezTo>
                    <a:pt x="0" y="1558326"/>
                    <a:pt x="1558326" y="0"/>
                    <a:pt x="3480619" y="0"/>
                  </a:cubicBezTo>
                  <a:close/>
                </a:path>
              </a:pathLst>
            </a:custGeom>
            <a:gradFill>
              <a:gsLst>
                <a:gs pos="0">
                  <a:srgbClr val="8E99DD"/>
                </a:gs>
                <a:gs pos="35000">
                  <a:srgbClr val="9DC1EF"/>
                </a:gs>
                <a:gs pos="74000">
                  <a:srgbClr val="B9ADDE"/>
                </a:gs>
                <a:gs pos="100000">
                  <a:srgbClr val="D7ACD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7" name="사각형: 둥근 모서리 6"/>
          <p:cNvSpPr/>
          <p:nvPr/>
        </p:nvSpPr>
        <p:spPr>
          <a:xfrm>
            <a:off x="596074" y="599129"/>
            <a:ext cx="8180365" cy="903970"/>
          </a:xfrm>
          <a:prstGeom prst="roundRect">
            <a:avLst>
              <a:gd name="adj" fmla="val 3991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4" name="사각형: 둥근 모서리 13"/>
          <p:cNvSpPr/>
          <p:nvPr/>
        </p:nvSpPr>
        <p:spPr>
          <a:xfrm>
            <a:off x="675002" y="673081"/>
            <a:ext cx="8044543" cy="757504"/>
          </a:xfrm>
          <a:prstGeom prst="roundRect">
            <a:avLst>
              <a:gd name="adj" fmla="val 399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8" name="TextBox 17">
            <a:extLst/>
          </p:cNvPr>
          <p:cNvSpPr txBox="1"/>
          <p:nvPr/>
        </p:nvSpPr>
        <p:spPr>
          <a:xfrm flipH="1">
            <a:off x="855062" y="866781"/>
            <a:ext cx="62426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Ⅰ. </a:t>
            </a:r>
            <a:r>
              <a:rPr lang="ko-KR" altLang="en-US" sz="22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알아두면</a:t>
            </a:r>
            <a:r>
              <a:rPr lang="ko-KR" altLang="en-US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 매우 중요한 내용 </a:t>
            </a:r>
            <a:r>
              <a:rPr lang="en-US" altLang="ko-KR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– 1. </a:t>
            </a:r>
            <a:r>
              <a:rPr lang="ko-KR" altLang="en-US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영양</a:t>
            </a:r>
          </a:p>
        </p:txBody>
      </p:sp>
      <p:sp>
        <p:nvSpPr>
          <p:cNvPr id="71" name="직사각형 70"/>
          <p:cNvSpPr/>
          <p:nvPr/>
        </p:nvSpPr>
        <p:spPr>
          <a:xfrm>
            <a:off x="181024" y="2952048"/>
            <a:ext cx="1971676" cy="20193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 w="889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25" b="1" dirty="0"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ko-KR" altLang="en-US" sz="2625" b="1" dirty="0">
                <a:latin typeface="Arial" panose="020B0604020202020204" pitchFamily="34" charset="0"/>
                <a:cs typeface="Arial" panose="020B0604020202020204" pitchFamily="34" charset="0"/>
              </a:rPr>
              <a:t> 단백질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A7F54A6-948C-4113-B431-21DF629520C0}"/>
              </a:ext>
            </a:extLst>
          </p:cNvPr>
          <p:cNvSpPr txBox="1"/>
          <p:nvPr/>
        </p:nvSpPr>
        <p:spPr>
          <a:xfrm>
            <a:off x="2367119" y="2319349"/>
            <a:ext cx="6614651" cy="349711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257175" indent="-257175">
              <a:buFont typeface="+mj-ea"/>
              <a:buAutoNum type="circleNumDbPlain"/>
            </a:pPr>
            <a:r>
              <a:rPr lang="en-US" altLang="ko-KR" sz="1875" dirty="0"/>
              <a:t>20</a:t>
            </a:r>
            <a:r>
              <a:rPr lang="ko-KR" altLang="en-US" sz="1875" dirty="0"/>
              <a:t>종류의 아미노산이 펩티드 결합으로 이루어짐</a:t>
            </a:r>
            <a:endParaRPr lang="en-US" altLang="ko-KR" sz="1875" dirty="0"/>
          </a:p>
          <a:p>
            <a:pPr marL="257175" indent="-257175">
              <a:buFont typeface="+mj-ea"/>
              <a:buAutoNum type="circleNumDbPlain"/>
            </a:pPr>
            <a:endParaRPr lang="en-US" altLang="ko-KR" sz="1875" dirty="0"/>
          </a:p>
          <a:p>
            <a:pPr marL="257175" indent="-257175">
              <a:buFont typeface="+mj-ea"/>
              <a:buAutoNum type="circleNumDbPlain"/>
            </a:pPr>
            <a:r>
              <a:rPr lang="ko-KR" altLang="en-US" sz="1875" dirty="0"/>
              <a:t>소의 생체 구성</a:t>
            </a:r>
            <a:r>
              <a:rPr lang="en-US" altLang="ko-KR" sz="1875" dirty="0"/>
              <a:t>, </a:t>
            </a:r>
            <a:r>
              <a:rPr lang="ko-KR" altLang="en-US" sz="1875" dirty="0"/>
              <a:t>근육</a:t>
            </a:r>
            <a:r>
              <a:rPr lang="en-US" altLang="ko-KR" sz="1875" dirty="0"/>
              <a:t>, </a:t>
            </a:r>
            <a:r>
              <a:rPr lang="ko-KR" altLang="en-US" sz="1875" dirty="0"/>
              <a:t>호르몬</a:t>
            </a:r>
            <a:r>
              <a:rPr lang="en-US" altLang="ko-KR" sz="1875" dirty="0"/>
              <a:t>, </a:t>
            </a:r>
            <a:r>
              <a:rPr lang="ko-KR" altLang="en-US" sz="1875" dirty="0"/>
              <a:t>면역 작용에서 중요 역할</a:t>
            </a:r>
            <a:endParaRPr lang="en-US" altLang="ko-KR" sz="1875" dirty="0"/>
          </a:p>
          <a:p>
            <a:pPr marL="257175" indent="-257175">
              <a:buFont typeface="+mj-ea"/>
              <a:buAutoNum type="circleNumDbPlain"/>
            </a:pPr>
            <a:endParaRPr lang="en-US" altLang="ko-KR" sz="1875" dirty="0"/>
          </a:p>
          <a:p>
            <a:pPr marL="257175" indent="-257175">
              <a:buFont typeface="+mj-ea"/>
              <a:buAutoNum type="circleNumDbPlain"/>
            </a:pPr>
            <a:r>
              <a:rPr lang="ko-KR" altLang="en-US" sz="1875" dirty="0"/>
              <a:t>섭취된 사료 단백질은 대부분 제</a:t>
            </a:r>
            <a:r>
              <a:rPr lang="en-US" altLang="ko-KR" sz="1875" dirty="0"/>
              <a:t>1</a:t>
            </a:r>
            <a:r>
              <a:rPr lang="ko-KR" altLang="en-US" sz="1875" dirty="0"/>
              <a:t>위 내에서 아미노산 및 펩티드로 분해되고 암모니아로도 변환 </a:t>
            </a:r>
            <a:endParaRPr lang="en-US" altLang="ko-KR" sz="1875" dirty="0"/>
          </a:p>
          <a:p>
            <a:r>
              <a:rPr lang="ko-KR" altLang="en-US" sz="1875" dirty="0"/>
              <a:t>→ 미생물 단백질이 되어 소장에서 소화 흡수 된다</a:t>
            </a:r>
            <a:r>
              <a:rPr lang="en-US" altLang="ko-KR" sz="1875" dirty="0"/>
              <a:t>.</a:t>
            </a:r>
          </a:p>
          <a:p>
            <a:endParaRPr lang="en-US" altLang="ko-KR" sz="1875" dirty="0"/>
          </a:p>
          <a:p>
            <a:r>
              <a:rPr lang="ko-KR" altLang="en-US" sz="1875" dirty="0"/>
              <a:t>④소를 </a:t>
            </a:r>
            <a:r>
              <a:rPr lang="ko-KR" altLang="en-US" sz="1875" dirty="0" err="1"/>
              <a:t>유지하는데는</a:t>
            </a:r>
            <a:r>
              <a:rPr lang="ko-KR" altLang="en-US" sz="1875" dirty="0"/>
              <a:t> </a:t>
            </a:r>
            <a:r>
              <a:rPr lang="en-US" altLang="ko-KR" sz="1875" dirty="0"/>
              <a:t>MCP(</a:t>
            </a:r>
            <a:r>
              <a:rPr lang="ko-KR" altLang="en-US" sz="1875" dirty="0"/>
              <a:t>미생물단백질</a:t>
            </a:r>
            <a:r>
              <a:rPr lang="en-US" altLang="ko-KR" sz="1875" dirty="0"/>
              <a:t>)</a:t>
            </a:r>
            <a:r>
              <a:rPr lang="ko-KR" altLang="en-US" sz="1875" dirty="0"/>
              <a:t>로만 충분하지만</a:t>
            </a:r>
            <a:r>
              <a:rPr lang="en-US" altLang="ko-KR" sz="1875" dirty="0"/>
              <a:t>,</a:t>
            </a:r>
          </a:p>
          <a:p>
            <a:r>
              <a:rPr lang="ko-KR" altLang="en-US" sz="1875" dirty="0"/>
              <a:t>단백질 요구량이 많은 시기에는 비분해성 단백질도 필요</a:t>
            </a:r>
            <a:r>
              <a:rPr lang="en-US" altLang="ko-KR" sz="1875" dirty="0"/>
              <a:t>.</a:t>
            </a:r>
          </a:p>
          <a:p>
            <a:endParaRPr lang="en-US" altLang="ko-KR" sz="1875" dirty="0"/>
          </a:p>
          <a:p>
            <a:r>
              <a:rPr lang="en-US" altLang="ko-KR" sz="1500" dirty="0"/>
              <a:t>*</a:t>
            </a:r>
            <a:r>
              <a:rPr lang="ko-KR" altLang="en-US" sz="1500" dirty="0" err="1"/>
              <a:t>비분해성단백질은</a:t>
            </a:r>
            <a:r>
              <a:rPr lang="ko-KR" altLang="en-US" sz="1500" dirty="0"/>
              <a:t> </a:t>
            </a:r>
            <a:r>
              <a:rPr lang="en-US" altLang="ko-KR" sz="1500" dirty="0"/>
              <a:t>1</a:t>
            </a:r>
            <a:r>
              <a:rPr lang="ko-KR" altLang="en-US" sz="1500" dirty="0"/>
              <a:t>위에서 분해되지 않고 </a:t>
            </a:r>
            <a:r>
              <a:rPr lang="en-US" altLang="ko-KR" sz="1500" dirty="0"/>
              <a:t>4</a:t>
            </a:r>
            <a:r>
              <a:rPr lang="ko-KR" altLang="en-US" sz="1500" dirty="0"/>
              <a:t>위에서 분해</a:t>
            </a:r>
            <a:r>
              <a:rPr lang="en-US" altLang="ko-KR" sz="1500" dirty="0"/>
              <a:t>,</a:t>
            </a:r>
            <a:r>
              <a:rPr lang="ko-KR" altLang="en-US" sz="1500" dirty="0"/>
              <a:t>흡수</a:t>
            </a:r>
          </a:p>
        </p:txBody>
      </p:sp>
    </p:spTree>
    <p:extLst>
      <p:ext uri="{BB962C8B-B14F-4D97-AF65-F5344CB8AC3E}">
        <p14:creationId xmlns:p14="http://schemas.microsoft.com/office/powerpoint/2010/main" val="703761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E199ACF3-B678-4F3A-B852-4F50AD85B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9455" y="1879811"/>
            <a:ext cx="114693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/>
          </a:p>
        </p:txBody>
      </p:sp>
      <p:pic>
        <p:nvPicPr>
          <p:cNvPr id="1025" name="_x278063088" descr="EMB000260980736">
            <a:extLst>
              <a:ext uri="{FF2B5EF4-FFF2-40B4-BE49-F238E27FC236}">
                <a16:creationId xmlns:a16="http://schemas.microsoft.com/office/drawing/2014/main" xmlns="" id="{3089547B-C072-4F1C-B4B3-87AA80AF0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0" y="46299"/>
            <a:ext cx="9120850" cy="674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346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 rot="10800000">
            <a:off x="0" y="-8655"/>
            <a:ext cx="1971675" cy="1971675"/>
            <a:chOff x="8711382" y="3377381"/>
            <a:chExt cx="3480619" cy="3480619"/>
          </a:xfrm>
        </p:grpSpPr>
        <p:sp>
          <p:nvSpPr>
            <p:cNvPr id="9" name="자유형: 도형 8"/>
            <p:cNvSpPr/>
            <p:nvPr/>
          </p:nvSpPr>
          <p:spPr>
            <a:xfrm>
              <a:off x="8711382" y="3377381"/>
              <a:ext cx="3480619" cy="3480619"/>
            </a:xfrm>
            <a:custGeom>
              <a:avLst/>
              <a:gdLst>
                <a:gd name="connsiteX0" fmla="*/ 3480619 w 3480619"/>
                <a:gd name="connsiteY0" fmla="*/ 0 h 3480619"/>
                <a:gd name="connsiteX1" fmla="*/ 3480619 w 3480619"/>
                <a:gd name="connsiteY1" fmla="*/ 3480619 h 3480619"/>
                <a:gd name="connsiteX2" fmla="*/ 0 w 3480619"/>
                <a:gd name="connsiteY2" fmla="*/ 3480619 h 3480619"/>
                <a:gd name="connsiteX3" fmla="*/ 3480619 w 3480619"/>
                <a:gd name="connsiteY3" fmla="*/ 0 h 34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0619" h="3480619">
                  <a:moveTo>
                    <a:pt x="3480619" y="0"/>
                  </a:moveTo>
                  <a:lnTo>
                    <a:pt x="3480619" y="3480619"/>
                  </a:lnTo>
                  <a:lnTo>
                    <a:pt x="0" y="3480619"/>
                  </a:lnTo>
                  <a:cubicBezTo>
                    <a:pt x="0" y="1558326"/>
                    <a:pt x="1558326" y="0"/>
                    <a:pt x="3480619" y="0"/>
                  </a:cubicBezTo>
                  <a:close/>
                </a:path>
              </a:pathLst>
            </a:custGeom>
            <a:gradFill>
              <a:gsLst>
                <a:gs pos="0">
                  <a:srgbClr val="8E99DD">
                    <a:alpha val="50000"/>
                  </a:srgbClr>
                </a:gs>
                <a:gs pos="35000">
                  <a:srgbClr val="9DC1EF">
                    <a:alpha val="50000"/>
                  </a:srgbClr>
                </a:gs>
                <a:gs pos="74000">
                  <a:srgbClr val="B9ADDE">
                    <a:alpha val="50000"/>
                  </a:srgbClr>
                </a:gs>
                <a:gs pos="100000">
                  <a:srgbClr val="D7ACD2">
                    <a:alpha val="5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0" name="자유형: 도형 9"/>
            <p:cNvSpPr/>
            <p:nvPr/>
          </p:nvSpPr>
          <p:spPr>
            <a:xfrm>
              <a:off x="9463550" y="4129550"/>
              <a:ext cx="2728450" cy="2728450"/>
            </a:xfrm>
            <a:custGeom>
              <a:avLst/>
              <a:gdLst>
                <a:gd name="connsiteX0" fmla="*/ 3480619 w 3480619"/>
                <a:gd name="connsiteY0" fmla="*/ 0 h 3480619"/>
                <a:gd name="connsiteX1" fmla="*/ 3480619 w 3480619"/>
                <a:gd name="connsiteY1" fmla="*/ 3480619 h 3480619"/>
                <a:gd name="connsiteX2" fmla="*/ 0 w 3480619"/>
                <a:gd name="connsiteY2" fmla="*/ 3480619 h 3480619"/>
                <a:gd name="connsiteX3" fmla="*/ 3480619 w 3480619"/>
                <a:gd name="connsiteY3" fmla="*/ 0 h 34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0619" h="3480619">
                  <a:moveTo>
                    <a:pt x="3480619" y="0"/>
                  </a:moveTo>
                  <a:lnTo>
                    <a:pt x="3480619" y="3480619"/>
                  </a:lnTo>
                  <a:lnTo>
                    <a:pt x="0" y="3480619"/>
                  </a:lnTo>
                  <a:cubicBezTo>
                    <a:pt x="0" y="1558326"/>
                    <a:pt x="1558326" y="0"/>
                    <a:pt x="3480619" y="0"/>
                  </a:cubicBezTo>
                  <a:close/>
                </a:path>
              </a:pathLst>
            </a:custGeom>
            <a:gradFill>
              <a:gsLst>
                <a:gs pos="0">
                  <a:srgbClr val="8E99DD"/>
                </a:gs>
                <a:gs pos="35000">
                  <a:srgbClr val="9DC1EF"/>
                </a:gs>
                <a:gs pos="74000">
                  <a:srgbClr val="B9ADDE"/>
                </a:gs>
                <a:gs pos="100000">
                  <a:srgbClr val="D7ACD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7" name="사각형: 둥근 모서리 6"/>
          <p:cNvSpPr/>
          <p:nvPr/>
        </p:nvSpPr>
        <p:spPr>
          <a:xfrm>
            <a:off x="596074" y="170867"/>
            <a:ext cx="8180365" cy="903970"/>
          </a:xfrm>
          <a:prstGeom prst="roundRect">
            <a:avLst>
              <a:gd name="adj" fmla="val 3991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4" name="사각형: 둥근 모서리 13"/>
          <p:cNvSpPr/>
          <p:nvPr/>
        </p:nvSpPr>
        <p:spPr>
          <a:xfrm>
            <a:off x="675002" y="244819"/>
            <a:ext cx="8044543" cy="757504"/>
          </a:xfrm>
          <a:prstGeom prst="roundRect">
            <a:avLst>
              <a:gd name="adj" fmla="val 399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8" name="TextBox 17">
            <a:extLst/>
          </p:cNvPr>
          <p:cNvSpPr txBox="1"/>
          <p:nvPr/>
        </p:nvSpPr>
        <p:spPr>
          <a:xfrm flipH="1">
            <a:off x="855062" y="438519"/>
            <a:ext cx="62426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Ⅰ. </a:t>
            </a:r>
            <a:r>
              <a:rPr lang="ko-KR" altLang="en-US" sz="22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알아두면</a:t>
            </a:r>
            <a:r>
              <a:rPr lang="ko-KR" altLang="en-US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 매우 중요한 내용 </a:t>
            </a:r>
            <a:r>
              <a:rPr lang="en-US" altLang="ko-KR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– 1. </a:t>
            </a:r>
            <a:r>
              <a:rPr lang="ko-KR" altLang="en-US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영양</a:t>
            </a:r>
          </a:p>
        </p:txBody>
      </p:sp>
      <p:sp>
        <p:nvSpPr>
          <p:cNvPr id="71" name="직사각형 70"/>
          <p:cNvSpPr/>
          <p:nvPr/>
        </p:nvSpPr>
        <p:spPr>
          <a:xfrm>
            <a:off x="181024" y="1678838"/>
            <a:ext cx="1971676" cy="20193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 w="889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25" b="1" dirty="0"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ko-KR" altLang="en-US" sz="2625" b="1" dirty="0">
                <a:latin typeface="Arial" panose="020B0604020202020204" pitchFamily="34" charset="0"/>
                <a:cs typeface="Arial" panose="020B0604020202020204" pitchFamily="34" charset="0"/>
              </a:rPr>
              <a:t> 지방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A7F54A6-948C-4113-B431-21DF629520C0}"/>
              </a:ext>
            </a:extLst>
          </p:cNvPr>
          <p:cNvSpPr txBox="1"/>
          <p:nvPr/>
        </p:nvSpPr>
        <p:spPr>
          <a:xfrm>
            <a:off x="2367119" y="1499655"/>
            <a:ext cx="6614651" cy="234294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257175" indent="-257175">
              <a:buFont typeface="+mj-ea"/>
              <a:buAutoNum type="circleNumDbPlain"/>
            </a:pPr>
            <a:r>
              <a:rPr lang="ko-KR" altLang="en-US" sz="1875" dirty="0"/>
              <a:t>비타민의 흡수를 촉진</a:t>
            </a:r>
            <a:endParaRPr lang="en-US" altLang="ko-KR" sz="1875" dirty="0"/>
          </a:p>
          <a:p>
            <a:pPr marL="257175" indent="-257175">
              <a:buFont typeface="+mj-ea"/>
              <a:buAutoNum type="circleNumDbPlain"/>
            </a:pPr>
            <a:endParaRPr lang="en-US" altLang="ko-KR" sz="1875" dirty="0"/>
          </a:p>
          <a:p>
            <a:pPr marL="257175" indent="-257175">
              <a:buFont typeface="+mj-ea"/>
              <a:buAutoNum type="circleNumDbPlain"/>
            </a:pPr>
            <a:r>
              <a:rPr lang="ko-KR" altLang="en-US" sz="1875" dirty="0"/>
              <a:t>사료의 지방 함유율이 높으면 이상발효를 일으킴</a:t>
            </a:r>
            <a:r>
              <a:rPr lang="en-US" altLang="ko-KR" sz="1875" dirty="0"/>
              <a:t/>
            </a:r>
            <a:br>
              <a:rPr lang="en-US" altLang="ko-KR" sz="1875" dirty="0"/>
            </a:br>
            <a:r>
              <a:rPr lang="ko-KR" altLang="en-US" sz="1875" dirty="0"/>
              <a:t>→함유율을 </a:t>
            </a:r>
            <a:r>
              <a:rPr lang="en-US" altLang="ko-KR" sz="1875" dirty="0"/>
              <a:t>5~7%</a:t>
            </a:r>
            <a:r>
              <a:rPr lang="ko-KR" altLang="en-US" sz="1875" dirty="0"/>
              <a:t>를 초과하지 말자</a:t>
            </a:r>
            <a:endParaRPr lang="en-US" altLang="ko-KR" sz="1875" dirty="0"/>
          </a:p>
          <a:p>
            <a:pPr marL="257175" indent="-257175">
              <a:buFont typeface="+mj-ea"/>
              <a:buAutoNum type="circleNumDbPlain"/>
            </a:pPr>
            <a:endParaRPr lang="en-US" altLang="ko-KR" sz="1875" dirty="0"/>
          </a:p>
          <a:p>
            <a:pPr marL="257175" indent="-257175">
              <a:buFont typeface="+mj-ea"/>
              <a:buAutoNum type="circleNumDbPlain"/>
            </a:pPr>
            <a:r>
              <a:rPr lang="ko-KR" altLang="en-US" sz="1875" dirty="0"/>
              <a:t>다량의 지방 급여 필요시 코팅된 지방이나 칼슘과 염을 형성한 보호지방을 급여해서 미생물 작용을 차단시킨다</a:t>
            </a:r>
            <a:r>
              <a:rPr lang="en-US" altLang="ko-KR" sz="1875" dirty="0"/>
              <a:t>.</a:t>
            </a:r>
          </a:p>
          <a:p>
            <a:pPr marL="257175" indent="-257175">
              <a:buFont typeface="+mj-ea"/>
              <a:buAutoNum type="circleNumDbPlain"/>
            </a:pPr>
            <a:endParaRPr lang="ko-KR" altLang="en-US" sz="1500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CF077321-CF8F-48FE-8362-053A84CC0690}"/>
              </a:ext>
            </a:extLst>
          </p:cNvPr>
          <p:cNvSpPr/>
          <p:nvPr/>
        </p:nvSpPr>
        <p:spPr>
          <a:xfrm>
            <a:off x="181024" y="4387316"/>
            <a:ext cx="1971676" cy="20193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 w="889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25" b="1" dirty="0"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  <a:r>
              <a:rPr lang="ko-KR" altLang="en-US" sz="2625" b="1" dirty="0">
                <a:latin typeface="Arial" panose="020B0604020202020204" pitchFamily="34" charset="0"/>
                <a:cs typeface="Arial" panose="020B0604020202020204" pitchFamily="34" charset="0"/>
              </a:rPr>
              <a:t> 비타민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5B2FF00-5089-4360-96C2-EF9A212E32F0}"/>
              </a:ext>
            </a:extLst>
          </p:cNvPr>
          <p:cNvSpPr txBox="1"/>
          <p:nvPr/>
        </p:nvSpPr>
        <p:spPr>
          <a:xfrm>
            <a:off x="2367119" y="4020087"/>
            <a:ext cx="6614651" cy="268919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875" dirty="0"/>
              <a:t>*</a:t>
            </a:r>
            <a:r>
              <a:rPr lang="ko-KR" altLang="en-US" sz="1875" dirty="0"/>
              <a:t>지용성 비타민</a:t>
            </a:r>
            <a:endParaRPr lang="en-US" altLang="ko-KR" sz="1875" dirty="0"/>
          </a:p>
          <a:p>
            <a:pPr marL="257175" indent="-257175">
              <a:buFont typeface="+mj-ea"/>
              <a:buAutoNum type="circleNumDbPlain"/>
            </a:pPr>
            <a:r>
              <a:rPr lang="ko-KR" altLang="en-US" sz="1875" dirty="0"/>
              <a:t>비타민 </a:t>
            </a:r>
            <a:r>
              <a:rPr lang="en-US" altLang="ko-KR" sz="1875" dirty="0"/>
              <a:t>A : </a:t>
            </a:r>
            <a:r>
              <a:rPr lang="ko-KR" altLang="en-US" sz="1875" dirty="0"/>
              <a:t>시력</a:t>
            </a:r>
            <a:r>
              <a:rPr lang="en-US" altLang="ko-KR" sz="1875" dirty="0"/>
              <a:t>, </a:t>
            </a:r>
            <a:r>
              <a:rPr lang="ko-KR" altLang="en-US" sz="1875" dirty="0"/>
              <a:t>성장</a:t>
            </a:r>
            <a:r>
              <a:rPr lang="en-US" altLang="ko-KR" sz="1875" dirty="0"/>
              <a:t>, </a:t>
            </a:r>
            <a:r>
              <a:rPr lang="ko-KR" altLang="en-US" sz="1875" dirty="0"/>
              <a:t>번식</a:t>
            </a:r>
            <a:r>
              <a:rPr lang="en-US" altLang="ko-KR" sz="1875" dirty="0"/>
              <a:t>, </a:t>
            </a:r>
            <a:r>
              <a:rPr lang="ko-KR" altLang="en-US" sz="1875" dirty="0"/>
              <a:t>상피세포</a:t>
            </a:r>
            <a:r>
              <a:rPr lang="en-US" altLang="ko-KR" sz="1875" dirty="0"/>
              <a:t>, </a:t>
            </a:r>
            <a:r>
              <a:rPr lang="ko-KR" altLang="en-US" sz="1875" dirty="0"/>
              <a:t>골격</a:t>
            </a:r>
            <a:r>
              <a:rPr lang="en-US" altLang="ko-KR" sz="1875" dirty="0"/>
              <a:t>, </a:t>
            </a:r>
            <a:r>
              <a:rPr lang="ko-KR" altLang="en-US" sz="1875" dirty="0"/>
              <a:t>면역</a:t>
            </a:r>
            <a:endParaRPr lang="en-US" altLang="ko-KR" sz="1875" dirty="0"/>
          </a:p>
          <a:p>
            <a:pPr marL="257175" indent="-257175">
              <a:buFont typeface="+mj-ea"/>
              <a:buAutoNum type="circleNumDbPlain"/>
            </a:pPr>
            <a:r>
              <a:rPr lang="ko-KR" altLang="en-US" sz="1875" dirty="0"/>
              <a:t>비타민 </a:t>
            </a:r>
            <a:r>
              <a:rPr lang="en-US" altLang="ko-KR" sz="1875" dirty="0"/>
              <a:t>D : </a:t>
            </a:r>
            <a:r>
              <a:rPr lang="ko-KR" altLang="en-US" sz="1875" dirty="0"/>
              <a:t>칼슘과 인의 흡수</a:t>
            </a:r>
            <a:r>
              <a:rPr lang="en-US" altLang="ko-KR" sz="1875" dirty="0"/>
              <a:t>, </a:t>
            </a:r>
            <a:r>
              <a:rPr lang="ko-KR" altLang="en-US" sz="1875" dirty="0"/>
              <a:t>골격형성</a:t>
            </a:r>
            <a:r>
              <a:rPr lang="en-US" altLang="ko-KR" sz="1875" dirty="0"/>
              <a:t>, </a:t>
            </a:r>
            <a:r>
              <a:rPr lang="ko-KR" altLang="en-US" sz="1875" dirty="0"/>
              <a:t>면역</a:t>
            </a:r>
            <a:endParaRPr lang="en-US" altLang="ko-KR" sz="1875" dirty="0"/>
          </a:p>
          <a:p>
            <a:pPr marL="257175" indent="-257175">
              <a:buFont typeface="+mj-ea"/>
              <a:buAutoNum type="circleNumDbPlain"/>
            </a:pPr>
            <a:r>
              <a:rPr lang="ko-KR" altLang="en-US" sz="1875" dirty="0"/>
              <a:t>비타민 </a:t>
            </a:r>
            <a:r>
              <a:rPr lang="en-US" altLang="ko-KR" sz="1875" dirty="0"/>
              <a:t>E : </a:t>
            </a:r>
            <a:r>
              <a:rPr lang="ko-KR" altLang="en-US" sz="1875" dirty="0"/>
              <a:t>항산화 작용으로 육질 향상</a:t>
            </a:r>
            <a:endParaRPr lang="en-US" altLang="ko-KR" sz="1875" dirty="0"/>
          </a:p>
          <a:p>
            <a:pPr marL="257175" indent="-257175">
              <a:buFont typeface="+mj-ea"/>
              <a:buAutoNum type="circleNumDbPlain"/>
            </a:pPr>
            <a:r>
              <a:rPr lang="ko-KR" altLang="en-US" sz="1875" dirty="0"/>
              <a:t>비타민 </a:t>
            </a:r>
            <a:r>
              <a:rPr lang="en-US" altLang="ko-KR" sz="1875" dirty="0"/>
              <a:t>K : </a:t>
            </a:r>
            <a:r>
              <a:rPr lang="ko-KR" altLang="en-US" sz="1875" dirty="0"/>
              <a:t>혈액응고</a:t>
            </a:r>
            <a:r>
              <a:rPr lang="en-US" altLang="ko-KR" sz="1875" dirty="0"/>
              <a:t>, </a:t>
            </a:r>
            <a:r>
              <a:rPr lang="ko-KR" altLang="en-US" sz="1875" dirty="0"/>
              <a:t>뼈의 강화</a:t>
            </a:r>
            <a:endParaRPr lang="en-US" altLang="ko-KR" sz="1875" dirty="0"/>
          </a:p>
          <a:p>
            <a:pPr marL="257175" indent="-257175">
              <a:buFont typeface="+mj-ea"/>
              <a:buAutoNum type="circleNumDbPlain"/>
            </a:pPr>
            <a:endParaRPr lang="en-US" altLang="ko-KR" sz="1875" dirty="0"/>
          </a:p>
          <a:p>
            <a:r>
              <a:rPr lang="en-US" altLang="ko-KR" sz="1875" dirty="0"/>
              <a:t>*</a:t>
            </a:r>
            <a:r>
              <a:rPr lang="ko-KR" altLang="en-US" sz="1875" dirty="0"/>
              <a:t>수용성 비타민</a:t>
            </a:r>
            <a:endParaRPr lang="en-US" altLang="ko-KR" sz="1875" dirty="0"/>
          </a:p>
          <a:p>
            <a:pPr marL="257175" indent="-257175">
              <a:buFont typeface="+mj-ea"/>
              <a:buAutoNum type="circleNumDbPlain"/>
            </a:pPr>
            <a:r>
              <a:rPr lang="ko-KR" altLang="en-US" sz="1875" dirty="0"/>
              <a:t>비타민</a:t>
            </a:r>
            <a:r>
              <a:rPr lang="en-US" altLang="ko-KR" sz="1875" dirty="0"/>
              <a:t> B : </a:t>
            </a:r>
            <a:r>
              <a:rPr lang="ko-KR" altLang="en-US" sz="1875" dirty="0"/>
              <a:t>식욕</a:t>
            </a:r>
            <a:r>
              <a:rPr lang="en-US" altLang="ko-KR" sz="1875" dirty="0"/>
              <a:t>, </a:t>
            </a:r>
            <a:r>
              <a:rPr lang="ko-KR" altLang="en-US" sz="1875" dirty="0"/>
              <a:t>적혈구의 수와 면역</a:t>
            </a:r>
            <a:endParaRPr lang="en-US" altLang="ko-KR" sz="1875" dirty="0"/>
          </a:p>
          <a:p>
            <a:pPr marL="257175" indent="-257175">
              <a:buFont typeface="+mj-ea"/>
              <a:buAutoNum type="circleNumDbPlain"/>
            </a:pPr>
            <a:r>
              <a:rPr lang="ko-KR" altLang="en-US" sz="1875" dirty="0"/>
              <a:t>비타민 </a:t>
            </a:r>
            <a:r>
              <a:rPr lang="en-US" altLang="ko-KR" sz="1875" dirty="0"/>
              <a:t>C : </a:t>
            </a:r>
            <a:r>
              <a:rPr lang="ko-KR" altLang="en-US" sz="1875" dirty="0"/>
              <a:t>포화지방산 → 불포화지방산</a:t>
            </a:r>
            <a:r>
              <a:rPr lang="en-US" altLang="ko-KR" sz="1875" dirty="0"/>
              <a:t>, </a:t>
            </a:r>
            <a:r>
              <a:rPr lang="ko-KR" altLang="en-US" sz="1875" dirty="0"/>
              <a:t>육질향상</a:t>
            </a:r>
          </a:p>
        </p:txBody>
      </p:sp>
    </p:spTree>
    <p:extLst>
      <p:ext uri="{BB962C8B-B14F-4D97-AF65-F5344CB8AC3E}">
        <p14:creationId xmlns:p14="http://schemas.microsoft.com/office/powerpoint/2010/main" val="408664439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975FC089-EBD0-475C-80CF-AD4DF092DF67}" vid="{25719E7B-9A44-49C5-9B8A-62421F52EB9C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2424</TotalTime>
  <Words>1908</Words>
  <Application>Microsoft Office PowerPoint</Application>
  <PresentationFormat>화면 슬라이드 쇼(4:3)</PresentationFormat>
  <Paragraphs>456</Paragraphs>
  <Slides>53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20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53</vt:i4>
      </vt:variant>
    </vt:vector>
  </HeadingPairs>
  <TitlesOfParts>
    <vt:vector size="74" baseType="lpstr">
      <vt:lpstr>Helvetica Neue Medium</vt:lpstr>
      <vt:lpstr>HU고딕320</vt:lpstr>
      <vt:lpstr>HY견고딕</vt:lpstr>
      <vt:lpstr>HY울릉도B</vt:lpstr>
      <vt:lpstr>HY울릉도M</vt:lpstr>
      <vt:lpstr>HY헤드라인M</vt:lpstr>
      <vt:lpstr>나눔스퀘어 Light</vt:lpstr>
      <vt:lpstr>맑은 고딕</vt:lpstr>
      <vt:lpstr>문체부 제목 바탕체</vt:lpstr>
      <vt:lpstr>배달의민족 도현</vt:lpstr>
      <vt:lpstr>-윤고딕⼟</vt:lpstr>
      <vt:lpstr>한컴 소망 B</vt:lpstr>
      <vt:lpstr>한컴 솔잎 M</vt:lpstr>
      <vt:lpstr>한컴 윤고딕 230</vt:lpstr>
      <vt:lpstr>함초롬바탕</vt:lpstr>
      <vt:lpstr>Arial</vt:lpstr>
      <vt:lpstr>Arial Black</vt:lpstr>
      <vt:lpstr>Arial Narrow</vt:lpstr>
      <vt:lpstr>Impact</vt:lpstr>
      <vt:lpstr>Wingdings</vt:lpstr>
      <vt:lpstr>default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배만들기의 목적은?</vt:lpstr>
      <vt:lpstr>배만들기의 요령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번식농가의 중요 포인트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등심단면적을 키우는 포인트</vt:lpstr>
      <vt:lpstr>등심단면적을 키우는 포인트</vt:lpstr>
      <vt:lpstr>PowerPoint 프레젠테이션</vt:lpstr>
      <vt:lpstr>PowerPoint 프레젠테이션</vt:lpstr>
      <vt:lpstr>비타민A와 마블링의 관계</vt:lpstr>
      <vt:lpstr>비타민급여시 생각할점 </vt:lpstr>
      <vt:lpstr>비타민A가 부족하면</vt:lpstr>
      <vt:lpstr>지방간에 주의!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이혜강</dc:creator>
  <cp:lastModifiedBy>USER</cp:lastModifiedBy>
  <cp:revision>167</cp:revision>
  <cp:lastPrinted>2018-06-20T01:48:11Z</cp:lastPrinted>
  <dcterms:created xsi:type="dcterms:W3CDTF">2017-09-11T08:07:01Z</dcterms:created>
  <dcterms:modified xsi:type="dcterms:W3CDTF">2018-07-03T05:52:16Z</dcterms:modified>
</cp:coreProperties>
</file>