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60" r:id="rId4"/>
    <p:sldId id="269" r:id="rId5"/>
    <p:sldId id="270" r:id="rId6"/>
    <p:sldId id="271" r:id="rId7"/>
    <p:sldId id="257" r:id="rId8"/>
    <p:sldId id="286" r:id="rId9"/>
    <p:sldId id="272" r:id="rId10"/>
    <p:sldId id="267" r:id="rId11"/>
    <p:sldId id="265" r:id="rId12"/>
    <p:sldId id="258" r:id="rId13"/>
    <p:sldId id="259" r:id="rId14"/>
    <p:sldId id="261" r:id="rId15"/>
    <p:sldId id="285" r:id="rId16"/>
    <p:sldId id="273" r:id="rId17"/>
    <p:sldId id="262" r:id="rId18"/>
    <p:sldId id="274" r:id="rId19"/>
    <p:sldId id="279" r:id="rId20"/>
    <p:sldId id="275" r:id="rId21"/>
    <p:sldId id="276" r:id="rId22"/>
    <p:sldId id="277" r:id="rId23"/>
    <p:sldId id="278" r:id="rId24"/>
    <p:sldId id="280" r:id="rId25"/>
    <p:sldId id="264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E747-9D2C-45A6-BAA2-076F97387442}" type="datetimeFigureOut">
              <a:rPr lang="ko-KR" altLang="en-US" smtClean="0"/>
              <a:pPr/>
              <a:t>2011-12-06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511B-F692-41B2-AF5D-83CEDDC7D7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14287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산업디자인학과</a:t>
            </a:r>
            <a:endParaRPr lang="en-US" altLang="ko-KR" dirty="0" smtClean="0">
              <a:latin typeface="산돌광수연서 B" pitchFamily="50" charset="-127"/>
              <a:ea typeface="산돌광수연서 B" pitchFamily="50" charset="-127"/>
            </a:endParaRPr>
          </a:p>
          <a:p>
            <a:pPr algn="r"/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201022261 </a:t>
            </a:r>
          </a:p>
          <a:p>
            <a:pPr algn="r"/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양주영</a:t>
            </a: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4348" y="1500174"/>
            <a:ext cx="7596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강원도 축제와 관광상품</a:t>
            </a:r>
            <a:endParaRPr lang="en-US" altLang="ko-K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행사 기간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: 2011.10.05 ~ 2010. 10. 09</a:t>
            </a:r>
          </a:p>
          <a:p>
            <a:pPr algn="ctr">
              <a:buNone/>
            </a:pP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행사 위치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: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강원도 횡성군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횡성읍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내지리</a:t>
            </a:r>
          </a:p>
          <a:p>
            <a:pPr algn="ctr">
              <a:buNone/>
            </a:pP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행사 장소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: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횡성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섬강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둔치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일원</a:t>
            </a:r>
          </a:p>
          <a:p>
            <a:pPr algn="ctr">
              <a:buNone/>
            </a:pP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연락처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: 033 - 340 - 2223 ~ 4</a:t>
            </a:r>
          </a:p>
          <a:p>
            <a:pPr algn="ctr">
              <a:buNone/>
            </a:pP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행사홈페이지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: http://www.hshanu.or.kr/</a:t>
            </a:r>
          </a:p>
          <a:p>
            <a:pPr algn="ctr">
              <a:buNone/>
            </a:pP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381" y="500042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산돌광수연서 B" pitchFamily="50" charset="-127"/>
                <a:ea typeface="산돌광수연서 B" pitchFamily="50" charset="-127"/>
              </a:rPr>
              <a:t>제 </a:t>
            </a:r>
            <a:r>
              <a:rPr lang="en-US" altLang="ko-KR" sz="5400" dirty="0" smtClean="0">
                <a:latin typeface="산돌광수연서 B" pitchFamily="50" charset="-127"/>
                <a:ea typeface="산돌광수연서 B" pitchFamily="50" charset="-127"/>
              </a:rPr>
              <a:t>7</a:t>
            </a:r>
            <a:r>
              <a:rPr lang="ko-KR" altLang="en-US" sz="5400" dirty="0" smtClean="0">
                <a:latin typeface="산돌광수연서 B" pitchFamily="50" charset="-127"/>
                <a:ea typeface="산돌광수연서 B" pitchFamily="50" charset="-127"/>
              </a:rPr>
              <a:t>회 횡성 한우 축제</a:t>
            </a:r>
            <a:endParaRPr lang="ko-KR" altLang="en-US" sz="54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한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714356"/>
            <a:ext cx="5915025" cy="3705225"/>
          </a:xfrm>
        </p:spPr>
      </p:pic>
      <p:sp>
        <p:nvSpPr>
          <p:cNvPr id="5" name="TextBox 4"/>
          <p:cNvSpPr txBox="1"/>
          <p:nvPr/>
        </p:nvSpPr>
        <p:spPr>
          <a:xfrm>
            <a:off x="908177" y="5143512"/>
            <a:ext cx="7327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산돌광수연서 B" pitchFamily="50" charset="-127"/>
                <a:ea typeface="산돌광수연서 B" pitchFamily="50" charset="-127"/>
              </a:rPr>
              <a:t>횡성 한우 축제 일정 및 내용</a:t>
            </a:r>
            <a:endParaRPr lang="ko-KR" altLang="en-US" sz="54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5720" y="428604"/>
            <a:ext cx="2786082" cy="939784"/>
          </a:xfrm>
        </p:spPr>
        <p:txBody>
          <a:bodyPr>
            <a:normAutofit/>
          </a:bodyPr>
          <a:lstStyle/>
          <a:p>
            <a:r>
              <a:rPr lang="ko-KR" altLang="en-US" smtClean="0">
                <a:latin typeface="산돌광수연서 B" pitchFamily="50" charset="-127"/>
                <a:ea typeface="산돌광수연서 B" pitchFamily="50" charset="-127"/>
              </a:rPr>
              <a:t>축제 내용</a:t>
            </a: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  <p:pic>
        <p:nvPicPr>
          <p:cNvPr id="4" name="내용 개체 틀 3" descr="축제내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6371" y="1571612"/>
            <a:ext cx="7591258" cy="392909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475" y="285728"/>
            <a:ext cx="2839765" cy="107157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축제내용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-2</a:t>
            </a: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  <p:pic>
        <p:nvPicPr>
          <p:cNvPr id="4" name="내용 개체 틀 3" descr="축내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0133" y="1214422"/>
            <a:ext cx="6643734" cy="5221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475" y="285728"/>
            <a:ext cx="2982641" cy="1143008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축제내용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-3</a:t>
            </a: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  <p:pic>
        <p:nvPicPr>
          <p:cNvPr id="6" name="내용 개체 틀 5" descr="내ㅑ용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4994" y="1785926"/>
            <a:ext cx="7634012" cy="3914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 descr="2011-12-06 06;11;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0" y="1142984"/>
            <a:ext cx="7277100" cy="2457450"/>
          </a:xfrm>
        </p:spPr>
      </p:pic>
      <p:pic>
        <p:nvPicPr>
          <p:cNvPr id="5" name="그림 4" descr="2011-12-06 06;11;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4071942"/>
            <a:ext cx="638175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제목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8000" dirty="0" smtClean="0">
                <a:latin typeface="산돌광수연서 B" pitchFamily="50" charset="-127"/>
                <a:ea typeface="산돌광수연서 B" pitchFamily="50" charset="-127"/>
              </a:rPr>
              <a:t>연령대</a:t>
            </a:r>
            <a:endParaRPr lang="ko-KR" altLang="en-US" sz="80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축제 어른_0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785794"/>
            <a:ext cx="2752725" cy="3990975"/>
          </a:xfrm>
          <a:prstGeom prst="rect">
            <a:avLst/>
          </a:prstGeom>
        </p:spPr>
      </p:pic>
      <p:pic>
        <p:nvPicPr>
          <p:cNvPr id="8" name="그림 7" descr="축제 어린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357298"/>
            <a:ext cx="4348151" cy="2896463"/>
          </a:xfrm>
          <a:prstGeom prst="rect">
            <a:avLst/>
          </a:prstGeom>
        </p:spPr>
      </p:pic>
      <p:pic>
        <p:nvPicPr>
          <p:cNvPr id="6" name="그림 5" descr="축제 어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143380"/>
            <a:ext cx="3776647" cy="2515763"/>
          </a:xfrm>
          <a:prstGeom prst="rect">
            <a:avLst/>
          </a:prstGeom>
        </p:spPr>
      </p:pic>
      <p:pic>
        <p:nvPicPr>
          <p:cNvPr id="5" name="그림 4" descr="한우축제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857628"/>
            <a:ext cx="1843082" cy="2737912"/>
          </a:xfrm>
          <a:prstGeom prst="rect">
            <a:avLst/>
          </a:prstGeom>
        </p:spPr>
      </p:pic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8000" dirty="0" smtClean="0">
                <a:latin typeface="산돌광수연서 B" pitchFamily="50" charset="-127"/>
                <a:ea typeface="산돌광수연서 B" pitchFamily="50" charset="-127"/>
              </a:rPr>
              <a:t>축제 현장</a:t>
            </a:r>
            <a:endParaRPr lang="ko-KR" altLang="en-US" sz="80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4000" dirty="0" smtClean="0">
                <a:latin typeface="산돌광수연서 B" pitchFamily="50" charset="-127"/>
                <a:ea typeface="산돌광수연서 B" pitchFamily="50" charset="-127"/>
              </a:rPr>
              <a:t>횡성 한우 축제는 모든 연령층이 </a:t>
            </a:r>
            <a:r>
              <a:rPr lang="ko-KR" altLang="en-US" sz="4000" dirty="0" err="1" smtClean="0">
                <a:latin typeface="산돌광수연서 B" pitchFamily="50" charset="-127"/>
                <a:ea typeface="산돌광수연서 B" pitchFamily="50" charset="-127"/>
              </a:rPr>
              <a:t>즐길수</a:t>
            </a:r>
            <a:r>
              <a:rPr lang="ko-KR" altLang="en-US" sz="40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endParaRPr lang="en-US" altLang="ko-KR" sz="4000" dirty="0" smtClean="0">
              <a:latin typeface="산돌광수연서 B" pitchFamily="50" charset="-127"/>
              <a:ea typeface="산돌광수연서 B" pitchFamily="50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산돌광수연서 B" pitchFamily="50" charset="-127"/>
                <a:ea typeface="산돌광수연서 B" pitchFamily="50" charset="-127"/>
              </a:rPr>
              <a:t>있는 가족 외식 </a:t>
            </a:r>
            <a:r>
              <a:rPr lang="ko-KR" altLang="en-US" sz="4000" dirty="0" err="1" smtClean="0">
                <a:latin typeface="산돌광수연서 B" pitchFamily="50" charset="-127"/>
                <a:ea typeface="산돌광수연서 B" pitchFamily="50" charset="-127"/>
              </a:rPr>
              <a:t>사업중</a:t>
            </a:r>
            <a:r>
              <a:rPr lang="ko-KR" altLang="en-US" sz="4000" dirty="0" smtClean="0">
                <a:latin typeface="산돌광수연서 B" pitchFamily="50" charset="-127"/>
                <a:ea typeface="산돌광수연서 B" pitchFamily="50" charset="-127"/>
              </a:rPr>
              <a:t> 하나이며</a:t>
            </a:r>
            <a:r>
              <a:rPr lang="en-US" altLang="ko-KR" sz="4000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sz="4000" dirty="0" smtClean="0">
                <a:latin typeface="산돌광수연서 B" pitchFamily="50" charset="-127"/>
                <a:ea typeface="산돌광수연서 B" pitchFamily="50" charset="-127"/>
              </a:rPr>
              <a:t>부모님</a:t>
            </a:r>
            <a:endParaRPr lang="en-US" altLang="ko-KR" sz="4000" dirty="0" smtClean="0">
              <a:latin typeface="산돌광수연서 B" pitchFamily="50" charset="-127"/>
              <a:ea typeface="산돌광수연서 B" pitchFamily="50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산돌광수연서 B" pitchFamily="50" charset="-127"/>
                <a:ea typeface="산돌광수연서 B" pitchFamily="50" charset="-127"/>
              </a:rPr>
              <a:t>과 함께 </a:t>
            </a:r>
            <a:r>
              <a:rPr lang="ko-KR" altLang="en-US" sz="4000" dirty="0" err="1" smtClean="0">
                <a:latin typeface="산돌광수연서 B" pitchFamily="50" charset="-127"/>
                <a:ea typeface="산돌광수연서 B" pitchFamily="50" charset="-127"/>
              </a:rPr>
              <a:t>즐길수</a:t>
            </a:r>
            <a:r>
              <a:rPr lang="ko-KR" altLang="en-US" sz="4000" dirty="0" smtClean="0">
                <a:latin typeface="산돌광수연서 B" pitchFamily="50" charset="-127"/>
                <a:ea typeface="산돌광수연서 B" pitchFamily="50" charset="-127"/>
              </a:rPr>
              <a:t> 있는 축제 프로그램 </a:t>
            </a:r>
            <a:r>
              <a:rPr lang="ko-KR" altLang="en-US" sz="4000" dirty="0" err="1" smtClean="0">
                <a:latin typeface="산돌광수연서 B" pitchFamily="50" charset="-127"/>
                <a:ea typeface="산돌광수연서 B" pitchFamily="50" charset="-127"/>
              </a:rPr>
              <a:t>으로</a:t>
            </a:r>
            <a:r>
              <a:rPr lang="ko-KR" altLang="en-US" sz="40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endParaRPr lang="en-US" altLang="ko-KR" sz="4000" dirty="0" smtClean="0">
              <a:latin typeface="산돌광수연서 B" pitchFamily="50" charset="-127"/>
              <a:ea typeface="산돌광수연서 B" pitchFamily="50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산돌광수연서 B" pitchFamily="50" charset="-127"/>
                <a:ea typeface="산돌광수연서 B" pitchFamily="50" charset="-127"/>
              </a:rPr>
              <a:t>꾸며져 있음</a:t>
            </a:r>
            <a:r>
              <a:rPr lang="en-US" altLang="ko-KR" sz="4000" dirty="0" smtClean="0">
                <a:latin typeface="산돌광수연서 B" pitchFamily="50" charset="-127"/>
                <a:ea typeface="산돌광수연서 B" pitchFamily="50" charset="-127"/>
              </a:rPr>
              <a:t>.</a:t>
            </a:r>
            <a:endParaRPr lang="ko-KR" altLang="en-US" sz="40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Contents</a:t>
            </a:r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강원도 횡성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소개</a:t>
            </a:r>
            <a:endParaRPr lang="en-US" altLang="ko-KR" dirty="0" smtClean="0">
              <a:latin typeface="산돌광수연서 B" pitchFamily="50" charset="-127"/>
              <a:ea typeface="산돌광수연서 B" pitchFamily="50" charset="-127"/>
            </a:endParaRPr>
          </a:p>
          <a:p>
            <a:endParaRPr lang="en-US" altLang="ko-KR" dirty="0" smtClean="0">
              <a:latin typeface="산돌광수연서 B" pitchFamily="50" charset="-127"/>
              <a:ea typeface="산돌광수연서 B" pitchFamily="50" charset="-127"/>
            </a:endParaRPr>
          </a:p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횡성 한우축제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소개</a:t>
            </a:r>
            <a:endParaRPr lang="en-US" altLang="ko-KR" dirty="0" smtClean="0">
              <a:latin typeface="산돌광수연서 B" pitchFamily="50" charset="-127"/>
              <a:ea typeface="산돌광수연서 B" pitchFamily="50" charset="-127"/>
            </a:endParaRPr>
          </a:p>
          <a:p>
            <a:endParaRPr lang="en-US" altLang="ko-KR" dirty="0" smtClean="0">
              <a:latin typeface="산돌광수연서 B" pitchFamily="50" charset="-127"/>
              <a:ea typeface="산돌광수연서 B" pitchFamily="50" charset="-127"/>
            </a:endParaRPr>
          </a:p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횡성 한우축제 행사 일정 및 내용</a:t>
            </a:r>
            <a:endParaRPr lang="en-US" altLang="ko-KR" dirty="0" smtClean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2011-12-06 06;21;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85728"/>
            <a:ext cx="4704866" cy="3175785"/>
          </a:xfrm>
        </p:spPr>
      </p:pic>
      <p:pic>
        <p:nvPicPr>
          <p:cNvPr id="5" name="그림 4" descr="2011-12-06 06;21;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86190"/>
            <a:ext cx="4016379" cy="2711056"/>
          </a:xfrm>
          <a:prstGeom prst="rect">
            <a:avLst/>
          </a:prstGeom>
        </p:spPr>
      </p:pic>
      <p:pic>
        <p:nvPicPr>
          <p:cNvPr id="6" name="내용 개체 틀 3" descr="2011-12-06 06;21;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86190"/>
            <a:ext cx="3986240" cy="2650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2011-12-06 06;22;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500306"/>
            <a:ext cx="5715000" cy="3810000"/>
          </a:xfrm>
          <a:prstGeom prst="rect">
            <a:avLst/>
          </a:prstGeom>
        </p:spPr>
      </p:pic>
      <p:pic>
        <p:nvPicPr>
          <p:cNvPr id="6" name="그림 5" descr="2011-12-06 06;22;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5715000" cy="3800475"/>
          </a:xfrm>
          <a:prstGeom prst="rect">
            <a:avLst/>
          </a:prstGeom>
        </p:spPr>
      </p:pic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2011-12-06 06;22;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715000" cy="3810000"/>
          </a:xfrm>
          <a:prstGeom prst="rect">
            <a:avLst/>
          </a:prstGeom>
        </p:spPr>
      </p:pic>
      <p:pic>
        <p:nvPicPr>
          <p:cNvPr id="5" name="내용 개체 틀 4" descr="r기념촬용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2643182"/>
            <a:ext cx="5734050" cy="3810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011-12-06 06;21;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857496"/>
            <a:ext cx="5715000" cy="38004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2011-12-06 06;21;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00100" y="2928934"/>
            <a:ext cx="73116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ko-KR" sz="8000" dirty="0" smtClean="0">
                <a:latin typeface="산돌광수연서 B" pitchFamily="50" charset="-127"/>
                <a:ea typeface="산돌광수연서 B" pitchFamily="50" charset="-127"/>
              </a:rPr>
              <a:t>Concept / item</a:t>
            </a:r>
            <a:endParaRPr lang="ko-KR" altLang="en-US" sz="80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육회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테이크아웃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편의점 식품</a:t>
            </a: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  <p:pic>
        <p:nvPicPr>
          <p:cNvPr id="4" name="내용 개체 틀 3" descr="22ㄷㅅ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4174149"/>
            <a:ext cx="4352912" cy="2683851"/>
          </a:xfrm>
        </p:spPr>
      </p:pic>
      <p:pic>
        <p:nvPicPr>
          <p:cNvPr id="5" name="그림 4" descr="도시락.jpg"/>
          <p:cNvPicPr>
            <a:picLocks noChangeAspect="1"/>
          </p:cNvPicPr>
          <p:nvPr/>
        </p:nvPicPr>
        <p:blipFill>
          <a:blip r:embed="rId3" cstate="print"/>
          <a:srcRect l="6955" t="8887" r="10742" b="14691"/>
          <a:stretch>
            <a:fillRect/>
          </a:stretch>
        </p:blipFill>
        <p:spPr>
          <a:xfrm>
            <a:off x="500034" y="4214818"/>
            <a:ext cx="3287632" cy="1991101"/>
          </a:xfrm>
          <a:prstGeom prst="rect">
            <a:avLst/>
          </a:prstGeom>
        </p:spPr>
      </p:pic>
      <p:pic>
        <p:nvPicPr>
          <p:cNvPr id="6" name="그림 5" descr="돌ㅅ;ㅣ락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857364"/>
            <a:ext cx="2395529" cy="1915159"/>
          </a:xfrm>
          <a:prstGeom prst="rect">
            <a:avLst/>
          </a:prstGeom>
        </p:spPr>
      </p:pic>
      <p:pic>
        <p:nvPicPr>
          <p:cNvPr id="7" name="그림 6" descr="육회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1500174"/>
            <a:ext cx="3000358" cy="242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182880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산돌광수연서 B" pitchFamily="50" charset="-127"/>
                <a:ea typeface="산돌광수연서 B" pitchFamily="50" charset="-127"/>
              </a:rPr>
              <a:t>좀더 쉽게 </a:t>
            </a:r>
            <a:r>
              <a:rPr lang="ko-KR" altLang="en-US" sz="3600" dirty="0" err="1" smtClean="0">
                <a:latin typeface="산돌광수연서 B" pitchFamily="50" charset="-127"/>
                <a:ea typeface="산돌광수연서 B" pitchFamily="50" charset="-127"/>
              </a:rPr>
              <a:t>접할수</a:t>
            </a:r>
            <a:r>
              <a:rPr lang="ko-KR" altLang="en-US" sz="3600" dirty="0" smtClean="0">
                <a:latin typeface="산돌광수연서 B" pitchFamily="50" charset="-127"/>
                <a:ea typeface="산돌광수연서 B" pitchFamily="50" charset="-127"/>
              </a:rPr>
              <a:t> 있는 한우를 생각</a:t>
            </a:r>
            <a:r>
              <a:rPr lang="en-US" altLang="ko-KR" sz="3600" dirty="0" smtClean="0">
                <a:latin typeface="산돌광수연서 B" pitchFamily="50" charset="-127"/>
                <a:ea typeface="산돌광수연서 B" pitchFamily="50" charset="-127"/>
              </a:rPr>
              <a:t>,</a:t>
            </a:r>
          </a:p>
          <a:p>
            <a:r>
              <a:rPr lang="ko-KR" altLang="en-US" sz="3600" dirty="0" err="1" smtClean="0">
                <a:latin typeface="산돌광수연서 B" pitchFamily="50" charset="-127"/>
                <a:ea typeface="산돌광수연서 B" pitchFamily="50" charset="-127"/>
              </a:rPr>
              <a:t>홍대</a:t>
            </a:r>
            <a:r>
              <a:rPr lang="ko-KR" altLang="en-US" sz="36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en-US" altLang="ko-KR" sz="3600" dirty="0" smtClean="0">
                <a:latin typeface="산돌광수연서 B" pitchFamily="50" charset="-127"/>
                <a:ea typeface="산돌광수연서 B" pitchFamily="50" charset="-127"/>
              </a:rPr>
              <a:t>“</a:t>
            </a:r>
            <a:r>
              <a:rPr lang="ko-KR" altLang="en-US" sz="3600" dirty="0" err="1" smtClean="0">
                <a:latin typeface="산돌광수연서 B" pitchFamily="50" charset="-127"/>
                <a:ea typeface="산돌광수연서 B" pitchFamily="50" charset="-127"/>
              </a:rPr>
              <a:t>누들박스</a:t>
            </a:r>
            <a:r>
              <a:rPr lang="en-US" altLang="ko-KR" sz="3600" dirty="0" smtClean="0">
                <a:latin typeface="산돌광수연서 B" pitchFamily="50" charset="-127"/>
                <a:ea typeface="산돌광수연서 B" pitchFamily="50" charset="-127"/>
              </a:rPr>
              <a:t>” </a:t>
            </a:r>
            <a:r>
              <a:rPr lang="ko-KR" altLang="en-US" sz="3600" dirty="0" smtClean="0">
                <a:latin typeface="산돌광수연서 B" pitchFamily="50" charset="-127"/>
                <a:ea typeface="산돌광수연서 B" pitchFamily="50" charset="-127"/>
              </a:rPr>
              <a:t>를 모티브로 쉽게 접근 </a:t>
            </a:r>
            <a:endParaRPr lang="ko-KR" altLang="en-US" sz="3600" dirty="0">
              <a:latin typeface="산돌광수연서 B" pitchFamily="50" charset="-127"/>
              <a:ea typeface="산돌광수연서 B" pitchFamily="50" charset="-127"/>
            </a:endParaRPr>
          </a:p>
        </p:txBody>
      </p:sp>
      <p:pic>
        <p:nvPicPr>
          <p:cNvPr id="5" name="그림 4" descr="누들박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428604"/>
            <a:ext cx="523875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1-12-06 06;27;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694" y="428604"/>
            <a:ext cx="4896613" cy="592935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2011-12-06 06;29;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4186237" cy="2981317"/>
          </a:xfrm>
        </p:spPr>
      </p:pic>
      <p:pic>
        <p:nvPicPr>
          <p:cNvPr id="5" name="그림 4" descr="2011-12-06 06;30;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71480"/>
            <a:ext cx="4214842" cy="2928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12" y="3643314"/>
            <a:ext cx="90540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국내에서는 비싼 음식이라고만 여겨졌던 </a:t>
            </a:r>
            <a:r>
              <a:rPr lang="ko-KR" altLang="en-US" sz="2400" dirty="0" err="1" smtClean="0">
                <a:latin typeface="산돌광수연서 B" pitchFamily="50" charset="-127"/>
                <a:ea typeface="산돌광수연서 B" pitchFamily="50" charset="-127"/>
              </a:rPr>
              <a:t>태국식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 볶음국수 </a:t>
            </a:r>
            <a:r>
              <a:rPr lang="ko-KR" altLang="en-US" sz="2400" dirty="0" err="1" smtClean="0">
                <a:latin typeface="산돌광수연서 B" pitchFamily="50" charset="-127"/>
                <a:ea typeface="산돌광수연서 B" pitchFamily="50" charset="-127"/>
              </a:rPr>
              <a:t>팟타이의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 맛을 보기 </a:t>
            </a:r>
            <a:endParaRPr lang="en-US" altLang="ko-KR" sz="2400" dirty="0" smtClean="0">
              <a:latin typeface="산돌광수연서 B" pitchFamily="50" charset="-127"/>
              <a:ea typeface="산돌광수연서 B" pitchFamily="50" charset="-127"/>
            </a:endParaRPr>
          </a:p>
          <a:p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위한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대학생들의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발길이 끊이지 않는다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보통 태국음식점에서 만원을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호가하는</a:t>
            </a:r>
            <a:endParaRPr lang="en-US" altLang="ko-KR" sz="2400" dirty="0" smtClean="0">
              <a:latin typeface="산돌광수연서 B" pitchFamily="50" charset="-127"/>
              <a:ea typeface="산돌광수연서 B" pitchFamily="50" charset="-127"/>
            </a:endParaRPr>
          </a:p>
          <a:p>
            <a:r>
              <a:rPr lang="ko-KR" altLang="en-US" sz="2400" dirty="0" err="1" smtClean="0">
                <a:latin typeface="산돌광수연서 B" pitchFamily="50" charset="-127"/>
                <a:ea typeface="산돌광수연서 B" pitchFamily="50" charset="-127"/>
              </a:rPr>
              <a:t>팟타이의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가격이 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`</a:t>
            </a:r>
            <a:r>
              <a:rPr lang="ko-KR" altLang="en-US" sz="2400" dirty="0" err="1" smtClean="0">
                <a:latin typeface="산돌광수연서 B" pitchFamily="50" charset="-127"/>
                <a:ea typeface="산돌광수연서 B" pitchFamily="50" charset="-127"/>
              </a:rPr>
              <a:t>누들박스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'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에서는 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6,000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원대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저렴한 가격뿐 아니라 흰색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종이</a:t>
            </a:r>
            <a:endParaRPr lang="en-US" altLang="ko-KR" sz="2400" dirty="0" smtClean="0">
              <a:latin typeface="산돌광수연서 B" pitchFamily="50" charset="-127"/>
              <a:ea typeface="산돌광수연서 B" pitchFamily="50" charset="-127"/>
            </a:endParaRPr>
          </a:p>
          <a:p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박스를 이용한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깔끔한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포장에도 눈길이 간다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길거리에서도 가볍게 국수를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즐길</a:t>
            </a:r>
            <a:endParaRPr lang="en-US" altLang="ko-KR" sz="2400" dirty="0" smtClean="0">
              <a:latin typeface="산돌광수연서 B" pitchFamily="50" charset="-127"/>
              <a:ea typeface="산돌광수연서 B" pitchFamily="50" charset="-127"/>
            </a:endParaRPr>
          </a:p>
          <a:p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수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있는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종이박스포장도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젊은 대학생들 사이에서 인기다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.</a:t>
            </a:r>
            <a:b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</a:b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/>
            </a:r>
            <a:b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</a:br>
            <a:endParaRPr lang="ko-KR" altLang="en-US" sz="24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8000" dirty="0" smtClean="0">
                <a:latin typeface="산돌광수연서 B" pitchFamily="50" charset="-127"/>
                <a:ea typeface="산돌광수연서 B" pitchFamily="50" charset="-127"/>
              </a:rPr>
              <a:t>캐릭터 작업</a:t>
            </a:r>
            <a:endParaRPr lang="ko-KR" altLang="en-US" sz="80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85721" y="428604"/>
            <a:ext cx="2286016" cy="928694"/>
          </a:xfrm>
        </p:spPr>
        <p:txBody>
          <a:bodyPr>
            <a:noAutofit/>
          </a:bodyPr>
          <a:lstStyle/>
          <a:p>
            <a:r>
              <a:rPr lang="ko-KR" altLang="en-US" sz="7200" dirty="0" smtClean="0">
                <a:latin typeface="산돌광수연서 B" pitchFamily="50" charset="-127"/>
                <a:ea typeface="산돌광수연서 B" pitchFamily="50" charset="-127"/>
              </a:rPr>
              <a:t>횡성</a:t>
            </a:r>
            <a:endParaRPr lang="ko-KR" altLang="en-US" sz="7200" dirty="0">
              <a:latin typeface="산돌광수연서 B" pitchFamily="50" charset="-127"/>
              <a:ea typeface="산돌광수연서 B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85720" y="1785926"/>
            <a:ext cx="8543956" cy="4686319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강원도의 서남부 즉 영서지방에 위치한 군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</a:t>
            </a:r>
          </a:p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군의 경계는 동쪽은 평창군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서쪽은 양평군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남쪽은 원주시와 영월군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북쪽은 홍천군과 각각 접하고 있다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</a:p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지형은 태백산맥의 오대산에서 분기한 차령산맥이 군의 동부를 남서방향으로 뻗어 동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·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남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·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북부가 높은 산지로 둘러싸여 있고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서쪽은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완경사를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이룬다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</a:t>
            </a: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횡성한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6868" y="785794"/>
            <a:ext cx="7430264" cy="4647085"/>
          </a:xfrm>
        </p:spPr>
      </p:pic>
      <p:sp>
        <p:nvSpPr>
          <p:cNvPr id="5" name="TextBox 4"/>
          <p:cNvSpPr txBox="1"/>
          <p:nvPr/>
        </p:nvSpPr>
        <p:spPr>
          <a:xfrm>
            <a:off x="1772195" y="5715016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산돌광수연서 B" pitchFamily="50" charset="-127"/>
                <a:ea typeface="산돌광수연서 B" pitchFamily="50" charset="-127"/>
              </a:rPr>
              <a:t>건강한 소의 이미지를 주며 귀여움을 상징</a:t>
            </a:r>
            <a:endParaRPr lang="ko-KR" altLang="en-US" sz="28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dirty="0" smtClean="0">
                <a:latin typeface="산돌광수연서 B" pitchFamily="50" charset="-127"/>
                <a:ea typeface="산돌광수연서 B" pitchFamily="50" charset="-127"/>
              </a:rPr>
              <a:t>B I</a:t>
            </a:r>
            <a:endParaRPr lang="ko-KR" altLang="en-US" sz="80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461285">
            <a:off x="2738427" y="2351956"/>
            <a:ext cx="366714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35001" y="5643578"/>
            <a:ext cx="6873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산돌광수연서 B" pitchFamily="50" charset="-127"/>
                <a:ea typeface="산돌광수연서 B" pitchFamily="50" charset="-127"/>
              </a:rPr>
              <a:t>한자 소 우 </a:t>
            </a:r>
            <a:r>
              <a:rPr lang="ko-KR" altLang="en-US" sz="3200" dirty="0" err="1" smtClean="0">
                <a:latin typeface="산돌광수연서 B" pitchFamily="50" charset="-127"/>
                <a:ea typeface="산돌광수연서 B" pitchFamily="50" charset="-127"/>
              </a:rPr>
              <a:t>를</a:t>
            </a:r>
            <a:r>
              <a:rPr lang="ko-KR" altLang="en-US" sz="3200" dirty="0" smtClean="0">
                <a:latin typeface="산돌광수연서 B" pitchFamily="50" charset="-127"/>
                <a:ea typeface="산돌광수연서 B" pitchFamily="50" charset="-127"/>
              </a:rPr>
              <a:t> 써 우리 라는 의미로 어필한다</a:t>
            </a:r>
            <a:r>
              <a:rPr lang="en-US" altLang="ko-KR" sz="3200" dirty="0" smtClean="0">
                <a:latin typeface="산돌광수연서 B" pitchFamily="50" charset="-127"/>
                <a:ea typeface="산돌광수연서 B" pitchFamily="50" charset="-127"/>
              </a:rPr>
              <a:t>.</a:t>
            </a:r>
            <a:endParaRPr lang="ko-KR" altLang="en-US" sz="32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dirty="0" smtClean="0">
                <a:latin typeface="산돌광수연서 B" pitchFamily="50" charset="-127"/>
                <a:ea typeface="산돌광수연서 B" pitchFamily="50" charset="-127"/>
              </a:rPr>
              <a:t>Rendering</a:t>
            </a:r>
            <a:endParaRPr lang="ko-KR" altLang="en-US" sz="80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횡성한우 우리 완성본 어플리케이션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428736"/>
            <a:ext cx="376884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b="1" dirty="0" smtClean="0">
                <a:latin typeface="산돌광수연서 B" pitchFamily="50" charset="-127"/>
                <a:ea typeface="산돌광수연서 B" pitchFamily="50" charset="-127"/>
              </a:rPr>
              <a:t>최적의 사육공간</a:t>
            </a:r>
            <a:r>
              <a:rPr lang="en-US" altLang="ko-KR" b="1" dirty="0" smtClean="0">
                <a:latin typeface="산돌광수연서 B" pitchFamily="50" charset="-127"/>
                <a:ea typeface="산돌광수연서 B" pitchFamily="50" charset="-127"/>
              </a:rPr>
              <a:t>!</a:t>
            </a:r>
          </a:p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횡성군 지역별 표고 분포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: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해발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100~580m</a:t>
            </a:r>
            <a:b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</a:b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높은 일교차와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섬강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발원지의 깨끗한 물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b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</a:b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그리고 청정한 환경은 한우 사육의 최적지</a:t>
            </a:r>
            <a:b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</a:b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동쪽으로는 치악산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(1,288m),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남쪽으로는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백운산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(1,087m)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을 중심으로 서북쪽은 남한강과 섬강이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감싸안고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흐르는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분지형지형으로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전형적인 내륙기후의 특징이며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한반도의 중심부로 연평균기온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11℃,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연평균최고기온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32℃,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연평균 최저기온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-12℃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로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기온차가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심하고 밤과 낮의 일교차가 뚜렷하다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</a:t>
            </a: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  <p:pic>
        <p:nvPicPr>
          <p:cNvPr id="4" name="그림 3" descr="2011-12-06 06;13;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0"/>
            <a:ext cx="3324225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411543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낮과 밤의 일교차가 뚜렷합니다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</a:p>
          <a:p>
            <a:pPr lvl="1"/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횡성한우 고유의 맛을 생성 </a:t>
            </a:r>
          </a:p>
          <a:p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표고차가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고루 분포합니다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</a:p>
          <a:p>
            <a:pPr lvl="1"/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해발 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100m~1,200m </a:t>
            </a:r>
          </a:p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목초 및 산야초가 풍부하고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볏짚 구입이 용이합니다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</a:p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공기 및 수질 오염이 전혀 없는 청정 사육환경을 자랑합니다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</a:p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중부지역에서 제일 큰 한우 경매시장이 열립니다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</a:p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횡성한우만의 전용사료를 급여합니다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</a:t>
            </a:r>
          </a:p>
          <a:p>
            <a:pPr>
              <a:buNone/>
            </a:pP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  <p:pic>
        <p:nvPicPr>
          <p:cNvPr id="4" name="그림 3" descr="2011-12-06 06;14;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00042"/>
            <a:ext cx="2962275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3143248"/>
            <a:ext cx="8229600" cy="2286016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횡성한우는 국내 최초로 쇠고기 생산이력추적시스템을 도입하여 한우의 출생에서 사육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도축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가공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판매 그리고 식탁에 이르기까지 횡성한우의 모든 </a:t>
            </a:r>
            <a:r>
              <a:rPr lang="ko-KR" altLang="en-US" dirty="0" err="1" smtClean="0">
                <a:latin typeface="산돌광수연서 B" pitchFamily="50" charset="-127"/>
                <a:ea typeface="산돌광수연서 B" pitchFamily="50" charset="-127"/>
              </a:rPr>
              <a:t>정보를고객이</a:t>
            </a:r>
            <a:r>
              <a:rPr lang="ko-KR" altLang="en-US" dirty="0" smtClean="0">
                <a:latin typeface="산돌광수연서 B" pitchFamily="50" charset="-127"/>
                <a:ea typeface="산돌광수연서 B" pitchFamily="50" charset="-127"/>
              </a:rPr>
              <a:t> 직접 확인할 수 있</a:t>
            </a:r>
            <a:r>
              <a:rPr lang="ko-KR" altLang="en-US" dirty="0">
                <a:latin typeface="산돌광수연서 B" pitchFamily="50" charset="-127"/>
                <a:ea typeface="산돌광수연서 B" pitchFamily="50" charset="-127"/>
              </a:rPr>
              <a:t>다</a:t>
            </a:r>
            <a:r>
              <a:rPr lang="en-US" altLang="ko-KR" dirty="0" smtClean="0">
                <a:latin typeface="산돌광수연서 B" pitchFamily="50" charset="-127"/>
                <a:ea typeface="산돌광수연서 B" pitchFamily="50" charset="-127"/>
              </a:rPr>
              <a:t>.</a:t>
            </a:r>
            <a:endParaRPr lang="ko-KR" altLang="en-US" dirty="0">
              <a:latin typeface="산돌광수연서 B" pitchFamily="50" charset="-127"/>
              <a:ea typeface="산돌광수연서 B" pitchFamily="50" charset="-127"/>
            </a:endParaRPr>
          </a:p>
        </p:txBody>
      </p:sp>
      <p:pic>
        <p:nvPicPr>
          <p:cNvPr id="4" name="그림 3" descr="2011-12-06 06;16;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57166"/>
            <a:ext cx="2962275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한우축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500330" cy="2951209"/>
          </a:xfrm>
        </p:spPr>
      </p:pic>
      <p:sp>
        <p:nvSpPr>
          <p:cNvPr id="5" name="TextBox 4"/>
          <p:cNvSpPr txBox="1"/>
          <p:nvPr/>
        </p:nvSpPr>
        <p:spPr>
          <a:xfrm>
            <a:off x="3000364" y="1107121"/>
            <a:ext cx="5643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횡성은 전통적인 한우의 고장으로 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,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예부터 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4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대 우시장의 하나인 강원도 횡성우시장이 자리하고 있어 한우의 거래와 소비가 왕성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했던 지역입니다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산간지역이면서도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논농사가 발달하여 소의</a:t>
            </a:r>
            <a:r>
              <a:rPr lang="en-US" altLang="ko-KR" sz="2400" dirty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주요 먹이인 볏짚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구입이 용이한 조선을</a:t>
            </a:r>
            <a:r>
              <a:rPr lang="en-US" altLang="ko-KR" sz="2400" dirty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지녔고 일교차가 뚜렷하고 맑은 물 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주변에</a:t>
            </a:r>
            <a:r>
              <a:rPr lang="en-US" altLang="ko-KR" sz="2400" dirty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오염원이 없는 청정한 환경으로 우수품질의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한우를 사육 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하기에 최적의 조건을 지녔습니다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.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횡성한우는 육즙이 풍부하여 감칠맛이 나고 부드러우며 고기의 씹는 맛이 풍부함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, 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또 건강에 좋은 불포화지방산 함량이 높으며 가열 후에도 부드럽고 풍부한 </a:t>
            </a:r>
            <a:r>
              <a:rPr lang="ko-KR" altLang="en-US" sz="2400" dirty="0" err="1" smtClean="0">
                <a:latin typeface="산돌광수연서 B" pitchFamily="50" charset="-127"/>
                <a:ea typeface="산돌광수연서 B" pitchFamily="50" charset="-127"/>
              </a:rPr>
              <a:t>육즙을그대로</a:t>
            </a:r>
            <a:r>
              <a:rPr lang="ko-KR" altLang="en-US" sz="2400" dirty="0" smtClean="0">
                <a:latin typeface="산돌광수연서 B" pitchFamily="50" charset="-127"/>
                <a:ea typeface="산돌광수연서 B" pitchFamily="50" charset="-127"/>
              </a:rPr>
              <a:t> 전해줍니다</a:t>
            </a:r>
            <a:r>
              <a:rPr lang="en-US" altLang="ko-KR" sz="2400" dirty="0" smtClean="0">
                <a:latin typeface="산돌광수연서 B" pitchFamily="50" charset="-127"/>
                <a:ea typeface="산돌광수연서 B" pitchFamily="50" charset="-127"/>
              </a:rPr>
              <a:t>.</a:t>
            </a:r>
          </a:p>
          <a:p>
            <a:endParaRPr lang="ko-KR" altLang="en-US" sz="2400" dirty="0">
              <a:latin typeface="산돌광수연서 B" pitchFamily="50" charset="-127"/>
              <a:ea typeface="산돌광수연서 B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1-12-06 06;11;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37" y="571480"/>
            <a:ext cx="8908527" cy="4291018"/>
          </a:xfrm>
        </p:spPr>
      </p:pic>
      <p:pic>
        <p:nvPicPr>
          <p:cNvPr id="5" name="그림 4" descr="2011-12-06 06;11;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74" y="4857760"/>
            <a:ext cx="867365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1-12-06 06;17;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033" y="142852"/>
            <a:ext cx="8227935" cy="64294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404</Words>
  <Application>Microsoft Office PowerPoint</Application>
  <PresentationFormat>화면 슬라이드 쇼(4:3)</PresentationFormat>
  <Paragraphs>56</Paragraphs>
  <Slides>34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슬라이드 1</vt:lpstr>
      <vt:lpstr>Contents</vt:lpstr>
      <vt:lpstr>횡성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축제 내용</vt:lpstr>
      <vt:lpstr>축제내용-2</vt:lpstr>
      <vt:lpstr>축제내용-3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육회 테이크아웃 , 편의점 식품</vt:lpstr>
      <vt:lpstr>슬라이드 26</vt:lpstr>
      <vt:lpstr>슬라이드 27</vt:lpstr>
      <vt:lpstr>슬라이드 28</vt:lpstr>
      <vt:lpstr>슬라이드 29</vt:lpstr>
      <vt:lpstr>슬라이드 30</vt:lpstr>
      <vt:lpstr>B I</vt:lpstr>
      <vt:lpstr>슬라이드 32</vt:lpstr>
      <vt:lpstr>Rendering</vt:lpstr>
      <vt:lpstr>슬라이드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횡성 한우 축제</dc:title>
  <dc:creator>samsung</dc:creator>
  <cp:lastModifiedBy>com</cp:lastModifiedBy>
  <cp:revision>25</cp:revision>
  <dcterms:created xsi:type="dcterms:W3CDTF">2011-09-06T15:24:40Z</dcterms:created>
  <dcterms:modified xsi:type="dcterms:W3CDTF">2011-12-05T22:27:21Z</dcterms:modified>
</cp:coreProperties>
</file>