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7" r:id="rId3"/>
    <p:sldId id="261" r:id="rId4"/>
    <p:sldId id="259" r:id="rId5"/>
    <p:sldId id="262" r:id="rId6"/>
    <p:sldId id="263" r:id="rId7"/>
    <p:sldId id="265" r:id="rId8"/>
    <p:sldId id="257" r:id="rId9"/>
    <p:sldId id="26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F57913"/>
    <a:srgbClr val="EC700A"/>
    <a:srgbClr val="F575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3.7834582758152845E-2"/>
          <c:y val="0.17260330578512398"/>
          <c:w val="0.92000055992608976"/>
          <c:h val="0.645344898126176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B50C-269D-4683-AF10-8A387AF3B63A}" type="datetimeFigureOut">
              <a:rPr lang="ko-KR" altLang="en-US" smtClean="0"/>
              <a:t>2012-07-03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09C25-1DEE-419B-8CEC-CBA0AEE7A68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8097-A2D6-4493-A8AC-37125343ADE4}" type="datetimeFigureOut">
              <a:rPr lang="ko-KR" altLang="en-US" smtClean="0"/>
              <a:pPr/>
              <a:t>2012-07-03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DB52-2E13-4859-9826-B55B187409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8097-A2D6-4493-A8AC-37125343ADE4}" type="datetimeFigureOut">
              <a:rPr lang="ko-KR" altLang="en-US" smtClean="0"/>
              <a:pPr/>
              <a:t>2012-07-03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DB52-2E13-4859-9826-B55B187409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8097-A2D6-4493-A8AC-37125343ADE4}" type="datetimeFigureOut">
              <a:rPr lang="ko-KR" altLang="en-US" smtClean="0"/>
              <a:pPr/>
              <a:t>2012-07-03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DB52-2E13-4859-9826-B55B187409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8097-A2D6-4493-A8AC-37125343ADE4}" type="datetimeFigureOut">
              <a:rPr lang="ko-KR" altLang="en-US" smtClean="0"/>
              <a:pPr/>
              <a:t>2012-07-03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DB52-2E13-4859-9826-B55B187409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8097-A2D6-4493-A8AC-37125343ADE4}" type="datetimeFigureOut">
              <a:rPr lang="ko-KR" altLang="en-US" smtClean="0"/>
              <a:pPr/>
              <a:t>2012-07-03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DB52-2E13-4859-9826-B55B187409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8097-A2D6-4493-A8AC-37125343ADE4}" type="datetimeFigureOut">
              <a:rPr lang="ko-KR" altLang="en-US" smtClean="0"/>
              <a:pPr/>
              <a:t>2012-07-03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DB52-2E13-4859-9826-B55B187409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8097-A2D6-4493-A8AC-37125343ADE4}" type="datetimeFigureOut">
              <a:rPr lang="ko-KR" altLang="en-US" smtClean="0"/>
              <a:pPr/>
              <a:t>2012-07-03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DB52-2E13-4859-9826-B55B187409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8097-A2D6-4493-A8AC-37125343ADE4}" type="datetimeFigureOut">
              <a:rPr lang="ko-KR" altLang="en-US" smtClean="0"/>
              <a:pPr/>
              <a:t>2012-07-03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DB52-2E13-4859-9826-B55B187409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8097-A2D6-4493-A8AC-37125343ADE4}" type="datetimeFigureOut">
              <a:rPr lang="ko-KR" altLang="en-US" smtClean="0"/>
              <a:pPr/>
              <a:t>2012-07-03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DB52-2E13-4859-9826-B55B187409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8097-A2D6-4493-A8AC-37125343ADE4}" type="datetimeFigureOut">
              <a:rPr lang="ko-KR" altLang="en-US" smtClean="0"/>
              <a:pPr/>
              <a:t>2012-07-03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DB52-2E13-4859-9826-B55B187409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8097-A2D6-4493-A8AC-37125343ADE4}" type="datetimeFigureOut">
              <a:rPr lang="ko-KR" altLang="en-US" smtClean="0"/>
              <a:pPr/>
              <a:t>2012-07-03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DB52-2E13-4859-9826-B55B187409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18097-A2D6-4493-A8AC-37125343ADE4}" type="datetimeFigureOut">
              <a:rPr lang="ko-KR" altLang="en-US" smtClean="0"/>
              <a:pPr/>
              <a:t>2012-07-03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7DB52-2E13-4859-9826-B55B187409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hyperlink" Target="http://cyimg31.cyworld.com/common/file_down.asp?redirect=/310015/2010/7/6/91/24.jpg" TargetMode="External"/><Relationship Id="rId2" Type="http://schemas.openxmlformats.org/officeDocument/2006/relationships/hyperlink" Target="http://cyimg31.cyworld.com/common/file_down.asp?redirect=/310021/2010/7/5/56/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c2down.cyworld.co.kr/download?fid=64223229d7a87323ed9f33451075d70d&amp;name=002_00003.jpg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.png"/><Relationship Id="rId9" Type="http://schemas.openxmlformats.org/officeDocument/2006/relationships/hyperlink" Target="http://cyimg31.cyworld.com/common/file_down.asp?redirect=/310014/2010/8/10/53/7(1)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hyperlink" Target="http://c2down.cyworld.co.kr/download?fid=64223529fb30b64186e835960b7d2f6f&amp;name=20120219233714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c2down.cyworld.co.kr/download?fid=64223229d7a8732368e1345190a5abae&amp;name=20111218232601.jpg" TargetMode="Externa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ko-KR" alt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6528" t="17336" r="45535" b="74501"/>
          <a:stretch>
            <a:fillRect/>
          </a:stretch>
        </p:blipFill>
        <p:spPr bwMode="auto">
          <a:xfrm>
            <a:off x="357158" y="642918"/>
            <a:ext cx="2333641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14612" y="2857496"/>
            <a:ext cx="239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구은비의 활동</a:t>
            </a:r>
            <a:endParaRPr lang="ko-KR" alt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헤움네츄럴페이스162" pitchFamily="18" charset="-127"/>
              <a:ea typeface="헤움네츄럴페이스162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3571876"/>
            <a:ext cx="3579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활동을 통해 얻은 것</a:t>
            </a:r>
            <a:r>
              <a:rPr lang="en-US" altLang="ko-K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?</a:t>
            </a:r>
            <a:endParaRPr lang="ko-KR" alt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헤움네츄럴페이스162" pitchFamily="18" charset="-127"/>
              <a:ea typeface="헤움네츄럴페이스162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4357694"/>
            <a:ext cx="5202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한우 서포터즈로서의 핵심역량</a:t>
            </a:r>
            <a:r>
              <a:rPr lang="en-US" altLang="ko-K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!</a:t>
            </a:r>
            <a:endParaRPr lang="ko-KR" alt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헤움네츄럴페이스162" pitchFamily="18" charset="-127"/>
              <a:ea typeface="헤움네츄럴페이스162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5143512"/>
            <a:ext cx="4881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런던 현지인에게 한우 알리기</a:t>
            </a:r>
            <a:r>
              <a:rPr lang="en-US" altLang="ko-K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!</a:t>
            </a:r>
            <a:endParaRPr lang="ko-KR" alt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헤움네츄럴페이스162" pitchFamily="18" charset="-127"/>
              <a:ea typeface="헤움네츄럴페이스162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20" y="428604"/>
            <a:ext cx="14285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목차</a:t>
            </a:r>
            <a:endParaRPr lang="ko-KR" altLang="en-US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헤움네츄럴페이스162" pitchFamily="18" charset="-127"/>
              <a:ea typeface="헤움네츄럴페이스162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2" y="2143116"/>
            <a:ext cx="327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구은비는 누구인가</a:t>
            </a:r>
            <a:r>
              <a:rPr lang="en-US" altLang="ko-K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?</a:t>
            </a:r>
            <a:endParaRPr lang="ko-KR" alt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헤움네츄럴페이스162" pitchFamily="18" charset="-127"/>
              <a:ea typeface="헤움네츄럴페이스162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ko-KR" alt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6528" t="17336" r="45535" b="74501"/>
          <a:stretch>
            <a:fillRect/>
          </a:stretch>
        </p:blipFill>
        <p:spPr bwMode="auto">
          <a:xfrm>
            <a:off x="7921615" y="160500"/>
            <a:ext cx="1222385" cy="78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327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구은비는 누구인가</a:t>
            </a:r>
            <a:r>
              <a:rPr lang="en-US" altLang="ko-K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?</a:t>
            </a:r>
            <a:endParaRPr lang="ko-KR" alt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헤움네츄럴페이스162" pitchFamily="18" charset="-127"/>
              <a:ea typeface="헤움네츄럴페이스162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714356"/>
            <a:ext cx="5357818" cy="71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내용 개체 틀 21" descr="20120419_134247.jpg"/>
          <p:cNvPicPr>
            <a:picLocks noChangeAspect="1"/>
          </p:cNvPicPr>
          <p:nvPr/>
        </p:nvPicPr>
        <p:blipFill>
          <a:blip r:embed="rId3" cstate="print"/>
          <a:srcRect l="10391" r="18948" b="10364"/>
          <a:stretch>
            <a:fillRect/>
          </a:stretch>
        </p:blipFill>
        <p:spPr>
          <a:xfrm rot="5249662">
            <a:off x="5209510" y="2130962"/>
            <a:ext cx="3438027" cy="24219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714348" y="2143116"/>
            <a:ext cx="4416594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rPr>
              <a:t>안녕하세요</a:t>
            </a:r>
            <a:r>
              <a:rPr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rPr>
              <a:t>!</a:t>
            </a:r>
            <a:r>
              <a:rPr lang="ko-KR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rPr>
              <a:t> 저는</a:t>
            </a:r>
            <a:endParaRPr lang="en-US" altLang="ko-KR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365달콤한머핀" pitchFamily="18" charset="-127"/>
              <a:ea typeface="365달콤한머핀" pitchFamily="18" charset="-127"/>
            </a:endParaRPr>
          </a:p>
          <a:p>
            <a:r>
              <a:rPr lang="ko-KR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rPr>
              <a:t>한림대학교 영어영문학과</a:t>
            </a:r>
            <a:endParaRPr lang="en-US" altLang="ko-KR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365달콤한머핀" pitchFamily="18" charset="-127"/>
              <a:ea typeface="365달콤한머핀" pitchFamily="18" charset="-127"/>
            </a:endParaRPr>
          </a:p>
          <a:p>
            <a:r>
              <a:rPr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rPr>
              <a:t>23</a:t>
            </a:r>
            <a:r>
              <a:rPr lang="ko-KR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rPr>
              <a:t>살</a:t>
            </a:r>
            <a:r>
              <a:rPr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rPr>
              <a:t> </a:t>
            </a:r>
            <a:r>
              <a:rPr lang="ko-KR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rPr>
              <a:t>구은비라고 합니다</a:t>
            </a:r>
            <a:endParaRPr lang="en-US" altLang="ko-KR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365달콤한머핀" pitchFamily="18" charset="-127"/>
              <a:ea typeface="365달콤한머핀" pitchFamily="18" charset="-127"/>
            </a:endParaRPr>
          </a:p>
          <a:p>
            <a:endParaRPr lang="en-US" altLang="ko-KR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365달콤한머핀" pitchFamily="18" charset="-127"/>
              <a:ea typeface="365달콤한머핀" pitchFamily="18" charset="-127"/>
            </a:endParaRPr>
          </a:p>
          <a:p>
            <a:r>
              <a:rPr lang="ko-KR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rPr>
              <a:t>활동적인 것을 좋아하며 새로운 것에 대한</a:t>
            </a:r>
            <a:endParaRPr lang="en-US" altLang="ko-KR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365달콤한머핀" pitchFamily="18" charset="-127"/>
              <a:ea typeface="365달콤한머핀" pitchFamily="18" charset="-127"/>
            </a:endParaRPr>
          </a:p>
          <a:p>
            <a:r>
              <a:rPr lang="ko-KR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rPr>
              <a:t>호기심도 왕성한 패기 넘치는 학생입니다</a:t>
            </a:r>
            <a:r>
              <a:rPr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rPr>
              <a:t>!</a:t>
            </a:r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571472" y="2000240"/>
            <a:ext cx="4572032" cy="2571768"/>
          </a:xfrm>
          <a:prstGeom prst="wedgeRoundRectCallout">
            <a:avLst>
              <a:gd name="adj1" fmla="val 62005"/>
              <a:gd name="adj2" fmla="val 7049"/>
              <a:gd name="adj3" fmla="val 16667"/>
            </a:avLst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90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ko-KR" alt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6528" t="17336" r="45535" b="74501"/>
          <a:stretch>
            <a:fillRect/>
          </a:stretch>
        </p:blipFill>
        <p:spPr bwMode="auto">
          <a:xfrm>
            <a:off x="7921615" y="160500"/>
            <a:ext cx="1222385" cy="78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내용 개체 틀 13" descr="20111028190020.jpg"/>
          <p:cNvPicPr>
            <a:picLocks noChangeAspect="1"/>
          </p:cNvPicPr>
          <p:nvPr/>
        </p:nvPicPr>
        <p:blipFill>
          <a:blip r:embed="rId3"/>
          <a:srcRect t="4211" b="66644"/>
          <a:stretch>
            <a:fillRect/>
          </a:stretch>
        </p:blipFill>
        <p:spPr>
          <a:xfrm>
            <a:off x="2928926" y="1071546"/>
            <a:ext cx="1357322" cy="19779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내용 개체 틀 3" descr="cycameraimag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00628" y="3946547"/>
            <a:ext cx="1428760" cy="1905013"/>
          </a:xfrm>
          <a:effectLst>
            <a:softEdge rad="63500"/>
          </a:effectLst>
        </p:spPr>
      </p:pic>
      <p:pic>
        <p:nvPicPr>
          <p:cNvPr id="16" name="내용 개체 틀 7" descr="2011-11-04 19_PhotoWon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429132"/>
            <a:ext cx="1219195" cy="16255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내용 개체 틀 9" descr="20090228234719_41255360.jpg"/>
          <p:cNvPicPr>
            <a:picLocks noChangeAspect="1"/>
          </p:cNvPicPr>
          <p:nvPr/>
        </p:nvPicPr>
        <p:blipFill>
          <a:blip r:embed="rId6"/>
          <a:srcRect b="50139"/>
          <a:stretch>
            <a:fillRect/>
          </a:stretch>
        </p:blipFill>
        <p:spPr>
          <a:xfrm>
            <a:off x="428596" y="1142984"/>
            <a:ext cx="1285742" cy="19232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내용 개체 틀 11" descr="13036477832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2396" y="4232299"/>
            <a:ext cx="1219195" cy="16255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내용 개체 틀 17" descr="47.jpg"/>
          <p:cNvPicPr>
            <a:picLocks noChangeAspect="1"/>
          </p:cNvPicPr>
          <p:nvPr/>
        </p:nvPicPr>
        <p:blipFill>
          <a:blip r:embed="rId8"/>
          <a:srcRect r="4566"/>
          <a:stretch>
            <a:fillRect/>
          </a:stretch>
        </p:blipFill>
        <p:spPr>
          <a:xfrm>
            <a:off x="571472" y="4000504"/>
            <a:ext cx="3000396" cy="13698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내용 개체 틀 19" descr="복권위원회 48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72132" y="1714488"/>
            <a:ext cx="1930030" cy="12858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1" name="오른쪽 화살표 20"/>
          <p:cNvSpPr/>
          <p:nvPr/>
        </p:nvSpPr>
        <p:spPr>
          <a:xfrm>
            <a:off x="285720" y="2786058"/>
            <a:ext cx="8715436" cy="1285884"/>
          </a:xfrm>
          <a:prstGeom prst="rightArrow">
            <a:avLst>
              <a:gd name="adj1" fmla="val 40240"/>
              <a:gd name="adj2" fmla="val 52091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헤움네츄럴페이스132" pitchFamily="18" charset="-127"/>
              <a:ea typeface="헤움네츄럴페이스132" pitchFamily="18" charset="-127"/>
            </a:endParaRPr>
          </a:p>
        </p:txBody>
      </p:sp>
      <p:sp>
        <p:nvSpPr>
          <p:cNvPr id="22" name="순서도: 연결자 21"/>
          <p:cNvSpPr/>
          <p:nvPr/>
        </p:nvSpPr>
        <p:spPr>
          <a:xfrm>
            <a:off x="928662" y="3071810"/>
            <a:ext cx="142876" cy="142876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헤움네츄럴페이스132" pitchFamily="18" charset="-127"/>
              <a:ea typeface="헤움네츄럴페이스132" pitchFamily="18" charset="-127"/>
            </a:endParaRPr>
          </a:p>
        </p:txBody>
      </p:sp>
      <p:sp>
        <p:nvSpPr>
          <p:cNvPr id="23" name="순서도: 연결자 22"/>
          <p:cNvSpPr/>
          <p:nvPr/>
        </p:nvSpPr>
        <p:spPr>
          <a:xfrm>
            <a:off x="2071670" y="3571876"/>
            <a:ext cx="142876" cy="142876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헤움네츄럴페이스132" pitchFamily="18" charset="-127"/>
              <a:ea typeface="헤움네츄럴페이스132" pitchFamily="18" charset="-127"/>
            </a:endParaRPr>
          </a:p>
        </p:txBody>
      </p:sp>
      <p:sp>
        <p:nvSpPr>
          <p:cNvPr id="24" name="순서도: 연결자 23"/>
          <p:cNvSpPr/>
          <p:nvPr/>
        </p:nvSpPr>
        <p:spPr>
          <a:xfrm>
            <a:off x="3500430" y="3071810"/>
            <a:ext cx="142876" cy="142876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헤움네츄럴페이스132" pitchFamily="18" charset="-127"/>
              <a:ea typeface="헤움네츄럴페이스132" pitchFamily="18" charset="-127"/>
            </a:endParaRPr>
          </a:p>
        </p:txBody>
      </p:sp>
      <p:sp>
        <p:nvSpPr>
          <p:cNvPr id="25" name="순서도: 연결자 24"/>
          <p:cNvSpPr/>
          <p:nvPr/>
        </p:nvSpPr>
        <p:spPr>
          <a:xfrm>
            <a:off x="5000628" y="3643314"/>
            <a:ext cx="142876" cy="142876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헤움네츄럴페이스132" pitchFamily="18" charset="-127"/>
              <a:ea typeface="헤움네츄럴페이스132" pitchFamily="18" charset="-127"/>
            </a:endParaRPr>
          </a:p>
        </p:txBody>
      </p:sp>
      <p:sp>
        <p:nvSpPr>
          <p:cNvPr id="26" name="순서도: 연결자 25"/>
          <p:cNvSpPr/>
          <p:nvPr/>
        </p:nvSpPr>
        <p:spPr>
          <a:xfrm>
            <a:off x="6429388" y="3071810"/>
            <a:ext cx="142876" cy="142876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헤움네츄럴페이스132" pitchFamily="18" charset="-127"/>
              <a:ea typeface="헤움네츄럴페이스132" pitchFamily="18" charset="-127"/>
            </a:endParaRPr>
          </a:p>
        </p:txBody>
      </p:sp>
      <p:sp>
        <p:nvSpPr>
          <p:cNvPr id="27" name="순서도: 연결자 26"/>
          <p:cNvSpPr/>
          <p:nvPr/>
        </p:nvSpPr>
        <p:spPr>
          <a:xfrm>
            <a:off x="8072462" y="3643314"/>
            <a:ext cx="142876" cy="142876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헤움네츄럴페이스132" pitchFamily="18" charset="-127"/>
              <a:ea typeface="헤움네츄럴페이스132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910" y="3286124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헤움네츄럴페이스132" pitchFamily="18" charset="-127"/>
                <a:ea typeface="헤움네츄럴페이스132" pitchFamily="18" charset="-127"/>
              </a:rPr>
              <a:t>2009</a:t>
            </a:r>
            <a:r>
              <a:rPr lang="ko-KR" altLang="en-US" sz="1400" b="1" dirty="0" smtClean="0">
                <a:latin typeface="헤움네츄럴페이스132" pitchFamily="18" charset="-127"/>
                <a:ea typeface="헤움네츄럴페이스132" pitchFamily="18" charset="-127"/>
              </a:rPr>
              <a:t>년</a:t>
            </a:r>
            <a:endParaRPr lang="ko-KR" altLang="en-US" sz="1400" b="1" dirty="0">
              <a:latin typeface="헤움네츄럴페이스132" pitchFamily="18" charset="-127"/>
              <a:ea typeface="헤움네츄럴페이스132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43042" y="3286124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헤움네츄럴페이스132" pitchFamily="18" charset="-127"/>
                <a:ea typeface="헤움네츄럴페이스132" pitchFamily="18" charset="-127"/>
              </a:rPr>
              <a:t>2010</a:t>
            </a:r>
            <a:r>
              <a:rPr lang="ko-KR" altLang="en-US" sz="1400" b="1" dirty="0" smtClean="0">
                <a:latin typeface="헤움네츄럴페이스132" pitchFamily="18" charset="-127"/>
                <a:ea typeface="헤움네츄럴페이스132" pitchFamily="18" charset="-127"/>
              </a:rPr>
              <a:t>년 </a:t>
            </a:r>
            <a:r>
              <a:rPr lang="en-US" altLang="ko-KR" sz="1400" b="1" dirty="0" smtClean="0">
                <a:latin typeface="헤움네츄럴페이스132" pitchFamily="18" charset="-127"/>
                <a:ea typeface="헤움네츄럴페이스132" pitchFamily="18" charset="-127"/>
              </a:rPr>
              <a:t>7</a:t>
            </a:r>
            <a:r>
              <a:rPr lang="ko-KR" altLang="en-US" sz="1400" b="1" dirty="0" smtClean="0">
                <a:latin typeface="헤움네츄럴페이스132" pitchFamily="18" charset="-127"/>
                <a:ea typeface="헤움네츄럴페이스132" pitchFamily="18" charset="-127"/>
              </a:rPr>
              <a:t>월</a:t>
            </a:r>
            <a:endParaRPr lang="ko-KR" altLang="en-US" sz="1400" b="1" dirty="0">
              <a:latin typeface="헤움네츄럴페이스132" pitchFamily="18" charset="-127"/>
              <a:ea typeface="헤움네츄럴페이스132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5107" y="3214686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헤움네츄럴페이스132" pitchFamily="18" charset="-127"/>
                <a:ea typeface="헤움네츄럴페이스132" pitchFamily="18" charset="-127"/>
              </a:rPr>
              <a:t>2011</a:t>
            </a:r>
            <a:r>
              <a:rPr lang="ko-KR" altLang="en-US" sz="1400" b="1" dirty="0" smtClean="0">
                <a:latin typeface="헤움네츄럴페이스132" pitchFamily="18" charset="-127"/>
                <a:ea typeface="헤움네츄럴페이스132" pitchFamily="18" charset="-127"/>
              </a:rPr>
              <a:t>년 </a:t>
            </a:r>
            <a:r>
              <a:rPr lang="en-US" altLang="ko-KR" sz="1400" b="1" dirty="0" smtClean="0">
                <a:latin typeface="헤움네츄럴페이스132" pitchFamily="18" charset="-127"/>
                <a:ea typeface="헤움네츄럴페이스132" pitchFamily="18" charset="-127"/>
              </a:rPr>
              <a:t>12</a:t>
            </a:r>
            <a:r>
              <a:rPr lang="ko-KR" altLang="en-US" sz="1400" b="1" dirty="0" smtClean="0">
                <a:latin typeface="헤움네츄럴페이스132" pitchFamily="18" charset="-127"/>
                <a:ea typeface="헤움네츄럴페이스132" pitchFamily="18" charset="-127"/>
              </a:rPr>
              <a:t>월</a:t>
            </a:r>
            <a:endParaRPr lang="ko-KR" altLang="en-US" sz="1400" b="1" dirty="0">
              <a:latin typeface="헤움네츄럴페이스132" pitchFamily="18" charset="-127"/>
              <a:ea typeface="헤움네츄럴페이스132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86710" y="3286124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헤움네츄럴페이스132" pitchFamily="18" charset="-127"/>
                <a:ea typeface="헤움네츄럴페이스132" pitchFamily="18" charset="-127"/>
              </a:rPr>
              <a:t>2012</a:t>
            </a:r>
            <a:r>
              <a:rPr lang="ko-KR" altLang="en-US" sz="1400" b="1" dirty="0" smtClean="0">
                <a:latin typeface="헤움네츄럴페이스132" pitchFamily="18" charset="-127"/>
                <a:ea typeface="헤움네츄럴페이스132" pitchFamily="18" charset="-127"/>
              </a:rPr>
              <a:t>년 </a:t>
            </a:r>
            <a:endParaRPr lang="ko-KR" altLang="en-US" sz="1400" b="1" dirty="0">
              <a:latin typeface="헤움네츄럴페이스132" pitchFamily="18" charset="-127"/>
              <a:ea typeface="헤움네츄럴페이스132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1802" y="3214686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헤움네츄럴페이스132" pitchFamily="18" charset="-127"/>
                <a:ea typeface="헤움네츄럴페이스132" pitchFamily="18" charset="-127"/>
              </a:rPr>
              <a:t>2010</a:t>
            </a:r>
            <a:r>
              <a:rPr lang="ko-KR" altLang="en-US" sz="1400" b="1" dirty="0" smtClean="0">
                <a:latin typeface="헤움네츄럴페이스132" pitchFamily="18" charset="-127"/>
                <a:ea typeface="헤움네츄럴페이스132" pitchFamily="18" charset="-127"/>
              </a:rPr>
              <a:t>년 </a:t>
            </a:r>
            <a:r>
              <a:rPr lang="en-US" altLang="ko-KR" sz="1400" b="1" dirty="0" smtClean="0">
                <a:latin typeface="헤움네츄럴페이스132" pitchFamily="18" charset="-127"/>
                <a:ea typeface="헤움네츄럴페이스132" pitchFamily="18" charset="-127"/>
              </a:rPr>
              <a:t>10</a:t>
            </a:r>
            <a:r>
              <a:rPr lang="ko-KR" altLang="en-US" sz="1400" b="1" dirty="0" smtClean="0">
                <a:latin typeface="헤움네츄럴페이스132" pitchFamily="18" charset="-127"/>
                <a:ea typeface="헤움네츄럴페이스132" pitchFamily="18" charset="-127"/>
              </a:rPr>
              <a:t>월</a:t>
            </a:r>
            <a:endParaRPr lang="ko-KR" altLang="en-US" sz="1400" b="1" dirty="0">
              <a:latin typeface="헤움네츄럴페이스132" pitchFamily="18" charset="-127"/>
              <a:ea typeface="헤움네츄럴페이스132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3357562"/>
            <a:ext cx="91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헤움네츄럴페이스132" pitchFamily="18" charset="-127"/>
                <a:ea typeface="헤움네츄럴페이스132" pitchFamily="18" charset="-127"/>
              </a:rPr>
              <a:t>2011</a:t>
            </a:r>
            <a:r>
              <a:rPr lang="ko-KR" altLang="en-US" sz="1400" b="1" dirty="0" smtClean="0">
                <a:latin typeface="헤움네츄럴페이스132" pitchFamily="18" charset="-127"/>
                <a:ea typeface="헤움네츄럴페이스132" pitchFamily="18" charset="-127"/>
              </a:rPr>
              <a:t>년 </a:t>
            </a:r>
            <a:r>
              <a:rPr lang="en-US" altLang="ko-KR" sz="1400" b="1" dirty="0" smtClean="0">
                <a:latin typeface="헤움네츄럴페이스132" pitchFamily="18" charset="-127"/>
                <a:ea typeface="헤움네츄럴페이스132" pitchFamily="18" charset="-127"/>
              </a:rPr>
              <a:t>11</a:t>
            </a:r>
            <a:r>
              <a:rPr lang="ko-KR" altLang="en-US" sz="1400" b="1" dirty="0" smtClean="0">
                <a:latin typeface="헤움네츄럴페이스132" pitchFamily="18" charset="-127"/>
                <a:ea typeface="헤움네츄럴페이스132" pitchFamily="18" charset="-127"/>
              </a:rPr>
              <a:t>월</a:t>
            </a:r>
            <a:endParaRPr lang="ko-KR" altLang="en-US" sz="1400" b="1" dirty="0">
              <a:latin typeface="헤움네츄럴페이스132" pitchFamily="18" charset="-127"/>
              <a:ea typeface="헤움네츄럴페이스132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142852"/>
            <a:ext cx="239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구은비의 활동</a:t>
            </a:r>
            <a:endParaRPr lang="ko-KR" alt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헤움네츄럴페이스162" pitchFamily="18" charset="-127"/>
              <a:ea typeface="헤움네츄럴페이스162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0" y="714356"/>
            <a:ext cx="5357818" cy="71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714480" y="2428868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베이커리</a:t>
            </a:r>
            <a:endParaRPr lang="en-US" altLang="ko-KR" sz="1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아르바이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트</a:t>
            </a:r>
            <a:endParaRPr lang="ko-KR" alt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14810" y="2428868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사랑의 연탄나눔</a:t>
            </a:r>
            <a:endParaRPr lang="en-US" altLang="ko-KR" sz="1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봉사활동</a:t>
            </a:r>
            <a:endParaRPr lang="en-US" altLang="ko-KR" sz="1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00958" y="2357430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복권위원회</a:t>
            </a:r>
            <a:endParaRPr lang="en-US" altLang="ko-KR" sz="1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대학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생 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홍보대사</a:t>
            </a:r>
            <a:endParaRPr lang="en-US" altLang="ko-KR" sz="1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910" y="5429264"/>
            <a:ext cx="2327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한림대학교 하계 국제 프로그램</a:t>
            </a:r>
            <a:endParaRPr lang="en-US" altLang="ko-KR" sz="1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71934" y="6072206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청소년 흡연예방</a:t>
            </a:r>
            <a:endParaRPr lang="en-US" altLang="ko-KR" sz="1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캠페인 서포터즈</a:t>
            </a:r>
            <a:endParaRPr lang="en-US" altLang="ko-KR" sz="1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29256" y="5857892"/>
            <a:ext cx="132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기아체험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24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시간</a:t>
            </a:r>
            <a:endParaRPr lang="en-US" altLang="ko-KR" sz="1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봉사활동</a:t>
            </a:r>
            <a:endParaRPr lang="en-US" altLang="ko-KR" sz="1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15272" y="5857892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예식 도우미</a:t>
            </a:r>
            <a:endParaRPr lang="en-US" altLang="ko-KR" sz="1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아르바이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트</a:t>
            </a:r>
            <a:endParaRPr lang="en-US" altLang="ko-KR" sz="1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http://cyimg31.cyworld.com/common/file_down.asp?redirect=%2F310021%2F2010%2F7%2F5%2F56%2F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50161"/>
          <a:stretch>
            <a:fillRect/>
          </a:stretch>
        </p:blipFill>
        <p:spPr bwMode="auto">
          <a:xfrm rot="267294">
            <a:off x="5779894" y="1243882"/>
            <a:ext cx="2666992" cy="1774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6" name="직사각형 5"/>
          <p:cNvSpPr/>
          <p:nvPr/>
        </p:nvSpPr>
        <p:spPr>
          <a:xfrm>
            <a:off x="0" y="0"/>
            <a:ext cx="9144000" cy="90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46528" t="17336" r="45535" b="74501"/>
          <a:stretch>
            <a:fillRect/>
          </a:stretch>
        </p:blipFill>
        <p:spPr bwMode="auto">
          <a:xfrm>
            <a:off x="7921615" y="160500"/>
            <a:ext cx="1222385" cy="78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c2down.cyworld.co.kr/download?fid=64223229d7a87323ed9f33451075d70d&amp;name=002_0000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b="23809"/>
          <a:stretch>
            <a:fillRect/>
          </a:stretch>
        </p:blipFill>
        <p:spPr bwMode="auto">
          <a:xfrm rot="21315742">
            <a:off x="2571736" y="2143116"/>
            <a:ext cx="3357586" cy="1893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0" y="142852"/>
            <a:ext cx="3579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활동을 통해 얻은 것</a:t>
            </a:r>
            <a:r>
              <a:rPr lang="en-US" altLang="ko-K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?</a:t>
            </a:r>
            <a:endParaRPr lang="ko-KR" alt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헤움네츄럴페이스162" pitchFamily="18" charset="-127"/>
              <a:ea typeface="헤움네츄럴페이스162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714356"/>
            <a:ext cx="5357818" cy="71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929058" y="4286256"/>
            <a:ext cx="5091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외국인 학생들과 한달 동안 함께 생활하며</a:t>
            </a:r>
            <a:endParaRPr lang="en-US" altLang="ko-KR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한국 전통음식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예절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문화 알려주기</a:t>
            </a:r>
            <a:endParaRPr lang="ko-KR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</p:txBody>
      </p:sp>
      <p:pic>
        <p:nvPicPr>
          <p:cNvPr id="14" name="Picture 6" descr="http://cyimg31.cyworld.com/common/file_down.asp?redirect=%2F310015%2F2010%2F7%2F6%2F91%2F24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t="50562"/>
          <a:stretch>
            <a:fillRect/>
          </a:stretch>
        </p:blipFill>
        <p:spPr bwMode="auto">
          <a:xfrm rot="21220151">
            <a:off x="500034" y="4071942"/>
            <a:ext cx="270600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5" name="Picture 4" descr="http://cyimg31.cyworld.com/common/file_down.asp?redirect=%2F310014%2F2010%2F8%2F10%2F53%2F7%281%29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r="14499" b="50598"/>
          <a:stretch>
            <a:fillRect/>
          </a:stretch>
        </p:blipFill>
        <p:spPr bwMode="auto">
          <a:xfrm>
            <a:off x="214282" y="1428736"/>
            <a:ext cx="231361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16" name="타원 15"/>
          <p:cNvSpPr/>
          <p:nvPr/>
        </p:nvSpPr>
        <p:spPr>
          <a:xfrm>
            <a:off x="6215074" y="5286388"/>
            <a:ext cx="1071570" cy="1143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286512" y="5637436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Yoon 사춘기 Light_TT" pitchFamily="18" charset="-127"/>
                <a:ea typeface="Yoon 사춘기 Light_TT" pitchFamily="18" charset="-127"/>
              </a:rPr>
              <a:t>친화</a:t>
            </a:r>
            <a:r>
              <a:rPr lang="ko-KR" altLang="en-US" sz="2400" dirty="0" smtClean="0">
                <a:solidFill>
                  <a:schemeClr val="bg1"/>
                </a:solidFill>
                <a:latin typeface="Yoon 사춘기 Light_TT" pitchFamily="18" charset="-127"/>
                <a:ea typeface="Yoon 사춘기 Light_TT" pitchFamily="18" charset="-127"/>
              </a:rPr>
              <a:t>력</a:t>
            </a:r>
            <a:endParaRPr lang="ko-KR" altLang="en-US" sz="2400" dirty="0">
              <a:solidFill>
                <a:schemeClr val="bg1"/>
              </a:solidFill>
              <a:latin typeface="Yoon 사춘기 Light_TT" pitchFamily="18" charset="-127"/>
              <a:ea typeface="Yoon 사춘기 Light_TT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500958" y="5286388"/>
            <a:ext cx="1071570" cy="1143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683675" y="562593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Yoon 사춘기 Light_TT" pitchFamily="18" charset="-127"/>
                <a:ea typeface="Yoon 사춘기 Light_TT" pitchFamily="18" charset="-127"/>
              </a:rPr>
              <a:t>소통</a:t>
            </a:r>
            <a:endParaRPr lang="ko-KR" altLang="en-US" sz="2400" dirty="0">
              <a:solidFill>
                <a:schemeClr val="bg1"/>
              </a:solidFill>
              <a:latin typeface="Yoon 사춘기 Light_TT" pitchFamily="18" charset="-127"/>
              <a:ea typeface="Yoon 사춘기 Light_TT" pitchFamily="18" charset="-127"/>
            </a:endParaRPr>
          </a:p>
        </p:txBody>
      </p:sp>
      <p:sp>
        <p:nvSpPr>
          <p:cNvPr id="20" name="오른쪽 화살표 19"/>
          <p:cNvSpPr/>
          <p:nvPr/>
        </p:nvSpPr>
        <p:spPr>
          <a:xfrm>
            <a:off x="5072066" y="5643578"/>
            <a:ext cx="928694" cy="500066"/>
          </a:xfrm>
          <a:prstGeom prst="rightArrow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90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6528" t="17336" r="45535" b="74501"/>
          <a:stretch>
            <a:fillRect/>
          </a:stretch>
        </p:blipFill>
        <p:spPr bwMode="auto">
          <a:xfrm>
            <a:off x="7921615" y="160500"/>
            <a:ext cx="1222385" cy="78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142852"/>
            <a:ext cx="3579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활동을 통해 얻은 것</a:t>
            </a:r>
            <a:r>
              <a:rPr lang="en-US" altLang="ko-K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?</a:t>
            </a:r>
            <a:endParaRPr lang="ko-KR" alt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헤움네츄럴페이스162" pitchFamily="18" charset="-127"/>
              <a:ea typeface="헤움네츄럴페이스162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714356"/>
            <a:ext cx="5357818" cy="71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357686" y="4000504"/>
            <a:ext cx="4604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복권위원회 대학생 홍보대사로써</a:t>
            </a:r>
            <a:endParaRPr lang="en-US" altLang="ko-KR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온라인 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SNS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 활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동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오프라인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 사춘기 Light_TT" pitchFamily="18" charset="-127"/>
                <a:ea typeface="Yoon 사춘기 Light_TT" pitchFamily="18" charset="-127"/>
              </a:rPr>
              <a:t>단체 활동</a:t>
            </a:r>
            <a:endParaRPr lang="en-US" altLang="ko-KR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  <a:p>
            <a:endParaRPr lang="ko-KR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 사춘기 Light_TT" pitchFamily="18" charset="-127"/>
              <a:ea typeface="Yoon 사춘기 Light_TT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6215074" y="5286388"/>
            <a:ext cx="1071570" cy="1143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286512" y="5637436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Yoon 사춘기 Light_TT" pitchFamily="18" charset="-127"/>
                <a:ea typeface="Yoon 사춘기 Light_TT" pitchFamily="18" charset="-127"/>
              </a:rPr>
              <a:t>책임감</a:t>
            </a:r>
            <a:endParaRPr lang="ko-KR" altLang="en-US" sz="2400" dirty="0">
              <a:solidFill>
                <a:schemeClr val="bg1"/>
              </a:solidFill>
              <a:latin typeface="Yoon 사춘기 Light_TT" pitchFamily="18" charset="-127"/>
              <a:ea typeface="Yoon 사춘기 Light_TT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500958" y="5286388"/>
            <a:ext cx="1071570" cy="1143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683675" y="562593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Yoon 사춘기 Light_TT" pitchFamily="18" charset="-127"/>
                <a:ea typeface="Yoon 사춘기 Light_TT" pitchFamily="18" charset="-127"/>
              </a:rPr>
              <a:t>화합</a:t>
            </a:r>
            <a:endParaRPr lang="ko-KR" altLang="en-US" sz="2400" dirty="0">
              <a:solidFill>
                <a:schemeClr val="bg1"/>
              </a:solidFill>
              <a:latin typeface="Yoon 사춘기 Light_TT" pitchFamily="18" charset="-127"/>
              <a:ea typeface="Yoon 사춘기 Light_TT" pitchFamily="18" charset="-127"/>
            </a:endParaRPr>
          </a:p>
        </p:txBody>
      </p:sp>
      <p:sp>
        <p:nvSpPr>
          <p:cNvPr id="20" name="오른쪽 화살표 19"/>
          <p:cNvSpPr/>
          <p:nvPr/>
        </p:nvSpPr>
        <p:spPr>
          <a:xfrm>
            <a:off x="5072066" y="5643578"/>
            <a:ext cx="928694" cy="500066"/>
          </a:xfrm>
          <a:prstGeom prst="rightArrow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http://file.brainleague.co.kr/HRD_FILE/WebEditor/724529D8-B841-45D9-8524-8865F4059956.jpg"/>
          <p:cNvPicPr>
            <a:picLocks noChangeAspect="1" noChangeArrowheads="1"/>
          </p:cNvPicPr>
          <p:nvPr/>
        </p:nvPicPr>
        <p:blipFill>
          <a:blip r:embed="rId3" cstate="print"/>
          <a:srcRect l="5343" t="4000"/>
          <a:stretch>
            <a:fillRect/>
          </a:stretch>
        </p:blipFill>
        <p:spPr bwMode="auto">
          <a:xfrm rot="299904">
            <a:off x="3000364" y="1571612"/>
            <a:ext cx="2741941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22" name="Picture 4" descr="http://file.brainleague.co.kr/HRD_FILE/WebEditor/C3115AB4-E2FF-4026-8441-E6DBB6C21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3860">
            <a:off x="5661091" y="1495375"/>
            <a:ext cx="320063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23" name="Picture 6" descr="http://c2down.cyworld.co.kr/download?fid=64223229d7a8732368e1345190a5abae&amp;name=2011121823260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b="50943"/>
          <a:stretch>
            <a:fillRect/>
          </a:stretch>
        </p:blipFill>
        <p:spPr bwMode="auto">
          <a:xfrm rot="21139283">
            <a:off x="142844" y="1500174"/>
            <a:ext cx="284677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24" name="Picture 8" descr="http://c2down.cyworld.co.kr/download?fid=64223529fb30b64186e835960b7d2f6f&amp;name=20120219233714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7533" r="3323" b="50877"/>
          <a:stretch>
            <a:fillRect/>
          </a:stretch>
        </p:blipFill>
        <p:spPr bwMode="auto">
          <a:xfrm rot="273915">
            <a:off x="245226" y="3786834"/>
            <a:ext cx="3714776" cy="2720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90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6528" t="17336" r="45535" b="74501"/>
          <a:stretch>
            <a:fillRect/>
          </a:stretch>
        </p:blipFill>
        <p:spPr bwMode="auto">
          <a:xfrm>
            <a:off x="7921615" y="160500"/>
            <a:ext cx="1222385" cy="78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142852"/>
            <a:ext cx="507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한우 서포터즈로서의 핵심역량</a:t>
            </a:r>
            <a:r>
              <a:rPr lang="en-US" altLang="ko-K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!</a:t>
            </a:r>
            <a:endParaRPr lang="ko-KR" alt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헤움네츄럴페이스162" pitchFamily="18" charset="-127"/>
              <a:ea typeface="헤움네츄럴페이스162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714356"/>
            <a:ext cx="5357818" cy="71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1142976" y="3929066"/>
            <a:ext cx="1071570" cy="1143008"/>
            <a:chOff x="1214414" y="4214818"/>
            <a:chExt cx="1071570" cy="1143008"/>
          </a:xfrm>
        </p:grpSpPr>
        <p:sp>
          <p:nvSpPr>
            <p:cNvPr id="16" name="타원 15"/>
            <p:cNvSpPr/>
            <p:nvPr/>
          </p:nvSpPr>
          <p:spPr>
            <a:xfrm>
              <a:off x="1214414" y="4214818"/>
              <a:ext cx="1071570" cy="11430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ko-KR" altLang="en-US" b="1" spc="5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03782" y="4565866"/>
              <a:ext cx="870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ko-KR" altLang="en-US" sz="24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365달콤한머핀" pitchFamily="18" charset="-127"/>
                  <a:ea typeface="365달콤한머핀" pitchFamily="18" charset="-127"/>
                </a:rPr>
                <a:t>책임감</a:t>
              </a:r>
              <a:endParaRPr lang="ko-KR" alt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142976" y="5286388"/>
            <a:ext cx="1071570" cy="1143008"/>
            <a:chOff x="1285852" y="5572140"/>
            <a:chExt cx="1071570" cy="1143008"/>
          </a:xfrm>
        </p:grpSpPr>
        <p:sp>
          <p:nvSpPr>
            <p:cNvPr id="18" name="타원 17"/>
            <p:cNvSpPr/>
            <p:nvPr/>
          </p:nvSpPr>
          <p:spPr>
            <a:xfrm>
              <a:off x="1285852" y="5572140"/>
              <a:ext cx="1071570" cy="11430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ko-KR" altLang="en-US" b="1" spc="5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86499" y="5911682"/>
              <a:ext cx="660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ko-KR" altLang="en-US" sz="24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365달콤한머핀" pitchFamily="18" charset="-127"/>
                  <a:ea typeface="365달콤한머핀" pitchFamily="18" charset="-127"/>
                </a:rPr>
                <a:t>화합</a:t>
              </a:r>
              <a:endParaRPr lang="ko-KR" alt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142976" y="1214422"/>
            <a:ext cx="1071570" cy="1143008"/>
            <a:chOff x="1142976" y="1500174"/>
            <a:chExt cx="1071570" cy="1143008"/>
          </a:xfrm>
        </p:grpSpPr>
        <p:sp>
          <p:nvSpPr>
            <p:cNvPr id="25" name="타원 24"/>
            <p:cNvSpPr/>
            <p:nvPr/>
          </p:nvSpPr>
          <p:spPr>
            <a:xfrm>
              <a:off x="1142976" y="1500174"/>
              <a:ext cx="1071570" cy="11430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ko-KR" altLang="en-US" b="1" spc="5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4414" y="1851222"/>
              <a:ext cx="9172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ko-KR" altLang="en-US" sz="24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365달콤한머핀" pitchFamily="18" charset="-127"/>
                  <a:ea typeface="365달콤한머핀" pitchFamily="18" charset="-127"/>
                </a:rPr>
                <a:t>친화</a:t>
              </a:r>
              <a:r>
                <a:rPr lang="ko-KR" altLang="en-US" sz="24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365달콤한머핀" pitchFamily="18" charset="-127"/>
                  <a:ea typeface="365달콤한머핀" pitchFamily="18" charset="-127"/>
                </a:rPr>
                <a:t>력</a:t>
              </a:r>
              <a:endParaRPr lang="ko-KR" alt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1142976" y="2571744"/>
            <a:ext cx="1071570" cy="1143008"/>
            <a:chOff x="1214414" y="2857496"/>
            <a:chExt cx="1071570" cy="1143008"/>
          </a:xfrm>
        </p:grpSpPr>
        <p:sp>
          <p:nvSpPr>
            <p:cNvPr id="27" name="타원 26"/>
            <p:cNvSpPr/>
            <p:nvPr/>
          </p:nvSpPr>
          <p:spPr>
            <a:xfrm>
              <a:off x="1214414" y="2857496"/>
              <a:ext cx="1071570" cy="11430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ko-KR" altLang="en-US" b="1" spc="5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64306" y="3214686"/>
              <a:ext cx="5741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ko-KR" altLang="en-US" sz="24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365달콤한머핀" pitchFamily="18" charset="-127"/>
                  <a:ea typeface="365달콤한머핀" pitchFamily="18" charset="-127"/>
                </a:rPr>
                <a:t>소통</a:t>
              </a:r>
              <a:endParaRPr lang="ko-KR" alt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65달콤한머핀" pitchFamily="18" charset="-127"/>
                <a:ea typeface="365달콤한머핀" pitchFamily="18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357422" y="1607190"/>
            <a:ext cx="5153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365달콤한머핀" pitchFamily="18" charset="-127"/>
                <a:ea typeface="365달콤한머핀" pitchFamily="18" charset="-127"/>
              </a:rPr>
              <a:t>처음 만나는 현지인들에게도 스스럼 없이 다가가고</a:t>
            </a:r>
            <a:endParaRPr lang="ko-KR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365달콤한머핀" pitchFamily="18" charset="-127"/>
              <a:ea typeface="365달콤한머핀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57422" y="2893074"/>
            <a:ext cx="231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365달콤한머핀" pitchFamily="18" charset="-127"/>
                <a:ea typeface="365달콤한머핀" pitchFamily="18" charset="-127"/>
              </a:rPr>
              <a:t>그들과 함께 소통하고</a:t>
            </a:r>
            <a:endParaRPr lang="ko-KR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365달콤한머핀" pitchFamily="18" charset="-127"/>
              <a:ea typeface="365달콤한머핀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57422" y="4294939"/>
            <a:ext cx="391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365달콤한머핀" pitchFamily="18" charset="-127"/>
                <a:ea typeface="365달콤한머핀" pitchFamily="18" charset="-127"/>
              </a:rPr>
              <a:t>서포터즈로서 맡은 일은 책임감 있게</a:t>
            </a:r>
            <a:r>
              <a:rPr lang="en-US" altLang="ko-K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365달콤한머핀" pitchFamily="18" charset="-127"/>
                <a:ea typeface="365달콤한머핀" pitchFamily="18" charset="-127"/>
              </a:rPr>
              <a:t>!</a:t>
            </a:r>
            <a:endParaRPr lang="ko-KR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365달콤한머핀" pitchFamily="18" charset="-127"/>
              <a:ea typeface="365달콤한머핀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57422" y="5643578"/>
            <a:ext cx="395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365달콤한머핀" pitchFamily="18" charset="-127"/>
                <a:ea typeface="365달콤한머핀" pitchFamily="18" charset="-127"/>
              </a:rPr>
              <a:t>함께하는 이들과 화합을 이루겠습니다</a:t>
            </a:r>
            <a:endParaRPr lang="ko-KR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365달콤한머핀" pitchFamily="18" charset="-127"/>
              <a:ea typeface="365달콤한머핀" pitchFamily="18" charset="-127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>
            <a:off x="2143108" y="2071678"/>
            <a:ext cx="5357850" cy="15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2143108" y="3500438"/>
            <a:ext cx="5357850" cy="15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2143108" y="4786322"/>
            <a:ext cx="5357850" cy="15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2143108" y="6143644"/>
            <a:ext cx="5357850" cy="158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90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46528" t="17336" r="45535" b="74501"/>
          <a:stretch>
            <a:fillRect/>
          </a:stretch>
        </p:blipFill>
        <p:spPr bwMode="auto">
          <a:xfrm>
            <a:off x="7921615" y="160500"/>
            <a:ext cx="1222385" cy="78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142852"/>
            <a:ext cx="4881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런던 현지인에게 한우 알리기</a:t>
            </a:r>
            <a:r>
              <a:rPr lang="en-US" altLang="ko-K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!</a:t>
            </a:r>
            <a:endParaRPr lang="ko-KR" alt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헤움네츄럴페이스162" pitchFamily="18" charset="-127"/>
              <a:ea typeface="헤움네츄럴페이스162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714356"/>
            <a:ext cx="5357818" cy="71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790" t="2683" r="1529" b="3398"/>
          <a:stretch>
            <a:fillRect/>
          </a:stretch>
        </p:blipFill>
        <p:spPr bwMode="auto">
          <a:xfrm>
            <a:off x="285438" y="1285860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786" t="2303" r="1786" b="270"/>
          <a:stretch>
            <a:fillRect/>
          </a:stretch>
        </p:blipFill>
        <p:spPr bwMode="auto">
          <a:xfrm>
            <a:off x="285438" y="3786190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214528" y="2857496"/>
            <a:ext cx="49375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가볍게 풀 수 있는 </a:t>
            </a:r>
            <a:r>
              <a:rPr lang="en-US" altLang="ko-KR" sz="2800" dirty="0" smtClean="0">
                <a:latin typeface="헤움네츄럴페이스162" pitchFamily="18" charset="-127"/>
                <a:ea typeface="헤움네츄럴페이스162" pitchFamily="18" charset="-127"/>
              </a:rPr>
              <a:t>OX</a:t>
            </a:r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퀴즈를 만들어</a:t>
            </a:r>
            <a:endParaRPr lang="en-US" altLang="ko-KR" sz="2800" dirty="0" smtClean="0">
              <a:latin typeface="헤움네츄럴페이스162" pitchFamily="18" charset="-127"/>
              <a:ea typeface="헤움네츄럴페이스162" pitchFamily="18" charset="-127"/>
            </a:endParaRPr>
          </a:p>
          <a:p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풀도록 하여 한우에 대한 지식을 제공</a:t>
            </a:r>
            <a:r>
              <a:rPr lang="en-US" altLang="ko-KR" sz="2800" dirty="0" smtClean="0">
                <a:latin typeface="헤움네츄럴페이스162" pitchFamily="18" charset="-127"/>
                <a:ea typeface="헤움네츄럴페이스162" pitchFamily="18" charset="-127"/>
              </a:rPr>
              <a:t>,</a:t>
            </a:r>
          </a:p>
          <a:p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한우에 관련된</a:t>
            </a:r>
            <a:r>
              <a:rPr lang="en-US" altLang="ko-KR" sz="2800" dirty="0" smtClean="0">
                <a:latin typeface="헤움네츄럴페이스162" pitchFamily="18" charset="-127"/>
                <a:ea typeface="헤움네츄럴페이스162" pitchFamily="18" charset="-127"/>
              </a:rPr>
              <a:t> </a:t>
            </a:r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작은 기념품을</a:t>
            </a:r>
            <a:r>
              <a:rPr lang="en-US" altLang="ko-KR" sz="2800" dirty="0" smtClean="0">
                <a:latin typeface="헤움네츄럴페이스162" pitchFamily="18" charset="-127"/>
                <a:ea typeface="헤움네츄럴페이스162" pitchFamily="18" charset="-127"/>
              </a:rPr>
              <a:t> </a:t>
            </a:r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증정한다</a:t>
            </a:r>
            <a:r>
              <a:rPr lang="en-US" altLang="ko-KR" sz="2800" dirty="0" smtClean="0">
                <a:latin typeface="헤움네츄럴페이스162" pitchFamily="18" charset="-127"/>
                <a:ea typeface="헤움네츄럴페이스162" pitchFamily="18" charset="-127"/>
              </a:rPr>
              <a:t>!</a:t>
            </a:r>
          </a:p>
          <a:p>
            <a:r>
              <a:rPr lang="en-US" altLang="ko-KR" sz="2800" dirty="0" smtClean="0">
                <a:latin typeface="헤움네츄럴페이스162" pitchFamily="18" charset="-127"/>
                <a:ea typeface="헤움네츄럴페이스162" pitchFamily="18" charset="-127"/>
              </a:rPr>
              <a:t>(ex : </a:t>
            </a:r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태극기와 한우가 그려진 볼펜 등</a:t>
            </a:r>
            <a:r>
              <a:rPr lang="en-US" altLang="ko-KR" sz="2800" dirty="0" smtClean="0">
                <a:latin typeface="헤움네츄럴페이스162" pitchFamily="18" charset="-127"/>
                <a:ea typeface="헤움네츄럴페이스162" pitchFamily="18" charset="-127"/>
              </a:rPr>
              <a:t>)</a:t>
            </a:r>
            <a:endParaRPr lang="ko-KR" altLang="en-US" sz="2800" dirty="0">
              <a:latin typeface="헤움네츄럴페이스162" pitchFamily="18" charset="-127"/>
              <a:ea typeface="헤움네츄럴페이스162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1571612"/>
            <a:ext cx="328487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4800" dirty="0" smtClean="0">
                <a:latin typeface="헤움네츄럴페이스162" pitchFamily="18" charset="-127"/>
                <a:ea typeface="헤움네츄럴페이스162" pitchFamily="18" charset="-127"/>
              </a:rPr>
              <a:t>1. </a:t>
            </a:r>
            <a:r>
              <a:rPr lang="ko-KR" altLang="en-US" sz="4800" dirty="0" smtClean="0">
                <a:latin typeface="헤움네츄럴페이스162" pitchFamily="18" charset="-127"/>
                <a:ea typeface="헤움네츄럴페이스162" pitchFamily="18" charset="-127"/>
              </a:rPr>
              <a:t>퀴즈 이벤트</a:t>
            </a:r>
            <a:r>
              <a:rPr lang="en-US" altLang="ko-KR" sz="4800" dirty="0" smtClean="0">
                <a:latin typeface="헤움네츄럴페이스162" pitchFamily="18" charset="-127"/>
                <a:ea typeface="헤움네츄럴페이스162" pitchFamily="18" charset="-127"/>
              </a:rPr>
              <a:t>!</a:t>
            </a:r>
            <a:endParaRPr lang="ko-KR" altLang="en-US" sz="4800" dirty="0">
              <a:latin typeface="헤움네츄럴페이스162" pitchFamily="18" charset="-127"/>
              <a:ea typeface="헤움네츄럴페이스162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90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46528" t="17336" r="45535" b="74501"/>
          <a:stretch>
            <a:fillRect/>
          </a:stretch>
        </p:blipFill>
        <p:spPr bwMode="auto">
          <a:xfrm>
            <a:off x="7921615" y="160500"/>
            <a:ext cx="1222385" cy="78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142852"/>
            <a:ext cx="4881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런던 현지인에게 한우 알리기</a:t>
            </a:r>
            <a:r>
              <a:rPr lang="en-US" altLang="ko-K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!</a:t>
            </a:r>
            <a:endParaRPr lang="ko-KR" alt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헤움네츄럴페이스162" pitchFamily="18" charset="-127"/>
              <a:ea typeface="헤움네츄럴페이스162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714356"/>
            <a:ext cx="5357818" cy="71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478972" y="2928934"/>
            <a:ext cx="46650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한우 부위 별 요리을 나열한 다트판을</a:t>
            </a:r>
            <a:endParaRPr lang="en-US" altLang="ko-KR" sz="2800" dirty="0" smtClean="0">
              <a:latin typeface="헤움네츄럴페이스162" pitchFamily="18" charset="-127"/>
              <a:ea typeface="헤움네츄럴페이스162" pitchFamily="18" charset="-127"/>
            </a:endParaRPr>
          </a:p>
          <a:p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돌려</a:t>
            </a:r>
            <a:r>
              <a:rPr lang="en-US" altLang="ko-KR" sz="2800" dirty="0" smtClean="0">
                <a:latin typeface="헤움네츄럴페이스162" pitchFamily="18" charset="-127"/>
                <a:ea typeface="헤움네츄럴페이스162" pitchFamily="18" charset="-127"/>
              </a:rPr>
              <a:t> </a:t>
            </a:r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다트를 맞추면</a:t>
            </a:r>
            <a:r>
              <a:rPr lang="en-US" altLang="ko-KR" sz="2800" dirty="0" smtClean="0">
                <a:latin typeface="헤움네츄럴페이스162" pitchFamily="18" charset="-127"/>
                <a:ea typeface="헤움네츄럴페이스162" pitchFamily="18" charset="-127"/>
              </a:rPr>
              <a:t> </a:t>
            </a:r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해당 부위 요리를</a:t>
            </a:r>
            <a:endParaRPr lang="en-US" altLang="ko-KR" sz="2800" dirty="0" smtClean="0">
              <a:latin typeface="헤움네츄럴페이스162" pitchFamily="18" charset="-127"/>
              <a:ea typeface="헤움네츄럴페이스162" pitchFamily="18" charset="-127"/>
            </a:endParaRPr>
          </a:p>
          <a:p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시식할 수</a:t>
            </a:r>
            <a:r>
              <a:rPr lang="en-US" altLang="ko-KR" sz="2800" dirty="0" smtClean="0">
                <a:latin typeface="헤움네츄럴페이스162" pitchFamily="18" charset="-127"/>
                <a:ea typeface="헤움네츄럴페이스162" pitchFamily="18" charset="-127"/>
              </a:rPr>
              <a:t> </a:t>
            </a:r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있도록 한다</a:t>
            </a:r>
            <a:endParaRPr lang="ko-KR" altLang="en-US" sz="2800" dirty="0">
              <a:latin typeface="헤움네츄럴페이스162" pitchFamily="18" charset="-127"/>
              <a:ea typeface="헤움네츄럴페이스162" pitchFamily="18" charset="-127"/>
            </a:endParaRPr>
          </a:p>
        </p:txBody>
      </p:sp>
      <p:graphicFrame>
        <p:nvGraphicFramePr>
          <p:cNvPr id="22" name="차트 21"/>
          <p:cNvGraphicFramePr/>
          <p:nvPr/>
        </p:nvGraphicFramePr>
        <p:xfrm>
          <a:off x="-1285916" y="785794"/>
          <a:ext cx="7215238" cy="650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63976">
            <a:off x="566794" y="2494721"/>
            <a:ext cx="15482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430984">
            <a:off x="2475984" y="2442047"/>
            <a:ext cx="1489411" cy="124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14785">
            <a:off x="742576" y="4355936"/>
            <a:ext cx="1326321" cy="125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396879">
            <a:off x="2525638" y="4380950"/>
            <a:ext cx="1502133" cy="117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7" name="원형 화살표 26"/>
          <p:cNvSpPr/>
          <p:nvPr/>
        </p:nvSpPr>
        <p:spPr>
          <a:xfrm rot="18456750">
            <a:off x="71406" y="1500174"/>
            <a:ext cx="2357454" cy="2000264"/>
          </a:xfrm>
          <a:prstGeom prst="circularArrow">
            <a:avLst>
              <a:gd name="adj1" fmla="val 5547"/>
              <a:gd name="adj2" fmla="val 1743997"/>
              <a:gd name="adj3" fmla="val 19710397"/>
              <a:gd name="adj4" fmla="val 14005915"/>
              <a:gd name="adj5" fmla="val 1294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원형 화살표 27"/>
          <p:cNvSpPr/>
          <p:nvPr/>
        </p:nvSpPr>
        <p:spPr>
          <a:xfrm rot="5998550">
            <a:off x="2905423" y="3846332"/>
            <a:ext cx="2357454" cy="2000264"/>
          </a:xfrm>
          <a:prstGeom prst="circularArrow">
            <a:avLst>
              <a:gd name="adj1" fmla="val 5547"/>
              <a:gd name="adj2" fmla="val 1743997"/>
              <a:gd name="adj3" fmla="val 19710397"/>
              <a:gd name="adj4" fmla="val 14005915"/>
              <a:gd name="adj5" fmla="val 1294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6314" y="1571612"/>
            <a:ext cx="336181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4800" dirty="0" smtClean="0">
                <a:latin typeface="헤움네츄럴페이스162" pitchFamily="18" charset="-127"/>
                <a:ea typeface="헤움네츄럴페이스162" pitchFamily="18" charset="-127"/>
              </a:rPr>
              <a:t>2</a:t>
            </a:r>
            <a:r>
              <a:rPr lang="en-US" altLang="ko-KR" sz="4800" dirty="0" smtClean="0">
                <a:latin typeface="헤움네츄럴페이스162" pitchFamily="18" charset="-127"/>
                <a:ea typeface="헤움네츄럴페이스162" pitchFamily="18" charset="-127"/>
              </a:rPr>
              <a:t>. </a:t>
            </a:r>
            <a:r>
              <a:rPr lang="ko-KR" altLang="en-US" sz="4800" dirty="0" smtClean="0">
                <a:latin typeface="헤움네츄럴페이스162" pitchFamily="18" charset="-127"/>
                <a:ea typeface="헤움네츄럴페이스162" pitchFamily="18" charset="-127"/>
              </a:rPr>
              <a:t>시식 이벤트</a:t>
            </a:r>
            <a:r>
              <a:rPr lang="en-US" altLang="ko-KR" sz="4800" dirty="0" smtClean="0">
                <a:latin typeface="헤움네츄럴페이스162" pitchFamily="18" charset="-127"/>
                <a:ea typeface="헤움네츄럴페이스162" pitchFamily="18" charset="-127"/>
              </a:rPr>
              <a:t>!</a:t>
            </a:r>
            <a:endParaRPr lang="ko-KR" altLang="en-US" sz="4800" dirty="0">
              <a:latin typeface="헤움네츄럴페이스162" pitchFamily="18" charset="-127"/>
              <a:ea typeface="헤움네츄럴페이스162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571472" y="1357274"/>
            <a:ext cx="3571900" cy="521497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428596" y="1214422"/>
            <a:ext cx="3571900" cy="521497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85720" y="1071546"/>
            <a:ext cx="3571900" cy="521497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90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46528" t="17336" r="45535" b="74501"/>
          <a:stretch>
            <a:fillRect/>
          </a:stretch>
        </p:blipFill>
        <p:spPr bwMode="auto">
          <a:xfrm>
            <a:off x="7921615" y="160500"/>
            <a:ext cx="1222385" cy="78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142852"/>
            <a:ext cx="4881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런던 현지인에게 한우 알리기</a:t>
            </a:r>
            <a:r>
              <a:rPr lang="en-US" altLang="ko-K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헤움네츄럴페이스162" pitchFamily="18" charset="-127"/>
                <a:ea typeface="헤움네츄럴페이스162" pitchFamily="18" charset="-127"/>
              </a:rPr>
              <a:t>!</a:t>
            </a:r>
            <a:endParaRPr lang="ko-KR" alt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헤움네츄럴페이스162" pitchFamily="18" charset="-127"/>
              <a:ea typeface="헤움네츄럴페이스162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714356"/>
            <a:ext cx="5357818" cy="71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587" t="2683" r="80299" b="67800"/>
          <a:stretch>
            <a:fillRect/>
          </a:stretch>
        </p:blipFill>
        <p:spPr bwMode="auto">
          <a:xfrm>
            <a:off x="428596" y="1214422"/>
            <a:ext cx="6429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214528" y="2857496"/>
            <a:ext cx="49375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한우에 대한 소개</a:t>
            </a:r>
            <a:r>
              <a:rPr lang="en-US" altLang="ko-KR" sz="2800" dirty="0" smtClean="0">
                <a:latin typeface="헤움네츄럴페이스162" pitchFamily="18" charset="-127"/>
                <a:ea typeface="헤움네츄럴페이스162" pitchFamily="18" charset="-127"/>
              </a:rPr>
              <a:t>,</a:t>
            </a:r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 장점을 적은</a:t>
            </a:r>
            <a:endParaRPr lang="en-US" altLang="ko-KR" sz="2800" dirty="0" smtClean="0">
              <a:latin typeface="헤움네츄럴페이스162" pitchFamily="18" charset="-127"/>
              <a:ea typeface="헤움네츄럴페이스162" pitchFamily="18" charset="-127"/>
            </a:endParaRPr>
          </a:p>
          <a:p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팸플릿과 기념품으로 한우를 홍보한다</a:t>
            </a:r>
            <a:endParaRPr lang="en-US" altLang="ko-KR" sz="2800" dirty="0" smtClean="0">
              <a:latin typeface="헤움네츄럴페이스162" pitchFamily="18" charset="-127"/>
              <a:ea typeface="헤움네츄럴페이스162" pitchFamily="18" charset="-127"/>
            </a:endParaRPr>
          </a:p>
          <a:p>
            <a:r>
              <a:rPr lang="en-US" altLang="ko-KR" sz="2800" dirty="0" smtClean="0">
                <a:latin typeface="헤움네츄럴페이스162" pitchFamily="18" charset="-127"/>
                <a:ea typeface="헤움네츄럴페이스162" pitchFamily="18" charset="-127"/>
              </a:rPr>
              <a:t>(ex</a:t>
            </a:r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 </a:t>
            </a:r>
            <a:r>
              <a:rPr lang="en-US" altLang="ko-KR" sz="2800" dirty="0" smtClean="0">
                <a:latin typeface="헤움네츄럴페이스162" pitchFamily="18" charset="-127"/>
                <a:ea typeface="헤움네츄럴페이스162" pitchFamily="18" charset="-127"/>
              </a:rPr>
              <a:t>: </a:t>
            </a:r>
            <a:r>
              <a:rPr lang="ko-KR" altLang="en-US" sz="2800" dirty="0" smtClean="0">
                <a:latin typeface="헤움네츄럴페이스162" pitchFamily="18" charset="-127"/>
                <a:ea typeface="헤움네츄럴페이스162" pitchFamily="18" charset="-127"/>
              </a:rPr>
              <a:t>한우 그림의 전자파 차단 스티커</a:t>
            </a:r>
            <a:r>
              <a:rPr lang="en-US" altLang="ko-KR" sz="2800" dirty="0" smtClean="0">
                <a:latin typeface="헤움네츄럴페이스162" pitchFamily="18" charset="-127"/>
                <a:ea typeface="헤움네츄럴페이스162" pitchFamily="18" charset="-127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4414" y="1357298"/>
            <a:ext cx="2528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i="1" u="sng" dirty="0" smtClean="0">
                <a:latin typeface="박정아" pitchFamily="18" charset="-127"/>
                <a:ea typeface="박정아" pitchFamily="18" charset="-127"/>
              </a:rPr>
              <a:t>한우</a:t>
            </a:r>
            <a:r>
              <a:rPr lang="en-US" altLang="ko-KR" sz="1400" i="1" u="sng" dirty="0" smtClean="0">
                <a:latin typeface="박정아" pitchFamily="18" charset="-127"/>
                <a:ea typeface="박정아" pitchFamily="18" charset="-127"/>
              </a:rPr>
              <a:t>?</a:t>
            </a:r>
          </a:p>
          <a:p>
            <a:r>
              <a:rPr lang="ko-KR" altLang="en-US" sz="1400" i="1" u="sng" dirty="0" smtClean="0">
                <a:latin typeface="박정아" pitchFamily="18" charset="-127"/>
                <a:ea typeface="박정아" pitchFamily="18" charset="-127"/>
              </a:rPr>
              <a:t>우리나라 </a:t>
            </a:r>
            <a:r>
              <a:rPr lang="ko-KR" altLang="en-US" sz="1400" i="1" u="sng" dirty="0" smtClean="0">
                <a:latin typeface="박정아" pitchFamily="18" charset="-127"/>
                <a:ea typeface="박정아" pitchFamily="18" charset="-127"/>
              </a:rPr>
              <a:t>고유 품종의 </a:t>
            </a:r>
            <a:r>
              <a:rPr lang="ko-KR" altLang="en-US" sz="1400" i="1" u="sng" dirty="0" smtClean="0">
                <a:latin typeface="박정아" pitchFamily="18" charset="-127"/>
                <a:ea typeface="박정아" pitchFamily="18" charset="-127"/>
              </a:rPr>
              <a:t>토종소</a:t>
            </a:r>
            <a:endParaRPr lang="en-US" altLang="ko-KR" sz="1400" i="1" u="sng" dirty="0" smtClean="0">
              <a:latin typeface="박정아" pitchFamily="18" charset="-127"/>
              <a:ea typeface="박정아" pitchFamily="18" charset="-127"/>
            </a:endParaRPr>
          </a:p>
          <a:p>
            <a:endParaRPr lang="ko-KR" altLang="en-US" sz="1400" dirty="0">
              <a:latin typeface="박정아" pitchFamily="18" charset="-127"/>
              <a:ea typeface="박정아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2143116"/>
            <a:ext cx="307648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b="1" dirty="0" smtClean="0"/>
              <a:t>한우의 종류</a:t>
            </a:r>
            <a:endParaRPr lang="ko-KR" altLang="en-US" sz="700" dirty="0" smtClean="0"/>
          </a:p>
          <a:p>
            <a:r>
              <a:rPr lang="ko-KR" altLang="en-US" sz="700" dirty="0" smtClean="0"/>
              <a:t> </a:t>
            </a:r>
          </a:p>
          <a:p>
            <a:r>
              <a:rPr lang="ko-KR" altLang="en-US" sz="700" b="1" dirty="0" smtClean="0"/>
              <a:t>○ 칡소</a:t>
            </a:r>
            <a:r>
              <a:rPr lang="en-US" altLang="ko-KR" sz="700" b="1" dirty="0" smtClean="0"/>
              <a:t>(</a:t>
            </a:r>
            <a:r>
              <a:rPr lang="ko-KR" altLang="en-US" sz="700" b="1" dirty="0" smtClean="0"/>
              <a:t>얼룩배기</a:t>
            </a:r>
            <a:r>
              <a:rPr lang="en-US" altLang="ko-KR" sz="700" b="1" dirty="0" smtClean="0"/>
              <a:t>, </a:t>
            </a:r>
            <a:r>
              <a:rPr lang="ko-KR" altLang="en-US" sz="700" b="1" dirty="0" smtClean="0"/>
              <a:t>얼룩소라고도 한다</a:t>
            </a:r>
            <a:r>
              <a:rPr lang="en-US" altLang="ko-KR" sz="700" b="1" dirty="0" smtClean="0"/>
              <a:t>) </a:t>
            </a:r>
            <a:endParaRPr lang="ko-KR" altLang="en-US" sz="700" dirty="0" smtClean="0"/>
          </a:p>
          <a:p>
            <a:r>
              <a:rPr lang="ko-KR" altLang="en-US" sz="700" dirty="0" smtClean="0"/>
              <a:t>칡소는 한국 사람들이 말할 때 호랑이 무늬 소라고 한다</a:t>
            </a:r>
            <a:r>
              <a:rPr lang="en-US" altLang="ko-KR" sz="700" dirty="0" smtClean="0"/>
              <a:t>.</a:t>
            </a:r>
          </a:p>
          <a:p>
            <a:r>
              <a:rPr lang="ko-KR" altLang="en-US" sz="700" dirty="0" smtClean="0"/>
              <a:t>가까이서 </a:t>
            </a:r>
            <a:r>
              <a:rPr lang="ko-KR" altLang="en-US" sz="700" dirty="0" smtClean="0"/>
              <a:t>보면 누렁 무늬와 칡색무늬가 번갈아서 나타난다</a:t>
            </a:r>
            <a:r>
              <a:rPr lang="en-US" altLang="ko-KR" sz="700" dirty="0" smtClean="0"/>
              <a:t>.</a:t>
            </a:r>
          </a:p>
          <a:p>
            <a:r>
              <a:rPr lang="ko-KR" altLang="en-US" sz="700" dirty="0" smtClean="0"/>
              <a:t>조금 </a:t>
            </a:r>
            <a:r>
              <a:rPr lang="ko-KR" altLang="en-US" sz="700" dirty="0" smtClean="0"/>
              <a:t>떨어져서 보면 전체가 칡 색깔로 보인다</a:t>
            </a:r>
            <a:r>
              <a:rPr lang="en-US" altLang="ko-KR" sz="700" dirty="0" smtClean="0"/>
              <a:t>.</a:t>
            </a:r>
          </a:p>
          <a:p>
            <a:r>
              <a:rPr lang="ko-KR" altLang="en-US" sz="700" dirty="0" smtClean="0"/>
              <a:t>그래서 </a:t>
            </a:r>
            <a:r>
              <a:rPr lang="ko-KR" altLang="en-US" sz="700" dirty="0" smtClean="0"/>
              <a:t>칡소라고 불렀다</a:t>
            </a:r>
            <a:r>
              <a:rPr lang="en-US" altLang="ko-KR" sz="700" dirty="0" smtClean="0"/>
              <a:t>. </a:t>
            </a:r>
            <a:r>
              <a:rPr lang="ko-KR" altLang="en-US" sz="700" dirty="0" smtClean="0"/>
              <a:t>황소보다 털이 더 길다</a:t>
            </a:r>
            <a:r>
              <a:rPr lang="en-US" altLang="ko-KR" sz="700" dirty="0" smtClean="0"/>
              <a:t>.</a:t>
            </a:r>
          </a:p>
          <a:p>
            <a:r>
              <a:rPr lang="ko-KR" altLang="en-US" sz="700" dirty="0" smtClean="0"/>
              <a:t>일제시대나 </a:t>
            </a:r>
            <a:r>
              <a:rPr lang="ko-KR" altLang="en-US" sz="700" dirty="0" smtClean="0"/>
              <a:t>해방 후에도 흔했다고 한다</a:t>
            </a:r>
            <a:r>
              <a:rPr lang="en-US" altLang="ko-KR" sz="700" dirty="0" smtClean="0"/>
              <a:t>.</a:t>
            </a:r>
          </a:p>
          <a:p>
            <a:r>
              <a:rPr lang="en-US" altLang="ko-KR" sz="700" dirty="0" smtClean="0"/>
              <a:t>4~5</a:t>
            </a:r>
            <a:r>
              <a:rPr lang="ko-KR" altLang="en-US" sz="700" dirty="0" smtClean="0"/>
              <a:t>마리 중 한 마리는 칡소였다고 한다</a:t>
            </a:r>
            <a:r>
              <a:rPr lang="en-US" altLang="ko-KR" sz="700" dirty="0" smtClean="0"/>
              <a:t>.</a:t>
            </a:r>
          </a:p>
          <a:p>
            <a:r>
              <a:rPr lang="ko-KR" altLang="en-US" sz="700" dirty="0" smtClean="0"/>
              <a:t>육질이 </a:t>
            </a:r>
            <a:r>
              <a:rPr lang="ko-KR" altLang="en-US" sz="700" dirty="0" smtClean="0"/>
              <a:t>부드럽고 맛이 좋아 조선시대 임금님 </a:t>
            </a:r>
            <a:r>
              <a:rPr lang="ko-KR" altLang="en-US" sz="700" dirty="0" smtClean="0"/>
              <a:t>진상품</a:t>
            </a:r>
            <a:endParaRPr lang="en-US" altLang="ko-KR" sz="700" dirty="0" smtClean="0"/>
          </a:p>
          <a:p>
            <a:r>
              <a:rPr lang="ko-KR" altLang="en-US" sz="700" dirty="0" smtClean="0"/>
              <a:t>중의 </a:t>
            </a:r>
            <a:r>
              <a:rPr lang="ko-KR" altLang="en-US" sz="700" dirty="0" smtClean="0"/>
              <a:t>하나였다고 한다</a:t>
            </a:r>
            <a:r>
              <a:rPr lang="en-US" altLang="ko-KR" sz="700" dirty="0" smtClean="0"/>
              <a:t>.</a:t>
            </a:r>
          </a:p>
          <a:p>
            <a:r>
              <a:rPr lang="ko-KR" altLang="en-US" sz="700" dirty="0" smtClean="0"/>
              <a:t>흔하진 </a:t>
            </a:r>
            <a:r>
              <a:rPr lang="ko-KR" altLang="en-US" sz="700" dirty="0" smtClean="0"/>
              <a:t>않지만 한우에 관심만 있다면 볼 수 있다</a:t>
            </a:r>
            <a:r>
              <a:rPr lang="en-US" altLang="ko-KR" sz="700" dirty="0" smtClean="0"/>
              <a:t>.</a:t>
            </a:r>
          </a:p>
          <a:p>
            <a:r>
              <a:rPr lang="en-US" altLang="ko-KR" sz="700" dirty="0" smtClean="0"/>
              <a:t/>
            </a:r>
            <a:br>
              <a:rPr lang="en-US" altLang="ko-KR" sz="700" dirty="0" smtClean="0"/>
            </a:br>
            <a:endParaRPr lang="en-US" altLang="ko-KR" sz="700" dirty="0" smtClean="0"/>
          </a:p>
          <a:p>
            <a:r>
              <a:rPr lang="ko-KR" altLang="en-US" sz="700" b="1" dirty="0" smtClean="0"/>
              <a:t>○ 흑소</a:t>
            </a:r>
            <a:r>
              <a:rPr lang="en-US" altLang="ko-KR" sz="700" b="1" dirty="0" smtClean="0"/>
              <a:t>(</a:t>
            </a:r>
            <a:r>
              <a:rPr lang="ko-KR" altLang="en-US" sz="700" b="1" dirty="0" smtClean="0"/>
              <a:t>꺼멍소</a:t>
            </a:r>
            <a:r>
              <a:rPr lang="en-US" altLang="ko-KR" sz="700" b="1" dirty="0" smtClean="0"/>
              <a:t>, </a:t>
            </a:r>
            <a:r>
              <a:rPr lang="ko-KR" altLang="en-US" sz="700" b="1" dirty="0" smtClean="0"/>
              <a:t>검정소라고도 한다</a:t>
            </a:r>
            <a:r>
              <a:rPr lang="en-US" altLang="ko-KR" sz="700" b="1" dirty="0" smtClean="0"/>
              <a:t>) </a:t>
            </a:r>
            <a:endParaRPr lang="ko-KR" altLang="en-US" sz="700" dirty="0" smtClean="0"/>
          </a:p>
          <a:p>
            <a:r>
              <a:rPr lang="ko-KR" altLang="en-US" sz="700" dirty="0" smtClean="0"/>
              <a:t>일본 화우와 비슷하나 성인소를 기준으로 할 때 </a:t>
            </a:r>
            <a:r>
              <a:rPr lang="ko-KR" altLang="en-US" sz="700" dirty="0" smtClean="0"/>
              <a:t>덩치가</a:t>
            </a:r>
            <a:endParaRPr lang="en-US" altLang="ko-KR" sz="700" dirty="0" smtClean="0"/>
          </a:p>
          <a:p>
            <a:r>
              <a:rPr lang="ko-KR" altLang="en-US" sz="700" dirty="0" smtClean="0"/>
              <a:t>일본소보다 </a:t>
            </a:r>
            <a:r>
              <a:rPr lang="ko-KR" altLang="en-US" sz="700" dirty="0" smtClean="0"/>
              <a:t>작다</a:t>
            </a:r>
            <a:r>
              <a:rPr lang="en-US" altLang="ko-KR" sz="700" dirty="0" smtClean="0"/>
              <a:t>. </a:t>
            </a:r>
            <a:r>
              <a:rPr lang="ko-KR" altLang="en-US" sz="700" dirty="0" smtClean="0"/>
              <a:t>일반적으로 한우는 화우보다 덩치가 작다</a:t>
            </a:r>
            <a:r>
              <a:rPr lang="en-US" altLang="ko-KR" sz="700" dirty="0" smtClean="0"/>
              <a:t>.</a:t>
            </a:r>
          </a:p>
          <a:p>
            <a:r>
              <a:rPr lang="ko-KR" altLang="en-US" sz="700" dirty="0" smtClean="0"/>
              <a:t>몸 </a:t>
            </a:r>
            <a:r>
              <a:rPr lang="ko-KR" altLang="en-US" sz="700" dirty="0" smtClean="0"/>
              <a:t>전체가 시커멓다</a:t>
            </a:r>
            <a:r>
              <a:rPr lang="en-US" altLang="ko-KR" sz="700" dirty="0" smtClean="0"/>
              <a:t>. </a:t>
            </a:r>
            <a:r>
              <a:rPr lang="ko-KR" altLang="en-US" sz="700" dirty="0" smtClean="0"/>
              <a:t>누렁소보다 지방층이 약간 더 두껍다</a:t>
            </a:r>
            <a:r>
              <a:rPr lang="en-US" altLang="ko-KR" sz="700" dirty="0" smtClean="0"/>
              <a:t>.</a:t>
            </a:r>
          </a:p>
          <a:p>
            <a:r>
              <a:rPr lang="ko-KR" altLang="en-US" sz="700" dirty="0" smtClean="0"/>
              <a:t>한우보다 </a:t>
            </a:r>
            <a:r>
              <a:rPr lang="ko-KR" altLang="en-US" sz="700" dirty="0" smtClean="0"/>
              <a:t>육질이 부드러우나 고소한 맛은 좀 덜하다</a:t>
            </a:r>
            <a:r>
              <a:rPr lang="en-US" altLang="ko-KR" sz="700" dirty="0" smtClean="0"/>
              <a:t>.</a:t>
            </a:r>
          </a:p>
          <a:p>
            <a:r>
              <a:rPr lang="ko-KR" altLang="en-US" sz="700" dirty="0" smtClean="0"/>
              <a:t>칡소만큼은 </a:t>
            </a:r>
            <a:r>
              <a:rPr lang="ko-KR" altLang="en-US" sz="700" dirty="0" smtClean="0"/>
              <a:t>아니지만 볼 수는 있다</a:t>
            </a:r>
            <a:r>
              <a:rPr lang="en-US" altLang="ko-KR" sz="700" dirty="0" smtClean="0"/>
              <a:t>.</a:t>
            </a:r>
          </a:p>
          <a:p>
            <a:r>
              <a:rPr lang="en-US" altLang="ko-KR" sz="700" dirty="0" smtClean="0"/>
              <a:t/>
            </a:r>
            <a:br>
              <a:rPr lang="en-US" altLang="ko-KR" sz="700" dirty="0" smtClean="0"/>
            </a:br>
            <a:endParaRPr lang="en-US" altLang="ko-KR" sz="700" dirty="0" smtClean="0"/>
          </a:p>
          <a:p>
            <a:r>
              <a:rPr lang="ko-KR" altLang="en-US" sz="700" b="1" dirty="0" smtClean="0"/>
              <a:t>○ 황소</a:t>
            </a:r>
            <a:r>
              <a:rPr lang="en-US" altLang="ko-KR" sz="700" b="1" dirty="0" smtClean="0"/>
              <a:t>(</a:t>
            </a:r>
            <a:r>
              <a:rPr lang="ko-KR" altLang="en-US" sz="700" b="1" dirty="0" smtClean="0"/>
              <a:t>누렁이</a:t>
            </a:r>
            <a:r>
              <a:rPr lang="en-US" altLang="ko-KR" sz="700" b="1" dirty="0" smtClean="0"/>
              <a:t>) </a:t>
            </a:r>
            <a:endParaRPr lang="ko-KR" altLang="en-US" sz="700" dirty="0" smtClean="0"/>
          </a:p>
          <a:p>
            <a:r>
              <a:rPr lang="ko-KR" altLang="en-US" sz="700" dirty="0" smtClean="0"/>
              <a:t>긴 설명이 필요 없다</a:t>
            </a:r>
            <a:r>
              <a:rPr lang="en-US" altLang="ko-KR" sz="700" dirty="0" smtClean="0"/>
              <a:t>. </a:t>
            </a:r>
            <a:r>
              <a:rPr lang="ko-KR" altLang="en-US" sz="700" dirty="0" smtClean="0"/>
              <a:t>가장 많이 보는 한우다</a:t>
            </a:r>
            <a:r>
              <a:rPr lang="en-US" altLang="ko-KR" sz="700" dirty="0" smtClean="0"/>
              <a:t>.</a:t>
            </a:r>
          </a:p>
          <a:p>
            <a:r>
              <a:rPr lang="ko-KR" altLang="en-US" sz="700" dirty="0" smtClean="0"/>
              <a:t>똑 </a:t>
            </a:r>
            <a:r>
              <a:rPr lang="ko-KR" altLang="en-US" sz="700" dirty="0" smtClean="0"/>
              <a:t>같은 누렁이라도 연한 갈색이 있고</a:t>
            </a:r>
            <a:r>
              <a:rPr lang="en-US" altLang="ko-KR" sz="700" dirty="0" smtClean="0"/>
              <a:t>, </a:t>
            </a:r>
            <a:r>
              <a:rPr lang="ko-KR" altLang="en-US" sz="700" dirty="0" smtClean="0"/>
              <a:t>진한 갈색이 있다</a:t>
            </a:r>
            <a:r>
              <a:rPr lang="en-US" altLang="ko-KR" sz="700" dirty="0" smtClean="0"/>
              <a:t>.</a:t>
            </a:r>
          </a:p>
          <a:p>
            <a:r>
              <a:rPr lang="ko-KR" altLang="en-US" sz="700" dirty="0" smtClean="0"/>
              <a:t>부모의 </a:t>
            </a:r>
            <a:r>
              <a:rPr lang="en-US" sz="700" dirty="0" smtClean="0"/>
              <a:t>DNA</a:t>
            </a:r>
            <a:r>
              <a:rPr lang="ko-KR" altLang="en-US" sz="700" dirty="0" smtClean="0"/>
              <a:t>때문에 나타나는 현상이다</a:t>
            </a:r>
            <a:r>
              <a:rPr lang="en-US" altLang="ko-KR" sz="700" dirty="0" smtClean="0"/>
              <a:t>. </a:t>
            </a:r>
            <a:r>
              <a:rPr lang="ko-KR" altLang="en-US" sz="700" dirty="0" smtClean="0"/>
              <a:t>진한 갈색보다 연한 갈색의 </a:t>
            </a:r>
            <a:r>
              <a:rPr lang="ko-KR" altLang="en-US" sz="700" dirty="0" smtClean="0"/>
              <a:t>소가</a:t>
            </a:r>
            <a:endParaRPr lang="en-US" altLang="ko-KR" sz="700" dirty="0" smtClean="0"/>
          </a:p>
          <a:p>
            <a:r>
              <a:rPr lang="ko-KR" altLang="en-US" sz="700" dirty="0" smtClean="0"/>
              <a:t>우수한 </a:t>
            </a:r>
            <a:r>
              <a:rPr lang="ko-KR" altLang="en-US" sz="700" dirty="0" smtClean="0"/>
              <a:t>품종이다</a:t>
            </a:r>
            <a:r>
              <a:rPr lang="en-US" altLang="ko-KR" sz="700" dirty="0" smtClean="0"/>
              <a:t>. </a:t>
            </a:r>
            <a:r>
              <a:rPr lang="ko-KR" altLang="en-US" sz="700" dirty="0" smtClean="0"/>
              <a:t>물론 맛도 더 좋다</a:t>
            </a:r>
            <a:r>
              <a:rPr lang="en-US" altLang="ko-KR" sz="700" dirty="0" smtClean="0"/>
              <a:t>.</a:t>
            </a:r>
          </a:p>
          <a:p>
            <a:r>
              <a:rPr lang="en-US" altLang="ko-KR" sz="700" dirty="0" smtClean="0"/>
              <a:t/>
            </a:r>
            <a:br>
              <a:rPr lang="en-US" altLang="ko-KR" sz="700" dirty="0" smtClean="0"/>
            </a:br>
            <a:endParaRPr lang="en-US" altLang="ko-KR" sz="700" dirty="0" smtClean="0"/>
          </a:p>
          <a:p>
            <a:r>
              <a:rPr lang="ko-KR" altLang="en-US" sz="700" b="1" dirty="0" smtClean="0"/>
              <a:t>○ 백우</a:t>
            </a:r>
            <a:r>
              <a:rPr lang="en-US" altLang="ko-KR" sz="700" b="1" dirty="0" smtClean="0"/>
              <a:t>(</a:t>
            </a:r>
            <a:r>
              <a:rPr lang="ko-KR" altLang="en-US" sz="700" b="1" dirty="0" smtClean="0"/>
              <a:t>하얀소</a:t>
            </a:r>
            <a:r>
              <a:rPr lang="en-US" altLang="ko-KR" sz="700" b="1" dirty="0" smtClean="0"/>
              <a:t>) </a:t>
            </a:r>
            <a:endParaRPr lang="ko-KR" altLang="en-US" sz="700" dirty="0" smtClean="0"/>
          </a:p>
          <a:p>
            <a:r>
              <a:rPr lang="ko-KR" altLang="en-US" sz="700" dirty="0" smtClean="0"/>
              <a:t>나는 사진으로만 봤다</a:t>
            </a:r>
            <a:r>
              <a:rPr lang="en-US" altLang="ko-KR" sz="700" dirty="0" smtClean="0"/>
              <a:t>. </a:t>
            </a:r>
            <a:r>
              <a:rPr lang="ko-KR" altLang="en-US" sz="700" dirty="0" smtClean="0"/>
              <a:t>하얀색이 있고</a:t>
            </a:r>
            <a:r>
              <a:rPr lang="en-US" altLang="ko-KR" sz="700" dirty="0" smtClean="0"/>
              <a:t>, </a:t>
            </a:r>
            <a:r>
              <a:rPr lang="ko-KR" altLang="en-US" sz="700" dirty="0" smtClean="0"/>
              <a:t>약간 얼룩진 하얀색이 있다</a:t>
            </a:r>
            <a:r>
              <a:rPr lang="en-US" altLang="ko-KR" sz="700" dirty="0" smtClean="0"/>
              <a:t>.</a:t>
            </a:r>
          </a:p>
          <a:p>
            <a:r>
              <a:rPr lang="ko-KR" altLang="en-US" sz="700" dirty="0" smtClean="0"/>
              <a:t>하얀소가 </a:t>
            </a:r>
            <a:r>
              <a:rPr lang="ko-KR" altLang="en-US" sz="700" dirty="0" smtClean="0"/>
              <a:t>태어나면 길조라고 하여 매우 좋아하고 신성시 한다고 한다</a:t>
            </a:r>
            <a:r>
              <a:rPr lang="en-US" altLang="ko-KR" sz="700" dirty="0" smtClean="0"/>
              <a:t>.</a:t>
            </a:r>
          </a:p>
          <a:p>
            <a:r>
              <a:rPr lang="en-US" altLang="ko-KR" sz="700" dirty="0" smtClean="0"/>
              <a:t/>
            </a:r>
            <a:br>
              <a:rPr lang="en-US" altLang="ko-KR" sz="700" dirty="0" smtClean="0"/>
            </a:br>
            <a:endParaRPr lang="en-US" altLang="ko-KR" sz="700" dirty="0" smtClean="0"/>
          </a:p>
          <a:p>
            <a:r>
              <a:rPr lang="ko-KR" altLang="en-US" sz="700" b="1" dirty="0" smtClean="0"/>
              <a:t>○ 청치</a:t>
            </a:r>
            <a:r>
              <a:rPr lang="en-US" altLang="ko-KR" sz="700" b="1" dirty="0" smtClean="0"/>
              <a:t>(</a:t>
            </a:r>
            <a:r>
              <a:rPr lang="ko-KR" altLang="en-US" sz="700" b="1" dirty="0" smtClean="0"/>
              <a:t>푸렁소</a:t>
            </a:r>
            <a:r>
              <a:rPr lang="en-US" altLang="ko-KR" sz="700" b="1" dirty="0" smtClean="0"/>
              <a:t>) </a:t>
            </a:r>
            <a:endParaRPr lang="ko-KR" altLang="en-US" sz="700" dirty="0" smtClean="0"/>
          </a:p>
          <a:p>
            <a:r>
              <a:rPr lang="ko-KR" altLang="en-US" sz="700" dirty="0" smtClean="0"/>
              <a:t>사전에만 있는 소이다</a:t>
            </a:r>
            <a:r>
              <a:rPr lang="en-US" altLang="ko-KR" sz="700" dirty="0" smtClean="0"/>
              <a:t>. </a:t>
            </a:r>
            <a:r>
              <a:rPr lang="ko-KR" altLang="en-US" sz="700" dirty="0" smtClean="0"/>
              <a:t>색깔이 푸르스름한 빛을 띤다고 한다</a:t>
            </a:r>
            <a:r>
              <a:rPr lang="en-US" altLang="ko-KR" sz="700" dirty="0" smtClean="0"/>
              <a:t>.</a:t>
            </a:r>
          </a:p>
          <a:p>
            <a:endParaRPr lang="ko-KR" altLang="en-US" sz="4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7686" y="1785926"/>
            <a:ext cx="459773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헤움네츄럴페이스162" pitchFamily="18" charset="-127"/>
                <a:ea typeface="헤움네츄럴페이스162" pitchFamily="18" charset="-127"/>
              </a:rPr>
              <a:t>3</a:t>
            </a:r>
            <a:r>
              <a:rPr lang="en-US" altLang="ko-KR" sz="4400" dirty="0" smtClean="0">
                <a:latin typeface="헤움네츄럴페이스162" pitchFamily="18" charset="-127"/>
                <a:ea typeface="헤움네츄럴페이스162" pitchFamily="18" charset="-127"/>
              </a:rPr>
              <a:t>. </a:t>
            </a:r>
            <a:r>
              <a:rPr lang="ko-KR" altLang="en-US" sz="4400" dirty="0" smtClean="0">
                <a:latin typeface="헤움네츄럴페이스162" pitchFamily="18" charset="-127"/>
                <a:ea typeface="헤움네츄럴페이스162" pitchFamily="18" charset="-127"/>
              </a:rPr>
              <a:t>기념품</a:t>
            </a:r>
            <a:r>
              <a:rPr lang="en-US" altLang="ko-KR" sz="4400" dirty="0" smtClean="0">
                <a:latin typeface="헤움네츄럴페이스162" pitchFamily="18" charset="-127"/>
                <a:ea typeface="헤움네츄럴페이스162" pitchFamily="18" charset="-127"/>
              </a:rPr>
              <a:t>&amp;</a:t>
            </a:r>
            <a:r>
              <a:rPr lang="ko-KR" altLang="en-US" sz="4400" dirty="0" smtClean="0">
                <a:latin typeface="헤움네츄럴페이스162" pitchFamily="18" charset="-127"/>
                <a:ea typeface="헤움네츄럴페이스162" pitchFamily="18" charset="-127"/>
              </a:rPr>
              <a:t>팸플릿 홍보</a:t>
            </a:r>
            <a:r>
              <a:rPr lang="en-US" altLang="ko-KR" sz="4400" dirty="0" smtClean="0">
                <a:latin typeface="헤움네츄럴페이스162" pitchFamily="18" charset="-127"/>
                <a:ea typeface="헤움네츄럴페이스162" pitchFamily="18" charset="-127"/>
              </a:rPr>
              <a:t>!</a:t>
            </a:r>
            <a:endParaRPr lang="ko-KR" altLang="en-US" sz="4400" dirty="0">
              <a:latin typeface="헤움네츄럴페이스162" pitchFamily="18" charset="-127"/>
              <a:ea typeface="헤움네츄럴페이스162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257</Words>
  <Application>Microsoft Office PowerPoint</Application>
  <PresentationFormat>화면 슬라이드 쇼(4:3)</PresentationFormat>
  <Paragraphs>102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ALL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33</cp:revision>
  <dcterms:created xsi:type="dcterms:W3CDTF">2012-07-03T09:39:33Z</dcterms:created>
  <dcterms:modified xsi:type="dcterms:W3CDTF">2012-07-03T15:24:32Z</dcterms:modified>
</cp:coreProperties>
</file>