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2" r:id="rId3"/>
    <p:sldId id="263" r:id="rId4"/>
    <p:sldId id="257" r:id="rId5"/>
    <p:sldId id="259" r:id="rId6"/>
    <p:sldId id="258" r:id="rId7"/>
    <p:sldId id="264" r:id="rId8"/>
    <p:sldId id="283" r:id="rId9"/>
    <p:sldId id="273" r:id="rId10"/>
    <p:sldId id="266" r:id="rId11"/>
    <p:sldId id="269" r:id="rId12"/>
    <p:sldId id="275" r:id="rId13"/>
    <p:sldId id="265" r:id="rId14"/>
    <p:sldId id="287" r:id="rId15"/>
    <p:sldId id="289" r:id="rId16"/>
    <p:sldId id="286" r:id="rId17"/>
    <p:sldId id="288" r:id="rId18"/>
    <p:sldId id="267" r:id="rId19"/>
    <p:sldId id="274" r:id="rId20"/>
    <p:sldId id="277" r:id="rId21"/>
    <p:sldId id="268" r:id="rId22"/>
    <p:sldId id="278" r:id="rId23"/>
    <p:sldId id="281" r:id="rId24"/>
    <p:sldId id="282" r:id="rId25"/>
    <p:sldId id="290" r:id="rId26"/>
    <p:sldId id="291" r:id="rId27"/>
    <p:sldId id="292" r:id="rId28"/>
  </p:sldIdLst>
  <p:sldSz cx="9144000" cy="6858000" type="screen4x3"/>
  <p:notesSz cx="6797675" cy="98742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EBEA1"/>
    <a:srgbClr val="FF9933"/>
    <a:srgbClr val="FFCC00"/>
    <a:srgbClr val="FF9999"/>
    <a:srgbClr val="1D53FF"/>
    <a:srgbClr val="FF7C80"/>
    <a:srgbClr val="FF5050"/>
    <a:srgbClr val="0000FF"/>
    <a:srgbClr val="9966FF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1486" autoAdjust="0"/>
  </p:normalViewPr>
  <p:slideViewPr>
    <p:cSldViewPr>
      <p:cViewPr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My%20Documents\&#45348;&#51060;&#53944;&#50728;%20&#48155;&#51008;%20&#54028;&#51068;\&#54620;&#50864;&#50640;%20&#45824;&#54620;%20&#49548;&#48708;&#51088;%20&#49888;&#47280;&#4602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My%20Documents\&#45348;&#51060;&#53944;&#50728;%20&#48155;&#51008;%20&#54028;&#51068;\&#54620;&#50864;&#50640;%20&#45824;&#54620;%20&#49548;&#48708;&#51088;%20&#49888;&#47280;&#46020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dministrator\My%20Documents\&#45348;&#51060;&#53944;&#50728;%20&#48155;&#51008;%20&#54028;&#51068;\&#54620;&#50864;&#50640;%20&#45824;&#54620;%20&#49548;&#48708;&#51088;%20&#49888;&#47280;&#4602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istrator\My%20Documents\&#45348;&#51060;&#53944;&#50728;%20&#48155;&#51008;%20&#54028;&#51068;\&#12596;&#12615;&#12601;&#12596;&#12615;&#1260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8"/>
  <c:chart>
    <c:title>
      <c:tx>
        <c:rich>
          <a:bodyPr/>
          <a:lstStyle/>
          <a:p>
            <a:pPr>
              <a:defRPr/>
            </a:pPr>
            <a:r>
              <a:rPr lang="ko-KR" altLang="en-US" sz="1600"/>
              <a:t>한우에 대한</a:t>
            </a:r>
            <a:r>
              <a:rPr lang="ko-KR" altLang="en-US" sz="1600" baseline="0"/>
              <a:t> 소비자 </a:t>
            </a:r>
            <a:r>
              <a:rPr lang="ko-KR" altLang="en-US" sz="1600"/>
              <a:t>신뢰도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0916710411198641"/>
          <c:y val="0.18107611548556429"/>
          <c:w val="0.43026421697288042"/>
          <c:h val="0.71710702828813344"/>
        </c:manualLayout>
      </c:layout>
      <c:pieChart>
        <c:varyColors val="1"/>
        <c:ser>
          <c:idx val="0"/>
          <c:order val="0"/>
          <c:explosion val="25"/>
          <c:dPt>
            <c:idx val="1"/>
            <c:explosion val="4"/>
          </c:dPt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</c:dLbl>
            <c:dLbl>
              <c:idx val="1"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</c:dLbl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믿을 수 없다</c:v>
                </c:pt>
                <c:pt idx="1">
                  <c:v>믿을 수 있다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86.9</c:v>
                </c:pt>
                <c:pt idx="1">
                  <c:v>13.1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ko-KR" altLang="en-US" sz="1200" dirty="0"/>
              <a:t>유통 수익 비중 변화 추이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Sheet1!$F$33</c:f>
              <c:strCache>
                <c:ptCount val="1"/>
                <c:pt idx="0">
                  <c:v>농가 수취액(%)</c:v>
                </c:pt>
              </c:strCache>
            </c:strRef>
          </c:tx>
          <c:cat>
            <c:strRef>
              <c:f>Sheet1!$G$31:$I$32</c:f>
              <c:strCache>
                <c:ptCount val="3"/>
                <c:pt idx="0">
                  <c:v>2009년</c:v>
                </c:pt>
                <c:pt idx="1">
                  <c:v>2010년</c:v>
                </c:pt>
                <c:pt idx="2">
                  <c:v>2011년</c:v>
                </c:pt>
              </c:strCache>
            </c:strRef>
          </c:cat>
          <c:val>
            <c:numRef>
              <c:f>Sheet1!$G$33:$I$33</c:f>
              <c:numCache>
                <c:formatCode>General</c:formatCode>
                <c:ptCount val="3"/>
                <c:pt idx="0">
                  <c:v>0.62496738947689823</c:v>
                </c:pt>
                <c:pt idx="1">
                  <c:v>0.5906589394443108</c:v>
                </c:pt>
                <c:pt idx="2">
                  <c:v>0.57710511595886582</c:v>
                </c:pt>
              </c:numCache>
            </c:numRef>
          </c:val>
        </c:ser>
        <c:ser>
          <c:idx val="1"/>
          <c:order val="1"/>
          <c:tx>
            <c:strRef>
              <c:f>Sheet1!$F$34</c:f>
              <c:strCache>
                <c:ptCount val="1"/>
                <c:pt idx="0">
                  <c:v>유통수익금액(%)</c:v>
                </c:pt>
              </c:strCache>
            </c:strRef>
          </c:tx>
          <c:cat>
            <c:strRef>
              <c:f>Sheet1!$G$31:$I$32</c:f>
              <c:strCache>
                <c:ptCount val="3"/>
                <c:pt idx="0">
                  <c:v>2009년</c:v>
                </c:pt>
                <c:pt idx="1">
                  <c:v>2010년</c:v>
                </c:pt>
                <c:pt idx="2">
                  <c:v>2011년</c:v>
                </c:pt>
              </c:strCache>
            </c:strRef>
          </c:cat>
          <c:val>
            <c:numRef>
              <c:f>Sheet1!$G$34:$I$34</c:f>
              <c:numCache>
                <c:formatCode>General</c:formatCode>
                <c:ptCount val="3"/>
                <c:pt idx="0">
                  <c:v>0.37503261052310177</c:v>
                </c:pt>
                <c:pt idx="1">
                  <c:v>0.40934106055568931</c:v>
                </c:pt>
                <c:pt idx="2">
                  <c:v>0.42289488404113434</c:v>
                </c:pt>
              </c:numCache>
            </c:numRef>
          </c:val>
        </c:ser>
        <c:marker val="1"/>
        <c:axId val="79948032"/>
        <c:axId val="82747392"/>
      </c:lineChart>
      <c:catAx>
        <c:axId val="79948032"/>
        <c:scaling>
          <c:orientation val="minMax"/>
        </c:scaling>
        <c:axPos val="b"/>
        <c:majorTickMark val="none"/>
        <c:tickLblPos val="nextTo"/>
        <c:crossAx val="82747392"/>
        <c:crosses val="autoZero"/>
        <c:auto val="1"/>
        <c:lblAlgn val="ctr"/>
        <c:lblOffset val="100"/>
      </c:catAx>
      <c:valAx>
        <c:axId val="82747392"/>
        <c:scaling>
          <c:orientation val="minMax"/>
        </c:scaling>
        <c:axPos val="l"/>
        <c:majorGridlines/>
        <c:numFmt formatCode="0%" sourceLinked="0"/>
        <c:majorTickMark val="none"/>
        <c:tickLblPos val="nextTo"/>
        <c:crossAx val="79948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164251207729467"/>
          <c:y val="0.45653392378835872"/>
          <c:w val="0.39516908212560586"/>
          <c:h val="0.21217908316685041"/>
        </c:manualLayout>
      </c:layout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ko-KR" altLang="en-US" sz="1200" dirty="0"/>
              <a:t>유통 수익 금액 변화 추이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Sheet1!$A$32</c:f>
              <c:strCache>
                <c:ptCount val="1"/>
                <c:pt idx="0">
                  <c:v>소비자 가격</c:v>
                </c:pt>
              </c:strCache>
            </c:strRef>
          </c:tx>
          <c:cat>
            <c:strRef>
              <c:f>Sheet1!$B$31:$D$31</c:f>
              <c:strCache>
                <c:ptCount val="3"/>
                <c:pt idx="0">
                  <c:v>2009년</c:v>
                </c:pt>
                <c:pt idx="1">
                  <c:v>2010년</c:v>
                </c:pt>
                <c:pt idx="2">
                  <c:v>2011년</c:v>
                </c:pt>
              </c:strCache>
            </c:strRef>
          </c:cat>
          <c:val>
            <c:numRef>
              <c:f>Sheet1!$B$32:$D$32</c:f>
              <c:numCache>
                <c:formatCode>General</c:formatCode>
                <c:ptCount val="3"/>
                <c:pt idx="0">
                  <c:v>11384.361999999939</c:v>
                </c:pt>
                <c:pt idx="1">
                  <c:v>12188.252</c:v>
                </c:pt>
                <c:pt idx="2">
                  <c:v>10040.111999999985</c:v>
                </c:pt>
              </c:numCache>
            </c:numRef>
          </c:val>
        </c:ser>
        <c:ser>
          <c:idx val="1"/>
          <c:order val="1"/>
          <c:tx>
            <c:strRef>
              <c:f>Sheet1!$A$33</c:f>
              <c:strCache>
                <c:ptCount val="1"/>
                <c:pt idx="0">
                  <c:v>농가 수취액</c:v>
                </c:pt>
              </c:strCache>
            </c:strRef>
          </c:tx>
          <c:cat>
            <c:strRef>
              <c:f>Sheet1!$B$31:$D$31</c:f>
              <c:strCache>
                <c:ptCount val="3"/>
                <c:pt idx="0">
                  <c:v>2009년</c:v>
                </c:pt>
                <c:pt idx="1">
                  <c:v>2010년</c:v>
                </c:pt>
                <c:pt idx="2">
                  <c:v>2011년</c:v>
                </c:pt>
              </c:strCache>
            </c:strRef>
          </c:cat>
          <c:val>
            <c:numRef>
              <c:f>Sheet1!$B$33:$D$33</c:f>
              <c:numCache>
                <c:formatCode>General</c:formatCode>
                <c:ptCount val="3"/>
                <c:pt idx="0">
                  <c:v>7114.8550000000014</c:v>
                </c:pt>
                <c:pt idx="1">
                  <c:v>7199.1</c:v>
                </c:pt>
                <c:pt idx="2">
                  <c:v>5794.2</c:v>
                </c:pt>
              </c:numCache>
            </c:numRef>
          </c:val>
        </c:ser>
        <c:ser>
          <c:idx val="2"/>
          <c:order val="2"/>
          <c:tx>
            <c:strRef>
              <c:f>Sheet1!$A$34</c:f>
              <c:strCache>
                <c:ptCount val="1"/>
                <c:pt idx="0">
                  <c:v>유통수익금액</c:v>
                </c:pt>
              </c:strCache>
            </c:strRef>
          </c:tx>
          <c:cat>
            <c:strRef>
              <c:f>Sheet1!$B$31:$D$31</c:f>
              <c:strCache>
                <c:ptCount val="3"/>
                <c:pt idx="0">
                  <c:v>2009년</c:v>
                </c:pt>
                <c:pt idx="1">
                  <c:v>2010년</c:v>
                </c:pt>
                <c:pt idx="2">
                  <c:v>2011년</c:v>
                </c:pt>
              </c:strCache>
            </c:strRef>
          </c:cat>
          <c:val>
            <c:numRef>
              <c:f>Sheet1!$B$34:$D$34</c:f>
              <c:numCache>
                <c:formatCode>General</c:formatCode>
                <c:ptCount val="3"/>
                <c:pt idx="0">
                  <c:v>4269.5070000000005</c:v>
                </c:pt>
                <c:pt idx="1">
                  <c:v>4989.1520000000191</c:v>
                </c:pt>
                <c:pt idx="2">
                  <c:v>4245.9120000000003</c:v>
                </c:pt>
              </c:numCache>
            </c:numRef>
          </c:val>
        </c:ser>
        <c:marker val="1"/>
        <c:axId val="84214912"/>
        <c:axId val="84216448"/>
      </c:lineChart>
      <c:catAx>
        <c:axId val="84214912"/>
        <c:scaling>
          <c:orientation val="minMax"/>
        </c:scaling>
        <c:axPos val="b"/>
        <c:majorTickMark val="none"/>
        <c:tickLblPos val="nextTo"/>
        <c:crossAx val="84216448"/>
        <c:crosses val="autoZero"/>
        <c:auto val="1"/>
        <c:lblAlgn val="ctr"/>
        <c:lblOffset val="100"/>
      </c:catAx>
      <c:valAx>
        <c:axId val="84216448"/>
        <c:scaling>
          <c:orientation val="minMax"/>
        </c:scaling>
        <c:axPos val="l"/>
        <c:majorGridlines/>
        <c:numFmt formatCode="#,##0;[Red]\-#,##0" sourceLinked="0"/>
        <c:majorTickMark val="none"/>
        <c:tickLblPos val="nextTo"/>
        <c:crossAx val="8421491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 sz="1400"/>
            </a:pPr>
            <a:r>
              <a:rPr lang="ko-KR" sz="1400"/>
              <a:t>횡성 </a:t>
            </a:r>
            <a:r>
              <a:rPr lang="ko-KR" sz="1400" smtClean="0"/>
              <a:t>농가 </a:t>
            </a:r>
            <a:r>
              <a:rPr lang="ko-KR" sz="1400"/>
              <a:t>유통 </a:t>
            </a:r>
            <a:r>
              <a:rPr lang="ko-KR" altLang="en-US" sz="1400" smtClean="0"/>
              <a:t>비용</a:t>
            </a:r>
            <a:r>
              <a:rPr lang="ko-KR" sz="1400" smtClean="0"/>
              <a:t> </a:t>
            </a:r>
            <a:r>
              <a:rPr lang="ko-KR" sz="1400"/>
              <a:t>구조</a:t>
            </a:r>
          </a:p>
        </c:rich>
      </c:tx>
      <c:layout>
        <c:manualLayout>
          <c:xMode val="edge"/>
          <c:yMode val="edge"/>
          <c:x val="0.29315388509598389"/>
          <c:y val="6.4047061982868039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Sheet1!$J$1</c:f>
              <c:strCache>
                <c:ptCount val="1"/>
                <c:pt idx="0">
                  <c:v>횡성 농가 농가 출하 가격</c:v>
                </c:pt>
              </c:strCache>
            </c:strRef>
          </c:tx>
          <c:dLbls>
            <c:dLbl>
              <c:idx val="0"/>
              <c:layout>
                <c:manualLayout>
                  <c:x val="6.9743585237644675E-3"/>
                  <c:y val="-4.7948708267977265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₩ 7,290,000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Sheet1!$J$1:$J$4</c:f>
              <c:strCache>
                <c:ptCount val="4"/>
                <c:pt idx="0">
                  <c:v>횡성 농가 농가 출하 가격</c:v>
                </c:pt>
                <c:pt idx="1">
                  <c:v>횡성 축협 등 생산자 단체</c:v>
                </c:pt>
                <c:pt idx="2">
                  <c:v>물류센터</c:v>
                </c:pt>
                <c:pt idx="3">
                  <c:v>유통업체(포장)</c:v>
                </c:pt>
              </c:strCache>
            </c:strRef>
          </c:cat>
          <c:val>
            <c:numRef>
              <c:f>Sheet1!$L$1</c:f>
              <c:numCache>
                <c:formatCode>#,##0</c:formatCode>
                <c:ptCount val="1"/>
                <c:pt idx="0">
                  <c:v>7290000</c:v>
                </c:pt>
              </c:numCache>
            </c:numRef>
          </c:val>
        </c:ser>
        <c:ser>
          <c:idx val="1"/>
          <c:order val="1"/>
          <c:tx>
            <c:strRef>
              <c:f>Sheet1!$J$2</c:f>
              <c:strCache>
                <c:ptCount val="1"/>
                <c:pt idx="0">
                  <c:v>횡성 축협 등 생산자 단체</c:v>
                </c:pt>
              </c:strCache>
            </c:strRef>
          </c:tx>
          <c:dLbls>
            <c:dLbl>
              <c:idx val="0"/>
              <c:layout>
                <c:manualLayout>
                  <c:x val="3.708399301995974E-3"/>
                  <c:y val="-5.4487412421709104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800"/>
                      <a:t>₩ 8,680,000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Sheet1!$J$1:$J$4</c:f>
              <c:strCache>
                <c:ptCount val="4"/>
                <c:pt idx="0">
                  <c:v>횡성 농가 농가 출하 가격</c:v>
                </c:pt>
                <c:pt idx="1">
                  <c:v>횡성 축협 등 생산자 단체</c:v>
                </c:pt>
                <c:pt idx="2">
                  <c:v>물류센터</c:v>
                </c:pt>
                <c:pt idx="3">
                  <c:v>유통업체(포장)</c:v>
                </c:pt>
              </c:strCache>
            </c:strRef>
          </c:cat>
          <c:val>
            <c:numRef>
              <c:f>Sheet1!$L$2</c:f>
              <c:numCache>
                <c:formatCode>#,##0</c:formatCode>
                <c:ptCount val="1"/>
                <c:pt idx="0">
                  <c:v>8680000</c:v>
                </c:pt>
              </c:numCache>
            </c:numRef>
          </c:val>
        </c:ser>
        <c:ser>
          <c:idx val="2"/>
          <c:order val="2"/>
          <c:tx>
            <c:strRef>
              <c:f>Sheet1!$J$3</c:f>
              <c:strCache>
                <c:ptCount val="1"/>
                <c:pt idx="0">
                  <c:v>물류센터</c:v>
                </c:pt>
              </c:strCache>
            </c:strRef>
          </c:tx>
          <c:dLbls>
            <c:dLbl>
              <c:idx val="0"/>
              <c:layout>
                <c:manualLayout>
                  <c:x val="-6.7216253869656359E-3"/>
                  <c:y val="-6.541764961787859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800"/>
                      <a:t>₩ 9,960,000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Sheet1!$J$1:$J$4</c:f>
              <c:strCache>
                <c:ptCount val="4"/>
                <c:pt idx="0">
                  <c:v>횡성 농가 농가 출하 가격</c:v>
                </c:pt>
                <c:pt idx="1">
                  <c:v>횡성 축협 등 생산자 단체</c:v>
                </c:pt>
                <c:pt idx="2">
                  <c:v>물류센터</c:v>
                </c:pt>
                <c:pt idx="3">
                  <c:v>유통업체(포장)</c:v>
                </c:pt>
              </c:strCache>
            </c:strRef>
          </c:cat>
          <c:val>
            <c:numRef>
              <c:f>Sheet1!$L$3</c:f>
              <c:numCache>
                <c:formatCode>#,##0</c:formatCode>
                <c:ptCount val="1"/>
                <c:pt idx="0">
                  <c:v>9960000</c:v>
                </c:pt>
              </c:numCache>
            </c:numRef>
          </c:val>
        </c:ser>
        <c:ser>
          <c:idx val="3"/>
          <c:order val="3"/>
          <c:tx>
            <c:strRef>
              <c:f>Sheet1!$J$4</c:f>
              <c:strCache>
                <c:ptCount val="1"/>
                <c:pt idx="0">
                  <c:v>유통업체(포장)</c:v>
                </c:pt>
              </c:strCache>
            </c:strRef>
          </c:tx>
          <c:dLbls>
            <c:dLbl>
              <c:idx val="0"/>
              <c:layout>
                <c:manualLayout>
                  <c:x val="2.6153844464116782E-2"/>
                  <c:y val="-5.4487340099466972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800"/>
                      <a:t>₩ 12,300,000</a:t>
                    </a:r>
                  </a:p>
                </c:rich>
              </c:tx>
              <c:showVal val="1"/>
            </c:dLbl>
            <c:numFmt formatCode="&quot;₩&quot;#,##0.00;[Red]\-&quot;₩&quot;#,##0.00" sourceLinked="0"/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</c:dLbls>
          <c:cat>
            <c:strRef>
              <c:f>Sheet1!$J$1:$J$4</c:f>
              <c:strCache>
                <c:ptCount val="4"/>
                <c:pt idx="0">
                  <c:v>횡성 농가 농가 출하 가격</c:v>
                </c:pt>
                <c:pt idx="1">
                  <c:v>횡성 축협 등 생산자 단체</c:v>
                </c:pt>
                <c:pt idx="2">
                  <c:v>물류센터</c:v>
                </c:pt>
                <c:pt idx="3">
                  <c:v>유통업체(포장)</c:v>
                </c:pt>
              </c:strCache>
            </c:strRef>
          </c:cat>
          <c:val>
            <c:numRef>
              <c:f>Sheet1!$L$4</c:f>
              <c:numCache>
                <c:formatCode>#,##0</c:formatCode>
                <c:ptCount val="1"/>
                <c:pt idx="0">
                  <c:v>12300000</c:v>
                </c:pt>
              </c:numCache>
            </c:numRef>
          </c:val>
        </c:ser>
        <c:shape val="box"/>
        <c:axId val="84279296"/>
        <c:axId val="84280832"/>
        <c:axId val="0"/>
      </c:bar3DChart>
      <c:catAx>
        <c:axId val="84279296"/>
        <c:scaling>
          <c:orientation val="minMax"/>
        </c:scaling>
        <c:delete val="1"/>
        <c:axPos val="b"/>
        <c:numFmt formatCode="#,##0" sourceLinked="1"/>
        <c:tickLblPos val="none"/>
        <c:crossAx val="84280832"/>
        <c:crosses val="autoZero"/>
        <c:auto val="1"/>
        <c:lblAlgn val="ctr"/>
        <c:lblOffset val="100"/>
      </c:catAx>
      <c:valAx>
        <c:axId val="84280832"/>
        <c:scaling>
          <c:orientation val="minMax"/>
        </c:scaling>
        <c:axPos val="l"/>
        <c:numFmt formatCode="&quot;₩&quot;#,##0" sourceLinked="0"/>
        <c:tickLblPos val="nextTo"/>
        <c:crossAx val="84279296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ln>
      <a:noFill/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0.11765</cdr:y>
    </cdr:from>
    <cdr:to>
      <cdr:x>0.25098</cdr:x>
      <cdr:y>0.20588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71438" y="28575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ko-KR" altLang="en-US" sz="1000" dirty="0" smtClean="0"/>
            <a:t>단위</a:t>
          </a:r>
          <a:r>
            <a:rPr lang="en-US" altLang="ko-KR" sz="1000" dirty="0" smtClean="0"/>
            <a:t>(</a:t>
          </a:r>
          <a:r>
            <a:rPr lang="ko-KR" altLang="en-US" sz="1000" dirty="0" smtClean="0"/>
            <a:t>천원</a:t>
          </a:r>
          <a:r>
            <a:rPr lang="en-US" altLang="ko-KR" sz="1000" dirty="0" smtClean="0"/>
            <a:t>)</a:t>
          </a:r>
          <a:endParaRPr lang="ko-KR" altLang="en-US" sz="1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26BE4-E8D2-43BA-965F-ECD2522051E7}" type="datetimeFigureOut">
              <a:rPr lang="ko-KR" altLang="en-US" smtClean="0"/>
              <a:pPr/>
              <a:t>2012-07-06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A803B-BD40-4FBF-801D-33AA193FBE9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3553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A803B-BD40-4FBF-801D-33AA193FBE9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A803B-BD40-4FBF-801D-33AA193FBE9B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1073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A803B-BD40-4FBF-801D-33AA193FBE9B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>
              <a:sym typeface="Wingdings" pitchFamily="2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A803B-BD40-4FBF-801D-33AA193FBE9B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A803B-BD40-4FBF-801D-33AA193FBE9B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22243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A803B-BD40-4FBF-801D-33AA193FBE9B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ko-KR" alt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ㆍ</a:t>
            </a:r>
            <a:r>
              <a:rPr lang="ko-KR" altLang="en-US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가격</a:t>
            </a:r>
            <a:r>
              <a:rPr lang="ko-KR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경쟁력 확보       </a:t>
            </a:r>
            <a:r>
              <a:rPr lang="en-US" altLang="ko-KR" sz="16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축산물 가격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10~15%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하락</a:t>
            </a:r>
            <a:r>
              <a:rPr lang="en-US" altLang="ko-KR" sz="16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	</a:t>
            </a:r>
          </a:p>
          <a:p>
            <a:pPr algn="just"/>
            <a:r>
              <a:rPr lang="ko-KR" alt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ㆍ</a:t>
            </a:r>
            <a:r>
              <a:rPr lang="ko-KR" altLang="en-US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품질과</a:t>
            </a:r>
            <a:r>
              <a:rPr lang="ko-KR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위생관리 용이 </a:t>
            </a:r>
            <a:r>
              <a:rPr lang="en-US" altLang="ko-KR" sz="16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모든 작업이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미트센터에서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 한 번에 이뤄져 전수검사 가능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육류의 상온 노출 無</a:t>
            </a:r>
            <a:endParaRPr lang="en-US" altLang="ko-KR" sz="12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pPr algn="just"/>
            <a:r>
              <a:rPr lang="ko-KR" alt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ㆍ</a:t>
            </a:r>
            <a:r>
              <a:rPr lang="ko-KR" altLang="en-US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축산지와의</a:t>
            </a:r>
            <a:r>
              <a:rPr lang="ko-KR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상생        </a:t>
            </a:r>
            <a:r>
              <a:rPr lang="en-US" altLang="ko-KR" sz="16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안정적인 공급처의 제공 가능</a:t>
            </a:r>
            <a:endParaRPr lang="ko-KR" altLang="en-US" sz="20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pPr algn="just"/>
            <a:endParaRPr lang="en-US" altLang="ko-KR" dirty="0" smtClean="0"/>
          </a:p>
          <a:p>
            <a:pPr algn="just"/>
            <a:endParaRPr lang="en-US" altLang="ko-KR" dirty="0" smtClean="0"/>
          </a:p>
          <a:p>
            <a:pPr algn="just"/>
            <a:r>
              <a:rPr lang="ko-KR" altLang="en-US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ㆍ관광</a:t>
            </a:r>
            <a:r>
              <a:rPr lang="ko-KR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상품과 연계 </a:t>
            </a:r>
            <a:r>
              <a:rPr lang="en-US" altLang="ko-KR" sz="18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추천여행코스를 제안함으로써 축산지 인근 지역 경제 활성화 촉진</a:t>
            </a:r>
            <a:r>
              <a:rPr lang="en-US" altLang="ko-KR" sz="18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	</a:t>
            </a:r>
          </a:p>
          <a:p>
            <a:pPr algn="just"/>
            <a:r>
              <a:rPr lang="ko-KR" altLang="en-US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ㆍ</a:t>
            </a:r>
            <a:r>
              <a:rPr lang="en-US" altLang="ko-K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AZ </a:t>
            </a:r>
            <a:r>
              <a:rPr lang="ko-KR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쇼핑 운영    </a:t>
            </a:r>
            <a:r>
              <a:rPr lang="en-US" altLang="ko-KR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8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산지로부터의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접근성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 향상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	</a:t>
            </a:r>
            <a:r>
              <a:rPr lang="en-US" altLang="ko-KR" sz="18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  </a:t>
            </a:r>
          </a:p>
          <a:p>
            <a:pPr algn="just"/>
            <a:r>
              <a:rPr lang="ko-KR" altLang="en-US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ㆍ가공품</a:t>
            </a:r>
            <a:r>
              <a:rPr lang="ko-KR" alt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생산        </a:t>
            </a:r>
            <a:r>
              <a:rPr lang="en-US" altLang="ko-KR" sz="18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수시로 한우판별 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DNA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검사를 실시해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,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 신뢰도 기여</a:t>
            </a:r>
            <a:endParaRPr lang="ko-KR" altLang="en-US" sz="16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A803B-BD40-4FBF-801D-33AA193FBE9B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ko-KR" altLang="en-US" sz="14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ㆍ</a:t>
            </a:r>
            <a:r>
              <a:rPr lang="ko-KR" altLang="en-US" sz="1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err="1" smtClean="0">
                <a:solidFill>
                  <a:schemeClr val="tx1"/>
                </a:solidFill>
                <a:latin typeface="+mn-ea"/>
              </a:rPr>
              <a:t>생산이력제에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 더불어 도축하는 </a:t>
            </a:r>
            <a:r>
              <a:rPr lang="ko-KR" altLang="en-US" sz="1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모든 </a:t>
            </a:r>
            <a:r>
              <a:rPr lang="ko-KR" altLang="en-US" sz="14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화우의</a:t>
            </a:r>
            <a:r>
              <a:rPr lang="ko-KR" altLang="en-US" sz="1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DNA </a:t>
            </a:r>
            <a:r>
              <a:rPr lang="ko-KR" altLang="en-US" sz="1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샘플을</a:t>
            </a:r>
            <a:r>
              <a:rPr lang="en-US" altLang="ko-KR" sz="1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채취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하여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부정유통육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 차단</a:t>
            </a:r>
            <a:endParaRPr lang="en-US" altLang="ko-KR" sz="12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pPr algn="just"/>
            <a:r>
              <a:rPr lang="ko-KR" altLang="en-US" sz="14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ㆍ</a:t>
            </a:r>
            <a:r>
              <a:rPr lang="ko-KR" altLang="en-US" sz="1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각 </a:t>
            </a:r>
            <a:r>
              <a:rPr lang="ko-KR" altLang="en-US" sz="1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유통 구성원들의 유기적인 관계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로 </a:t>
            </a:r>
            <a:r>
              <a:rPr lang="ko-KR" altLang="en-US" sz="1200" kern="1200" dirty="0" err="1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화우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브랜드 가치 상승</a:t>
            </a:r>
            <a:endParaRPr lang="en-US" altLang="ko-KR" sz="12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pPr algn="just"/>
            <a:r>
              <a:rPr lang="ko-KR" altLang="en-US" sz="14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ㆍ</a:t>
            </a:r>
            <a:r>
              <a:rPr lang="ko-KR" altLang="en-US" sz="1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철저한 품종관리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로 호주로 수출하여 보급</a:t>
            </a:r>
            <a:endParaRPr lang="en-US" altLang="ko-KR" sz="12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pPr algn="just"/>
            <a:endParaRPr lang="en-US" altLang="ko-KR" sz="1200" dirty="0" smtClean="0"/>
          </a:p>
          <a:p>
            <a:pPr algn="just"/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①세계 최고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청정지역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에서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천연 목초와 곡물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로 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방목</a:t>
            </a:r>
            <a:endParaRPr lang="en-US" altLang="ko-KR" sz="12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pPr algn="just"/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②</a:t>
            </a:r>
            <a:r>
              <a:rPr lang="ko-KR" altLang="en-US" sz="1200" b="1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성장촉진 호르몬 투여가 법적으로 금지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호주</a:t>
            </a:r>
            <a:r>
              <a:rPr lang="en-US" altLang="ko-KR" sz="120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)</a:t>
            </a:r>
            <a:endParaRPr lang="ko-KR" altLang="en-US" sz="1200" kern="1200" dirty="0" smtClean="0">
              <a:solidFill>
                <a:schemeClr val="tx1"/>
              </a:solidFill>
              <a:latin typeface="+mj-ea"/>
              <a:ea typeface="+mn-ea"/>
              <a:cs typeface="+mn-cs"/>
            </a:endParaRPr>
          </a:p>
          <a:p>
            <a:pPr algn="just"/>
            <a:endParaRPr lang="en-US" altLang="ko-KR" sz="1200" dirty="0" smtClean="0">
              <a:solidFill>
                <a:schemeClr val="tx1"/>
              </a:solidFill>
            </a:endParaRPr>
          </a:p>
          <a:p>
            <a:pPr algn="just"/>
            <a:r>
              <a:rPr lang="ko-KR" altLang="en-US" sz="1200" dirty="0" smtClean="0">
                <a:solidFill>
                  <a:schemeClr val="tx1"/>
                </a:solidFill>
              </a:rPr>
              <a:t>상품 겉에 도축장의 허가번호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호주 검역 마크가 부착되어 있어 육안으로 확인 가능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algn="just"/>
            <a:endParaRPr lang="ko-KR" altLang="en-US" sz="1200" b="1" dirty="0" smtClean="0">
              <a:solidFill>
                <a:schemeClr val="tx1"/>
              </a:solidFill>
            </a:endParaRPr>
          </a:p>
          <a:p>
            <a:pPr marL="88900" indent="-88900" algn="just"/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도축장에서 </a:t>
            </a:r>
            <a:r>
              <a:rPr lang="ko-KR" altLang="en-US" sz="12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냉장 </a:t>
            </a:r>
            <a:r>
              <a:rPr lang="ko-KR" altLang="en-US" sz="12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진공포장</a:t>
            </a:r>
            <a:r>
              <a:rPr lang="ko-KR" altLang="en-US" sz="12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되어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검역 후 일정량씩 국내 냉장 보관창고에 이송 </a:t>
            </a:r>
            <a:endParaRPr lang="ko-KR" altLang="en-US" sz="1200" dirty="0" smtClean="0">
              <a:solidFill>
                <a:schemeClr val="tx1"/>
              </a:solidFill>
            </a:endParaRPr>
          </a:p>
          <a:p>
            <a:pPr algn="just"/>
            <a:endParaRPr lang="en-US" altLang="ko-KR" sz="1200" b="1" dirty="0" smtClean="0"/>
          </a:p>
          <a:p>
            <a:pPr algn="just"/>
            <a:r>
              <a:rPr lang="ko-KR" altLang="en-US" sz="1200" b="1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호주현지 도축장   국내 소비자 </a:t>
            </a:r>
            <a:r>
              <a:rPr lang="ko-KR" altLang="en-US" sz="1050" kern="1200" dirty="0" smtClean="0">
                <a:solidFill>
                  <a:schemeClr val="tx1"/>
                </a:solidFill>
                <a:latin typeface="+mj-ea"/>
                <a:ea typeface="+mn-ea"/>
                <a:cs typeface="+mn-cs"/>
              </a:rPr>
              <a:t>직판 유통단계 가격이 저렴</a:t>
            </a:r>
          </a:p>
          <a:p>
            <a:pPr algn="just"/>
            <a:endParaRPr lang="en-US" altLang="ko-KR" sz="1200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A803B-BD40-4FBF-801D-33AA193FBE9B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A803B-BD40-4FBF-801D-33AA193FBE9B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4577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5513-8BEF-4435-A9E1-2D2B6D404515}" type="datetimeFigureOut">
              <a:rPr lang="ko-KR" altLang="en-US" smtClean="0"/>
              <a:pPr/>
              <a:t>2012-07-06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96ED-97C7-40CC-946B-56571ECF25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5513-8BEF-4435-A9E1-2D2B6D404515}" type="datetimeFigureOut">
              <a:rPr lang="ko-KR" altLang="en-US" smtClean="0"/>
              <a:pPr/>
              <a:t>2012-07-06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96ED-97C7-40CC-946B-56571ECF25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5513-8BEF-4435-A9E1-2D2B6D404515}" type="datetimeFigureOut">
              <a:rPr lang="ko-KR" altLang="en-US" smtClean="0"/>
              <a:pPr/>
              <a:t>2012-07-06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96ED-97C7-40CC-946B-56571ECF25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5513-8BEF-4435-A9E1-2D2B6D404515}" type="datetimeFigureOut">
              <a:rPr lang="ko-KR" altLang="en-US" smtClean="0"/>
              <a:pPr/>
              <a:t>2012-07-06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96ED-97C7-40CC-946B-56571ECF25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5513-8BEF-4435-A9E1-2D2B6D404515}" type="datetimeFigureOut">
              <a:rPr lang="ko-KR" altLang="en-US" smtClean="0"/>
              <a:pPr/>
              <a:t>2012-07-06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96ED-97C7-40CC-946B-56571ECF25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5513-8BEF-4435-A9E1-2D2B6D404515}" type="datetimeFigureOut">
              <a:rPr lang="ko-KR" altLang="en-US" smtClean="0"/>
              <a:pPr/>
              <a:t>2012-07-06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96ED-97C7-40CC-946B-56571ECF25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5513-8BEF-4435-A9E1-2D2B6D404515}" type="datetimeFigureOut">
              <a:rPr lang="ko-KR" altLang="en-US" smtClean="0"/>
              <a:pPr/>
              <a:t>2012-07-06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96ED-97C7-40CC-946B-56571ECF25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5513-8BEF-4435-A9E1-2D2B6D404515}" type="datetimeFigureOut">
              <a:rPr lang="ko-KR" altLang="en-US" smtClean="0"/>
              <a:pPr/>
              <a:t>2012-07-06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96ED-97C7-40CC-946B-56571ECF25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5513-8BEF-4435-A9E1-2D2B6D404515}" type="datetimeFigureOut">
              <a:rPr lang="ko-KR" altLang="en-US" smtClean="0"/>
              <a:pPr/>
              <a:t>2012-07-06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96ED-97C7-40CC-946B-56571ECF25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5513-8BEF-4435-A9E1-2D2B6D404515}" type="datetimeFigureOut">
              <a:rPr lang="ko-KR" altLang="en-US" smtClean="0"/>
              <a:pPr/>
              <a:t>2012-07-06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96ED-97C7-40CC-946B-56571ECF25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5513-8BEF-4435-A9E1-2D2B6D404515}" type="datetimeFigureOut">
              <a:rPr lang="ko-KR" altLang="en-US" smtClean="0"/>
              <a:pPr/>
              <a:t>2012-07-06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96ED-97C7-40CC-946B-56571ECF25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65513-8BEF-4435-A9E1-2D2B6D404515}" type="datetimeFigureOut">
              <a:rPr lang="ko-KR" altLang="en-US" smtClean="0"/>
              <a:pPr/>
              <a:t>2012-07-06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96ED-97C7-40CC-946B-56571ECF25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gif"/><Relationship Id="rId9" Type="http://schemas.openxmlformats.org/officeDocument/2006/relationships/image" Target="../media/image50.jpe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news.jtbc.co.kr/article/article.aspx?news_id=NB10051422" TargetMode="External"/><Relationship Id="rId3" Type="http://schemas.openxmlformats.org/officeDocument/2006/relationships/chart" Target="../charts/chart1.xml"/><Relationship Id="rId7" Type="http://schemas.openxmlformats.org/officeDocument/2006/relationships/hyperlink" Target="http://www2.mhj21.com/sub_read.html?uid=49111&amp;section=section2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://www.asiae.co.kr/news/view.htm?sec=it99&amp;idxno=2012050109443863362" TargetMode="External"/><Relationship Id="rId10" Type="http://schemas.openxmlformats.org/officeDocument/2006/relationships/image" Target="../media/image2.jpe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10" Type="http://schemas.openxmlformats.org/officeDocument/2006/relationships/hyperlink" Target="http://economy.donga.com/total/3/01/20110719/38903522/1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14348" y="1928802"/>
            <a:ext cx="500066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 descr="dfdf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507207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714480" y="4643446"/>
            <a:ext cx="7367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국내 소고기 유통구조 개선방안</a:t>
            </a:r>
            <a:endParaRPr lang="ko-KR" altLang="en-US" sz="4000" dirty="0">
              <a:solidFill>
                <a:schemeClr val="bg1"/>
              </a:solidFill>
              <a:effectLst>
                <a:glow rad="101600">
                  <a:schemeClr val="accent5">
                    <a:lumMod val="50000"/>
                    <a:alpha val="60000"/>
                  </a:schemeClr>
                </a:glo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5549170"/>
            <a:ext cx="3626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2007123032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송승진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대체 처리 3"/>
          <p:cNvSpPr/>
          <p:nvPr/>
        </p:nvSpPr>
        <p:spPr>
          <a:xfrm>
            <a:off x="1000100" y="2928934"/>
            <a:ext cx="7143800" cy="50006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   2.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국내외 선진 소고기 유통 사례 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3714752"/>
            <a:ext cx="7286676" cy="83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2-1.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국내 선진 사례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			</a:t>
            </a:r>
          </a:p>
          <a:p>
            <a:pPr algn="ctr">
              <a:lnSpc>
                <a:spcPct val="13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2-2.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국외 선진 사례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		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	</a:t>
            </a:r>
          </a:p>
        </p:txBody>
      </p:sp>
      <p:grpSp>
        <p:nvGrpSpPr>
          <p:cNvPr id="2" name="그룹 9"/>
          <p:cNvGrpSpPr/>
          <p:nvPr/>
        </p:nvGrpSpPr>
        <p:grpSpPr>
          <a:xfrm>
            <a:off x="857224" y="2000240"/>
            <a:ext cx="5802762" cy="1258495"/>
            <a:chOff x="857224" y="1285860"/>
            <a:chExt cx="5802762" cy="1258495"/>
          </a:xfrm>
        </p:grpSpPr>
        <p:pic>
          <p:nvPicPr>
            <p:cNvPr id="11" name="그림 10" descr="1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5817" y="1428736"/>
              <a:ext cx="619125" cy="523875"/>
            </a:xfrm>
            <a:prstGeom prst="rect">
              <a:avLst/>
            </a:prstGeom>
          </p:spPr>
        </p:pic>
        <p:pic>
          <p:nvPicPr>
            <p:cNvPr id="12" name="그림 11" descr="2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3583" y="1428736"/>
              <a:ext cx="619125" cy="523875"/>
            </a:xfrm>
            <a:prstGeom prst="rect">
              <a:avLst/>
            </a:prstGeom>
          </p:spPr>
        </p:pic>
        <p:pic>
          <p:nvPicPr>
            <p:cNvPr id="15" name="그림 14" descr="3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8561" y="1395402"/>
              <a:ext cx="619125" cy="533400"/>
            </a:xfrm>
            <a:prstGeom prst="rect">
              <a:avLst/>
            </a:prstGeom>
          </p:spPr>
        </p:pic>
        <p:pic>
          <p:nvPicPr>
            <p:cNvPr id="16" name="그림 15" descr="4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7835" y="1476365"/>
              <a:ext cx="581025" cy="523875"/>
            </a:xfrm>
            <a:prstGeom prst="rect">
              <a:avLst/>
            </a:prstGeom>
          </p:spPr>
        </p:pic>
        <p:pic>
          <p:nvPicPr>
            <p:cNvPr id="17" name="그림 16" descr="8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8662" y="1500174"/>
              <a:ext cx="571504" cy="444503"/>
            </a:xfrm>
            <a:prstGeom prst="rect">
              <a:avLst/>
            </a:prstGeom>
          </p:spPr>
        </p:pic>
        <p:pic>
          <p:nvPicPr>
            <p:cNvPr id="18" name="그림 17" descr="8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8416" y="1285860"/>
              <a:ext cx="571504" cy="71438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57224" y="1928802"/>
              <a:ext cx="69121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H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ighly</a:t>
              </a:r>
            </a:p>
            <a:p>
              <a:endParaRPr lang="ko-KR" altLang="en-US" dirty="0">
                <a:latin typeface="Berlin Sans FB Dem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14480" y="1928802"/>
              <a:ext cx="9348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A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dvanced</a:t>
              </a:r>
              <a:endParaRPr lang="en-US" altLang="ko-KR" sz="1100" dirty="0" smtClean="0">
                <a:latin typeface="Berlin Sans FB Demi" pitchFamily="34" charset="0"/>
                <a:ea typeface="Kozuka Gothic Pro H" pitchFamily="34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98328" y="1928802"/>
              <a:ext cx="1159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N</a:t>
              </a:r>
              <a:r>
                <a:rPr lang="en-US" altLang="ko-KR" sz="1100" dirty="0" smtClean="0">
                  <a:latin typeface="Berlin Sans FB Demi" pitchFamily="34" charset="0"/>
                  <a:ea typeface="Kozuka Gothic Pro H" pitchFamily="34" charset="-128"/>
                </a:rPr>
                <a:t>etwork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 </a:t>
              </a:r>
              <a:r>
                <a:rPr lang="en-US" altLang="ko-KR" sz="1000" dirty="0" smtClean="0">
                  <a:latin typeface="Berlin Sans FB Demi" pitchFamily="34" charset="0"/>
                  <a:ea typeface="Kozuka Gothic Pro H" pitchFamily="34" charset="-128"/>
                </a:rPr>
                <a:t>for the</a:t>
              </a:r>
            </a:p>
            <a:p>
              <a:endParaRPr lang="ko-KR" altLang="en-US" sz="1600" dirty="0">
                <a:latin typeface="Berlin Sans FB Dem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42509" y="1928802"/>
              <a:ext cx="55015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W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ay</a:t>
              </a:r>
            </a:p>
            <a:p>
              <a:endParaRPr lang="ko-KR" altLang="en-US" dirty="0">
                <a:latin typeface="Berlin Sans FB Dem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29124" y="1928802"/>
              <a:ext cx="11448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O</a:t>
              </a:r>
              <a:r>
                <a:rPr lang="en-US" altLang="ko-KR" sz="1050" dirty="0" smtClean="0">
                  <a:latin typeface="Berlin Sans FB Demi" pitchFamily="34" charset="0"/>
                  <a:ea typeface="Kozuka Gothic Pro H" pitchFamily="34" charset="-128"/>
                </a:rPr>
                <a:t>f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 </a:t>
              </a:r>
              <a:r>
                <a:rPr lang="en-US" altLang="ko-KR" sz="500" dirty="0" smtClean="0">
                  <a:latin typeface="Berlin Sans FB Demi" pitchFamily="34" charset="0"/>
                  <a:ea typeface="Kozuka Gothic Pro H" pitchFamily="34" charset="-128"/>
                </a:rPr>
                <a:t> </a:t>
              </a:r>
              <a:r>
                <a:rPr lang="en-US" altLang="ko-KR" sz="1100" dirty="0" smtClean="0">
                  <a:latin typeface="Berlin Sans FB Demi" pitchFamily="34" charset="0"/>
                  <a:ea typeface="Kozuka Gothic Pro H" pitchFamily="34" charset="-128"/>
                </a:rPr>
                <a:t>distributing</a:t>
              </a:r>
              <a:endParaRPr lang="ko-KR" altLang="en-US" dirty="0">
                <a:latin typeface="Berlin Sans FB Dem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00694" y="1928802"/>
              <a:ext cx="115929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O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riginal beef</a:t>
              </a:r>
            </a:p>
            <a:p>
              <a:endParaRPr lang="ko-KR" altLang="en-US" dirty="0">
                <a:latin typeface="Berlin Sans FB Demi" pitchFamily="34" charset="0"/>
              </a:endParaRPr>
            </a:p>
          </p:txBody>
        </p:sp>
      </p:grpSp>
      <p:pic>
        <p:nvPicPr>
          <p:cNvPr id="27" name="그림 26" descr="%B9%AB%C1%A6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직사각형 75"/>
          <p:cNvSpPr/>
          <p:nvPr/>
        </p:nvSpPr>
        <p:spPr>
          <a:xfrm>
            <a:off x="4644008" y="3356992"/>
            <a:ext cx="4320480" cy="32911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179512" y="3356992"/>
            <a:ext cx="4320480" cy="3286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86706" y="71414"/>
            <a:ext cx="3490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2-1.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국내 선진 사례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" name="그림 2" descr="20110811153242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60687"/>
            <a:ext cx="3857652" cy="2232248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179512" y="672176"/>
            <a:ext cx="4320480" cy="369160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pc="-143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1) </a:t>
            </a:r>
            <a:r>
              <a:rPr kumimoji="0" lang="ko-KR" altLang="en-US" spc="-143" dirty="0" err="1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이마트</a:t>
            </a:r>
            <a:r>
              <a:rPr kumimoji="0" lang="ko-KR" altLang="en-US" spc="-143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pc="-143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Meat Center</a:t>
            </a:r>
            <a:endParaRPr kumimoji="0" lang="ko-KR" altLang="en-US" spc="-143" dirty="0">
              <a:ln>
                <a:solidFill>
                  <a:schemeClr val="tx1">
                    <a:alpha val="19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644008" y="683576"/>
            <a:ext cx="4320480" cy="369160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pc="-143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</a:t>
            </a:r>
            <a:r>
              <a:rPr kumimoji="0" lang="en-US" altLang="ko-KR" spc="-143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pc="-143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한진 </a:t>
            </a:r>
            <a:r>
              <a:rPr lang="en-US" altLang="ko-KR" spc="-143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pc="-143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제동한우</a:t>
            </a:r>
            <a:r>
              <a:rPr lang="en-US" altLang="ko-KR" spc="-143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’</a:t>
            </a:r>
            <a:endParaRPr kumimoji="0" lang="ko-KR" altLang="en-US" spc="-143" dirty="0">
              <a:ln>
                <a:solidFill>
                  <a:schemeClr val="tx1">
                    <a:alpha val="19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45217" y="5621044"/>
            <a:ext cx="4004190" cy="9373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ㆍ</a:t>
            </a:r>
            <a:r>
              <a:rPr lang="en-US" altLang="ko-KR" sz="16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가격 경쟁력 확보       </a:t>
            </a:r>
            <a:r>
              <a:rPr lang="en-US" altLang="ko-KR" sz="16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	</a:t>
            </a:r>
          </a:p>
          <a:p>
            <a:pPr algn="ctr"/>
            <a:r>
              <a:rPr lang="ko-KR" altLang="en-US" sz="16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ㆍ</a:t>
            </a:r>
            <a:r>
              <a:rPr lang="ko-KR" altLang="en-US" sz="16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품질과 위생관리 용이 </a:t>
            </a:r>
            <a:r>
              <a:rPr lang="en-US" altLang="ko-KR" sz="16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	</a:t>
            </a:r>
          </a:p>
          <a:p>
            <a:pPr algn="ctr"/>
            <a:r>
              <a:rPr lang="ko-KR" altLang="en-US" sz="16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ㆍ</a:t>
            </a:r>
            <a:r>
              <a:rPr lang="ko-KR" altLang="en-US" sz="16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축산지와의</a:t>
            </a:r>
            <a:r>
              <a:rPr lang="ko-KR" altLang="en-US" sz="16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상생</a:t>
            </a:r>
            <a:r>
              <a:rPr lang="en-US" altLang="ko-KR" sz="16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	</a:t>
            </a:r>
            <a:r>
              <a:rPr lang="en-US" altLang="ko-KR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	</a:t>
            </a:r>
            <a:endParaRPr lang="ko-KR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1" name="오각형 70"/>
          <p:cNvSpPr/>
          <p:nvPr/>
        </p:nvSpPr>
        <p:spPr>
          <a:xfrm>
            <a:off x="396596" y="4371454"/>
            <a:ext cx="928694" cy="288032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울릉도M" pitchFamily="18" charset="-127"/>
                <a:ea typeface="HY울릉도M" pitchFamily="18" charset="-127"/>
              </a:rPr>
              <a:t>위탁영농</a:t>
            </a:r>
          </a:p>
        </p:txBody>
      </p:sp>
      <p:sp>
        <p:nvSpPr>
          <p:cNvPr id="72" name="갈매기형 수장 71"/>
          <p:cNvSpPr/>
          <p:nvPr/>
        </p:nvSpPr>
        <p:spPr>
          <a:xfrm>
            <a:off x="1240582" y="4371454"/>
            <a:ext cx="1125908" cy="288032"/>
          </a:xfrm>
          <a:prstGeom prst="chevr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latin typeface="HY울릉도M" pitchFamily="18" charset="-127"/>
                <a:ea typeface="HY울릉도M" pitchFamily="18" charset="-127"/>
              </a:rPr>
              <a:t>도축 및 </a:t>
            </a:r>
            <a:endParaRPr lang="en-US" altLang="ko-KR" sz="1050" dirty="0" smtClean="0"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ko-KR" altLang="en-US" sz="1050" dirty="0" smtClean="0">
                <a:latin typeface="HY울릉도M" pitchFamily="18" charset="-127"/>
                <a:ea typeface="HY울릉도M" pitchFamily="18" charset="-127"/>
              </a:rPr>
              <a:t>해체</a:t>
            </a:r>
            <a:endParaRPr lang="en-US" altLang="ko-KR" sz="1050" dirty="0" smtClean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3" name="갈매기형 수장 72"/>
          <p:cNvSpPr/>
          <p:nvPr/>
        </p:nvSpPr>
        <p:spPr>
          <a:xfrm>
            <a:off x="2272493" y="4379405"/>
            <a:ext cx="1143008" cy="288032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Meat</a:t>
            </a:r>
          </a:p>
          <a:p>
            <a:pPr algn="ctr"/>
            <a:r>
              <a:rPr lang="en-US" altLang="ko-KR" sz="1050" b="1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Center</a:t>
            </a:r>
          </a:p>
        </p:txBody>
      </p:sp>
      <p:sp>
        <p:nvSpPr>
          <p:cNvPr id="74" name="갈매기형 수장 73"/>
          <p:cNvSpPr/>
          <p:nvPr/>
        </p:nvSpPr>
        <p:spPr>
          <a:xfrm>
            <a:off x="3304282" y="4363951"/>
            <a:ext cx="1010392" cy="288032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소비자</a:t>
            </a:r>
            <a:endParaRPr lang="en-US" altLang="ko-KR" sz="9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4812326" y="3483270"/>
            <a:ext cx="4004190" cy="3060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16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물류기업의 축산업 참여</a:t>
            </a:r>
            <a:r>
              <a:rPr lang="en-US" altLang="ko-KR" sz="16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ctr"/>
            <a:endParaRPr lang="en-US" altLang="ko-KR" sz="16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6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6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6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6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6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6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sz="16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buFontTx/>
              <a:buChar char="-"/>
            </a:pPr>
            <a:endParaRPr lang="en-US" altLang="ko-KR" sz="16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ko-KR" altLang="en-US" sz="2400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1" name="갈매기형 수장 20"/>
          <p:cNvSpPr/>
          <p:nvPr/>
        </p:nvSpPr>
        <p:spPr>
          <a:xfrm>
            <a:off x="828853" y="3520058"/>
            <a:ext cx="938594" cy="288033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산지</a:t>
            </a:r>
            <a:endParaRPr lang="en-US" altLang="ko-KR" sz="105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ko-KR" altLang="en-US" sz="105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수집상</a:t>
            </a:r>
            <a:endParaRPr lang="en-US" altLang="ko-KR" sz="105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3" name="갈매기형 수장 22"/>
          <p:cNvSpPr/>
          <p:nvPr/>
        </p:nvSpPr>
        <p:spPr>
          <a:xfrm>
            <a:off x="1678770" y="3520800"/>
            <a:ext cx="953291" cy="288033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중</a:t>
            </a:r>
            <a:r>
              <a:rPr lang="en-US" altLang="ko-KR" sz="105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105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도매상</a:t>
            </a:r>
            <a:endParaRPr lang="en-US" altLang="ko-KR" sz="105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2" name="갈매기형 수장 31"/>
          <p:cNvSpPr/>
          <p:nvPr/>
        </p:nvSpPr>
        <p:spPr>
          <a:xfrm>
            <a:off x="1597085" y="3848883"/>
            <a:ext cx="901599" cy="2880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수집상</a:t>
            </a:r>
            <a:endParaRPr lang="en-US" altLang="ko-KR" sz="105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3" name="갈매기형 수장 32"/>
          <p:cNvSpPr/>
          <p:nvPr/>
        </p:nvSpPr>
        <p:spPr>
          <a:xfrm>
            <a:off x="2403244" y="3848883"/>
            <a:ext cx="951449" cy="2880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정육점</a:t>
            </a:r>
            <a:endParaRPr lang="en-US" altLang="ko-KR" sz="105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4" name="갈매기형 수장 33"/>
          <p:cNvSpPr/>
          <p:nvPr/>
        </p:nvSpPr>
        <p:spPr>
          <a:xfrm>
            <a:off x="3263881" y="3841998"/>
            <a:ext cx="1047088" cy="288032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소비자</a:t>
            </a:r>
            <a:endParaRPr lang="en-US" altLang="ko-KR" sz="105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5" name="갈매기형 수장 34"/>
          <p:cNvSpPr/>
          <p:nvPr/>
        </p:nvSpPr>
        <p:spPr>
          <a:xfrm>
            <a:off x="781951" y="3848883"/>
            <a:ext cx="910235" cy="2880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가공</a:t>
            </a:r>
            <a:endParaRPr lang="en-US" altLang="ko-KR" sz="105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ko-KR" altLang="en-US" sz="105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업자</a:t>
            </a:r>
            <a:endParaRPr lang="en-US" altLang="ko-KR" sz="105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6" name="갈매기형 수장 35"/>
          <p:cNvSpPr/>
          <p:nvPr/>
        </p:nvSpPr>
        <p:spPr>
          <a:xfrm>
            <a:off x="2543349" y="3520800"/>
            <a:ext cx="990860" cy="288032"/>
          </a:xfrm>
          <a:prstGeom prst="chevr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latin typeface="HY울릉도M" pitchFamily="18" charset="-127"/>
                <a:ea typeface="HY울릉도M" pitchFamily="18" charset="-127"/>
              </a:rPr>
              <a:t>도축 및 해체</a:t>
            </a:r>
            <a:endParaRPr lang="en-US" altLang="ko-KR" sz="1050" dirty="0" smtClean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60146" y="3462490"/>
            <a:ext cx="4104456" cy="737332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271772" y="4271830"/>
            <a:ext cx="4104456" cy="504056"/>
          </a:xfrm>
          <a:prstGeom prst="rect">
            <a:avLst/>
          </a:prstGeom>
          <a:noFill/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334161" y="4872383"/>
            <a:ext cx="4032448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기존 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단계 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-&gt; 4</a:t>
            </a:r>
            <a:r>
              <a:rPr lang="ko-KR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단계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’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유통단계 대폭 축소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오각형 19"/>
          <p:cNvSpPr/>
          <p:nvPr/>
        </p:nvSpPr>
        <p:spPr>
          <a:xfrm>
            <a:off x="293871" y="3520058"/>
            <a:ext cx="624771" cy="288032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울릉도M" pitchFamily="18" charset="-127"/>
                <a:ea typeface="HY울릉도M" pitchFamily="18" charset="-127"/>
              </a:rPr>
              <a:t>농가</a:t>
            </a:r>
          </a:p>
        </p:txBody>
      </p:sp>
      <p:pic>
        <p:nvPicPr>
          <p:cNvPr id="51" name="그림 50" descr="%B9%AB%C1%A6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  <p:pic>
        <p:nvPicPr>
          <p:cNvPr id="43" name="그림 42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124744"/>
            <a:ext cx="4032448" cy="2168207"/>
          </a:xfrm>
          <a:prstGeom prst="rect">
            <a:avLst/>
          </a:prstGeom>
        </p:spPr>
      </p:pic>
      <p:pic>
        <p:nvPicPr>
          <p:cNvPr id="44" name="그림 43" descr="e_story_5.jpg"/>
          <p:cNvPicPr>
            <a:picLocks noChangeAspect="1"/>
          </p:cNvPicPr>
          <p:nvPr/>
        </p:nvPicPr>
        <p:blipFill>
          <a:blip r:embed="rId6" cstate="print"/>
          <a:srcRect l="16353" t="4850" r="20091" b="85700"/>
          <a:stretch>
            <a:fillRect/>
          </a:stretch>
        </p:blipFill>
        <p:spPr>
          <a:xfrm>
            <a:off x="4777391" y="2647545"/>
            <a:ext cx="1224136" cy="648072"/>
          </a:xfrm>
          <a:prstGeom prst="rect">
            <a:avLst/>
          </a:prstGeom>
        </p:spPr>
      </p:pic>
      <p:pic>
        <p:nvPicPr>
          <p:cNvPr id="29" name="그림 28" descr="한진해~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3958800"/>
            <a:ext cx="865236" cy="648927"/>
          </a:xfrm>
          <a:prstGeom prst="rect">
            <a:avLst/>
          </a:prstGeom>
        </p:spPr>
      </p:pic>
      <p:pic>
        <p:nvPicPr>
          <p:cNvPr id="30" name="그림 29" descr="%B4%EB~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63176" y="5495920"/>
            <a:ext cx="1023666" cy="576286"/>
          </a:xfrm>
          <a:prstGeom prst="rect">
            <a:avLst/>
          </a:prstGeom>
        </p:spPr>
      </p:pic>
      <p:pic>
        <p:nvPicPr>
          <p:cNvPr id="31" name="그림 30" descr="%BD%BC~1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63176" y="4214818"/>
            <a:ext cx="1022400" cy="576000"/>
          </a:xfrm>
          <a:prstGeom prst="rect">
            <a:avLst/>
          </a:prstGeom>
        </p:spPr>
      </p:pic>
      <p:pic>
        <p:nvPicPr>
          <p:cNvPr id="37" name="그림 36" descr="_1_~1.PN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63176" y="4857760"/>
            <a:ext cx="1022400" cy="576000"/>
          </a:xfrm>
          <a:prstGeom prst="rect">
            <a:avLst/>
          </a:prstGeom>
        </p:spPr>
      </p:pic>
      <p:sp>
        <p:nvSpPr>
          <p:cNvPr id="38" name="갈매기형 수장 37"/>
          <p:cNvSpPr/>
          <p:nvPr/>
        </p:nvSpPr>
        <p:spPr>
          <a:xfrm>
            <a:off x="6271360" y="4996712"/>
            <a:ext cx="1047088" cy="288032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소비자</a:t>
            </a:r>
            <a:endParaRPr lang="en-US" altLang="ko-KR" sz="105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2" name="갈매기형 수장 41"/>
          <p:cNvSpPr/>
          <p:nvPr/>
        </p:nvSpPr>
        <p:spPr>
          <a:xfrm>
            <a:off x="5366398" y="5007282"/>
            <a:ext cx="990860" cy="288032"/>
          </a:xfrm>
          <a:prstGeom prst="chevron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latin typeface="HY울릉도M" pitchFamily="18" charset="-127"/>
                <a:ea typeface="HY울릉도M" pitchFamily="18" charset="-127"/>
              </a:rPr>
              <a:t>도축 및 해체</a:t>
            </a:r>
            <a:endParaRPr lang="en-US" altLang="ko-KR" sz="1050" dirty="0" smtClean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5" name="오각형 44"/>
          <p:cNvSpPr/>
          <p:nvPr/>
        </p:nvSpPr>
        <p:spPr>
          <a:xfrm>
            <a:off x="4836797" y="5007836"/>
            <a:ext cx="624771" cy="288032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latin typeface="HY울릉도M" pitchFamily="18" charset="-127"/>
                <a:ea typeface="HY울릉도M" pitchFamily="18" charset="-127"/>
              </a:rPr>
              <a:t>목장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57752" y="5996250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1970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년대 제동목장 설립 후 운영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산지직송 체계로 중간 유통 축소</a:t>
            </a:r>
            <a:endParaRPr lang="en-US" altLang="ko-KR" sz="1600" dirty="0" smtClean="0">
              <a:latin typeface="HY견고딕" pitchFamily="18" charset="-127"/>
              <a:ea typeface="HY견고딕" pitchFamily="18" charset="-127"/>
            </a:endParaRPr>
          </a:p>
          <a:p>
            <a:endParaRPr lang="ko-KR" altLang="en-US" sz="1600" dirty="0"/>
          </a:p>
        </p:txBody>
      </p:sp>
      <p:cxnSp>
        <p:nvCxnSpPr>
          <p:cNvPr id="48" name="직선 화살표 연결선 47"/>
          <p:cNvCxnSpPr>
            <a:stCxn id="38" idx="3"/>
            <a:endCxn id="31" idx="1"/>
          </p:cNvCxnSpPr>
          <p:nvPr/>
        </p:nvCxnSpPr>
        <p:spPr>
          <a:xfrm flipV="1">
            <a:off x="7318448" y="4502818"/>
            <a:ext cx="444728" cy="637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>
            <a:stCxn id="38" idx="3"/>
            <a:endCxn id="37" idx="1"/>
          </p:cNvCxnSpPr>
          <p:nvPr/>
        </p:nvCxnSpPr>
        <p:spPr>
          <a:xfrm>
            <a:off x="7318448" y="5140728"/>
            <a:ext cx="444728" cy="5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화살표 연결선 52"/>
          <p:cNvCxnSpPr>
            <a:stCxn id="38" idx="3"/>
            <a:endCxn id="30" idx="1"/>
          </p:cNvCxnSpPr>
          <p:nvPr/>
        </p:nvCxnSpPr>
        <p:spPr>
          <a:xfrm>
            <a:off x="7318448" y="5140728"/>
            <a:ext cx="444728" cy="643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88024" y="4643446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err="1" smtClean="0"/>
              <a:t>한진그룹</a:t>
            </a:r>
            <a:endParaRPr lang="ko-KR" altLang="en-US" sz="12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직사각형 75"/>
          <p:cNvSpPr/>
          <p:nvPr/>
        </p:nvSpPr>
        <p:spPr>
          <a:xfrm>
            <a:off x="4768342" y="3857628"/>
            <a:ext cx="4143404" cy="2857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4879018" y="4000504"/>
            <a:ext cx="3929090" cy="2566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ko-KR" sz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179512" y="3857628"/>
            <a:ext cx="4143404" cy="28478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100"/>
          </a:p>
        </p:txBody>
      </p:sp>
      <p:sp>
        <p:nvSpPr>
          <p:cNvPr id="2" name="TextBox 1"/>
          <p:cNvSpPr txBox="1"/>
          <p:nvPr/>
        </p:nvSpPr>
        <p:spPr>
          <a:xfrm>
            <a:off x="186706" y="71414"/>
            <a:ext cx="3642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2-2.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국외 선진 사례 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79512" y="683576"/>
            <a:ext cx="4249612" cy="369160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pc="-143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1) </a:t>
            </a:r>
            <a:r>
              <a:rPr kumimoji="0" lang="ko-KR" altLang="en-US" spc="-143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일본의 축산업</a:t>
            </a:r>
            <a:endParaRPr kumimoji="0" lang="ko-KR" altLang="en-US" spc="-143" dirty="0">
              <a:ln>
                <a:solidFill>
                  <a:schemeClr val="tx1">
                    <a:alpha val="19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714876" y="683576"/>
            <a:ext cx="4249612" cy="369160"/>
          </a:xfrm>
          <a:prstGeom prst="round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87272" tIns="43637" rIns="87272" bIns="4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pc="-143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</a:t>
            </a:r>
            <a:r>
              <a:rPr kumimoji="0" lang="en-US" altLang="ko-KR" spc="-143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 </a:t>
            </a:r>
            <a:r>
              <a:rPr kumimoji="0" lang="ko-KR" altLang="en-US" spc="-143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호주 </a:t>
            </a:r>
            <a:r>
              <a:rPr kumimoji="0" lang="ko-KR" altLang="en-US" spc="-143" dirty="0" err="1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청정우</a:t>
            </a:r>
            <a:endParaRPr kumimoji="0" lang="ko-KR" altLang="en-US" spc="-143" dirty="0">
              <a:ln>
                <a:solidFill>
                  <a:schemeClr val="tx1">
                    <a:alpha val="19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285984" y="4000504"/>
            <a:ext cx="1930536" cy="2566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14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ㆍ</a:t>
            </a:r>
            <a:r>
              <a:rPr lang="ko-KR" altLang="en-US" sz="1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모든 </a:t>
            </a:r>
            <a:r>
              <a:rPr lang="ko-KR" altLang="en-US" sz="14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화우의</a:t>
            </a:r>
            <a:r>
              <a:rPr lang="ko-KR" altLang="en-US" sz="1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endParaRPr lang="en-US" altLang="ko-KR" sz="14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just"/>
            <a:r>
              <a:rPr lang="en-US" altLang="ko-KR" sz="1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  DNA </a:t>
            </a:r>
            <a:r>
              <a:rPr lang="ko-KR" altLang="en-US" sz="1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샘플</a:t>
            </a:r>
            <a:r>
              <a:rPr lang="en-US" altLang="ko-KR" sz="1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채취</a:t>
            </a:r>
            <a:endParaRPr lang="en-US" altLang="ko-KR" sz="14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just"/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     </a:t>
            </a: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→</a:t>
            </a:r>
            <a:r>
              <a:rPr lang="ko-KR" altLang="en-US" sz="1200" dirty="0" err="1" smtClean="0">
                <a:solidFill>
                  <a:schemeClr val="tx1"/>
                </a:solidFill>
                <a:latin typeface="+mj-ea"/>
                <a:ea typeface="+mj-ea"/>
              </a:rPr>
              <a:t>부정유통육</a:t>
            </a: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 차단</a:t>
            </a:r>
            <a:endParaRPr lang="en-US" altLang="ko-KR" sz="1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just"/>
            <a:endParaRPr lang="en-US" altLang="ko-KR" sz="6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just"/>
            <a:r>
              <a:rPr lang="ko-KR" altLang="en-US" sz="14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ㆍ</a:t>
            </a: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유통 구성원들의 </a:t>
            </a:r>
            <a:endParaRPr lang="en-US" altLang="ko-KR" sz="14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just"/>
            <a:r>
              <a:rPr lang="ko-KR" altLang="en-US" sz="1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   유기적 관계</a:t>
            </a:r>
            <a:endParaRPr lang="en-US" altLang="ko-KR" sz="14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just"/>
            <a:endParaRPr lang="en-US" altLang="ko-KR" sz="6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just"/>
            <a:r>
              <a:rPr lang="ko-KR" altLang="en-US" sz="1400" dirty="0" err="1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ㆍ</a:t>
            </a:r>
            <a:r>
              <a:rPr lang="ko-KR" altLang="en-US" sz="1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철저한 품종관리</a:t>
            </a:r>
            <a:endParaRPr lang="en-US" altLang="ko-KR" sz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16" name="그림 15" descr="SDC107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000504"/>
            <a:ext cx="1928826" cy="2578439"/>
          </a:xfrm>
          <a:prstGeom prst="rect">
            <a:avLst/>
          </a:prstGeom>
        </p:spPr>
      </p:pic>
      <p:grpSp>
        <p:nvGrpSpPr>
          <p:cNvPr id="3" name="그룹 65"/>
          <p:cNvGrpSpPr/>
          <p:nvPr/>
        </p:nvGrpSpPr>
        <p:grpSpPr>
          <a:xfrm>
            <a:off x="4714876" y="4488600"/>
            <a:ext cx="4286280" cy="1512168"/>
            <a:chOff x="4643438" y="4500570"/>
            <a:chExt cx="4286280" cy="1155388"/>
          </a:xfrm>
          <a:effectLst>
            <a:outerShdw blurRad="50800" dist="50800" dir="5400000" algn="ctr" rotWithShape="0">
              <a:srgbClr val="000000">
                <a:alpha val="63000"/>
              </a:srgbClr>
            </a:outerShdw>
          </a:effectLst>
        </p:grpSpPr>
        <p:pic>
          <p:nvPicPr>
            <p:cNvPr id="17" name="그림 15" descr="볼_014_02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3438" y="4500570"/>
              <a:ext cx="1293043" cy="115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그림 16" descr="볼_014_03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72132" y="4500570"/>
              <a:ext cx="1293043" cy="115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그림 17" descr="볼_014_04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72264" y="4512950"/>
              <a:ext cx="1315014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그림 18" descr="볼_014_05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14704" y="4512950"/>
              <a:ext cx="1315014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/>
            <p:cNvSpPr txBox="1"/>
            <p:nvPr/>
          </p:nvSpPr>
          <p:spPr bwMode="auto">
            <a:xfrm>
              <a:off x="4714876" y="4885699"/>
              <a:ext cx="1134025" cy="423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안전</a:t>
              </a:r>
              <a:endPara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  <a:p>
              <a:pPr algn="ctr">
                <a:defRPr/>
              </a:pPr>
              <a:r>
                <a:rPr lang="en-US" altLang="ko-KR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Safety</a:t>
              </a:r>
              <a:endPara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5715008" y="4885699"/>
              <a:ext cx="972153" cy="4115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신뢰도</a:t>
              </a:r>
              <a:endPara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  <a:p>
              <a:pPr algn="ctr">
                <a:defRPr/>
              </a:pPr>
              <a:r>
                <a:rPr lang="en-US" altLang="ko-KR" sz="1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Reliability</a:t>
              </a:r>
              <a:endParaRPr lang="ko-KR" altLang="en-US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6545356" y="4885699"/>
              <a:ext cx="1384230" cy="423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신선도</a:t>
              </a:r>
              <a:endParaRPr lang="en-US" altLang="ko-K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  <a:p>
              <a:pPr algn="ctr">
                <a:defRPr/>
              </a:pPr>
              <a:r>
                <a:rPr lang="en-US" altLang="ko-KR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Freshness</a:t>
              </a:r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7585239" y="4908853"/>
              <a:ext cx="1344479" cy="405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가격차별</a:t>
              </a:r>
              <a:endPara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  <a:p>
              <a:pPr algn="ctr">
                <a:defRPr/>
              </a:pPr>
              <a:r>
                <a:rPr lang="en-US" altLang="ko-KR" sz="1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Differentiation</a:t>
              </a:r>
              <a:endParaRPr lang="ko-KR" alt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4" name="그룹 24"/>
          <p:cNvGrpSpPr/>
          <p:nvPr/>
        </p:nvGrpSpPr>
        <p:grpSpPr>
          <a:xfrm>
            <a:off x="355448" y="1285860"/>
            <a:ext cx="3829077" cy="2428892"/>
            <a:chOff x="857224" y="3957487"/>
            <a:chExt cx="7019976" cy="3218839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19163" y="4738020"/>
              <a:ext cx="561975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TextBox 26"/>
            <p:cNvSpPr txBox="1"/>
            <p:nvPr/>
          </p:nvSpPr>
          <p:spPr>
            <a:xfrm>
              <a:off x="857224" y="5366578"/>
              <a:ext cx="1071571" cy="56432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smtClean="0">
                  <a:latin typeface="HY울릉도M" pitchFamily="18" charset="-127"/>
                  <a:ea typeface="HY울릉도M" pitchFamily="18" charset="-127"/>
                </a:rPr>
                <a:t>생산</a:t>
              </a:r>
              <a:endParaRPr lang="en-US" altLang="ko-KR" sz="1000" dirty="0" smtClean="0">
                <a:latin typeface="HY울릉도M" pitchFamily="18" charset="-127"/>
                <a:ea typeface="HY울릉도M" pitchFamily="18" charset="-127"/>
              </a:endParaRPr>
            </a:p>
            <a:p>
              <a:pPr algn="ctr"/>
              <a:r>
                <a:rPr lang="ko-KR" altLang="en-US" sz="1000" dirty="0" smtClean="0">
                  <a:latin typeface="HY울릉도M" pitchFamily="18" charset="-127"/>
                  <a:ea typeface="HY울릉도M" pitchFamily="18" charset="-127"/>
                </a:rPr>
                <a:t>농가</a:t>
              </a:r>
              <a:endParaRPr lang="ko-KR" altLang="en-US" sz="1000" dirty="0"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24129" y="6059152"/>
              <a:ext cx="59055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TextBox 28"/>
            <p:cNvSpPr txBox="1"/>
            <p:nvPr/>
          </p:nvSpPr>
          <p:spPr>
            <a:xfrm>
              <a:off x="2357423" y="6612004"/>
              <a:ext cx="1071571" cy="56432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smtClean="0">
                  <a:latin typeface="HY울릉도M" pitchFamily="18" charset="-127"/>
                  <a:ea typeface="HY울릉도M" pitchFamily="18" charset="-127"/>
                </a:rPr>
                <a:t>수입</a:t>
              </a:r>
              <a:endParaRPr lang="en-US" altLang="ko-KR" sz="1000" dirty="0" smtClean="0">
                <a:latin typeface="HY울릉도M" pitchFamily="18" charset="-127"/>
                <a:ea typeface="HY울릉도M" pitchFamily="18" charset="-127"/>
              </a:endParaRPr>
            </a:p>
            <a:p>
              <a:pPr algn="ctr"/>
              <a:r>
                <a:rPr lang="ko-KR" altLang="en-US" sz="1000" dirty="0" smtClean="0">
                  <a:latin typeface="HY울릉도M" pitchFamily="18" charset="-127"/>
                  <a:ea typeface="HY울릉도M" pitchFamily="18" charset="-127"/>
                </a:rPr>
                <a:t>식육</a:t>
              </a:r>
              <a:endParaRPr lang="ko-KR" altLang="en-US" sz="10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57423" y="4783901"/>
              <a:ext cx="1143008" cy="564322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smtClean="0">
                  <a:latin typeface="HY울릉도M" pitchFamily="18" charset="-127"/>
                  <a:ea typeface="HY울릉도M" pitchFamily="18" charset="-127"/>
                </a:rPr>
                <a:t>식육</a:t>
              </a:r>
              <a:endParaRPr lang="en-US" altLang="ko-KR" sz="1000" dirty="0" smtClean="0">
                <a:latin typeface="HY울릉도M" pitchFamily="18" charset="-127"/>
                <a:ea typeface="HY울릉도M" pitchFamily="18" charset="-127"/>
              </a:endParaRPr>
            </a:p>
            <a:p>
              <a:pPr algn="ctr"/>
              <a:r>
                <a:rPr lang="ko-KR" altLang="en-US" sz="1000" dirty="0" smtClean="0">
                  <a:latin typeface="HY울릉도M" pitchFamily="18" charset="-127"/>
                  <a:ea typeface="HY울릉도M" pitchFamily="18" charset="-127"/>
                </a:rPr>
                <a:t>센터</a:t>
              </a:r>
              <a:endParaRPr lang="ko-KR" altLang="en-US" sz="10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57423" y="5438143"/>
              <a:ext cx="1143008" cy="564322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smtClean="0">
                  <a:latin typeface="HY울릉도M" pitchFamily="18" charset="-127"/>
                  <a:ea typeface="HY울릉도M" pitchFamily="18" charset="-127"/>
                </a:rPr>
                <a:t>기타</a:t>
              </a:r>
              <a:endParaRPr lang="en-US" altLang="ko-KR" sz="1000" dirty="0" smtClean="0">
                <a:latin typeface="HY울릉도M" pitchFamily="18" charset="-127"/>
                <a:ea typeface="HY울릉도M" pitchFamily="18" charset="-127"/>
              </a:endParaRPr>
            </a:p>
            <a:p>
              <a:pPr algn="ctr"/>
              <a:r>
                <a:rPr lang="ko-KR" altLang="en-US" sz="1000" dirty="0" smtClean="0">
                  <a:latin typeface="HY울릉도M" pitchFamily="18" charset="-127"/>
                  <a:ea typeface="HY울릉도M" pitchFamily="18" charset="-127"/>
                </a:rPr>
                <a:t>도축장</a:t>
              </a:r>
              <a:endParaRPr lang="ko-KR" altLang="en-US" sz="10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47990" y="3957487"/>
              <a:ext cx="1214446" cy="781368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smtClean="0">
                  <a:latin typeface="HY울릉도M" pitchFamily="18" charset="-127"/>
                  <a:ea typeface="HY울릉도M" pitchFamily="18" charset="-127"/>
                </a:rPr>
                <a:t>식육</a:t>
              </a:r>
              <a:endParaRPr lang="en-US" altLang="ko-KR" sz="1000" dirty="0" smtClean="0">
                <a:latin typeface="HY울릉도M" pitchFamily="18" charset="-127"/>
                <a:ea typeface="HY울릉도M" pitchFamily="18" charset="-127"/>
              </a:endParaRPr>
            </a:p>
            <a:p>
              <a:pPr algn="ctr"/>
              <a:r>
                <a:rPr lang="ko-KR" altLang="en-US" sz="1000" dirty="0" smtClean="0">
                  <a:latin typeface="HY울릉도M" pitchFamily="18" charset="-127"/>
                  <a:ea typeface="HY울릉도M" pitchFamily="18" charset="-127"/>
                </a:rPr>
                <a:t>도매</a:t>
              </a:r>
              <a:endParaRPr lang="en-US" altLang="ko-KR" sz="1000" dirty="0" smtClean="0">
                <a:latin typeface="HY울릉도M" pitchFamily="18" charset="-127"/>
                <a:ea typeface="HY울릉도M" pitchFamily="18" charset="-127"/>
              </a:endParaRPr>
            </a:p>
            <a:p>
              <a:pPr algn="ctr"/>
              <a:r>
                <a:rPr lang="ko-KR" altLang="en-US" sz="1000" dirty="0" smtClean="0">
                  <a:latin typeface="HY울릉도M" pitchFamily="18" charset="-127"/>
                  <a:ea typeface="HY울릉도M" pitchFamily="18" charset="-127"/>
                </a:rPr>
                <a:t>시장</a:t>
              </a:r>
              <a:endParaRPr lang="ko-KR" altLang="en-US" sz="10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00497" y="5328013"/>
              <a:ext cx="1285884" cy="7813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smtClean="0">
                  <a:latin typeface="HY울릉도M" pitchFamily="18" charset="-127"/>
                  <a:ea typeface="HY울릉도M" pitchFamily="18" charset="-127"/>
                </a:rPr>
                <a:t>도매업자</a:t>
              </a:r>
              <a:endParaRPr lang="en-US" altLang="ko-KR" sz="1000" dirty="0" smtClean="0">
                <a:latin typeface="HY울릉도M" pitchFamily="18" charset="-127"/>
                <a:ea typeface="HY울릉도M" pitchFamily="18" charset="-127"/>
              </a:endParaRPr>
            </a:p>
            <a:p>
              <a:pPr algn="ctr"/>
              <a:r>
                <a:rPr lang="ko-KR" altLang="en-US" sz="1000" dirty="0" smtClean="0">
                  <a:latin typeface="HY울릉도M" pitchFamily="18" charset="-127"/>
                  <a:ea typeface="HY울릉도M" pitchFamily="18" charset="-127"/>
                </a:rPr>
                <a:t>식육가공</a:t>
              </a:r>
              <a:endParaRPr lang="en-US" altLang="ko-KR" sz="1000" dirty="0" smtClean="0">
                <a:latin typeface="HY울릉도M" pitchFamily="18" charset="-127"/>
                <a:ea typeface="HY울릉도M" pitchFamily="18" charset="-127"/>
              </a:endParaRPr>
            </a:p>
            <a:p>
              <a:pPr algn="ctr"/>
              <a:r>
                <a:rPr lang="ko-KR" altLang="en-US" sz="1000" dirty="0" smtClean="0">
                  <a:latin typeface="HY울릉도M" pitchFamily="18" charset="-127"/>
                  <a:ea typeface="HY울릉도M" pitchFamily="18" charset="-127"/>
                </a:rPr>
                <a:t>업자</a:t>
              </a:r>
              <a:endParaRPr lang="ko-KR" altLang="en-US" sz="10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00759" y="4188458"/>
              <a:ext cx="1214446" cy="34727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err="1" smtClean="0">
                  <a:latin typeface="HY울릉도M" pitchFamily="18" charset="-127"/>
                  <a:ea typeface="HY울릉도M" pitchFamily="18" charset="-127"/>
                </a:rPr>
                <a:t>외식점</a:t>
              </a:r>
              <a:endParaRPr lang="ko-KR" altLang="en-US" sz="10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00761" y="4668416"/>
              <a:ext cx="1214446" cy="78136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dirty="0" smtClean="0">
                  <a:latin typeface="HY울릉도M" pitchFamily="18" charset="-127"/>
                  <a:ea typeface="HY울릉도M" pitchFamily="18" charset="-127"/>
                </a:rPr>
                <a:t>양판점</a:t>
              </a:r>
              <a:endParaRPr lang="en-US" altLang="ko-KR" sz="1000" dirty="0" smtClean="0">
                <a:latin typeface="HY울릉도M" pitchFamily="18" charset="-127"/>
                <a:ea typeface="HY울릉도M" pitchFamily="18" charset="-127"/>
              </a:endParaRPr>
            </a:p>
            <a:p>
              <a:pPr algn="ctr"/>
              <a:r>
                <a:rPr lang="en-US" altLang="ko-KR" sz="1000" dirty="0" smtClean="0">
                  <a:latin typeface="HY울릉도M" pitchFamily="18" charset="-127"/>
                  <a:ea typeface="HY울릉도M" pitchFamily="18" charset="-127"/>
                </a:rPr>
                <a:t>(</a:t>
              </a:r>
              <a:r>
                <a:rPr lang="ko-KR" altLang="en-US" sz="1000" dirty="0" smtClean="0">
                  <a:latin typeface="HY울릉도M" pitchFamily="18" charset="-127"/>
                  <a:ea typeface="HY울릉도M" pitchFamily="18" charset="-127"/>
                </a:rPr>
                <a:t>대형</a:t>
              </a:r>
              <a:endParaRPr lang="en-US" altLang="ko-KR" sz="1000" dirty="0" smtClean="0">
                <a:latin typeface="HY울릉도M" pitchFamily="18" charset="-127"/>
                <a:ea typeface="HY울릉도M" pitchFamily="18" charset="-127"/>
              </a:endParaRPr>
            </a:p>
            <a:p>
              <a:pPr algn="ctr"/>
              <a:r>
                <a:rPr lang="ko-KR" altLang="en-US" sz="1000" dirty="0" err="1" smtClean="0">
                  <a:latin typeface="HY울릉도M" pitchFamily="18" charset="-127"/>
                  <a:ea typeface="HY울릉도M" pitchFamily="18" charset="-127"/>
                </a:rPr>
                <a:t>마트</a:t>
              </a:r>
              <a:r>
                <a:rPr lang="en-US" altLang="ko-KR" sz="1000" dirty="0" smtClean="0">
                  <a:latin typeface="HY울릉도M" pitchFamily="18" charset="-127"/>
                  <a:ea typeface="HY울릉도M" pitchFamily="18" charset="-127"/>
                </a:rPr>
                <a:t>)</a:t>
              </a:r>
              <a:endParaRPr lang="ko-KR" altLang="en-US" sz="10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26956" y="5556947"/>
              <a:ext cx="1143008" cy="48945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900" dirty="0" smtClean="0">
                  <a:latin typeface="HY울릉도M" pitchFamily="18" charset="-127"/>
                  <a:ea typeface="HY울릉도M" pitchFamily="18" charset="-127"/>
                </a:rPr>
                <a:t>소매점</a:t>
              </a:r>
              <a:endParaRPr lang="en-US" altLang="ko-KR" sz="900" dirty="0" smtClean="0">
                <a:latin typeface="HY울릉도M" pitchFamily="18" charset="-127"/>
                <a:ea typeface="HY울릉도M" pitchFamily="18" charset="-127"/>
              </a:endParaRPr>
            </a:p>
            <a:p>
              <a:pPr algn="ctr"/>
              <a:r>
                <a:rPr lang="en-US" altLang="ko-KR" sz="900" dirty="0" smtClean="0">
                  <a:latin typeface="HY울릉도M" pitchFamily="18" charset="-127"/>
                  <a:ea typeface="HY울릉도M" pitchFamily="18" charset="-127"/>
                </a:rPr>
                <a:t>(</a:t>
              </a:r>
              <a:r>
                <a:rPr lang="ko-KR" altLang="en-US" sz="900" dirty="0" smtClean="0">
                  <a:latin typeface="HY울릉도M" pitchFamily="18" charset="-127"/>
                  <a:ea typeface="HY울릉도M" pitchFamily="18" charset="-127"/>
                </a:rPr>
                <a:t>정육점</a:t>
              </a:r>
              <a:r>
                <a:rPr lang="en-US" altLang="ko-KR" sz="900" dirty="0" smtClean="0">
                  <a:latin typeface="HY울릉도M" pitchFamily="18" charset="-127"/>
                  <a:ea typeface="HY울릉도M" pitchFamily="18" charset="-127"/>
                </a:rPr>
                <a:t>)</a:t>
              </a:r>
              <a:endParaRPr lang="ko-KR" altLang="en-US" sz="900" dirty="0">
                <a:latin typeface="HY울릉도M" pitchFamily="18" charset="-127"/>
                <a:ea typeface="HY울릉도M" pitchFamily="18" charset="-127"/>
              </a:endParaRPr>
            </a:p>
          </p:txBody>
        </p:sp>
        <p:cxnSp>
          <p:nvCxnSpPr>
            <p:cNvPr id="37" name="꺾인 연결선 36"/>
            <p:cNvCxnSpPr/>
            <p:nvPr/>
          </p:nvCxnSpPr>
          <p:spPr>
            <a:xfrm>
              <a:off x="1713868" y="5072074"/>
              <a:ext cx="652471" cy="525449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" name="꺾인 연결선 37"/>
            <p:cNvCxnSpPr>
              <a:endCxn id="32" idx="1"/>
            </p:cNvCxnSpPr>
            <p:nvPr/>
          </p:nvCxnSpPr>
          <p:spPr>
            <a:xfrm flipV="1">
              <a:off x="1696035" y="4348171"/>
              <a:ext cx="1351955" cy="723905"/>
            </a:xfrm>
            <a:prstGeom prst="bentConnector3">
              <a:avLst>
                <a:gd name="adj1" fmla="val 25596"/>
              </a:avLst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꺾인 연결선 33"/>
            <p:cNvCxnSpPr/>
            <p:nvPr/>
          </p:nvCxnSpPr>
          <p:spPr>
            <a:xfrm flipV="1">
              <a:off x="3174968" y="6155731"/>
              <a:ext cx="1468471" cy="233888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0" name="꺾인 연결선 67"/>
            <p:cNvCxnSpPr>
              <a:endCxn id="33" idx="0"/>
            </p:cNvCxnSpPr>
            <p:nvPr/>
          </p:nvCxnSpPr>
          <p:spPr>
            <a:xfrm rot="16200000" flipH="1">
              <a:off x="3918516" y="4603089"/>
              <a:ext cx="1077761" cy="372084"/>
            </a:xfrm>
            <a:prstGeom prst="bentConnector3">
              <a:avLst>
                <a:gd name="adj1" fmla="val -237"/>
              </a:avLst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꺾인 연결선 40"/>
            <p:cNvCxnSpPr>
              <a:stCxn id="33" idx="3"/>
              <a:endCxn id="34" idx="1"/>
            </p:cNvCxnSpPr>
            <p:nvPr/>
          </p:nvCxnSpPr>
          <p:spPr>
            <a:xfrm flipV="1">
              <a:off x="5286380" y="4362095"/>
              <a:ext cx="714379" cy="135660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직선 화살표 연결선 42"/>
            <p:cNvCxnSpPr>
              <a:stCxn id="30" idx="3"/>
              <a:endCxn id="35" idx="1"/>
            </p:cNvCxnSpPr>
            <p:nvPr/>
          </p:nvCxnSpPr>
          <p:spPr>
            <a:xfrm flipV="1">
              <a:off x="3500431" y="5059100"/>
              <a:ext cx="2500330" cy="69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58074" y="4035800"/>
              <a:ext cx="619126" cy="571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84267" y="5551345"/>
              <a:ext cx="514351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322365" y="4824347"/>
              <a:ext cx="476251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8" name="직선 화살표 연결선 47"/>
            <p:cNvCxnSpPr/>
            <p:nvPr/>
          </p:nvCxnSpPr>
          <p:spPr>
            <a:xfrm flipV="1">
              <a:off x="1681139" y="5072508"/>
              <a:ext cx="676284" cy="5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58" name="Shape 57"/>
          <p:cNvCxnSpPr>
            <a:stCxn id="31" idx="3"/>
            <a:endCxn id="32" idx="2"/>
          </p:cNvCxnSpPr>
          <p:nvPr/>
        </p:nvCxnSpPr>
        <p:spPr>
          <a:xfrm flipV="1">
            <a:off x="1797197" y="1875470"/>
            <a:ext cx="84427" cy="74058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그림 66" descr="9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10078" y="1135770"/>
            <a:ext cx="3857652" cy="2507544"/>
          </a:xfrm>
          <a:prstGeom prst="rect">
            <a:avLst/>
          </a:prstGeom>
        </p:spPr>
      </p:pic>
      <p:sp>
        <p:nvSpPr>
          <p:cNvPr id="69" name="직사각형 68"/>
          <p:cNvSpPr/>
          <p:nvPr/>
        </p:nvSpPr>
        <p:spPr>
          <a:xfrm>
            <a:off x="1835696" y="3530086"/>
            <a:ext cx="291812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" dirty="0" smtClean="0"/>
              <a:t>전상곤 외</a:t>
            </a:r>
            <a:r>
              <a:rPr lang="en-US" altLang="ko-KR" sz="600" dirty="0" smtClean="0"/>
              <a:t>, </a:t>
            </a:r>
            <a:r>
              <a:rPr lang="ko-KR" altLang="en-US" sz="600" dirty="0" smtClean="0"/>
              <a:t>일본 소고기 산업 현황과 국내 육우 산업에의 시사점</a:t>
            </a:r>
            <a:r>
              <a:rPr lang="en-US" altLang="ko-KR" sz="600" dirty="0" smtClean="0"/>
              <a:t>, p.10</a:t>
            </a:r>
          </a:p>
        </p:txBody>
      </p:sp>
      <p:pic>
        <p:nvPicPr>
          <p:cNvPr id="49" name="그림 48" descr="%B9%AB%C1%A6_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  <p:cxnSp>
        <p:nvCxnSpPr>
          <p:cNvPr id="60" name="직선 화살표 연결선 59"/>
          <p:cNvCxnSpPr/>
          <p:nvPr/>
        </p:nvCxnSpPr>
        <p:spPr>
          <a:xfrm>
            <a:off x="2896973" y="261730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815234" y="2214554"/>
            <a:ext cx="1428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cxnSp>
        <p:nvCxnSpPr>
          <p:cNvPr id="70" name="직선 화살표 연결선 69"/>
          <p:cNvCxnSpPr>
            <a:stCxn id="31" idx="3"/>
            <a:endCxn id="33" idx="1"/>
          </p:cNvCxnSpPr>
          <p:nvPr/>
        </p:nvCxnSpPr>
        <p:spPr>
          <a:xfrm flipV="1">
            <a:off x="1797197" y="2614845"/>
            <a:ext cx="272763" cy="1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대체 처리 3"/>
          <p:cNvSpPr/>
          <p:nvPr/>
        </p:nvSpPr>
        <p:spPr>
          <a:xfrm>
            <a:off x="1000100" y="2928934"/>
            <a:ext cx="7143800" cy="50006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   3.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개선방안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3714752"/>
            <a:ext cx="7286676" cy="846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3-1.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가격 측면 개선 방안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				</a:t>
            </a:r>
          </a:p>
          <a:p>
            <a:pPr algn="ctr">
              <a:lnSpc>
                <a:spcPct val="13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3-2.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신뢰성 측면 개선 방안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		 	</a:t>
            </a:r>
            <a:r>
              <a:rPr lang="en-US" altLang="ko-KR" sz="2000" dirty="0" smtClean="0"/>
              <a:t>	</a:t>
            </a:r>
            <a:endParaRPr lang="ko-KR" altLang="en-US" sz="20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857224" y="2000240"/>
            <a:ext cx="5802762" cy="1258495"/>
            <a:chOff x="857224" y="1285860"/>
            <a:chExt cx="5802762" cy="1258495"/>
          </a:xfrm>
        </p:grpSpPr>
        <p:pic>
          <p:nvPicPr>
            <p:cNvPr id="11" name="그림 10" descr="1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5817" y="1428736"/>
              <a:ext cx="619125" cy="523875"/>
            </a:xfrm>
            <a:prstGeom prst="rect">
              <a:avLst/>
            </a:prstGeom>
          </p:spPr>
        </p:pic>
        <p:pic>
          <p:nvPicPr>
            <p:cNvPr id="12" name="그림 11" descr="2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3583" y="1428736"/>
              <a:ext cx="619125" cy="523875"/>
            </a:xfrm>
            <a:prstGeom prst="rect">
              <a:avLst/>
            </a:prstGeom>
          </p:spPr>
        </p:pic>
        <p:pic>
          <p:nvPicPr>
            <p:cNvPr id="15" name="그림 14" descr="3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8561" y="1395402"/>
              <a:ext cx="619125" cy="533400"/>
            </a:xfrm>
            <a:prstGeom prst="rect">
              <a:avLst/>
            </a:prstGeom>
          </p:spPr>
        </p:pic>
        <p:pic>
          <p:nvPicPr>
            <p:cNvPr id="16" name="그림 15" descr="4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7835" y="1476365"/>
              <a:ext cx="581025" cy="523875"/>
            </a:xfrm>
            <a:prstGeom prst="rect">
              <a:avLst/>
            </a:prstGeom>
          </p:spPr>
        </p:pic>
        <p:pic>
          <p:nvPicPr>
            <p:cNvPr id="17" name="그림 16" descr="8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8662" y="1500174"/>
              <a:ext cx="571504" cy="444503"/>
            </a:xfrm>
            <a:prstGeom prst="rect">
              <a:avLst/>
            </a:prstGeom>
          </p:spPr>
        </p:pic>
        <p:pic>
          <p:nvPicPr>
            <p:cNvPr id="18" name="그림 17" descr="8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8416" y="1285860"/>
              <a:ext cx="571504" cy="71438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57224" y="1928802"/>
              <a:ext cx="69121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H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ighly</a:t>
              </a:r>
            </a:p>
            <a:p>
              <a:endParaRPr lang="ko-KR" altLang="en-US" dirty="0">
                <a:latin typeface="Berlin Sans FB Dem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14480" y="1928802"/>
              <a:ext cx="9348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A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dvanced</a:t>
              </a:r>
              <a:endParaRPr lang="en-US" altLang="ko-KR" sz="1100" dirty="0" smtClean="0">
                <a:latin typeface="Berlin Sans FB Demi" pitchFamily="34" charset="0"/>
                <a:ea typeface="Kozuka Gothic Pro H" pitchFamily="34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98328" y="1928802"/>
              <a:ext cx="1159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N</a:t>
              </a:r>
              <a:r>
                <a:rPr lang="en-US" altLang="ko-KR" sz="1100" dirty="0" smtClean="0">
                  <a:latin typeface="Berlin Sans FB Demi" pitchFamily="34" charset="0"/>
                  <a:ea typeface="Kozuka Gothic Pro H" pitchFamily="34" charset="-128"/>
                </a:rPr>
                <a:t>etwork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 </a:t>
              </a:r>
              <a:r>
                <a:rPr lang="en-US" altLang="ko-KR" sz="1000" dirty="0" smtClean="0">
                  <a:latin typeface="Berlin Sans FB Demi" pitchFamily="34" charset="0"/>
                  <a:ea typeface="Kozuka Gothic Pro H" pitchFamily="34" charset="-128"/>
                </a:rPr>
                <a:t>for the</a:t>
              </a:r>
            </a:p>
            <a:p>
              <a:endParaRPr lang="ko-KR" altLang="en-US" sz="1600" dirty="0">
                <a:latin typeface="Berlin Sans FB Dem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42509" y="1928802"/>
              <a:ext cx="55015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W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ay</a:t>
              </a:r>
            </a:p>
            <a:p>
              <a:endParaRPr lang="ko-KR" altLang="en-US" dirty="0">
                <a:latin typeface="Berlin Sans FB Dem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29124" y="1928802"/>
              <a:ext cx="11448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O</a:t>
              </a:r>
              <a:r>
                <a:rPr lang="en-US" altLang="ko-KR" sz="1050" dirty="0" smtClean="0">
                  <a:latin typeface="Berlin Sans FB Demi" pitchFamily="34" charset="0"/>
                  <a:ea typeface="Kozuka Gothic Pro H" pitchFamily="34" charset="-128"/>
                </a:rPr>
                <a:t>f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 </a:t>
              </a:r>
              <a:r>
                <a:rPr lang="en-US" altLang="ko-KR" sz="500" dirty="0" smtClean="0">
                  <a:latin typeface="Berlin Sans FB Demi" pitchFamily="34" charset="0"/>
                  <a:ea typeface="Kozuka Gothic Pro H" pitchFamily="34" charset="-128"/>
                </a:rPr>
                <a:t> </a:t>
              </a:r>
              <a:r>
                <a:rPr lang="en-US" altLang="ko-KR" sz="1100" dirty="0" smtClean="0">
                  <a:latin typeface="Berlin Sans FB Demi" pitchFamily="34" charset="0"/>
                  <a:ea typeface="Kozuka Gothic Pro H" pitchFamily="34" charset="-128"/>
                </a:rPr>
                <a:t>distributing</a:t>
              </a:r>
              <a:endParaRPr lang="ko-KR" altLang="en-US" dirty="0">
                <a:latin typeface="Berlin Sans FB Dem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00694" y="1928802"/>
              <a:ext cx="115929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O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riginal beef</a:t>
              </a:r>
            </a:p>
            <a:p>
              <a:endParaRPr lang="ko-KR" altLang="en-US" dirty="0">
                <a:latin typeface="Berlin Sans FB Demi" pitchFamily="34" charset="0"/>
              </a:endParaRPr>
            </a:p>
          </p:txBody>
        </p:sp>
      </p:grpSp>
      <p:pic>
        <p:nvPicPr>
          <p:cNvPr id="26" name="그림 25" descr="%B9%AB%C1%A6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 bwMode="auto">
          <a:xfrm>
            <a:off x="142844" y="857232"/>
            <a:ext cx="8784976" cy="585791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87272" tIns="43637" rIns="87272" bIns="43637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 dirty="0">
              <a:solidFill>
                <a:sysClr val="windowText" lastClr="000000"/>
              </a:solidFill>
              <a:latin typeface="맑은 고딕"/>
              <a:ea typeface="맑은 고딕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501010" y="620688"/>
            <a:ext cx="4571056" cy="395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7272" tIns="43637" rIns="87272" bIns="43637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kern="0" dirty="0" smtClean="0">
                <a:ln>
                  <a:solidFill>
                    <a:srgbClr val="008AF2">
                      <a:alpha val="19000"/>
                    </a:srgb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물류기업의 소고기 신 유통</a:t>
            </a:r>
            <a:r>
              <a:rPr lang="ko-KR" altLang="en-US" sz="2000" kern="0" dirty="0" smtClean="0">
                <a:ln>
                  <a:solidFill>
                    <a:srgbClr val="008AF2">
                      <a:alpha val="19000"/>
                    </a:srgb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채널 구축 </a:t>
            </a:r>
            <a:endParaRPr kumimoji="0" lang="en-US" altLang="ko-KR" sz="2000" kern="0" dirty="0">
              <a:ln>
                <a:solidFill>
                  <a:srgbClr val="008AF2">
                    <a:alpha val="19000"/>
                  </a:srgbClr>
                </a:solidFill>
              </a:ln>
              <a:solidFill>
                <a:schemeClr val="accent5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706" y="71414"/>
            <a:ext cx="4360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3-1.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가격 측면 개선 방안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2" name="그림 11" descr="%B9%AB%C1%A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  <p:grpSp>
        <p:nvGrpSpPr>
          <p:cNvPr id="74" name="그룹 73"/>
          <p:cNvGrpSpPr/>
          <p:nvPr/>
        </p:nvGrpSpPr>
        <p:grpSpPr>
          <a:xfrm>
            <a:off x="2897027" y="3071810"/>
            <a:ext cx="5889815" cy="1285884"/>
            <a:chOff x="2928926" y="3143248"/>
            <a:chExt cx="5889815" cy="1285884"/>
          </a:xfrm>
        </p:grpSpPr>
        <p:sp>
          <p:nvSpPr>
            <p:cNvPr id="62" name="오각형 61"/>
            <p:cNvSpPr/>
            <p:nvPr/>
          </p:nvSpPr>
          <p:spPr>
            <a:xfrm>
              <a:off x="3214678" y="3540298"/>
              <a:ext cx="1251671" cy="745958"/>
            </a:xfrm>
            <a:prstGeom prst="homePlate">
              <a:avLst/>
            </a:prstGeom>
            <a:solidFill>
              <a:srgbClr val="7030A0">
                <a:alpha val="67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latin typeface="HY울릉도M" pitchFamily="18" charset="-127"/>
                  <a:ea typeface="HY울릉도M" pitchFamily="18" charset="-127"/>
                </a:rPr>
                <a:t>축산</a:t>
              </a:r>
              <a:endParaRPr lang="en-US" altLang="ko-KR" sz="1600" dirty="0" smtClean="0">
                <a:latin typeface="HY울릉도M" pitchFamily="18" charset="-127"/>
                <a:ea typeface="HY울릉도M" pitchFamily="18" charset="-127"/>
              </a:endParaRPr>
            </a:p>
            <a:p>
              <a:pPr algn="ctr"/>
              <a:r>
                <a:rPr lang="ko-KR" altLang="en-US" sz="1600" dirty="0" smtClean="0">
                  <a:latin typeface="HY울릉도M" pitchFamily="18" charset="-127"/>
                  <a:ea typeface="HY울릉도M" pitchFamily="18" charset="-127"/>
                </a:rPr>
                <a:t>농가</a:t>
              </a:r>
            </a:p>
          </p:txBody>
        </p:sp>
        <p:sp>
          <p:nvSpPr>
            <p:cNvPr id="63" name="갈매기형 수장 62"/>
            <p:cNvSpPr/>
            <p:nvPr/>
          </p:nvSpPr>
          <p:spPr>
            <a:xfrm>
              <a:off x="5162955" y="3557550"/>
              <a:ext cx="1409310" cy="720080"/>
            </a:xfrm>
            <a:prstGeom prst="chevron">
              <a:avLst/>
            </a:prstGeom>
            <a:solidFill>
              <a:srgbClr val="FF9933">
                <a:alpha val="77000"/>
              </a:srgb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도축</a:t>
              </a:r>
              <a:endParaRPr lang="en-US" altLang="ko-KR" sz="10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  <a:p>
              <a:pPr algn="ctr"/>
              <a:r>
                <a:rPr lang="ko-KR" altLang="en-US" sz="1300" dirty="0" smtClean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작업장</a:t>
              </a:r>
              <a:endParaRPr lang="en-US" altLang="ko-KR" sz="13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64" name="갈매기형 수장 63"/>
            <p:cNvSpPr/>
            <p:nvPr/>
          </p:nvSpPr>
          <p:spPr>
            <a:xfrm>
              <a:off x="7225215" y="3557550"/>
              <a:ext cx="1418752" cy="720080"/>
            </a:xfrm>
            <a:prstGeom prst="chevron">
              <a:avLst/>
            </a:prstGeom>
            <a:solidFill>
              <a:schemeClr val="tx1">
                <a:alpha val="32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pc="-300" dirty="0" smtClean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소비자</a:t>
              </a:r>
              <a:endParaRPr lang="en-US" altLang="ko-KR" sz="1600" spc="-3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65" name="그림 64" descr="4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0563" y="3622369"/>
              <a:ext cx="635986" cy="523875"/>
            </a:xfrm>
            <a:prstGeom prst="rect">
              <a:avLst/>
            </a:prstGeom>
          </p:spPr>
        </p:pic>
        <p:pic>
          <p:nvPicPr>
            <p:cNvPr id="66" name="그림 65" descr="1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8954" y="3683174"/>
              <a:ext cx="677691" cy="523875"/>
            </a:xfrm>
            <a:prstGeom prst="rect">
              <a:avLst/>
            </a:prstGeom>
          </p:spPr>
        </p:pic>
        <p:sp>
          <p:nvSpPr>
            <p:cNvPr id="68" name="모서리가 둥근 직사각형 67"/>
            <p:cNvSpPr/>
            <p:nvPr/>
          </p:nvSpPr>
          <p:spPr>
            <a:xfrm>
              <a:off x="2928926" y="3143248"/>
              <a:ext cx="5889815" cy="1285884"/>
            </a:xfrm>
            <a:prstGeom prst="roundRect">
              <a:avLst/>
            </a:prstGeom>
            <a:noFill/>
            <a:ln w="571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275087" y="1214422"/>
            <a:ext cx="8572560" cy="1643074"/>
            <a:chOff x="275087" y="857232"/>
            <a:chExt cx="8572560" cy="1643074"/>
          </a:xfrm>
        </p:grpSpPr>
        <p:grpSp>
          <p:nvGrpSpPr>
            <p:cNvPr id="70" name="그룹 69"/>
            <p:cNvGrpSpPr/>
            <p:nvPr/>
          </p:nvGrpSpPr>
          <p:grpSpPr>
            <a:xfrm>
              <a:off x="275087" y="857232"/>
              <a:ext cx="8572560" cy="1643074"/>
              <a:chOff x="275087" y="857232"/>
              <a:chExt cx="8572560" cy="1643074"/>
            </a:xfrm>
          </p:grpSpPr>
          <p:sp>
            <p:nvSpPr>
              <p:cNvPr id="2" name="오각형 1"/>
              <p:cNvSpPr/>
              <p:nvPr/>
            </p:nvSpPr>
            <p:spPr>
              <a:xfrm>
                <a:off x="336882" y="1232021"/>
                <a:ext cx="1143502" cy="745958"/>
              </a:xfrm>
              <a:prstGeom prst="homePlate">
                <a:avLst/>
              </a:prstGeom>
              <a:solidFill>
                <a:srgbClr val="7030A0">
                  <a:alpha val="67000"/>
                </a:srgbClr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latin typeface="HY울릉도M" pitchFamily="18" charset="-127"/>
                    <a:ea typeface="HY울릉도M" pitchFamily="18" charset="-127"/>
                  </a:rPr>
                  <a:t>축산</a:t>
                </a:r>
                <a:endParaRPr lang="en-US" altLang="ko-KR" sz="1600" dirty="0" smtClean="0">
                  <a:latin typeface="HY울릉도M" pitchFamily="18" charset="-127"/>
                  <a:ea typeface="HY울릉도M" pitchFamily="18" charset="-127"/>
                </a:endParaRPr>
              </a:p>
              <a:p>
                <a:pPr algn="ctr"/>
                <a:r>
                  <a:rPr lang="ko-KR" altLang="en-US" sz="1600" dirty="0" smtClean="0">
                    <a:latin typeface="HY울릉도M" pitchFamily="18" charset="-127"/>
                    <a:ea typeface="HY울릉도M" pitchFamily="18" charset="-127"/>
                  </a:rPr>
                  <a:t>농가</a:t>
                </a:r>
              </a:p>
            </p:txBody>
          </p:sp>
          <p:sp>
            <p:nvSpPr>
              <p:cNvPr id="3" name="갈매기형 수장 2"/>
              <p:cNvSpPr/>
              <p:nvPr/>
            </p:nvSpPr>
            <p:spPr>
              <a:xfrm>
                <a:off x="1200978" y="1249273"/>
                <a:ext cx="1359526" cy="720080"/>
              </a:xfrm>
              <a:prstGeom prst="chevron">
                <a:avLst/>
              </a:prstGeom>
              <a:solidFill>
                <a:srgbClr val="C00000">
                  <a:alpha val="61000"/>
                </a:srgbClr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 smtClean="0">
                    <a:latin typeface="HY울릉도M" pitchFamily="18" charset="-127"/>
                    <a:ea typeface="HY울릉도M" pitchFamily="18" charset="-127"/>
                  </a:rPr>
                  <a:t>산지</a:t>
                </a:r>
                <a:endParaRPr lang="en-US" altLang="ko-KR" sz="1400" dirty="0" smtClean="0">
                  <a:latin typeface="HY울릉도M" pitchFamily="18" charset="-127"/>
                  <a:ea typeface="HY울릉도M" pitchFamily="18" charset="-127"/>
                </a:endParaRPr>
              </a:p>
              <a:p>
                <a:pPr algn="ctr"/>
                <a:r>
                  <a:rPr lang="ko-KR" altLang="en-US" sz="1100" dirty="0" smtClean="0">
                    <a:latin typeface="HY울릉도M" pitchFamily="18" charset="-127"/>
                    <a:ea typeface="HY울릉도M" pitchFamily="18" charset="-127"/>
                  </a:rPr>
                  <a:t>수집상</a:t>
                </a:r>
                <a:endParaRPr lang="en-US" altLang="ko-KR" sz="1000" dirty="0" smtClean="0">
                  <a:latin typeface="HY울릉도M" pitchFamily="18" charset="-127"/>
                  <a:ea typeface="HY울릉도M" pitchFamily="18" charset="-127"/>
                </a:endParaRPr>
              </a:p>
            </p:txBody>
          </p:sp>
          <p:sp>
            <p:nvSpPr>
              <p:cNvPr id="4" name="갈매기형 수장 3"/>
              <p:cNvSpPr/>
              <p:nvPr/>
            </p:nvSpPr>
            <p:spPr>
              <a:xfrm>
                <a:off x="3306462" y="1249273"/>
                <a:ext cx="1270266" cy="720080"/>
              </a:xfrm>
              <a:prstGeom prst="chevron">
                <a:avLst/>
              </a:prstGeom>
              <a:solidFill>
                <a:schemeClr val="accent5">
                  <a:lumMod val="75000"/>
                  <a:alpha val="63000"/>
                </a:schemeClr>
              </a:solidFill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smtClean="0">
                    <a:latin typeface="HY울릉도M" pitchFamily="18" charset="-127"/>
                    <a:ea typeface="HY울릉도M" pitchFamily="18" charset="-127"/>
                  </a:rPr>
                  <a:t>1</a:t>
                </a:r>
                <a:r>
                  <a:rPr lang="ko-KR" altLang="en-US" sz="1400" smtClean="0">
                    <a:latin typeface="HY울릉도M" pitchFamily="18" charset="-127"/>
                    <a:ea typeface="HY울릉도M" pitchFamily="18" charset="-127"/>
                  </a:rPr>
                  <a:t>차 </a:t>
                </a:r>
                <a:endParaRPr lang="en-US" altLang="ko-KR" sz="1400" smtClean="0">
                  <a:latin typeface="HY울릉도M" pitchFamily="18" charset="-127"/>
                  <a:ea typeface="HY울릉도M" pitchFamily="18" charset="-127"/>
                </a:endParaRPr>
              </a:p>
              <a:p>
                <a:pPr algn="ctr"/>
                <a:r>
                  <a:rPr lang="ko-KR" altLang="en-US" sz="1400" smtClean="0">
                    <a:latin typeface="HY울릉도M" pitchFamily="18" charset="-127"/>
                    <a:ea typeface="HY울릉도M" pitchFamily="18" charset="-127"/>
                  </a:rPr>
                  <a:t>가공</a:t>
                </a:r>
                <a:endParaRPr lang="en-US" altLang="ko-KR" sz="1400" smtClean="0">
                  <a:latin typeface="HY울릉도M" pitchFamily="18" charset="-127"/>
                  <a:ea typeface="HY울릉도M" pitchFamily="18" charset="-127"/>
                </a:endParaRPr>
              </a:p>
              <a:p>
                <a:pPr algn="ctr"/>
                <a:r>
                  <a:rPr lang="ko-KR" altLang="en-US" sz="1400" smtClean="0">
                    <a:latin typeface="HY울릉도M" pitchFamily="18" charset="-127"/>
                    <a:ea typeface="HY울릉도M" pitchFamily="18" charset="-127"/>
                  </a:rPr>
                  <a:t>업체</a:t>
                </a:r>
                <a:endParaRPr lang="en-US" altLang="ko-KR" sz="1400" dirty="0" smtClean="0">
                  <a:latin typeface="HY울릉도M" pitchFamily="18" charset="-127"/>
                  <a:ea typeface="HY울릉도M" pitchFamily="18" charset="-127"/>
                </a:endParaRPr>
              </a:p>
            </p:txBody>
          </p:sp>
          <p:sp>
            <p:nvSpPr>
              <p:cNvPr id="5" name="갈매기형 수장 4"/>
              <p:cNvSpPr/>
              <p:nvPr/>
            </p:nvSpPr>
            <p:spPr>
              <a:xfrm>
                <a:off x="2281098" y="1249273"/>
                <a:ext cx="1287518" cy="720080"/>
              </a:xfrm>
              <a:prstGeom prst="chevron">
                <a:avLst/>
              </a:prstGeom>
              <a:solidFill>
                <a:srgbClr val="FF9933">
                  <a:alpha val="77000"/>
                </a:srgbClr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 smtClean="0">
                    <a:solidFill>
                      <a:schemeClr val="bg1"/>
                    </a:solidFill>
                    <a:latin typeface="HY울릉도M" pitchFamily="18" charset="-127"/>
                    <a:ea typeface="HY울릉도M" pitchFamily="18" charset="-127"/>
                  </a:rPr>
                  <a:t>도축</a:t>
                </a:r>
                <a:endParaRPr lang="en-US" altLang="ko-KR" sz="1000" dirty="0" smtClean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endParaRPr>
              </a:p>
              <a:p>
                <a:pPr algn="ctr"/>
                <a:r>
                  <a:rPr lang="ko-KR" altLang="en-US" sz="1000" dirty="0" smtClean="0">
                    <a:solidFill>
                      <a:schemeClr val="bg1"/>
                    </a:solidFill>
                    <a:latin typeface="HY울릉도M" pitchFamily="18" charset="-127"/>
                    <a:ea typeface="HY울릉도M" pitchFamily="18" charset="-127"/>
                  </a:rPr>
                  <a:t>작업장</a:t>
                </a:r>
                <a:endParaRPr lang="en-US" altLang="ko-KR" sz="1000" dirty="0" smtClean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endParaRPr>
              </a:p>
            </p:txBody>
          </p:sp>
          <p:sp>
            <p:nvSpPr>
              <p:cNvPr id="6" name="갈매기형 수장 5"/>
              <p:cNvSpPr/>
              <p:nvPr/>
            </p:nvSpPr>
            <p:spPr>
              <a:xfrm>
                <a:off x="6466188" y="1249273"/>
                <a:ext cx="1296144" cy="720080"/>
              </a:xfrm>
              <a:prstGeom prst="chevron">
                <a:avLst/>
              </a:prstGeom>
              <a:solidFill>
                <a:srgbClr val="92D050">
                  <a:alpha val="63000"/>
                </a:srgb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bg1"/>
                    </a:solidFill>
                    <a:latin typeface="HY울릉도M" pitchFamily="18" charset="-127"/>
                    <a:ea typeface="HY울릉도M" pitchFamily="18" charset="-127"/>
                  </a:rPr>
                  <a:t>정육점</a:t>
                </a:r>
                <a:endParaRPr lang="en-US" altLang="ko-KR" sz="1600" dirty="0" smtClean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endParaRPr>
              </a:p>
            </p:txBody>
          </p:sp>
          <p:sp>
            <p:nvSpPr>
              <p:cNvPr id="7" name="갈매기형 수장 6"/>
              <p:cNvSpPr/>
              <p:nvPr/>
            </p:nvSpPr>
            <p:spPr>
              <a:xfrm>
                <a:off x="7482926" y="1249273"/>
                <a:ext cx="1296144" cy="720080"/>
              </a:xfrm>
              <a:prstGeom prst="chevron">
                <a:avLst/>
              </a:prstGeom>
              <a:solidFill>
                <a:schemeClr val="tx1">
                  <a:alpha val="32000"/>
                </a:schemeClr>
              </a:soli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bg1"/>
                    </a:solidFill>
                    <a:latin typeface="HY울릉도M" pitchFamily="18" charset="-127"/>
                    <a:ea typeface="HY울릉도M" pitchFamily="18" charset="-127"/>
                  </a:rPr>
                  <a:t>소비자</a:t>
                </a:r>
                <a:endParaRPr lang="en-US" altLang="ko-KR" sz="1600" dirty="0" smtClean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endParaRPr>
              </a:p>
            </p:txBody>
          </p:sp>
          <p:sp>
            <p:nvSpPr>
              <p:cNvPr id="8" name="갈매기형 수장 7"/>
              <p:cNvSpPr/>
              <p:nvPr/>
            </p:nvSpPr>
            <p:spPr>
              <a:xfrm>
                <a:off x="5325686" y="1249273"/>
                <a:ext cx="1411282" cy="720080"/>
              </a:xfrm>
              <a:prstGeom prst="chevron">
                <a:avLst/>
              </a:prstGeom>
              <a:solidFill>
                <a:schemeClr val="tx2">
                  <a:lumMod val="75000"/>
                  <a:alpha val="74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dirty="0" smtClean="0">
                    <a:latin typeface="HY울릉도M" pitchFamily="18" charset="-127"/>
                    <a:ea typeface="HY울릉도M" pitchFamily="18" charset="-127"/>
                  </a:rPr>
                  <a:t>중간</a:t>
                </a:r>
                <a:endParaRPr lang="en-US" altLang="ko-KR" sz="1400" dirty="0" smtClean="0">
                  <a:latin typeface="HY울릉도M" pitchFamily="18" charset="-127"/>
                  <a:ea typeface="HY울릉도M" pitchFamily="18" charset="-127"/>
                </a:endParaRPr>
              </a:p>
              <a:p>
                <a:pPr algn="ctr"/>
                <a:r>
                  <a:rPr lang="ko-KR" altLang="en-US" sz="1400" dirty="0" smtClean="0">
                    <a:latin typeface="HY울릉도M" pitchFamily="18" charset="-127"/>
                    <a:ea typeface="HY울릉도M" pitchFamily="18" charset="-127"/>
                  </a:rPr>
                  <a:t>유통</a:t>
                </a:r>
                <a:endParaRPr lang="en-US" altLang="ko-KR" sz="1400" dirty="0" smtClean="0">
                  <a:latin typeface="HY울릉도M" pitchFamily="18" charset="-127"/>
                  <a:ea typeface="HY울릉도M" pitchFamily="18" charset="-127"/>
                </a:endParaRPr>
              </a:p>
              <a:p>
                <a:pPr algn="ctr"/>
                <a:r>
                  <a:rPr lang="ko-KR" altLang="en-US" sz="1400" dirty="0" smtClean="0">
                    <a:latin typeface="HY울릉도M" pitchFamily="18" charset="-127"/>
                    <a:ea typeface="HY울릉도M" pitchFamily="18" charset="-127"/>
                  </a:rPr>
                  <a:t>업체</a:t>
                </a:r>
                <a:endParaRPr lang="en-US" altLang="ko-KR" sz="1400" dirty="0" smtClean="0">
                  <a:latin typeface="HY울릉도M" pitchFamily="18" charset="-127"/>
                  <a:ea typeface="HY울릉도M" pitchFamily="18" charset="-127"/>
                </a:endParaRPr>
              </a:p>
            </p:txBody>
          </p:sp>
          <p:sp>
            <p:nvSpPr>
              <p:cNvPr id="9" name="갈매기형 수장 8"/>
              <p:cNvSpPr/>
              <p:nvPr/>
            </p:nvSpPr>
            <p:spPr>
              <a:xfrm>
                <a:off x="4305948" y="1249273"/>
                <a:ext cx="1296144" cy="720080"/>
              </a:xfrm>
              <a:prstGeom prst="chevron">
                <a:avLst/>
              </a:prstGeom>
              <a:solidFill>
                <a:schemeClr val="accent5">
                  <a:lumMod val="75000"/>
                  <a:alpha val="63000"/>
                </a:schemeClr>
              </a:solidFill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smtClean="0">
                    <a:latin typeface="HY울릉도M" pitchFamily="18" charset="-127"/>
                    <a:ea typeface="HY울릉도M" pitchFamily="18" charset="-127"/>
                  </a:rPr>
                  <a:t>2</a:t>
                </a:r>
                <a:r>
                  <a:rPr lang="ko-KR" altLang="en-US" sz="1400" smtClean="0">
                    <a:latin typeface="HY울릉도M" pitchFamily="18" charset="-127"/>
                    <a:ea typeface="HY울릉도M" pitchFamily="18" charset="-127"/>
                  </a:rPr>
                  <a:t>차</a:t>
                </a:r>
                <a:endParaRPr lang="en-US" altLang="ko-KR" sz="1400" smtClean="0">
                  <a:latin typeface="HY울릉도M" pitchFamily="18" charset="-127"/>
                  <a:ea typeface="HY울릉도M" pitchFamily="18" charset="-127"/>
                </a:endParaRPr>
              </a:p>
              <a:p>
                <a:pPr algn="ctr"/>
                <a:r>
                  <a:rPr lang="ko-KR" altLang="en-US" sz="1400" smtClean="0">
                    <a:latin typeface="HY울릉도M" pitchFamily="18" charset="-127"/>
                    <a:ea typeface="HY울릉도M" pitchFamily="18" charset="-127"/>
                  </a:rPr>
                  <a:t>가공</a:t>
                </a:r>
                <a:endParaRPr lang="en-US" altLang="ko-KR" sz="1400" smtClean="0">
                  <a:latin typeface="HY울릉도M" pitchFamily="18" charset="-127"/>
                  <a:ea typeface="HY울릉도M" pitchFamily="18" charset="-127"/>
                </a:endParaRPr>
              </a:p>
              <a:p>
                <a:pPr algn="ctr"/>
                <a:r>
                  <a:rPr lang="ko-KR" altLang="en-US" sz="1400" smtClean="0">
                    <a:latin typeface="HY울릉도M" pitchFamily="18" charset="-127"/>
                    <a:ea typeface="HY울릉도M" pitchFamily="18" charset="-127"/>
                  </a:rPr>
                  <a:t>업체</a:t>
                </a:r>
                <a:endParaRPr lang="en-US" altLang="ko-KR" sz="1400" dirty="0" smtClean="0">
                  <a:latin typeface="HY울릉도M" pitchFamily="18" charset="-127"/>
                  <a:ea typeface="HY울릉도M" pitchFamily="18" charset="-127"/>
                </a:endParaRPr>
              </a:p>
            </p:txBody>
          </p:sp>
          <p:cxnSp>
            <p:nvCxnSpPr>
              <p:cNvPr id="18" name="꺾인 연결선 17"/>
              <p:cNvCxnSpPr/>
              <p:nvPr/>
            </p:nvCxnSpPr>
            <p:spPr>
              <a:xfrm rot="16200000" flipH="1">
                <a:off x="3959993" y="-18600"/>
                <a:ext cx="12700" cy="4150586"/>
              </a:xfrm>
              <a:prstGeom prst="bentConnector3">
                <a:avLst>
                  <a:gd name="adj1" fmla="val 1800000"/>
                </a:avLst>
              </a:prstGeom>
              <a:ln>
                <a:solidFill>
                  <a:srgbClr val="FF7C8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0" name="타원 19"/>
              <p:cNvSpPr/>
              <p:nvPr/>
            </p:nvSpPr>
            <p:spPr>
              <a:xfrm>
                <a:off x="5537580" y="1198947"/>
                <a:ext cx="936104" cy="864096"/>
              </a:xfrm>
              <a:prstGeom prst="ellipse">
                <a:avLst/>
              </a:prstGeom>
              <a:noFill/>
              <a:ln w="76200">
                <a:solidFill>
                  <a:srgbClr val="FF7C8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모서리가 둥근 직사각형 20"/>
              <p:cNvSpPr/>
              <p:nvPr/>
            </p:nvSpPr>
            <p:spPr>
              <a:xfrm>
                <a:off x="2729268" y="2111361"/>
                <a:ext cx="2376264" cy="317507"/>
              </a:xfrm>
              <a:prstGeom prst="roundRect">
                <a:avLst/>
              </a:prstGeom>
              <a:solidFill>
                <a:srgbClr val="FFCCCC">
                  <a:alpha val="69000"/>
                </a:srgbClr>
              </a:solidFill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dirty="0" smtClean="0">
                    <a:solidFill>
                      <a:srgbClr val="FF5050"/>
                    </a:solidFill>
                    <a:latin typeface="HY수평선M" pitchFamily="18" charset="-127"/>
                    <a:ea typeface="HY수평선M" pitchFamily="18" charset="-127"/>
                  </a:rPr>
                  <a:t>물류업체</a:t>
                </a:r>
                <a:endParaRPr lang="ko-KR" altLang="en-US" sz="2000" dirty="0">
                  <a:solidFill>
                    <a:srgbClr val="FF5050"/>
                  </a:solidFill>
                  <a:latin typeface="HY수평선M" pitchFamily="18" charset="-127"/>
                  <a:ea typeface="HY수평선M" pitchFamily="18" charset="-127"/>
                </a:endParaRPr>
              </a:p>
            </p:txBody>
          </p:sp>
          <p:sp>
            <p:nvSpPr>
              <p:cNvPr id="67" name="모서리가 둥근 직사각형 66"/>
              <p:cNvSpPr/>
              <p:nvPr/>
            </p:nvSpPr>
            <p:spPr>
              <a:xfrm>
                <a:off x="275087" y="857232"/>
                <a:ext cx="8572560" cy="1643074"/>
              </a:xfrm>
              <a:prstGeom prst="roundRect">
                <a:avLst/>
              </a:prstGeom>
              <a:no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9" name="타원 18"/>
            <p:cNvSpPr/>
            <p:nvPr/>
          </p:nvSpPr>
          <p:spPr>
            <a:xfrm>
              <a:off x="1433124" y="1198947"/>
              <a:ext cx="936104" cy="864096"/>
            </a:xfrm>
            <a:prstGeom prst="ellipse">
              <a:avLst/>
            </a:prstGeom>
            <a:noFill/>
            <a:ln w="76200">
              <a:solidFill>
                <a:srgbClr val="FF7C8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428596" y="1028626"/>
            <a:ext cx="180850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기존 유통채널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3" name="위로 굽은 화살표 72"/>
          <p:cNvSpPr/>
          <p:nvPr/>
        </p:nvSpPr>
        <p:spPr>
          <a:xfrm rot="5400000">
            <a:off x="1250133" y="3178967"/>
            <a:ext cx="1000132" cy="928694"/>
          </a:xfrm>
          <a:prstGeom prst="bentUpArrow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TextBox 74"/>
          <p:cNvSpPr txBox="1"/>
          <p:nvPr/>
        </p:nvSpPr>
        <p:spPr>
          <a:xfrm>
            <a:off x="3071802" y="2902860"/>
            <a:ext cx="155202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신 유통채널</a:t>
            </a:r>
            <a:endParaRPr lang="ko-KR" altLang="en-US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76" name="표 75"/>
          <p:cNvGraphicFramePr>
            <a:graphicFrameLocks noGrp="1"/>
          </p:cNvGraphicFramePr>
          <p:nvPr/>
        </p:nvGraphicFramePr>
        <p:xfrm>
          <a:off x="285720" y="4572008"/>
          <a:ext cx="8501124" cy="2057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8760"/>
                <a:gridCol w="2428892"/>
                <a:gridCol w="2357454"/>
                <a:gridCol w="2286018"/>
              </a:tblGrid>
              <a:tr h="350521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HY견고딕" pitchFamily="18" charset="-127"/>
                          <a:ea typeface="HY견고딕" pitchFamily="18" charset="-127"/>
                        </a:rPr>
                        <a:t>이마트</a:t>
                      </a:r>
                      <a:endParaRPr lang="ko-KR" altLang="en-US" sz="1600" b="1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견고딕" pitchFamily="18" charset="-127"/>
                          <a:ea typeface="HY견고딕" pitchFamily="18" charset="-127"/>
                        </a:rPr>
                        <a:t>제동한우</a:t>
                      </a:r>
                      <a:endParaRPr lang="ko-KR" altLang="en-US" sz="1600" b="1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머하누</a:t>
                      </a:r>
                      <a:endParaRPr lang="ko-KR" altLang="en-US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610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견고딕" pitchFamily="18" charset="-127"/>
                          <a:ea typeface="HY견고딕" pitchFamily="18" charset="-127"/>
                        </a:rPr>
                        <a:t>주 판매대상</a:t>
                      </a:r>
                      <a:endParaRPr lang="ko-KR" altLang="en-US" sz="1600" b="1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최종 소비자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atin typeface="HY견고딕" pitchFamily="18" charset="-127"/>
                          <a:ea typeface="HY견고딕" pitchFamily="18" charset="-127"/>
                        </a:rPr>
                        <a:t>기내식</a:t>
                      </a:r>
                      <a:r>
                        <a:rPr lang="en-US" altLang="ko-KR" sz="1400" b="0" dirty="0" smtClean="0"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400" b="0" dirty="0" smtClean="0">
                          <a:latin typeface="HY견고딕" pitchFamily="18" charset="-127"/>
                          <a:ea typeface="HY견고딕" pitchFamily="18" charset="-127"/>
                        </a:rPr>
                        <a:t>특급호텔</a:t>
                      </a:r>
                      <a:r>
                        <a:rPr lang="en-US" altLang="ko-KR" sz="1400" b="0" dirty="0" smtClean="0"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1400" b="0" dirty="0" smtClean="0">
                          <a:latin typeface="HY견고딕" pitchFamily="18" charset="-127"/>
                          <a:ea typeface="HY견고딕" pitchFamily="18" charset="-127"/>
                        </a:rPr>
                        <a:t>백화점</a:t>
                      </a:r>
                      <a:r>
                        <a:rPr lang="en-US" altLang="ko-KR" sz="1400" b="0" dirty="0" smtClean="0"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endParaRPr lang="ko-KR" altLang="en-US" sz="14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최종 소비자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견고딕" pitchFamily="18" charset="-127"/>
                          <a:ea typeface="HY견고딕" pitchFamily="18" charset="-127"/>
                        </a:rPr>
                        <a:t>주 판매목적</a:t>
                      </a:r>
                      <a:endParaRPr lang="ko-KR" altLang="en-US" sz="1600" b="1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유통혁신을 통한</a:t>
                      </a:r>
                      <a:endParaRPr lang="en-US" altLang="ko-KR" sz="1400" b="0" dirty="0" smtClean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고객 만족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atin typeface="HY견고딕" pitchFamily="18" charset="-127"/>
                          <a:ea typeface="HY견고딕" pitchFamily="18" charset="-127"/>
                        </a:rPr>
                        <a:t>사회적 책임</a:t>
                      </a:r>
                      <a:endParaRPr lang="ko-KR" altLang="en-US" sz="14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유통혁신을 통한 </a:t>
                      </a:r>
                      <a:endParaRPr lang="en-US" altLang="ko-KR" sz="1400" b="0" dirty="0" smtClean="0"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고객 만족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HY견고딕" pitchFamily="18" charset="-127"/>
                          <a:ea typeface="HY견고딕" pitchFamily="18" charset="-127"/>
                        </a:rPr>
                        <a:t>주 판매경로</a:t>
                      </a:r>
                      <a:endParaRPr lang="ko-KR" altLang="en-US" sz="1600" b="1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온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오프라인 매장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latin typeface="HY견고딕" pitchFamily="18" charset="-127"/>
                          <a:ea typeface="HY견고딕" pitchFamily="18" charset="-127"/>
                        </a:rPr>
                        <a:t>기업간 거래</a:t>
                      </a:r>
                      <a:endParaRPr lang="ko-KR" altLang="en-US" sz="14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온라인 매장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7" name="직사각형 76"/>
          <p:cNvSpPr/>
          <p:nvPr/>
        </p:nvSpPr>
        <p:spPr>
          <a:xfrm>
            <a:off x="6500826" y="4572008"/>
            <a:ext cx="2286016" cy="2071702"/>
          </a:xfrm>
          <a:prstGeom prst="rect">
            <a:avLst/>
          </a:prstGeom>
          <a:noFill/>
          <a:ln w="76200">
            <a:solidFill>
              <a:schemeClr val="accent6">
                <a:lumMod val="75000"/>
                <a:alpha val="6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 bwMode="auto">
          <a:xfrm>
            <a:off x="142844" y="857232"/>
            <a:ext cx="8784976" cy="585791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87272" tIns="43637" rIns="87272" bIns="43637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 dirty="0">
              <a:solidFill>
                <a:sysClr val="windowText" lastClr="000000"/>
              </a:solidFill>
              <a:latin typeface="맑은 고딕"/>
              <a:ea typeface="맑은 고딕"/>
            </a:endParaRPr>
          </a:p>
        </p:txBody>
      </p:sp>
      <p:sp>
        <p:nvSpPr>
          <p:cNvPr id="10" name="물결 11"/>
          <p:cNvSpPr/>
          <p:nvPr/>
        </p:nvSpPr>
        <p:spPr bwMode="auto">
          <a:xfrm flipH="1">
            <a:off x="1142976" y="714356"/>
            <a:ext cx="3071834" cy="193794"/>
          </a:xfrm>
          <a:prstGeom prst="wave">
            <a:avLst>
              <a:gd name="adj1" fmla="val 20000"/>
              <a:gd name="adj2" fmla="val -9596"/>
            </a:avLst>
          </a:prstGeom>
          <a:gradFill>
            <a:gsLst>
              <a:gs pos="12000">
                <a:srgbClr val="7FD13B">
                  <a:tint val="66000"/>
                  <a:satMod val="160000"/>
                  <a:alpha val="0"/>
                </a:srgbClr>
              </a:gs>
              <a:gs pos="100000">
                <a:sysClr val="window" lastClr="FFFFFF">
                  <a:alpha val="75000"/>
                </a:sys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87272" tIns="43637" rIns="87272" bIns="43637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500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285720" y="1214422"/>
            <a:ext cx="8572560" cy="5357874"/>
            <a:chOff x="4572000" y="1357298"/>
            <a:chExt cx="8572560" cy="5357874"/>
          </a:xfrm>
        </p:grpSpPr>
        <p:grpSp>
          <p:nvGrpSpPr>
            <p:cNvPr id="20" name="그룹 19"/>
            <p:cNvGrpSpPr/>
            <p:nvPr/>
          </p:nvGrpSpPr>
          <p:grpSpPr>
            <a:xfrm>
              <a:off x="4572000" y="1357298"/>
              <a:ext cx="8572560" cy="5357874"/>
              <a:chOff x="4572000" y="1357298"/>
              <a:chExt cx="8572560" cy="5357874"/>
            </a:xfrm>
          </p:grpSpPr>
          <p:grpSp>
            <p:nvGrpSpPr>
              <p:cNvPr id="19" name="그룹 18"/>
              <p:cNvGrpSpPr/>
              <p:nvPr/>
            </p:nvGrpSpPr>
            <p:grpSpPr>
              <a:xfrm>
                <a:off x="4572000" y="1357298"/>
                <a:ext cx="8572560" cy="5357874"/>
                <a:chOff x="246181" y="1182499"/>
                <a:chExt cx="8572560" cy="5357874"/>
              </a:xfrm>
            </p:grpSpPr>
            <p:grpSp>
              <p:nvGrpSpPr>
                <p:cNvPr id="16" name="그룹 15"/>
                <p:cNvGrpSpPr/>
                <p:nvPr/>
              </p:nvGrpSpPr>
              <p:grpSpPr>
                <a:xfrm>
                  <a:off x="246181" y="1182499"/>
                  <a:ext cx="8572560" cy="5357874"/>
                  <a:chOff x="357158" y="1714488"/>
                  <a:chExt cx="12215898" cy="8643998"/>
                </a:xfrm>
              </p:grpSpPr>
              <p:grpSp>
                <p:nvGrpSpPr>
                  <p:cNvPr id="13" name="그룹 12"/>
                  <p:cNvGrpSpPr/>
                  <p:nvPr/>
                </p:nvGrpSpPr>
                <p:grpSpPr>
                  <a:xfrm>
                    <a:off x="357158" y="1714488"/>
                    <a:ext cx="12215898" cy="8643998"/>
                    <a:chOff x="357158" y="1714488"/>
                    <a:chExt cx="12215898" cy="8643998"/>
                  </a:xfrm>
                </p:grpSpPr>
                <p:grpSp>
                  <p:nvGrpSpPr>
                    <p:cNvPr id="11" name="그룹 10"/>
                    <p:cNvGrpSpPr/>
                    <p:nvPr/>
                  </p:nvGrpSpPr>
                  <p:grpSpPr>
                    <a:xfrm>
                      <a:off x="357158" y="1714488"/>
                      <a:ext cx="12215898" cy="8643998"/>
                      <a:chOff x="357157" y="1071546"/>
                      <a:chExt cx="8713691" cy="5786454"/>
                    </a:xfrm>
                  </p:grpSpPr>
                  <p:pic>
                    <p:nvPicPr>
                      <p:cNvPr id="2" name="그림 1" descr="제목 없음.bmp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/>
                      <a:stretch>
                        <a:fillRect/>
                      </a:stretch>
                    </p:blipFill>
                    <p:spPr>
                      <a:xfrm>
                        <a:off x="357157" y="1071546"/>
                        <a:ext cx="8713691" cy="5786454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" name="모서리가 둥근 직사각형 2"/>
                      <p:cNvSpPr/>
                      <p:nvPr/>
                    </p:nvSpPr>
                    <p:spPr>
                      <a:xfrm>
                        <a:off x="5683109" y="4071942"/>
                        <a:ext cx="2950224" cy="428628"/>
                      </a:xfrm>
                      <a:prstGeom prst="roundRect">
                        <a:avLst/>
                      </a:prstGeom>
                      <a:gradFill flip="none" rotWithShape="1">
                        <a:gsLst>
                          <a:gs pos="0">
                            <a:schemeClr val="accent3">
                              <a:lumMod val="75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accent3">
                              <a:lumMod val="75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accent3">
                              <a:lumMod val="75000"/>
                              <a:shade val="100000"/>
                              <a:satMod val="115000"/>
                            </a:schemeClr>
                          </a:gs>
                        </a:gsLst>
                        <a:lin ang="54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ko-KR" sz="1600" dirty="0" smtClean="0">
                            <a:latin typeface="HY울릉도B" pitchFamily="18" charset="-127"/>
                            <a:ea typeface="HY울릉도B" pitchFamily="18" charset="-127"/>
                          </a:rPr>
                          <a:t>“</a:t>
                        </a:r>
                        <a:r>
                          <a:rPr lang="ko-KR" altLang="en-US" sz="1600" dirty="0" smtClean="0">
                            <a:latin typeface="HY울릉도B" pitchFamily="18" charset="-127"/>
                            <a:ea typeface="HY울릉도B" pitchFamily="18" charset="-127"/>
                          </a:rPr>
                          <a:t>등심</a:t>
                        </a:r>
                        <a:r>
                          <a:rPr lang="en-US" altLang="ko-KR" sz="1600" dirty="0" smtClean="0">
                            <a:latin typeface="HY울릉도B" pitchFamily="18" charset="-127"/>
                            <a:ea typeface="HY울릉도B" pitchFamily="18" charset="-127"/>
                          </a:rPr>
                          <a:t>”</a:t>
                        </a:r>
                        <a:r>
                          <a:rPr lang="ko-KR" altLang="en-US" sz="1600" dirty="0" smtClean="0">
                            <a:latin typeface="HY울릉도B" pitchFamily="18" charset="-127"/>
                            <a:ea typeface="HY울릉도B" pitchFamily="18" charset="-127"/>
                          </a:rPr>
                          <a:t>부위 남은 양</a:t>
                        </a:r>
                        <a:r>
                          <a:rPr lang="en-US" altLang="ko-KR" sz="1600" dirty="0" smtClean="0">
                            <a:latin typeface="HY울릉도B" pitchFamily="18" charset="-127"/>
                            <a:ea typeface="HY울릉도B" pitchFamily="18" charset="-127"/>
                          </a:rPr>
                          <a:t>(g)</a:t>
                        </a:r>
                        <a:endParaRPr lang="ko-KR" altLang="en-US" sz="1600" dirty="0">
                          <a:latin typeface="HY울릉도B" pitchFamily="18" charset="-127"/>
                          <a:ea typeface="HY울릉도B" pitchFamily="18" charset="-127"/>
                        </a:endParaRPr>
                      </a:p>
                    </p:txBody>
                  </p:sp>
                </p:grpSp>
                <p:sp>
                  <p:nvSpPr>
                    <p:cNvPr id="12" name="직사각형 11"/>
                    <p:cNvSpPr/>
                    <p:nvPr/>
                  </p:nvSpPr>
                  <p:spPr>
                    <a:xfrm>
                      <a:off x="642910" y="1754027"/>
                      <a:ext cx="5500726" cy="285752"/>
                    </a:xfrm>
                    <a:prstGeom prst="rect">
                      <a:avLst/>
                    </a:prstGeom>
                    <a:solidFill>
                      <a:srgbClr val="1D53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en-US" altLang="ko-KR" sz="1100" dirty="0" smtClean="0">
                          <a:latin typeface="굴림" pitchFamily="50" charset="-127"/>
                          <a:ea typeface="굴림" pitchFamily="50" charset="-127"/>
                        </a:rPr>
                        <a:t>[</a:t>
                      </a:r>
                      <a:r>
                        <a:rPr lang="ko-KR" altLang="en-US" sz="1100" dirty="0" err="1" smtClean="0">
                          <a:latin typeface="굴림" pitchFamily="50" charset="-127"/>
                          <a:ea typeface="굴림" pitchFamily="50" charset="-127"/>
                        </a:rPr>
                        <a:t>머하누</a:t>
                      </a:r>
                      <a:r>
                        <a:rPr lang="en-US" altLang="ko-KR" sz="1100" dirty="0" smtClean="0">
                          <a:latin typeface="굴림" pitchFamily="50" charset="-127"/>
                          <a:ea typeface="굴림" pitchFamily="50" charset="-127"/>
                        </a:rPr>
                        <a:t>] </a:t>
                      </a:r>
                      <a:r>
                        <a:rPr lang="ko-KR" altLang="en-US" sz="1100" dirty="0" smtClean="0">
                          <a:latin typeface="굴림" pitchFamily="50" charset="-127"/>
                          <a:ea typeface="굴림" pitchFamily="50" charset="-127"/>
                        </a:rPr>
                        <a:t>뭉치면 싸진다 </a:t>
                      </a:r>
                      <a:r>
                        <a:rPr lang="en-US" altLang="ko-KR" sz="1100" dirty="0" smtClean="0">
                          <a:latin typeface="굴림" pitchFamily="50" charset="-127"/>
                          <a:ea typeface="굴림" pitchFamily="50" charset="-127"/>
                        </a:rPr>
                        <a:t>!! </a:t>
                      </a:r>
                      <a:r>
                        <a:rPr lang="ko-KR" altLang="en-US" sz="1100" dirty="0" err="1" smtClean="0">
                          <a:latin typeface="굴림" pitchFamily="50" charset="-127"/>
                          <a:ea typeface="굴림" pitchFamily="50" charset="-127"/>
                        </a:rPr>
                        <a:t>머하누</a:t>
                      </a:r>
                      <a:r>
                        <a:rPr lang="en-US" altLang="ko-KR" sz="1100" dirty="0" smtClean="0">
                          <a:latin typeface="굴림" pitchFamily="50" charset="-127"/>
                          <a:ea typeface="굴림" pitchFamily="50" charset="-127"/>
                        </a:rPr>
                        <a:t>~</a:t>
                      </a:r>
                      <a:r>
                        <a:rPr lang="ko-KR" altLang="en-US" sz="1100" dirty="0" err="1" smtClean="0">
                          <a:latin typeface="굴림" pitchFamily="50" charset="-127"/>
                          <a:ea typeface="굴림" pitchFamily="50" charset="-127"/>
                        </a:rPr>
                        <a:t>뻐뜩</a:t>
                      </a:r>
                      <a:r>
                        <a:rPr lang="ko-KR" altLang="en-US" sz="1100" dirty="0" smtClean="0"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sz="1100" dirty="0" err="1" smtClean="0">
                          <a:latin typeface="굴림" pitchFamily="50" charset="-127"/>
                          <a:ea typeface="굴림" pitchFamily="50" charset="-127"/>
                        </a:rPr>
                        <a:t>안사고</a:t>
                      </a:r>
                      <a:endParaRPr lang="ko-KR" altLang="en-US" sz="1100" dirty="0">
                        <a:latin typeface="굴림" pitchFamily="50" charset="-127"/>
                        <a:ea typeface="굴림" pitchFamily="50" charset="-127"/>
                      </a:endParaRPr>
                    </a:p>
                  </p:txBody>
                </p:sp>
              </p:grpSp>
              <p:sp>
                <p:nvSpPr>
                  <p:cNvPr id="15" name="직사각형 14"/>
                  <p:cNvSpPr/>
                  <p:nvPr/>
                </p:nvSpPr>
                <p:spPr>
                  <a:xfrm>
                    <a:off x="1571604" y="3119832"/>
                    <a:ext cx="2714644" cy="357190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5">
                          <a:lumMod val="40000"/>
                          <a:lumOff val="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ko-KR" sz="900" dirty="0" smtClean="0">
                        <a:solidFill>
                          <a:schemeClr val="tx1"/>
                        </a:solidFill>
                      </a:rPr>
                      <a:t>[</a:t>
                    </a:r>
                    <a:r>
                      <a:rPr lang="ko-KR" altLang="en-US" sz="900" dirty="0" err="1" smtClean="0">
                        <a:solidFill>
                          <a:schemeClr val="tx1"/>
                        </a:solidFill>
                      </a:rPr>
                      <a:t>머하누</a:t>
                    </a:r>
                    <a:r>
                      <a:rPr lang="en-US" altLang="ko-KR" sz="900" dirty="0" smtClean="0">
                        <a:solidFill>
                          <a:schemeClr val="tx1"/>
                        </a:solidFill>
                      </a:rPr>
                      <a:t>] </a:t>
                    </a:r>
                    <a:r>
                      <a:rPr lang="ko-KR" altLang="en-US" sz="900" dirty="0" smtClean="0">
                        <a:solidFill>
                          <a:schemeClr val="tx1"/>
                        </a:solidFill>
                      </a:rPr>
                      <a:t>뭉치면 싸진다</a:t>
                    </a:r>
                    <a:r>
                      <a:rPr lang="en-US" altLang="ko-KR" sz="900" dirty="0" smtClean="0">
                        <a:solidFill>
                          <a:schemeClr val="tx1"/>
                        </a:solidFill>
                      </a:rPr>
                      <a:t>!! </a:t>
                    </a:r>
                    <a:r>
                      <a:rPr lang="ko-KR" altLang="en-US" sz="900" dirty="0" err="1" smtClean="0">
                        <a:solidFill>
                          <a:schemeClr val="tx1"/>
                        </a:solidFill>
                      </a:rPr>
                      <a:t>머하누</a:t>
                    </a:r>
                    <a:endParaRPr lang="ko-KR" altLang="en-US" sz="9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7" name="직사각형 16"/>
                <p:cNvSpPr/>
                <p:nvPr/>
              </p:nvSpPr>
              <p:spPr>
                <a:xfrm>
                  <a:off x="6715140" y="2693354"/>
                  <a:ext cx="1714512" cy="4286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r>
                    <a:rPr lang="ko-KR" altLang="en-US" b="1" spc="50" dirty="0" err="1" smtClean="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머하누</a:t>
                  </a:r>
                  <a:r>
                    <a:rPr lang="ko-KR" altLang="en-US" b="1" spc="50" dirty="0" smtClean="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 </a:t>
                  </a:r>
                  <a:r>
                    <a:rPr lang="en-US" altLang="ko-KR" b="1" spc="50" dirty="0" smtClean="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~!!</a:t>
                  </a:r>
                  <a:endParaRPr lang="ko-KR" altLang="en-US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4" name="직사각형 13"/>
              <p:cNvSpPr/>
              <p:nvPr/>
            </p:nvSpPr>
            <p:spPr>
              <a:xfrm>
                <a:off x="5286380" y="1696215"/>
                <a:ext cx="2143140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 www.meohanoo.co.kr</a:t>
                </a:r>
                <a:endParaRPr lang="ko-KR" alt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00892" y="3286124"/>
              <a:ext cx="28575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TextBox 5"/>
          <p:cNvSpPr txBox="1"/>
          <p:nvPr/>
        </p:nvSpPr>
        <p:spPr>
          <a:xfrm>
            <a:off x="186706" y="71414"/>
            <a:ext cx="4360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3-1.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가격 측면 개선 방안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 descr="%B9%AB%C1%A6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00298" y="3621289"/>
            <a:ext cx="857256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FF0000"/>
                </a:solidFill>
              </a:rPr>
              <a:t>Sold out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8992" y="4426873"/>
            <a:ext cx="714380" cy="4308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solidFill>
                  <a:srgbClr val="FF0000"/>
                </a:solidFill>
              </a:rPr>
              <a:t>Sold out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500400" y="619200"/>
            <a:ext cx="3571534" cy="395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7272" tIns="43637" rIns="87272" bIns="43637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kern="0" dirty="0" smtClean="0">
                <a:ln>
                  <a:solidFill>
                    <a:srgbClr val="008AF2">
                      <a:alpha val="19000"/>
                    </a:srgb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소고기 판매 가상 웹 페이지</a:t>
            </a:r>
            <a:endParaRPr kumimoji="0" lang="en-US" altLang="ko-KR" sz="2000" kern="0" dirty="0">
              <a:ln>
                <a:solidFill>
                  <a:srgbClr val="008AF2">
                    <a:alpha val="19000"/>
                  </a:srgbClr>
                </a:solidFill>
              </a:ln>
              <a:solidFill>
                <a:schemeClr val="accent5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28860" y="4152133"/>
            <a:ext cx="857256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FF0000"/>
                </a:solidFill>
              </a:rPr>
              <a:t>Sold out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71034" y="2967335"/>
            <a:ext cx="624702" cy="461665"/>
          </a:xfrm>
          <a:prstGeom prst="rect">
            <a:avLst/>
          </a:prstGeom>
          <a:solidFill>
            <a:schemeClr val="bg1"/>
          </a:solidFill>
          <a:ln w="12700" cap="rnd" cmpd="tri">
            <a:solidFill>
              <a:srgbClr val="FF0000">
                <a:alpha val="93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rgbClr val="FF0000"/>
                </a:solidFill>
              </a:rPr>
              <a:t>Sold out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5746907" y="3193419"/>
            <a:ext cx="2286016" cy="539605"/>
            <a:chOff x="5746907" y="3193419"/>
            <a:chExt cx="2286016" cy="539605"/>
          </a:xfrm>
        </p:grpSpPr>
        <p:sp>
          <p:nvSpPr>
            <p:cNvPr id="25" name="직사각형 24"/>
            <p:cNvSpPr/>
            <p:nvPr/>
          </p:nvSpPr>
          <p:spPr>
            <a:xfrm>
              <a:off x="5746907" y="3193419"/>
              <a:ext cx="2286016" cy="5396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86512" y="3214686"/>
              <a:ext cx="357190" cy="21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86512" y="3492000"/>
              <a:ext cx="1000132" cy="21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ko-KR" alt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264000" y="3172352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돋움체" pitchFamily="49" charset="-127"/>
                <a:ea typeface="돋움체" pitchFamily="49" charset="-127"/>
              </a:rPr>
              <a:t>60%</a:t>
            </a:r>
            <a:endParaRPr lang="ko-KR" altLang="en-US" sz="1400" b="1" dirty="0">
              <a:solidFill>
                <a:srgbClr val="FF0000"/>
              </a:solidFill>
              <a:latin typeface="돋움체" pitchFamily="49" charset="-127"/>
              <a:ea typeface="돋움체" pitchFamily="49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57212" y="3437704"/>
            <a:ext cx="1525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  <a:latin typeface="돋움체" pitchFamily="49" charset="-127"/>
                <a:ea typeface="돋움체" pitchFamily="49" charset="-127"/>
              </a:rPr>
              <a:t>5</a:t>
            </a:r>
            <a:r>
              <a:rPr lang="en-US" altLang="ko-KR" sz="1400" b="1" smtClean="0">
                <a:solidFill>
                  <a:srgbClr val="FF0000"/>
                </a:solidFill>
                <a:latin typeface="돋움체" pitchFamily="49" charset="-127"/>
                <a:ea typeface="돋움체" pitchFamily="49" charset="-127"/>
              </a:rPr>
              <a:t>% </a:t>
            </a:r>
            <a:r>
              <a:rPr lang="ko-KR" altLang="en-US" sz="1400" b="1" dirty="0" smtClean="0">
                <a:solidFill>
                  <a:srgbClr val="FF0000"/>
                </a:solidFill>
                <a:latin typeface="돋움체" pitchFamily="49" charset="-127"/>
                <a:ea typeface="돋움체" pitchFamily="49" charset="-127"/>
              </a:rPr>
              <a:t>추가할인</a:t>
            </a:r>
            <a:endParaRPr lang="ko-KR" altLang="en-US" sz="1400" b="1" dirty="0">
              <a:solidFill>
                <a:srgbClr val="FF0000"/>
              </a:solidFill>
              <a:latin typeface="돋움체" pitchFamily="49" charset="-127"/>
              <a:ea typeface="돋움체" pitchFamily="49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  <p:bldP spid="34" grpId="0"/>
      <p:bldP spid="34" grpId="1"/>
      <p:bldP spid="34" grpId="2"/>
      <p:bldP spid="35" grpId="0"/>
      <p:bldP spid="35" grpId="1"/>
      <p:bldP spid="3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직사각형 71"/>
          <p:cNvSpPr/>
          <p:nvPr/>
        </p:nvSpPr>
        <p:spPr bwMode="auto">
          <a:xfrm>
            <a:off x="142844" y="857232"/>
            <a:ext cx="8784976" cy="585791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87272" tIns="43637" rIns="87272" bIns="43637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 dirty="0">
              <a:solidFill>
                <a:sysClr val="windowText" lastClr="000000"/>
              </a:solidFill>
              <a:latin typeface="맑은 고딕"/>
              <a:ea typeface="맑은 고딕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706" y="71414"/>
            <a:ext cx="4719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3-2.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신뢰성 측면 개선 방안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" name="그림 2" descr="%B9%AB%C1%A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  <p:sp>
        <p:nvSpPr>
          <p:cNvPr id="5" name="물결 11"/>
          <p:cNvSpPr/>
          <p:nvPr/>
        </p:nvSpPr>
        <p:spPr bwMode="auto">
          <a:xfrm flipH="1">
            <a:off x="1401225" y="692696"/>
            <a:ext cx="6336704" cy="144016"/>
          </a:xfrm>
          <a:prstGeom prst="wave">
            <a:avLst>
              <a:gd name="adj1" fmla="val 20000"/>
              <a:gd name="adj2" fmla="val -9596"/>
            </a:avLst>
          </a:prstGeom>
          <a:gradFill>
            <a:gsLst>
              <a:gs pos="12000">
                <a:srgbClr val="7FD13B">
                  <a:tint val="66000"/>
                  <a:satMod val="160000"/>
                  <a:alpha val="0"/>
                </a:srgbClr>
              </a:gs>
              <a:gs pos="100000">
                <a:sysClr val="window" lastClr="FFFFFF">
                  <a:alpha val="75000"/>
                </a:sys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87272" tIns="43637" rIns="87272" bIns="43637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500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272786" y="1484784"/>
            <a:ext cx="1008112" cy="1080120"/>
            <a:chOff x="272786" y="3573016"/>
            <a:chExt cx="1008112" cy="1080120"/>
          </a:xfrm>
        </p:grpSpPr>
        <p:sp>
          <p:nvSpPr>
            <p:cNvPr id="32" name="모서리가 둥근 직사각형 31"/>
            <p:cNvSpPr/>
            <p:nvPr/>
          </p:nvSpPr>
          <p:spPr>
            <a:xfrm>
              <a:off x="272786" y="3573016"/>
              <a:ext cx="1008112" cy="1080120"/>
            </a:xfrm>
            <a:prstGeom prst="roundRect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o-KR" altLang="en-US" sz="1200" b="1" spc="-260" dirty="0" smtClean="0">
                  <a:latin typeface="+mj-ea"/>
                  <a:ea typeface="+mj-ea"/>
                </a:rPr>
                <a:t>물류활동요청</a:t>
              </a:r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ko-KR" altLang="en-US" sz="1200" b="1" spc="-260" dirty="0">
                <a:latin typeface="+mj-ea"/>
                <a:ea typeface="+mj-ea"/>
              </a:endParaRPr>
            </a:p>
          </p:txBody>
        </p:sp>
        <p:pic>
          <p:nvPicPr>
            <p:cNvPr id="34" name="Picture 4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436" y="3892947"/>
              <a:ext cx="720079" cy="66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5" name="구부러진 연결선 44"/>
          <p:cNvCxnSpPr>
            <a:stCxn id="32" idx="0"/>
            <a:endCxn id="35" idx="0"/>
          </p:cNvCxnSpPr>
          <p:nvPr/>
        </p:nvCxnSpPr>
        <p:spPr>
          <a:xfrm rot="5400000" flipH="1" flipV="1">
            <a:off x="1316902" y="944724"/>
            <a:ext cx="12700" cy="1080120"/>
          </a:xfrm>
          <a:prstGeom prst="curvedConnector3">
            <a:avLst>
              <a:gd name="adj1" fmla="val 180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구부러진 연결선 45"/>
          <p:cNvCxnSpPr/>
          <p:nvPr/>
        </p:nvCxnSpPr>
        <p:spPr>
          <a:xfrm rot="5400000" flipH="1" flipV="1">
            <a:off x="2420148" y="927740"/>
            <a:ext cx="12700" cy="1080120"/>
          </a:xfrm>
          <a:prstGeom prst="curvedConnector3">
            <a:avLst>
              <a:gd name="adj1" fmla="val 180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구부러진 연결선 46"/>
          <p:cNvCxnSpPr/>
          <p:nvPr/>
        </p:nvCxnSpPr>
        <p:spPr>
          <a:xfrm rot="5400000" flipH="1" flipV="1">
            <a:off x="3510901" y="938373"/>
            <a:ext cx="12700" cy="1080120"/>
          </a:xfrm>
          <a:prstGeom prst="curvedConnector3">
            <a:avLst>
              <a:gd name="adj1" fmla="val 180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구부러진 연결선 47"/>
          <p:cNvCxnSpPr/>
          <p:nvPr/>
        </p:nvCxnSpPr>
        <p:spPr>
          <a:xfrm rot="5400000" flipH="1" flipV="1">
            <a:off x="4601654" y="927740"/>
            <a:ext cx="12700" cy="1080120"/>
          </a:xfrm>
          <a:prstGeom prst="curvedConnector3">
            <a:avLst>
              <a:gd name="adj1" fmla="val 180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구부러진 연결선 48"/>
          <p:cNvCxnSpPr/>
          <p:nvPr/>
        </p:nvCxnSpPr>
        <p:spPr>
          <a:xfrm rot="5400000" flipH="1" flipV="1">
            <a:off x="5700617" y="921598"/>
            <a:ext cx="12700" cy="1080120"/>
          </a:xfrm>
          <a:prstGeom prst="curvedConnector3">
            <a:avLst>
              <a:gd name="adj1" fmla="val 180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구부러진 연결선 49"/>
          <p:cNvCxnSpPr/>
          <p:nvPr/>
        </p:nvCxnSpPr>
        <p:spPr>
          <a:xfrm rot="5400000" flipH="1" flipV="1">
            <a:off x="6791370" y="917107"/>
            <a:ext cx="12700" cy="1080120"/>
          </a:xfrm>
          <a:prstGeom prst="curvedConnector3">
            <a:avLst>
              <a:gd name="adj1" fmla="val 180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구부러진 연결선 50"/>
          <p:cNvCxnSpPr/>
          <p:nvPr/>
        </p:nvCxnSpPr>
        <p:spPr>
          <a:xfrm rot="5400000" flipH="1" flipV="1">
            <a:off x="7882122" y="932231"/>
            <a:ext cx="12700" cy="1080120"/>
          </a:xfrm>
          <a:prstGeom prst="curvedConnector3">
            <a:avLst>
              <a:gd name="adj1" fmla="val 180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그룹 64"/>
          <p:cNvGrpSpPr/>
          <p:nvPr/>
        </p:nvGrpSpPr>
        <p:grpSpPr>
          <a:xfrm>
            <a:off x="2433026" y="1484784"/>
            <a:ext cx="1008112" cy="1080120"/>
            <a:chOff x="2433026" y="3573016"/>
            <a:chExt cx="1008112" cy="1080120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2433026" y="3573016"/>
              <a:ext cx="1008112" cy="1080120"/>
            </a:xfrm>
            <a:prstGeom prst="roundRect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spc="-150" dirty="0" err="1" smtClean="0">
                  <a:latin typeface="+mj-ea"/>
                  <a:ea typeface="+mj-ea"/>
                </a:rPr>
                <a:t>차량별</a:t>
              </a:r>
              <a:r>
                <a:rPr lang="ko-KR" altLang="en-US" sz="1200" b="1" spc="-150" dirty="0" smtClean="0">
                  <a:latin typeface="+mj-ea"/>
                  <a:ea typeface="+mj-ea"/>
                </a:rPr>
                <a:t> 할당</a:t>
              </a:r>
              <a:endParaRPr lang="en-US" altLang="ko-KR" sz="1200" b="1" spc="-150" dirty="0" smtClean="0">
                <a:latin typeface="+mj-ea"/>
                <a:ea typeface="+mj-ea"/>
              </a:endParaRPr>
            </a:p>
            <a:p>
              <a:pPr algn="ctr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ko-KR" altLang="en-US" sz="1200" b="1" spc="-260" dirty="0">
                <a:latin typeface="+mj-ea"/>
                <a:ea typeface="+mj-ea"/>
              </a:endParaRPr>
            </a:p>
          </p:txBody>
        </p:sp>
        <p:pic>
          <p:nvPicPr>
            <p:cNvPr id="52" name="그림 51" descr="pop_content01.gif"/>
            <p:cNvPicPr>
              <a:picLocks noChangeAspect="1"/>
            </p:cNvPicPr>
            <p:nvPr/>
          </p:nvPicPr>
          <p:blipFill>
            <a:blip r:embed="rId4" cstate="print"/>
            <a:srcRect l="52940" t="20522" r="36854" b="68351"/>
            <a:stretch>
              <a:fillRect/>
            </a:stretch>
          </p:blipFill>
          <p:spPr>
            <a:xfrm>
              <a:off x="2555776" y="3933056"/>
              <a:ext cx="792088" cy="648072"/>
            </a:xfrm>
            <a:prstGeom prst="rect">
              <a:avLst/>
            </a:prstGeom>
          </p:spPr>
        </p:pic>
      </p:grpSp>
      <p:grpSp>
        <p:nvGrpSpPr>
          <p:cNvPr id="67" name="그룹 66"/>
          <p:cNvGrpSpPr/>
          <p:nvPr/>
        </p:nvGrpSpPr>
        <p:grpSpPr>
          <a:xfrm>
            <a:off x="4593266" y="1484784"/>
            <a:ext cx="1008112" cy="1080120"/>
            <a:chOff x="4593266" y="3573016"/>
            <a:chExt cx="1008112" cy="1080120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4593266" y="3573016"/>
              <a:ext cx="1008112" cy="1080120"/>
            </a:xfrm>
            <a:prstGeom prst="roundRect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latin typeface="+mj-ea"/>
                  <a:ea typeface="+mj-ea"/>
                </a:rPr>
                <a:t>상태 확인</a:t>
              </a:r>
              <a:endParaRPr lang="en-US" altLang="ko-KR" sz="1200" b="1" dirty="0" smtClean="0">
                <a:latin typeface="+mj-ea"/>
                <a:ea typeface="+mj-ea"/>
              </a:endParaRPr>
            </a:p>
            <a:p>
              <a:pPr algn="just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ko-KR" altLang="en-US" sz="1200" b="1" spc="-260" dirty="0">
                <a:latin typeface="+mj-ea"/>
                <a:ea typeface="+mj-ea"/>
              </a:endParaRPr>
            </a:p>
          </p:txBody>
        </p:sp>
        <p:sp>
          <p:nvSpPr>
            <p:cNvPr id="55" name="직사각형 50"/>
            <p:cNvSpPr>
              <a:spLocks noChangeArrowheads="1"/>
            </p:cNvSpPr>
            <p:nvPr/>
          </p:nvSpPr>
          <p:spPr bwMode="auto">
            <a:xfrm>
              <a:off x="4766758" y="3882314"/>
              <a:ext cx="665361" cy="685502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kumimoji="0" lang="ko-KR" altLang="en-US" dirty="0">
                <a:latin typeface="맑은 고딕"/>
              </a:endParaRPr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3513146" y="1484784"/>
            <a:ext cx="1008112" cy="1080120"/>
            <a:chOff x="3513146" y="3573016"/>
            <a:chExt cx="1008112" cy="1080120"/>
          </a:xfrm>
        </p:grpSpPr>
        <p:sp>
          <p:nvSpPr>
            <p:cNvPr id="38" name="모서리가 둥근 직사각형 37"/>
            <p:cNvSpPr/>
            <p:nvPr/>
          </p:nvSpPr>
          <p:spPr>
            <a:xfrm>
              <a:off x="3513146" y="3573016"/>
              <a:ext cx="1008112" cy="1080120"/>
            </a:xfrm>
            <a:prstGeom prst="roundRect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latin typeface="+mj-ea"/>
                  <a:ea typeface="+mj-ea"/>
                </a:rPr>
                <a:t>센터 입고</a:t>
              </a:r>
              <a:endParaRPr lang="en-US" altLang="ko-KR" sz="1200" b="1" dirty="0" smtClean="0">
                <a:latin typeface="+mj-ea"/>
                <a:ea typeface="+mj-ea"/>
              </a:endParaRPr>
            </a:p>
            <a:p>
              <a:pPr algn="ctr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ko-KR" altLang="en-US" sz="1200" b="1" spc="-260" dirty="0">
                <a:latin typeface="+mj-ea"/>
                <a:ea typeface="+mj-ea"/>
              </a:endParaRPr>
            </a:p>
          </p:txBody>
        </p:sp>
        <p:pic>
          <p:nvPicPr>
            <p:cNvPr id="58" name="그림 57" descr="a0113364_49e1adee54321.jpg"/>
            <p:cNvPicPr>
              <a:picLocks noChangeAspect="1"/>
            </p:cNvPicPr>
            <p:nvPr/>
          </p:nvPicPr>
          <p:blipFill>
            <a:blip r:embed="rId6" cstate="print"/>
            <a:srcRect l="72430" t="47249" r="7199" b="38576"/>
            <a:stretch>
              <a:fillRect/>
            </a:stretch>
          </p:blipFill>
          <p:spPr>
            <a:xfrm>
              <a:off x="3585154" y="3874140"/>
              <a:ext cx="864096" cy="706988"/>
            </a:xfrm>
            <a:prstGeom prst="rect">
              <a:avLst/>
            </a:prstGeom>
          </p:spPr>
        </p:pic>
      </p:grpSp>
      <p:grpSp>
        <p:nvGrpSpPr>
          <p:cNvPr id="64" name="그룹 63"/>
          <p:cNvGrpSpPr/>
          <p:nvPr/>
        </p:nvGrpSpPr>
        <p:grpSpPr>
          <a:xfrm>
            <a:off x="1352906" y="1484784"/>
            <a:ext cx="1008112" cy="1080120"/>
            <a:chOff x="1352906" y="3573016"/>
            <a:chExt cx="1008112" cy="1080120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1352906" y="3573016"/>
              <a:ext cx="1008112" cy="1080120"/>
            </a:xfrm>
            <a:prstGeom prst="roundRect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latin typeface="+mj-ea"/>
                  <a:ea typeface="+mj-ea"/>
                </a:rPr>
                <a:t>자동배차</a:t>
              </a:r>
              <a:endParaRPr lang="en-US" altLang="ko-KR" sz="1200" b="1" dirty="0" smtClean="0">
                <a:latin typeface="+mj-ea"/>
                <a:ea typeface="+mj-ea"/>
              </a:endParaRPr>
            </a:p>
            <a:p>
              <a:pPr algn="just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ko-KR" altLang="en-US" sz="1200" b="1" spc="-260" dirty="0">
                <a:latin typeface="+mj-ea"/>
                <a:ea typeface="+mj-ea"/>
              </a:endParaRPr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75656" y="3861048"/>
              <a:ext cx="762000" cy="709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" name="그룹 67"/>
          <p:cNvGrpSpPr/>
          <p:nvPr/>
        </p:nvGrpSpPr>
        <p:grpSpPr>
          <a:xfrm>
            <a:off x="5673386" y="1484784"/>
            <a:ext cx="1008112" cy="1080120"/>
            <a:chOff x="5673386" y="3573016"/>
            <a:chExt cx="1008112" cy="1080120"/>
          </a:xfrm>
        </p:grpSpPr>
        <p:sp>
          <p:nvSpPr>
            <p:cNvPr id="41" name="모서리가 둥근 직사각형 40"/>
            <p:cNvSpPr/>
            <p:nvPr/>
          </p:nvSpPr>
          <p:spPr>
            <a:xfrm>
              <a:off x="5673386" y="3573016"/>
              <a:ext cx="1008112" cy="1080120"/>
            </a:xfrm>
            <a:prstGeom prst="roundRect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latin typeface="+mj-ea"/>
                  <a:ea typeface="+mj-ea"/>
                </a:rPr>
                <a:t>배 송</a:t>
              </a:r>
              <a:endParaRPr lang="en-US" altLang="ko-KR" sz="1200" b="1" dirty="0" smtClean="0">
                <a:latin typeface="+mj-ea"/>
                <a:ea typeface="+mj-ea"/>
              </a:endParaRPr>
            </a:p>
            <a:p>
              <a:pPr algn="just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ko-KR" altLang="en-US" sz="1200" b="1" spc="-260" dirty="0">
                <a:latin typeface="+mj-ea"/>
                <a:ea typeface="+mj-ea"/>
              </a:endParaRPr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 l="8308"/>
            <a:stretch>
              <a:fillRect/>
            </a:stretch>
          </p:blipFill>
          <p:spPr bwMode="auto">
            <a:xfrm>
              <a:off x="5796136" y="3849919"/>
              <a:ext cx="794767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9" name="그룹 68"/>
          <p:cNvGrpSpPr/>
          <p:nvPr/>
        </p:nvGrpSpPr>
        <p:grpSpPr>
          <a:xfrm>
            <a:off x="6753506" y="1484784"/>
            <a:ext cx="1008112" cy="1080120"/>
            <a:chOff x="6753506" y="3573016"/>
            <a:chExt cx="1008112" cy="1080120"/>
          </a:xfrm>
        </p:grpSpPr>
        <p:sp>
          <p:nvSpPr>
            <p:cNvPr id="42" name="모서리가 둥근 직사각형 41"/>
            <p:cNvSpPr/>
            <p:nvPr/>
          </p:nvSpPr>
          <p:spPr>
            <a:xfrm>
              <a:off x="6753506" y="3573016"/>
              <a:ext cx="1008112" cy="1080120"/>
            </a:xfrm>
            <a:prstGeom prst="roundRect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spc="-150" dirty="0" smtClean="0">
                  <a:latin typeface="+mj-ea"/>
                  <a:ea typeface="+mj-ea"/>
                </a:rPr>
                <a:t>소비자 전달</a:t>
              </a:r>
              <a:endParaRPr lang="en-US" altLang="ko-KR" sz="1200" b="1" spc="-150" dirty="0" smtClean="0">
                <a:latin typeface="+mj-ea"/>
                <a:ea typeface="+mj-ea"/>
              </a:endParaRPr>
            </a:p>
            <a:p>
              <a:pPr algn="ctr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ko-KR" altLang="en-US" sz="1200" b="1" spc="-260" dirty="0">
                <a:latin typeface="+mj-ea"/>
                <a:ea typeface="+mj-ea"/>
              </a:endParaRPr>
            </a:p>
          </p:txBody>
        </p:sp>
        <p:pic>
          <p:nvPicPr>
            <p:cNvPr id="61" name="그림 60" descr="b-5-(1).jpg"/>
            <p:cNvPicPr>
              <a:picLocks noChangeAspect="1"/>
            </p:cNvPicPr>
            <p:nvPr/>
          </p:nvPicPr>
          <p:blipFill>
            <a:blip r:embed="rId9" cstate="print"/>
            <a:srcRect l="11695" r="34528" b="12565"/>
            <a:stretch>
              <a:fillRect/>
            </a:stretch>
          </p:blipFill>
          <p:spPr>
            <a:xfrm>
              <a:off x="6832485" y="3861047"/>
              <a:ext cx="846492" cy="716303"/>
            </a:xfrm>
            <a:prstGeom prst="rect">
              <a:avLst/>
            </a:prstGeom>
          </p:spPr>
        </p:pic>
      </p:grpSp>
      <p:grpSp>
        <p:nvGrpSpPr>
          <p:cNvPr id="70" name="그룹 69"/>
          <p:cNvGrpSpPr/>
          <p:nvPr/>
        </p:nvGrpSpPr>
        <p:grpSpPr>
          <a:xfrm>
            <a:off x="7833626" y="1484784"/>
            <a:ext cx="1008112" cy="1080120"/>
            <a:chOff x="7833626" y="3573016"/>
            <a:chExt cx="1008112" cy="1080120"/>
          </a:xfrm>
        </p:grpSpPr>
        <p:sp>
          <p:nvSpPr>
            <p:cNvPr id="43" name="모서리가 둥근 직사각형 42"/>
            <p:cNvSpPr/>
            <p:nvPr/>
          </p:nvSpPr>
          <p:spPr>
            <a:xfrm>
              <a:off x="7833626" y="3573016"/>
              <a:ext cx="1008112" cy="1080120"/>
            </a:xfrm>
            <a:prstGeom prst="roundRect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spc="-260" dirty="0" smtClean="0">
                  <a:latin typeface="+mj-ea"/>
                  <a:ea typeface="+mj-ea"/>
                </a:rPr>
                <a:t>제품이력확인</a:t>
              </a:r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ctr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en-US" altLang="ko-KR" sz="1200" b="1" spc="-260" dirty="0" smtClean="0">
                <a:latin typeface="+mj-ea"/>
                <a:ea typeface="+mj-ea"/>
              </a:endParaRPr>
            </a:p>
            <a:p>
              <a:pPr algn="just"/>
              <a:endParaRPr lang="ko-KR" altLang="en-US" sz="1200" b="1" spc="-260" dirty="0">
                <a:latin typeface="+mj-ea"/>
                <a:ea typeface="+mj-ea"/>
              </a:endParaRPr>
            </a:p>
          </p:txBody>
        </p:sp>
        <p:sp>
          <p:nvSpPr>
            <p:cNvPr id="62" name="직사각형 61"/>
            <p:cNvSpPr/>
            <p:nvPr/>
          </p:nvSpPr>
          <p:spPr bwMode="auto">
            <a:xfrm>
              <a:off x="7956376" y="3861048"/>
              <a:ext cx="792088" cy="720080"/>
            </a:xfrm>
            <a:prstGeom prst="rect">
              <a:avLst/>
            </a:prstGeom>
            <a:blipFill>
              <a:blip r:embed="rId10" cstate="email"/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3635896" y="3284984"/>
            <a:ext cx="1512168" cy="1456017"/>
            <a:chOff x="3635896" y="3183500"/>
            <a:chExt cx="1512168" cy="1456017"/>
          </a:xfrm>
        </p:grpSpPr>
        <p:pic>
          <p:nvPicPr>
            <p:cNvPr id="71" name="그림 70" descr="20080331001731_0.jpg"/>
            <p:cNvPicPr>
              <a:picLocks noChangeAspect="1"/>
            </p:cNvPicPr>
            <p:nvPr/>
          </p:nvPicPr>
          <p:blipFill>
            <a:blip r:embed="rId11" cstate="print"/>
            <a:srcRect l="45275" t="64136" r="42913" b="18587"/>
            <a:stretch>
              <a:fillRect/>
            </a:stretch>
          </p:blipFill>
          <p:spPr>
            <a:xfrm>
              <a:off x="3873186" y="3183500"/>
              <a:ext cx="1008112" cy="1108923"/>
            </a:xfrm>
            <a:prstGeom prst="rect">
              <a:avLst/>
            </a:prstGeom>
          </p:spPr>
        </p:pic>
        <p:sp>
          <p:nvSpPr>
            <p:cNvPr id="73" name="타원 72"/>
            <p:cNvSpPr/>
            <p:nvPr/>
          </p:nvSpPr>
          <p:spPr>
            <a:xfrm>
              <a:off x="3635896" y="3183500"/>
              <a:ext cx="1512168" cy="1456017"/>
            </a:xfrm>
            <a:prstGeom prst="ellipse">
              <a:avLst/>
            </a:prstGeom>
            <a:noFill/>
            <a:ln w="76200">
              <a:solidFill>
                <a:srgbClr val="0000FF">
                  <a:alpha val="6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타원 73"/>
            <p:cNvSpPr/>
            <p:nvPr/>
          </p:nvSpPr>
          <p:spPr>
            <a:xfrm>
              <a:off x="3707904" y="3212976"/>
              <a:ext cx="1368152" cy="1368152"/>
            </a:xfrm>
            <a:prstGeom prst="ellipse">
              <a:avLst/>
            </a:prstGeom>
            <a:noFill/>
            <a:ln w="76200">
              <a:solidFill>
                <a:srgbClr val="FFCC00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77" name="직선 화살표 연결선 76"/>
          <p:cNvCxnSpPr>
            <a:stCxn id="32" idx="2"/>
            <a:endCxn id="73" idx="2"/>
          </p:cNvCxnSpPr>
          <p:nvPr/>
        </p:nvCxnSpPr>
        <p:spPr>
          <a:xfrm>
            <a:off x="776842" y="2564904"/>
            <a:ext cx="2859054" cy="1448089"/>
          </a:xfrm>
          <a:prstGeom prst="straightConnector1">
            <a:avLst/>
          </a:prstGeom>
          <a:ln w="38100">
            <a:solidFill>
              <a:srgbClr val="FF9933">
                <a:alpha val="75000"/>
              </a:srgbClr>
            </a:solidFill>
            <a:prstDash val="sysDot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화살표 연결선 77"/>
          <p:cNvCxnSpPr>
            <a:endCxn id="35" idx="2"/>
          </p:cNvCxnSpPr>
          <p:nvPr/>
        </p:nvCxnSpPr>
        <p:spPr>
          <a:xfrm flipH="1" flipV="1">
            <a:off x="1856962" y="2564904"/>
            <a:ext cx="1850942" cy="1152128"/>
          </a:xfrm>
          <a:prstGeom prst="straightConnector1">
            <a:avLst/>
          </a:prstGeom>
          <a:ln w="38100">
            <a:solidFill>
              <a:srgbClr val="FF9933">
                <a:alpha val="75000"/>
              </a:srgbClr>
            </a:solidFill>
            <a:prstDash val="sysDot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화살표 연결선 84"/>
          <p:cNvCxnSpPr>
            <a:stCxn id="73" idx="1"/>
            <a:endCxn id="37" idx="2"/>
          </p:cNvCxnSpPr>
          <p:nvPr/>
        </p:nvCxnSpPr>
        <p:spPr>
          <a:xfrm flipH="1" flipV="1">
            <a:off x="2937082" y="2564904"/>
            <a:ext cx="920266" cy="933309"/>
          </a:xfrm>
          <a:prstGeom prst="straightConnector1">
            <a:avLst/>
          </a:prstGeom>
          <a:ln w="38100">
            <a:solidFill>
              <a:srgbClr val="FF9933">
                <a:alpha val="75000"/>
              </a:srgbClr>
            </a:solidFill>
            <a:prstDash val="sysDot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87"/>
          <p:cNvCxnSpPr>
            <a:endCxn id="38" idx="2"/>
          </p:cNvCxnSpPr>
          <p:nvPr/>
        </p:nvCxnSpPr>
        <p:spPr>
          <a:xfrm flipH="1" flipV="1">
            <a:off x="4017202" y="2564904"/>
            <a:ext cx="122750" cy="720080"/>
          </a:xfrm>
          <a:prstGeom prst="straightConnector1">
            <a:avLst/>
          </a:prstGeom>
          <a:ln w="38100">
            <a:solidFill>
              <a:srgbClr val="FF9933">
                <a:alpha val="75000"/>
              </a:srgbClr>
            </a:solidFill>
            <a:prstDash val="sysDot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화살표 연결선 99"/>
          <p:cNvCxnSpPr>
            <a:endCxn id="39" idx="2"/>
          </p:cNvCxnSpPr>
          <p:nvPr/>
        </p:nvCxnSpPr>
        <p:spPr>
          <a:xfrm flipV="1">
            <a:off x="4716016" y="2564904"/>
            <a:ext cx="381306" cy="792088"/>
          </a:xfrm>
          <a:prstGeom prst="straightConnector1">
            <a:avLst/>
          </a:prstGeom>
          <a:ln w="38100">
            <a:solidFill>
              <a:srgbClr val="FF9933">
                <a:alpha val="75000"/>
              </a:srgbClr>
            </a:solidFill>
            <a:prstDash val="sysDot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화살표 연결선 102"/>
          <p:cNvCxnSpPr>
            <a:stCxn id="73" idx="7"/>
            <a:endCxn id="41" idx="2"/>
          </p:cNvCxnSpPr>
          <p:nvPr/>
        </p:nvCxnSpPr>
        <p:spPr>
          <a:xfrm flipV="1">
            <a:off x="4926612" y="2564904"/>
            <a:ext cx="1250830" cy="933309"/>
          </a:xfrm>
          <a:prstGeom prst="straightConnector1">
            <a:avLst/>
          </a:prstGeom>
          <a:ln w="38100">
            <a:solidFill>
              <a:srgbClr val="FF9933">
                <a:alpha val="75000"/>
              </a:srgbClr>
            </a:solidFill>
            <a:prstDash val="sysDot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화살표 연결선 105"/>
          <p:cNvCxnSpPr>
            <a:endCxn id="42" idx="2"/>
          </p:cNvCxnSpPr>
          <p:nvPr/>
        </p:nvCxnSpPr>
        <p:spPr>
          <a:xfrm flipV="1">
            <a:off x="5076056" y="2564904"/>
            <a:ext cx="2181506" cy="1224136"/>
          </a:xfrm>
          <a:prstGeom prst="straightConnector1">
            <a:avLst/>
          </a:prstGeom>
          <a:ln w="38100">
            <a:solidFill>
              <a:srgbClr val="FF9933">
                <a:alpha val="75000"/>
              </a:srgbClr>
            </a:solidFill>
            <a:prstDash val="sysDot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화살표 연결선 108"/>
          <p:cNvCxnSpPr>
            <a:stCxn id="73" idx="6"/>
            <a:endCxn id="43" idx="2"/>
          </p:cNvCxnSpPr>
          <p:nvPr/>
        </p:nvCxnSpPr>
        <p:spPr>
          <a:xfrm flipV="1">
            <a:off x="5148064" y="2564904"/>
            <a:ext cx="3189618" cy="1448089"/>
          </a:xfrm>
          <a:prstGeom prst="straightConnector1">
            <a:avLst/>
          </a:prstGeom>
          <a:ln w="38100">
            <a:solidFill>
              <a:srgbClr val="FF9933">
                <a:alpha val="75000"/>
              </a:srgbClr>
            </a:solidFill>
            <a:prstDash val="sysDot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1547664" y="3068960"/>
            <a:ext cx="9028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배차요청</a:t>
            </a:r>
            <a:endParaRPr lang="ko-KR" altLang="en-US" sz="14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771800" y="2780928"/>
            <a:ext cx="8640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400" spc="-100" dirty="0" smtClean="0">
                <a:latin typeface="HY울릉도M" pitchFamily="18" charset="-127"/>
                <a:ea typeface="HY울릉도M" pitchFamily="18" charset="-127"/>
              </a:rPr>
              <a:t>수송정보</a:t>
            </a:r>
            <a:endParaRPr lang="ko-KR" altLang="en-US" sz="1400" spc="-1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769279" y="2802233"/>
            <a:ext cx="7200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000" spc="-100" dirty="0" smtClean="0">
                <a:latin typeface="HY울릉도M" pitchFamily="18" charset="-127"/>
                <a:ea typeface="HY울릉도M" pitchFamily="18" charset="-127"/>
              </a:rPr>
              <a:t>입고</a:t>
            </a:r>
            <a:r>
              <a:rPr lang="en-US" altLang="ko-KR" sz="1000" spc="-100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1000" spc="-100" dirty="0" smtClean="0">
                <a:latin typeface="HY울릉도M" pitchFamily="18" charset="-127"/>
                <a:ea typeface="HY울릉도M" pitchFamily="18" charset="-127"/>
              </a:rPr>
              <a:t>주문</a:t>
            </a:r>
            <a:endParaRPr lang="en-US" altLang="ko-KR" sz="1000" spc="-100" dirty="0" smtClean="0">
              <a:latin typeface="HY울릉도M" pitchFamily="18" charset="-127"/>
              <a:ea typeface="HY울릉도M" pitchFamily="18" charset="-127"/>
            </a:endParaRPr>
          </a:p>
          <a:p>
            <a:r>
              <a:rPr lang="ko-KR" altLang="en-US" sz="1000" spc="-100" dirty="0" smtClean="0">
                <a:latin typeface="HY울릉도M" pitchFamily="18" charset="-127"/>
                <a:ea typeface="HY울릉도M" pitchFamily="18" charset="-127"/>
              </a:rPr>
              <a:t>출고 정보</a:t>
            </a:r>
            <a:endParaRPr lang="ko-KR" altLang="en-US" sz="1000" spc="-1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427984" y="2780928"/>
            <a:ext cx="8640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pc="-100" smtClean="0">
                <a:latin typeface="HY울릉도M" pitchFamily="18" charset="-127"/>
                <a:ea typeface="HY울릉도M" pitchFamily="18" charset="-127"/>
              </a:rPr>
              <a:t>보관상태 정보</a:t>
            </a:r>
            <a:endParaRPr lang="ko-KR" altLang="en-US" sz="1200" spc="-1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436097" y="2838708"/>
            <a:ext cx="936103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ko-KR" sz="400" spc="-100" dirty="0" smtClean="0">
              <a:latin typeface="HY울릉도M" pitchFamily="18" charset="-127"/>
              <a:ea typeface="HY울릉도M" pitchFamily="18" charset="-127"/>
            </a:endParaRPr>
          </a:p>
          <a:p>
            <a:r>
              <a:rPr lang="ko-KR" altLang="en-US" sz="1400" spc="-100" dirty="0" smtClean="0">
                <a:latin typeface="HY울릉도M" pitchFamily="18" charset="-127"/>
                <a:ea typeface="HY울릉도M" pitchFamily="18" charset="-127"/>
              </a:rPr>
              <a:t>배송정보</a:t>
            </a:r>
            <a:endParaRPr lang="en-US" altLang="ko-KR" sz="500" spc="-100" dirty="0" smtClean="0">
              <a:latin typeface="HY울릉도M" pitchFamily="18" charset="-127"/>
              <a:ea typeface="HY울릉도M" pitchFamily="18" charset="-127"/>
            </a:endParaRPr>
          </a:p>
          <a:p>
            <a:endParaRPr lang="ko-KR" altLang="en-US" sz="500" spc="-1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732240" y="2924944"/>
            <a:ext cx="1008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200" spc="-100" dirty="0" smtClean="0">
                <a:latin typeface="HY울릉도M" pitchFamily="18" charset="-127"/>
                <a:ea typeface="HY울릉도M" pitchFamily="18" charset="-127"/>
              </a:rPr>
              <a:t>제품</a:t>
            </a:r>
            <a:r>
              <a:rPr lang="en-US" altLang="ko-KR" sz="1200" spc="-100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1200" spc="-100" dirty="0" smtClean="0">
                <a:latin typeface="HY울릉도M" pitchFamily="18" charset="-127"/>
                <a:ea typeface="HY울릉도M" pitchFamily="18" charset="-127"/>
              </a:rPr>
              <a:t>원산지 이력정보</a:t>
            </a:r>
            <a:endParaRPr lang="ko-KR" altLang="en-US" sz="1200" spc="-1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3563888" y="4365104"/>
            <a:ext cx="1656184" cy="43204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소고기 물류</a:t>
            </a:r>
            <a:endParaRPr lang="ko-KR" altLang="en-US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5" name="모서리가 둥근 직사각형 124"/>
          <p:cNvSpPr/>
          <p:nvPr/>
        </p:nvSpPr>
        <p:spPr>
          <a:xfrm>
            <a:off x="323528" y="4941168"/>
            <a:ext cx="2808312" cy="1584176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온도센서</a:t>
            </a:r>
            <a:endParaRPr lang="en-US" altLang="ko-KR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algn="ctr"/>
            <a:r>
              <a:rPr lang="en-US" altLang="ko-KR" b="1" dirty="0" smtClean="0">
                <a:solidFill>
                  <a:schemeClr val="tx1"/>
                </a:solidFill>
                <a:latin typeface="+mn-ea"/>
              </a:rPr>
              <a:t>		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유통과정에서 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marL="342900" indent="-342900" algn="ctr"/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		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발생하는 온도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marL="342900" indent="-342900" algn="ctr"/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		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변화를 감지하여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marL="342900" indent="-342900" algn="ctr"/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      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소고기 이력정보 변경</a:t>
            </a:r>
            <a:endParaRPr lang="ko-KR" altLang="en-US" sz="16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6" name="모서리가 둥근 직사각형 125"/>
          <p:cNvSpPr/>
          <p:nvPr/>
        </p:nvSpPr>
        <p:spPr>
          <a:xfrm>
            <a:off x="3203848" y="4941168"/>
            <a:ext cx="2664296" cy="1584176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2. E-sealing</a:t>
            </a: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          유통과정에서 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           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발생할 수 있는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          교환 및 밀반출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   사전 방지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7" name="모서리가 둥근 직사각형 126"/>
          <p:cNvSpPr/>
          <p:nvPr/>
        </p:nvSpPr>
        <p:spPr>
          <a:xfrm>
            <a:off x="5940152" y="4941168"/>
            <a:ext cx="2808312" cy="1584176"/>
          </a:xfrm>
          <a:prstGeom prst="roundRect">
            <a:avLst/>
          </a:prstGeom>
          <a:noFill/>
          <a:ln w="57150">
            <a:solidFill>
              <a:srgbClr val="0070C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3. RTLS (</a:t>
            </a:r>
            <a:r>
              <a:rPr lang="ko-KR" altLang="en-US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위치추적</a:t>
            </a:r>
            <a:r>
              <a:rPr lang="en-US" altLang="ko-KR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         유통과정 중에 있는 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                   	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소고기의 수량을   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          </a:t>
            </a:r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파악함으로써 판매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 </a:t>
            </a:r>
          </a:p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+mn-ea"/>
              </a:rPr>
              <a:t>     계획 수립에 도움</a:t>
            </a:r>
            <a:endParaRPr lang="en-US" altLang="ko-KR" b="1" dirty="0" smtClean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5429264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21" y="5572140"/>
            <a:ext cx="714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427" y="5414981"/>
            <a:ext cx="7334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TextBox 75"/>
          <p:cNvSpPr txBox="1"/>
          <p:nvPr/>
        </p:nvSpPr>
        <p:spPr bwMode="auto">
          <a:xfrm>
            <a:off x="500400" y="619200"/>
            <a:ext cx="3857286" cy="395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7272" tIns="43637" rIns="87272" bIns="43637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kern="0" dirty="0" smtClean="0">
                <a:ln>
                  <a:solidFill>
                    <a:srgbClr val="008AF2">
                      <a:alpha val="19000"/>
                    </a:srgb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기술의 도입을 통한 신뢰도 구축</a:t>
            </a:r>
            <a:endParaRPr kumimoji="0" lang="en-US" altLang="ko-KR" sz="2000" kern="0" dirty="0">
              <a:ln>
                <a:solidFill>
                  <a:srgbClr val="008AF2">
                    <a:alpha val="19000"/>
                  </a:srgbClr>
                </a:solidFill>
              </a:ln>
              <a:solidFill>
                <a:schemeClr val="accent5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 bwMode="auto">
          <a:xfrm>
            <a:off x="142844" y="857232"/>
            <a:ext cx="8784976" cy="585791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87272" tIns="43637" rIns="87272" bIns="43637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 dirty="0">
              <a:solidFill>
                <a:sysClr val="windowText" lastClr="000000"/>
              </a:solidFill>
              <a:latin typeface="맑은 고딕"/>
              <a:ea typeface="맑은 고딕"/>
            </a:endParaRPr>
          </a:p>
        </p:txBody>
      </p:sp>
      <p:sp>
        <p:nvSpPr>
          <p:cNvPr id="24" name="물결 11"/>
          <p:cNvSpPr/>
          <p:nvPr/>
        </p:nvSpPr>
        <p:spPr bwMode="auto">
          <a:xfrm flipH="1">
            <a:off x="1401225" y="692696"/>
            <a:ext cx="6336704" cy="144016"/>
          </a:xfrm>
          <a:prstGeom prst="wave">
            <a:avLst>
              <a:gd name="adj1" fmla="val 20000"/>
              <a:gd name="adj2" fmla="val -9596"/>
            </a:avLst>
          </a:prstGeom>
          <a:gradFill>
            <a:gsLst>
              <a:gs pos="12000">
                <a:srgbClr val="7FD13B">
                  <a:tint val="66000"/>
                  <a:satMod val="160000"/>
                  <a:alpha val="0"/>
                </a:srgbClr>
              </a:gs>
              <a:gs pos="100000">
                <a:sysClr val="window" lastClr="FFFFFF">
                  <a:alpha val="75000"/>
                </a:sys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87272" tIns="43637" rIns="87272" bIns="43637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500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706" y="71414"/>
            <a:ext cx="4719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3-2.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신뢰성 측면 개선 방안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" name="그림 2" descr="%B9%AB%C1%A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  <p:sp>
        <p:nvSpPr>
          <p:cNvPr id="4" name="모서리가 둥근 직사각형 3"/>
          <p:cNvSpPr/>
          <p:nvPr/>
        </p:nvSpPr>
        <p:spPr>
          <a:xfrm>
            <a:off x="323528" y="1142984"/>
            <a:ext cx="2808312" cy="1584176"/>
          </a:xfrm>
          <a:prstGeom prst="roundRect">
            <a:avLst/>
          </a:prstGeom>
          <a:noFill/>
          <a:ln w="57150">
            <a:solidFill>
              <a:schemeClr val="accent1">
                <a:lumMod val="60000"/>
                <a:lumOff val="4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ko-KR" altLang="en-US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온도센서</a:t>
            </a:r>
            <a:endParaRPr lang="en-US" altLang="ko-KR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algn="ctr">
              <a:buAutoNum type="arabicPeriod"/>
            </a:pPr>
            <a:endParaRPr lang="en-US" altLang="ko-KR" sz="16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marL="342900" indent="-342900" algn="ctr">
              <a:buAutoNum type="arabicPeriod"/>
            </a:pPr>
            <a:endParaRPr lang="ko-KR" altLang="en-US" sz="16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203848" y="1142984"/>
            <a:ext cx="2664296" cy="1584176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2. E-sealing</a:t>
            </a:r>
          </a:p>
          <a:p>
            <a:pPr algn="ctr"/>
            <a:endParaRPr lang="en-US" altLang="ko-KR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940152" y="1142984"/>
            <a:ext cx="2808312" cy="1584176"/>
          </a:xfrm>
          <a:prstGeom prst="roundRect">
            <a:avLst/>
          </a:prstGeom>
          <a:noFill/>
          <a:ln w="57150">
            <a:solidFill>
              <a:srgbClr val="0070C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3. RTLS (</a:t>
            </a:r>
            <a:r>
              <a:rPr lang="ko-KR" altLang="en-US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위치추적</a:t>
            </a:r>
            <a:r>
              <a:rPr lang="en-US" altLang="ko-KR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algn="ctr"/>
            <a:endParaRPr lang="en-US" altLang="ko-KR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endParaRPr lang="en-US" altLang="ko-KR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8034" y="1943085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1957" y="2085961"/>
            <a:ext cx="714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8263" y="1928802"/>
            <a:ext cx="7334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직선 화살표 연결선 11"/>
          <p:cNvCxnSpPr>
            <a:stCxn id="4" idx="2"/>
          </p:cNvCxnSpPr>
          <p:nvPr/>
        </p:nvCxnSpPr>
        <p:spPr>
          <a:xfrm>
            <a:off x="1727684" y="2727160"/>
            <a:ext cx="2732826" cy="10085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5" idx="2"/>
          </p:cNvCxnSpPr>
          <p:nvPr/>
        </p:nvCxnSpPr>
        <p:spPr>
          <a:xfrm rot="16200000" flipH="1">
            <a:off x="4042342" y="3220813"/>
            <a:ext cx="987592" cy="2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6" idx="2"/>
          </p:cNvCxnSpPr>
          <p:nvPr/>
        </p:nvCxnSpPr>
        <p:spPr>
          <a:xfrm flipH="1">
            <a:off x="4612052" y="2727160"/>
            <a:ext cx="2732256" cy="10085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 bwMode="auto">
          <a:xfrm>
            <a:off x="500400" y="619200"/>
            <a:ext cx="3857286" cy="395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7272" tIns="43637" rIns="87272" bIns="43637">
            <a:spAutoFit/>
          </a:bodyPr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kern="0" dirty="0" smtClean="0">
                <a:ln>
                  <a:solidFill>
                    <a:srgbClr val="008AF2">
                      <a:alpha val="19000"/>
                    </a:srgb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기술의 도입을 통한 신뢰도 구축</a:t>
            </a:r>
            <a:endParaRPr kumimoji="0" lang="en-US" altLang="ko-KR" sz="2000" kern="0" dirty="0">
              <a:ln>
                <a:solidFill>
                  <a:srgbClr val="008AF2">
                    <a:alpha val="19000"/>
                  </a:srgbClr>
                </a:solidFill>
              </a:ln>
              <a:solidFill>
                <a:schemeClr val="accent5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3143240" y="3789040"/>
            <a:ext cx="3000396" cy="2460719"/>
            <a:chOff x="3143240" y="3897239"/>
            <a:chExt cx="3000396" cy="2460719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43240" y="3897239"/>
              <a:ext cx="3000396" cy="24607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25" name="TextBox 24"/>
            <p:cNvSpPr txBox="1"/>
            <p:nvPr/>
          </p:nvSpPr>
          <p:spPr>
            <a:xfrm>
              <a:off x="4786314" y="4813655"/>
              <a:ext cx="904415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1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HANWOO</a:t>
              </a:r>
              <a:endParaRPr lang="ko-KR" altLang="en-US" sz="9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66740" y="623731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n-ea"/>
              </a:rPr>
              <a:t>&lt;</a:t>
            </a:r>
            <a:r>
              <a:rPr lang="ko-KR" altLang="en-US" b="1" dirty="0" smtClean="0">
                <a:latin typeface="+mn-ea"/>
              </a:rPr>
              <a:t>인증마크</a:t>
            </a:r>
            <a:r>
              <a:rPr lang="en-US" altLang="ko-KR" b="1" dirty="0" smtClean="0">
                <a:latin typeface="+mn-ea"/>
              </a:rPr>
              <a:t>&gt;</a:t>
            </a:r>
            <a:endParaRPr lang="ko-KR" altLang="en-US" b="1" dirty="0">
              <a:latin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대체 처리 3"/>
          <p:cNvSpPr/>
          <p:nvPr/>
        </p:nvSpPr>
        <p:spPr>
          <a:xfrm>
            <a:off x="1000100" y="2928934"/>
            <a:ext cx="7143800" cy="50006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   4.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기대효과 및 결론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3714752"/>
            <a:ext cx="7286676" cy="1248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4-1.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기대효과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						</a:t>
            </a:r>
          </a:p>
          <a:p>
            <a:pPr algn="ctr">
              <a:lnSpc>
                <a:spcPct val="13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4-2.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연구의 한계 및 결론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				 </a:t>
            </a:r>
            <a:r>
              <a:rPr lang="en-US" altLang="ko-KR" sz="2000" dirty="0" smtClean="0"/>
              <a:t>	</a:t>
            </a:r>
            <a:endParaRPr lang="ko-KR" altLang="en-US" sz="2000" dirty="0"/>
          </a:p>
        </p:txBody>
      </p:sp>
      <p:grpSp>
        <p:nvGrpSpPr>
          <p:cNvPr id="2" name="그룹 9"/>
          <p:cNvGrpSpPr/>
          <p:nvPr/>
        </p:nvGrpSpPr>
        <p:grpSpPr>
          <a:xfrm>
            <a:off x="857224" y="2000240"/>
            <a:ext cx="5802762" cy="1258495"/>
            <a:chOff x="857224" y="1285860"/>
            <a:chExt cx="5802762" cy="1258495"/>
          </a:xfrm>
        </p:grpSpPr>
        <p:pic>
          <p:nvPicPr>
            <p:cNvPr id="11" name="그림 10" descr="1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5817" y="1428736"/>
              <a:ext cx="619125" cy="523875"/>
            </a:xfrm>
            <a:prstGeom prst="rect">
              <a:avLst/>
            </a:prstGeom>
          </p:spPr>
        </p:pic>
        <p:pic>
          <p:nvPicPr>
            <p:cNvPr id="12" name="그림 11" descr="2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3583" y="1428736"/>
              <a:ext cx="619125" cy="523875"/>
            </a:xfrm>
            <a:prstGeom prst="rect">
              <a:avLst/>
            </a:prstGeom>
          </p:spPr>
        </p:pic>
        <p:pic>
          <p:nvPicPr>
            <p:cNvPr id="15" name="그림 14" descr="3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8561" y="1395402"/>
              <a:ext cx="619125" cy="533400"/>
            </a:xfrm>
            <a:prstGeom prst="rect">
              <a:avLst/>
            </a:prstGeom>
          </p:spPr>
        </p:pic>
        <p:pic>
          <p:nvPicPr>
            <p:cNvPr id="16" name="그림 15" descr="4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7835" y="1476365"/>
              <a:ext cx="581025" cy="523875"/>
            </a:xfrm>
            <a:prstGeom prst="rect">
              <a:avLst/>
            </a:prstGeom>
          </p:spPr>
        </p:pic>
        <p:pic>
          <p:nvPicPr>
            <p:cNvPr id="17" name="그림 16" descr="8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8662" y="1500174"/>
              <a:ext cx="571504" cy="444503"/>
            </a:xfrm>
            <a:prstGeom prst="rect">
              <a:avLst/>
            </a:prstGeom>
          </p:spPr>
        </p:pic>
        <p:pic>
          <p:nvPicPr>
            <p:cNvPr id="18" name="그림 17" descr="8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8416" y="1285860"/>
              <a:ext cx="571504" cy="71438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57224" y="1928802"/>
              <a:ext cx="69121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H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ighly</a:t>
              </a:r>
            </a:p>
            <a:p>
              <a:endParaRPr lang="ko-KR" altLang="en-US" dirty="0">
                <a:latin typeface="Berlin Sans FB Dem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14480" y="1928802"/>
              <a:ext cx="9348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A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dvanced</a:t>
              </a:r>
              <a:endParaRPr lang="en-US" altLang="ko-KR" sz="1100" dirty="0" smtClean="0">
                <a:latin typeface="Berlin Sans FB Demi" pitchFamily="34" charset="0"/>
                <a:ea typeface="Kozuka Gothic Pro H" pitchFamily="34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98328" y="1928802"/>
              <a:ext cx="1159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N</a:t>
              </a:r>
              <a:r>
                <a:rPr lang="en-US" altLang="ko-KR" sz="1100" dirty="0" smtClean="0">
                  <a:latin typeface="Berlin Sans FB Demi" pitchFamily="34" charset="0"/>
                  <a:ea typeface="Kozuka Gothic Pro H" pitchFamily="34" charset="-128"/>
                </a:rPr>
                <a:t>etwork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 </a:t>
              </a:r>
              <a:r>
                <a:rPr lang="en-US" altLang="ko-KR" sz="1000" dirty="0" smtClean="0">
                  <a:latin typeface="Berlin Sans FB Demi" pitchFamily="34" charset="0"/>
                  <a:ea typeface="Kozuka Gothic Pro H" pitchFamily="34" charset="-128"/>
                </a:rPr>
                <a:t>for the</a:t>
              </a:r>
            </a:p>
            <a:p>
              <a:endParaRPr lang="ko-KR" altLang="en-US" sz="1600" dirty="0">
                <a:latin typeface="Berlin Sans FB Dem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42509" y="1928802"/>
              <a:ext cx="55015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W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ay</a:t>
              </a:r>
            </a:p>
            <a:p>
              <a:endParaRPr lang="ko-KR" altLang="en-US" dirty="0">
                <a:latin typeface="Berlin Sans FB Dem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29124" y="1928802"/>
              <a:ext cx="11448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O</a:t>
              </a:r>
              <a:r>
                <a:rPr lang="en-US" altLang="ko-KR" sz="1050" dirty="0" smtClean="0">
                  <a:latin typeface="Berlin Sans FB Demi" pitchFamily="34" charset="0"/>
                  <a:ea typeface="Kozuka Gothic Pro H" pitchFamily="34" charset="-128"/>
                </a:rPr>
                <a:t>f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 </a:t>
              </a:r>
              <a:r>
                <a:rPr lang="en-US" altLang="ko-KR" sz="500" dirty="0" smtClean="0">
                  <a:latin typeface="Berlin Sans FB Demi" pitchFamily="34" charset="0"/>
                  <a:ea typeface="Kozuka Gothic Pro H" pitchFamily="34" charset="-128"/>
                </a:rPr>
                <a:t> </a:t>
              </a:r>
              <a:r>
                <a:rPr lang="en-US" altLang="ko-KR" sz="1100" dirty="0" smtClean="0">
                  <a:latin typeface="Berlin Sans FB Demi" pitchFamily="34" charset="0"/>
                  <a:ea typeface="Kozuka Gothic Pro H" pitchFamily="34" charset="-128"/>
                </a:rPr>
                <a:t>distributing</a:t>
              </a:r>
              <a:endParaRPr lang="ko-KR" altLang="en-US" dirty="0">
                <a:latin typeface="Berlin Sans FB Dem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00694" y="1928802"/>
              <a:ext cx="115929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O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riginal beef</a:t>
              </a:r>
            </a:p>
            <a:p>
              <a:endParaRPr lang="ko-KR" altLang="en-US" dirty="0">
                <a:latin typeface="Berlin Sans FB Demi" pitchFamily="34" charset="0"/>
              </a:endParaRPr>
            </a:p>
          </p:txBody>
        </p:sp>
      </p:grpSp>
      <p:pic>
        <p:nvPicPr>
          <p:cNvPr id="26" name="그림 25" descr="%B9%AB%C1%A6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6706" y="71414"/>
            <a:ext cx="2550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-1.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기대효과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295513" y="908720"/>
            <a:ext cx="8692197" cy="5575680"/>
            <a:chOff x="295513" y="1196752"/>
            <a:chExt cx="8692197" cy="3481569"/>
          </a:xfrm>
        </p:grpSpPr>
        <p:grpSp>
          <p:nvGrpSpPr>
            <p:cNvPr id="44" name="그룹 43"/>
            <p:cNvGrpSpPr/>
            <p:nvPr/>
          </p:nvGrpSpPr>
          <p:grpSpPr>
            <a:xfrm>
              <a:off x="295513" y="1196752"/>
              <a:ext cx="8692197" cy="3481569"/>
              <a:chOff x="629219" y="1196752"/>
              <a:chExt cx="7924393" cy="3481569"/>
            </a:xfrm>
          </p:grpSpPr>
          <p:sp>
            <p:nvSpPr>
              <p:cNvPr id="3" name="모서리가 둥근 직사각형 2"/>
              <p:cNvSpPr/>
              <p:nvPr/>
            </p:nvSpPr>
            <p:spPr>
              <a:xfrm>
                <a:off x="629219" y="3165857"/>
                <a:ext cx="3888432" cy="140387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DEF9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pc="-100" dirty="0" smtClean="0">
                  <a:solidFill>
                    <a:schemeClr val="accent5">
                      <a:lumMod val="50000"/>
                    </a:schemeClr>
                  </a:solidFill>
                  <a:latin typeface="HY울릉도B" pitchFamily="18" charset="-127"/>
                  <a:ea typeface="HY울릉도B" pitchFamily="18" charset="-127"/>
                </a:endParaRPr>
              </a:p>
              <a:p>
                <a:pPr algn="just"/>
                <a:r>
                  <a:rPr lang="ko-KR" altLang="en-US" spc="-100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B" pitchFamily="18" charset="-127"/>
                    <a:ea typeface="HY울릉도B" pitchFamily="18" charset="-127"/>
                  </a:rPr>
                  <a:t>    온도센서      </a:t>
                </a:r>
                <a:r>
                  <a:rPr lang="en-US" altLang="ko-KR" spc="-100" dirty="0" smtClean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울릉도B" pitchFamily="18" charset="-127"/>
                    <a:ea typeface="HY울릉도B" pitchFamily="18" charset="-127"/>
                  </a:rPr>
                  <a:t>E-sealing     RTLS             </a:t>
                </a:r>
              </a:p>
              <a:p>
                <a:pPr algn="ctr"/>
                <a:endParaRPr lang="en-US" altLang="ko-KR" dirty="0" smtClean="0"/>
              </a:p>
              <a:p>
                <a:pPr algn="ctr"/>
                <a:endParaRPr lang="en-US" altLang="ko-KR" dirty="0" smtClean="0"/>
              </a:p>
              <a:p>
                <a:pPr algn="ctr"/>
                <a:endParaRPr lang="ko-KR" altLang="en-US" dirty="0"/>
              </a:p>
            </p:txBody>
          </p:sp>
          <p:sp>
            <p:nvSpPr>
              <p:cNvPr id="2" name="모서리가 둥근 직사각형 1"/>
              <p:cNvSpPr/>
              <p:nvPr/>
            </p:nvSpPr>
            <p:spPr>
              <a:xfrm>
                <a:off x="773234" y="2964462"/>
                <a:ext cx="3582741" cy="402790"/>
              </a:xfrm>
              <a:prstGeom prst="roundRect">
                <a:avLst/>
              </a:prstGeom>
              <a:solidFill>
                <a:schemeClr val="accent5">
                  <a:lumMod val="75000"/>
                  <a:alpha val="7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2000" spc="-287" dirty="0">
                    <a:ln>
                      <a:solidFill>
                        <a:schemeClr val="bg1">
                          <a:alpha val="2300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Ⅱ.  </a:t>
                </a:r>
                <a:r>
                  <a:rPr lang="ko-KR" altLang="en-US" sz="2000" spc="-287" dirty="0" smtClean="0">
                    <a:ln>
                      <a:solidFill>
                        <a:schemeClr val="bg1">
                          <a:alpha val="2300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소고기  </a:t>
                </a:r>
                <a:r>
                  <a:rPr lang="ko-KR" altLang="en-US" sz="2000" spc="-287" dirty="0" err="1" smtClean="0">
                    <a:ln>
                      <a:solidFill>
                        <a:schemeClr val="bg1">
                          <a:alpha val="2300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이력제</a:t>
                </a:r>
                <a:r>
                  <a:rPr lang="ko-KR" altLang="en-US" sz="2000" spc="-287" dirty="0" smtClean="0">
                    <a:ln>
                      <a:solidFill>
                        <a:schemeClr val="bg1">
                          <a:alpha val="2300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  기술  도입</a:t>
                </a:r>
                <a:endParaRPr lang="ko-KR" altLang="en-US" sz="2000" spc="-287" dirty="0">
                  <a:ln>
                    <a:solidFill>
                      <a:schemeClr val="bg1">
                        <a:alpha val="23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21" name="사다리꼴 20"/>
              <p:cNvSpPr/>
              <p:nvPr/>
            </p:nvSpPr>
            <p:spPr>
              <a:xfrm rot="16200000">
                <a:off x="4064353" y="3720801"/>
                <a:ext cx="1152525" cy="270813"/>
              </a:xfrm>
              <a:prstGeom prst="trapezoid">
                <a:avLst/>
              </a:prstGeom>
              <a:solidFill>
                <a:schemeClr val="accent5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7272" tIns="43637" rIns="87272" bIns="43637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34975" indent="22225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871538" indent="42863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08100" indent="635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744663" indent="84138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2" name="모서리가 둥근 직사각형 21"/>
              <p:cNvSpPr/>
              <p:nvPr/>
            </p:nvSpPr>
            <p:spPr bwMode="auto">
              <a:xfrm>
                <a:off x="4762222" y="3043415"/>
                <a:ext cx="3754437" cy="1634906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accent5">
                    <a:lumMod val="75000"/>
                  </a:schemeClr>
                </a:solidFill>
                <a:prstDash val="solid"/>
              </a:ln>
              <a:effectLst/>
            </p:spPr>
            <p:txBody>
              <a:bodyPr lIns="85898" tIns="43637" rIns="87272" bIns="43637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34975" indent="22225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871538" indent="42863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08100" indent="635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744663" indent="84138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pPr algn="ctr" fontAlgn="auto" latinLnBrk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kern="0" spc="-143" dirty="0">
                  <a:ln w="3175" cmpd="sng">
                    <a:noFill/>
                    <a:prstDash val="solid"/>
                  </a:ln>
                  <a:solidFill>
                    <a:prstClr val="white"/>
                  </a:solidFill>
                  <a:latin typeface="-윤고딕140" pitchFamily="18" charset="-127"/>
                  <a:ea typeface="-윤고딕140" pitchFamily="18" charset="-127"/>
                </a:endParaRPr>
              </a:p>
            </p:txBody>
          </p:sp>
          <p:sp>
            <p:nvSpPr>
              <p:cNvPr id="34" name="모서리가 둥근 직사각형 33"/>
              <p:cNvSpPr/>
              <p:nvPr/>
            </p:nvSpPr>
            <p:spPr>
              <a:xfrm>
                <a:off x="640698" y="1411203"/>
                <a:ext cx="3888432" cy="140387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모서리가 둥근 직사각형 34"/>
              <p:cNvSpPr/>
              <p:nvPr/>
            </p:nvSpPr>
            <p:spPr>
              <a:xfrm>
                <a:off x="784836" y="1196752"/>
                <a:ext cx="3582741" cy="402790"/>
              </a:xfrm>
              <a:prstGeom prst="roundRect">
                <a:avLst/>
              </a:prstGeom>
              <a:solidFill>
                <a:schemeClr val="accent6">
                  <a:lumMod val="75000"/>
                  <a:alpha val="59000"/>
                </a:schemeClr>
              </a:solidFill>
              <a:ln>
                <a:solidFill>
                  <a:srgbClr val="FF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Ⅰ. </a:t>
                </a:r>
                <a:r>
                  <a:rPr lang="ko-KR" alt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물류기업의 </a:t>
                </a:r>
                <a:r>
                  <a:rPr lang="ko-KR" altLang="en-US" sz="2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신유통채널</a:t>
                </a:r>
                <a:r>
                  <a:rPr lang="ko-KR" altLang="en-US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 구축</a:t>
                </a:r>
                <a:endParaRPr lang="ko-KR" alt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36" name="사다리꼴 35"/>
              <p:cNvSpPr/>
              <p:nvPr/>
            </p:nvSpPr>
            <p:spPr>
              <a:xfrm rot="16200000">
                <a:off x="4083044" y="1984881"/>
                <a:ext cx="1152525" cy="260350"/>
              </a:xfrm>
              <a:prstGeom prst="trapezoid">
                <a:avLst/>
              </a:prstGeom>
              <a:solidFill>
                <a:schemeClr val="accent6">
                  <a:lumMod val="75000"/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7272" tIns="43637" rIns="87272" bIns="43637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34975" indent="22225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871538" indent="42863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08100" indent="635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744663" indent="84138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37" name="모서리가 둥근 직사각형 36"/>
              <p:cNvSpPr/>
              <p:nvPr/>
            </p:nvSpPr>
            <p:spPr bwMode="auto">
              <a:xfrm>
                <a:off x="4799175" y="1256407"/>
                <a:ext cx="3754437" cy="1634906"/>
              </a:xfrm>
              <a:prstGeom prst="roundRect">
                <a:avLst/>
              </a:prstGeom>
              <a:noFill/>
              <a:ln w="2540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 lIns="85898" tIns="43637" rIns="87272" bIns="43637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1pPr>
                <a:lvl2pPr marL="434975" indent="22225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2pPr>
                <a:lvl3pPr marL="871538" indent="42863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3pPr>
                <a:lvl4pPr marL="1308100" indent="635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4pPr>
                <a:lvl5pPr marL="1744663" indent="84138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charset="-127"/>
                    <a:ea typeface="굴림" charset="-127"/>
                    <a:cs typeface="+mn-cs"/>
                  </a:defRPr>
                </a:lvl9pPr>
              </a:lstStyle>
              <a:p>
                <a:pPr algn="ctr" fontAlgn="auto" latinLnBrk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500" kern="0" spc="-143" dirty="0">
                  <a:ln w="3175" cmpd="sng">
                    <a:noFill/>
                    <a:prstDash val="solid"/>
                  </a:ln>
                  <a:solidFill>
                    <a:prstClr val="white"/>
                  </a:solidFill>
                  <a:latin typeface="-윤고딕140" pitchFamily="18" charset="-127"/>
                  <a:ea typeface="-윤고딕140" pitchFamily="18" charset="-127"/>
                </a:endParaRPr>
              </a:p>
            </p:txBody>
          </p:sp>
        </p:grpSp>
        <p:sp>
          <p:nvSpPr>
            <p:cNvPr id="38" name="직사각형 37"/>
            <p:cNvSpPr/>
            <p:nvPr/>
          </p:nvSpPr>
          <p:spPr bwMode="auto">
            <a:xfrm>
              <a:off x="5307646" y="1313472"/>
              <a:ext cx="3338269" cy="3868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34975" indent="22225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871538" indent="42863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08100" indent="635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744663" indent="84138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600" spc="-143" dirty="0" smtClean="0">
                  <a:latin typeface="HY견고딕" pitchFamily="18" charset="-127"/>
                  <a:ea typeface="HY견고딕" pitchFamily="18" charset="-127"/>
                </a:rPr>
                <a:t>소비자의 한우 구입경로 확대</a:t>
              </a:r>
              <a:endParaRPr lang="ko-KR" altLang="en-US" sz="1600" spc="-143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5307646" y="1774199"/>
              <a:ext cx="3338269" cy="38681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34975" indent="22225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871538" indent="42863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08100" indent="635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744663" indent="84138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600" spc="-143" dirty="0" smtClean="0">
                  <a:latin typeface="HY견고딕" pitchFamily="18" charset="-127"/>
                  <a:ea typeface="HY견고딕" pitchFamily="18" charset="-127"/>
                </a:rPr>
                <a:t>비 선호 부위의 소비 증가</a:t>
              </a:r>
              <a:endParaRPr lang="ko-KR" altLang="en-US" sz="1600" spc="-143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3" name="직사각형 92"/>
            <p:cNvSpPr/>
            <p:nvPr/>
          </p:nvSpPr>
          <p:spPr bwMode="auto">
            <a:xfrm>
              <a:off x="5286380" y="3097766"/>
              <a:ext cx="3338269" cy="4014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34975" indent="22225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871538" indent="42863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08100" indent="635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744663" indent="84138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600" spc="-143" dirty="0" smtClean="0">
                  <a:latin typeface="HY견고딕" pitchFamily="18" charset="-127"/>
                  <a:ea typeface="HY견고딕" pitchFamily="18" charset="-127"/>
                </a:rPr>
                <a:t>철저한 품질 관리</a:t>
              </a:r>
              <a:endParaRPr lang="ko-KR" altLang="en-US" sz="1600" spc="-143" dirty="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4" name="직사각형 93"/>
            <p:cNvSpPr/>
            <p:nvPr/>
          </p:nvSpPr>
          <p:spPr bwMode="auto">
            <a:xfrm>
              <a:off x="5286380" y="3588447"/>
              <a:ext cx="3338269" cy="4014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34975" indent="22225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871538" indent="42863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08100" indent="635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744663" indent="84138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600" spc="-143" dirty="0" smtClean="0">
                  <a:latin typeface="HY견고딕" pitchFamily="18" charset="-127"/>
                  <a:ea typeface="HY견고딕" pitchFamily="18" charset="-127"/>
                </a:rPr>
                <a:t>가시성 확보</a:t>
              </a:r>
              <a:endParaRPr lang="ko-KR" altLang="en-US" sz="1600" spc="-143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70" name="그림 69" descr="%B9%AB%C1%A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7186" y="5214950"/>
            <a:ext cx="72331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0087" y="5236216"/>
            <a:ext cx="7143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214950"/>
            <a:ext cx="7334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2" name="그룹 81"/>
          <p:cNvGrpSpPr/>
          <p:nvPr/>
        </p:nvGrpSpPr>
        <p:grpSpPr>
          <a:xfrm>
            <a:off x="428596" y="1857364"/>
            <a:ext cx="4000528" cy="1071570"/>
            <a:chOff x="2928926" y="3357562"/>
            <a:chExt cx="5889815" cy="1071570"/>
          </a:xfrm>
        </p:grpSpPr>
        <p:sp>
          <p:nvSpPr>
            <p:cNvPr id="83" name="오각형 82"/>
            <p:cNvSpPr/>
            <p:nvPr/>
          </p:nvSpPr>
          <p:spPr>
            <a:xfrm>
              <a:off x="3214678" y="3540298"/>
              <a:ext cx="1251671" cy="745958"/>
            </a:xfrm>
            <a:prstGeom prst="homePlate">
              <a:avLst/>
            </a:prstGeom>
            <a:solidFill>
              <a:srgbClr val="7030A0">
                <a:alpha val="67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dirty="0" smtClean="0">
                  <a:latin typeface="HY울릉도M" pitchFamily="18" charset="-127"/>
                  <a:ea typeface="HY울릉도M" pitchFamily="18" charset="-127"/>
                </a:rPr>
                <a:t>축산</a:t>
              </a:r>
              <a:endParaRPr lang="en-US" altLang="ko-KR" sz="1050" dirty="0" smtClean="0">
                <a:latin typeface="HY울릉도M" pitchFamily="18" charset="-127"/>
                <a:ea typeface="HY울릉도M" pitchFamily="18" charset="-127"/>
              </a:endParaRPr>
            </a:p>
            <a:p>
              <a:pPr algn="ctr"/>
              <a:r>
                <a:rPr lang="ko-KR" altLang="en-US" sz="1050" dirty="0" smtClean="0">
                  <a:latin typeface="HY울릉도M" pitchFamily="18" charset="-127"/>
                  <a:ea typeface="HY울릉도M" pitchFamily="18" charset="-127"/>
                </a:rPr>
                <a:t>농가</a:t>
              </a:r>
            </a:p>
          </p:txBody>
        </p:sp>
        <p:sp>
          <p:nvSpPr>
            <p:cNvPr id="84" name="갈매기형 수장 83"/>
            <p:cNvSpPr/>
            <p:nvPr/>
          </p:nvSpPr>
          <p:spPr>
            <a:xfrm>
              <a:off x="5162955" y="3557550"/>
              <a:ext cx="1409310" cy="720080"/>
            </a:xfrm>
            <a:prstGeom prst="chevron">
              <a:avLst/>
            </a:prstGeom>
            <a:solidFill>
              <a:srgbClr val="FF9933">
                <a:alpha val="77000"/>
              </a:srgb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smtClean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도축</a:t>
              </a:r>
              <a:endParaRPr lang="en-US" altLang="ko-KR" sz="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  <a:p>
              <a:pPr algn="ctr"/>
              <a:r>
                <a:rPr lang="ko-KR" altLang="en-US" sz="1000" dirty="0" smtClean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작업장</a:t>
              </a:r>
              <a:endParaRPr lang="en-US" altLang="ko-KR" sz="10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85" name="갈매기형 수장 84"/>
            <p:cNvSpPr/>
            <p:nvPr/>
          </p:nvSpPr>
          <p:spPr>
            <a:xfrm>
              <a:off x="7225215" y="3557550"/>
              <a:ext cx="1418752" cy="720080"/>
            </a:xfrm>
            <a:prstGeom prst="chevron">
              <a:avLst/>
            </a:prstGeom>
            <a:solidFill>
              <a:schemeClr val="tx1">
                <a:alpha val="32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spc="-300" dirty="0" smtClean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소비자</a:t>
              </a:r>
              <a:endParaRPr lang="en-US" altLang="ko-KR" sz="1050" spc="-3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86" name="그림 85" descr="4.bmp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00563" y="3622369"/>
              <a:ext cx="635986" cy="523875"/>
            </a:xfrm>
            <a:prstGeom prst="rect">
              <a:avLst/>
            </a:prstGeom>
          </p:spPr>
        </p:pic>
        <p:pic>
          <p:nvPicPr>
            <p:cNvPr id="87" name="그림 86" descr="1.bmp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08955" y="3651275"/>
              <a:ext cx="677691" cy="523875"/>
            </a:xfrm>
            <a:prstGeom prst="rect">
              <a:avLst/>
            </a:prstGeom>
          </p:spPr>
        </p:pic>
        <p:sp>
          <p:nvSpPr>
            <p:cNvPr id="88" name="모서리가 둥근 직사각형 87"/>
            <p:cNvSpPr/>
            <p:nvPr/>
          </p:nvSpPr>
          <p:spPr>
            <a:xfrm>
              <a:off x="2928926" y="3357562"/>
              <a:ext cx="5889815" cy="1071570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</p:grpSp>
      <p:sp>
        <p:nvSpPr>
          <p:cNvPr id="89" name="아래쪽 화살표 88"/>
          <p:cNvSpPr/>
          <p:nvPr/>
        </p:nvSpPr>
        <p:spPr>
          <a:xfrm>
            <a:off x="6500826" y="2524404"/>
            <a:ext cx="928694" cy="571504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모서리가 둥근 직사각형 89"/>
          <p:cNvSpPr/>
          <p:nvPr/>
        </p:nvSpPr>
        <p:spPr>
          <a:xfrm>
            <a:off x="5357818" y="3095908"/>
            <a:ext cx="3143272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가격 문제 해결</a:t>
            </a:r>
            <a:endParaRPr lang="ko-KR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1" name="아래쪽 화살표 90"/>
          <p:cNvSpPr/>
          <p:nvPr/>
        </p:nvSpPr>
        <p:spPr>
          <a:xfrm>
            <a:off x="6500826" y="5439714"/>
            <a:ext cx="928694" cy="500066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모서리가 둥근 직사각형 91"/>
          <p:cNvSpPr/>
          <p:nvPr/>
        </p:nvSpPr>
        <p:spPr>
          <a:xfrm>
            <a:off x="5357818" y="5939780"/>
            <a:ext cx="3143272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신뢰성 문제 해결</a:t>
            </a:r>
            <a:endParaRPr lang="ko-KR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153" y="71414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목 차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892522" y="1988840"/>
            <a:ext cx="4071966" cy="278608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US" altLang="ko-KR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1. 	</a:t>
            </a:r>
            <a:r>
              <a:rPr lang="ko-KR" altLang="en-US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연구 배경 및 현황</a:t>
            </a:r>
            <a:endParaRPr lang="en-US" altLang="ko-KR" sz="20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marL="914400" lvl="1" indent="-457200"/>
            <a:endParaRPr lang="en-US" altLang="ko-KR" sz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marL="457200" indent="-457200">
              <a:buAutoNum type="arabicPeriod" startAt="2"/>
            </a:pPr>
            <a:r>
              <a:rPr lang="ko-KR" altLang="en-US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국내외 선진 소고기 유통 사례</a:t>
            </a:r>
            <a:endParaRPr lang="en-US" altLang="ko-KR" sz="20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3.   </a:t>
            </a:r>
            <a:r>
              <a:rPr lang="ko-KR" altLang="en-US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개선방안</a:t>
            </a:r>
            <a:endParaRPr lang="en-US" altLang="ko-KR" sz="20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4.   </a:t>
            </a:r>
            <a:r>
              <a:rPr lang="ko-KR" altLang="en-US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기대효과 및 결론</a:t>
            </a:r>
            <a:endParaRPr lang="en-US" altLang="ko-KR" sz="20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endParaRPr lang="en-US" altLang="ko-KR" sz="1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5.   </a:t>
            </a:r>
            <a:r>
              <a:rPr lang="ko-KR" altLang="en-US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부록</a:t>
            </a:r>
            <a:endParaRPr lang="en-US" altLang="ko-KR" sz="20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 descr="dfdf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0000" t="42254" r="5469" b="19718"/>
          <a:stretch>
            <a:fillRect/>
          </a:stretch>
        </p:blipFill>
        <p:spPr>
          <a:xfrm>
            <a:off x="500034" y="2000240"/>
            <a:ext cx="406068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 descr="%B9%AB%C1%A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00034" y="1157565"/>
            <a:ext cx="8143932" cy="728705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170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수입육의 유통과정에 대한 연구 필요</a:t>
            </a:r>
            <a:r>
              <a:rPr lang="en-US" altLang="ko-KR" sz="170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				</a:t>
            </a:r>
          </a:p>
          <a:p>
            <a:pPr algn="ctr"/>
            <a:r>
              <a:rPr lang="en-US" altLang="ko-KR" sz="170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170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한우의 수출의 구체적 방안에 대한 연구 필요</a:t>
            </a:r>
            <a:r>
              <a:rPr lang="en-US" altLang="ko-KR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				</a:t>
            </a:r>
            <a:endParaRPr lang="ko-KR" altLang="en-US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706" y="71414"/>
            <a:ext cx="4360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4-2.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연구의 한계 및 결론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528" y="908720"/>
            <a:ext cx="8496944" cy="10915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395536" y="714356"/>
            <a:ext cx="2928958" cy="357190"/>
          </a:xfrm>
          <a:prstGeom prst="roundRect">
            <a:avLst/>
          </a:prstGeom>
          <a:solidFill>
            <a:srgbClr val="4EBEA1"/>
          </a:solidFill>
          <a:ln>
            <a:solidFill>
              <a:srgbClr val="4EBEA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연구의 한계</a:t>
            </a:r>
            <a:endParaRPr lang="ko-KR" altLang="en-U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606864" y="2348880"/>
            <a:ext cx="7781560" cy="4365104"/>
            <a:chOff x="606864" y="2016224"/>
            <a:chExt cx="7781560" cy="4365104"/>
          </a:xfrm>
        </p:grpSpPr>
        <p:grpSp>
          <p:nvGrpSpPr>
            <p:cNvPr id="17" name="그룹 16"/>
            <p:cNvGrpSpPr/>
            <p:nvPr/>
          </p:nvGrpSpPr>
          <p:grpSpPr>
            <a:xfrm>
              <a:off x="606864" y="2016224"/>
              <a:ext cx="7781560" cy="4365104"/>
              <a:chOff x="606864" y="1988840"/>
              <a:chExt cx="7781560" cy="4365104"/>
            </a:xfrm>
          </p:grpSpPr>
          <p:pic>
            <p:nvPicPr>
              <p:cNvPr id="9" name="그림 8" descr="Map(World 3D).png"/>
              <p:cNvPicPr>
                <a:picLocks noChangeAspect="1"/>
              </p:cNvPicPr>
              <p:nvPr/>
            </p:nvPicPr>
            <p:blipFill>
              <a:blip r:embed="rId2" cstate="print"/>
              <a:srcRect b="4715"/>
              <a:stretch>
                <a:fillRect/>
              </a:stretch>
            </p:blipFill>
            <p:spPr>
              <a:xfrm>
                <a:off x="606864" y="1988840"/>
                <a:ext cx="7781560" cy="4365104"/>
              </a:xfrm>
              <a:prstGeom prst="rect">
                <a:avLst/>
              </a:prstGeom>
            </p:spPr>
          </p:pic>
          <p:sp>
            <p:nvSpPr>
              <p:cNvPr id="12" name="위로 구부러진 화살표 11"/>
              <p:cNvSpPr/>
              <p:nvPr/>
            </p:nvSpPr>
            <p:spPr>
              <a:xfrm flipV="1">
                <a:off x="3660078" y="2492896"/>
                <a:ext cx="2736304" cy="792088"/>
              </a:xfrm>
              <a:prstGeom prst="curvedUpArrow">
                <a:avLst>
                  <a:gd name="adj1" fmla="val 22556"/>
                  <a:gd name="adj2" fmla="val 47657"/>
                  <a:gd name="adj3" fmla="val 13021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위로 구부러진 화살표 12"/>
              <p:cNvSpPr/>
              <p:nvPr/>
            </p:nvSpPr>
            <p:spPr>
              <a:xfrm flipH="1" flipV="1">
                <a:off x="2473446" y="2564904"/>
                <a:ext cx="1304528" cy="720080"/>
              </a:xfrm>
              <a:prstGeom prst="curvedUpArrow">
                <a:avLst>
                  <a:gd name="adj1" fmla="val 15566"/>
                  <a:gd name="adj2" fmla="val 34302"/>
                  <a:gd name="adj3" fmla="val 25000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왼쪽으로 구부러진 화살표 15"/>
              <p:cNvSpPr/>
              <p:nvPr/>
            </p:nvSpPr>
            <p:spPr>
              <a:xfrm>
                <a:off x="3648452" y="3204350"/>
                <a:ext cx="432048" cy="1440160"/>
              </a:xfrm>
              <a:prstGeom prst="curvedLeftArrow">
                <a:avLst>
                  <a:gd name="adj1" fmla="val 16884"/>
                  <a:gd name="adj2" fmla="val 54074"/>
                  <a:gd name="adj3" fmla="val 38976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8" name="그림 17" descr="한우1_~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5856" y="2757597"/>
              <a:ext cx="1008112" cy="6714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4" name="그림 13" descr="%B9%AB%C1%A6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대체 처리 3"/>
          <p:cNvSpPr/>
          <p:nvPr/>
        </p:nvSpPr>
        <p:spPr>
          <a:xfrm>
            <a:off x="1000100" y="2928934"/>
            <a:ext cx="7143800" cy="50006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   5.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부록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857224" y="2000240"/>
            <a:ext cx="5802762" cy="1258495"/>
            <a:chOff x="857224" y="1285860"/>
            <a:chExt cx="5802762" cy="1258495"/>
          </a:xfrm>
        </p:grpSpPr>
        <p:pic>
          <p:nvPicPr>
            <p:cNvPr id="11" name="그림 10" descr="1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5817" y="1428736"/>
              <a:ext cx="619125" cy="523875"/>
            </a:xfrm>
            <a:prstGeom prst="rect">
              <a:avLst/>
            </a:prstGeom>
          </p:spPr>
        </p:pic>
        <p:pic>
          <p:nvPicPr>
            <p:cNvPr id="12" name="그림 11" descr="2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3583" y="1428736"/>
              <a:ext cx="619125" cy="523875"/>
            </a:xfrm>
            <a:prstGeom prst="rect">
              <a:avLst/>
            </a:prstGeom>
          </p:spPr>
        </p:pic>
        <p:pic>
          <p:nvPicPr>
            <p:cNvPr id="15" name="그림 14" descr="3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8561" y="1395402"/>
              <a:ext cx="619125" cy="533400"/>
            </a:xfrm>
            <a:prstGeom prst="rect">
              <a:avLst/>
            </a:prstGeom>
          </p:spPr>
        </p:pic>
        <p:pic>
          <p:nvPicPr>
            <p:cNvPr id="16" name="그림 15" descr="4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7835" y="1476365"/>
              <a:ext cx="581025" cy="523875"/>
            </a:xfrm>
            <a:prstGeom prst="rect">
              <a:avLst/>
            </a:prstGeom>
          </p:spPr>
        </p:pic>
        <p:pic>
          <p:nvPicPr>
            <p:cNvPr id="17" name="그림 16" descr="8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8662" y="1500174"/>
              <a:ext cx="571504" cy="444503"/>
            </a:xfrm>
            <a:prstGeom prst="rect">
              <a:avLst/>
            </a:prstGeom>
          </p:spPr>
        </p:pic>
        <p:pic>
          <p:nvPicPr>
            <p:cNvPr id="18" name="그림 17" descr="8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8416" y="1285860"/>
              <a:ext cx="571504" cy="71438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57224" y="1928802"/>
              <a:ext cx="69121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H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ighly</a:t>
              </a:r>
            </a:p>
            <a:p>
              <a:endParaRPr lang="ko-KR" altLang="en-US" dirty="0">
                <a:latin typeface="Berlin Sans FB Dem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14480" y="1928802"/>
              <a:ext cx="9348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A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dvanced</a:t>
              </a:r>
              <a:endParaRPr lang="en-US" altLang="ko-KR" sz="1100" dirty="0" smtClean="0">
                <a:latin typeface="Berlin Sans FB Demi" pitchFamily="34" charset="0"/>
                <a:ea typeface="Kozuka Gothic Pro H" pitchFamily="34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98328" y="1928802"/>
              <a:ext cx="1159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N</a:t>
              </a:r>
              <a:r>
                <a:rPr lang="en-US" altLang="ko-KR" sz="1100" dirty="0" smtClean="0">
                  <a:latin typeface="Berlin Sans FB Demi" pitchFamily="34" charset="0"/>
                  <a:ea typeface="Kozuka Gothic Pro H" pitchFamily="34" charset="-128"/>
                </a:rPr>
                <a:t>etwork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 </a:t>
              </a:r>
              <a:r>
                <a:rPr lang="en-US" altLang="ko-KR" sz="800" dirty="0" smtClean="0">
                  <a:latin typeface="Berlin Sans FB Demi" pitchFamily="34" charset="0"/>
                  <a:ea typeface="Kozuka Gothic Pro H" pitchFamily="34" charset="-128"/>
                </a:rPr>
                <a:t>for the</a:t>
              </a:r>
              <a:endParaRPr lang="en-US" altLang="ko-KR" sz="1000" dirty="0" smtClean="0">
                <a:latin typeface="Berlin Sans FB Demi" pitchFamily="34" charset="0"/>
                <a:ea typeface="Kozuka Gothic Pro H" pitchFamily="34" charset="-128"/>
              </a:endParaRPr>
            </a:p>
            <a:p>
              <a:endParaRPr lang="ko-KR" altLang="en-US" sz="1600" dirty="0">
                <a:latin typeface="Berlin Sans FB Dem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42509" y="1928802"/>
              <a:ext cx="55015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W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ay</a:t>
              </a:r>
            </a:p>
            <a:p>
              <a:endParaRPr lang="ko-KR" altLang="en-US" dirty="0">
                <a:latin typeface="Berlin Sans FB Dem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29124" y="1928802"/>
              <a:ext cx="11448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O</a:t>
              </a:r>
              <a:r>
                <a:rPr lang="en-US" altLang="ko-KR" sz="1050" dirty="0" smtClean="0">
                  <a:latin typeface="Berlin Sans FB Demi" pitchFamily="34" charset="0"/>
                  <a:ea typeface="Kozuka Gothic Pro H" pitchFamily="34" charset="-128"/>
                </a:rPr>
                <a:t>f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 </a:t>
              </a:r>
              <a:r>
                <a:rPr lang="en-US" altLang="ko-KR" sz="500" dirty="0" smtClean="0">
                  <a:latin typeface="Berlin Sans FB Demi" pitchFamily="34" charset="0"/>
                  <a:ea typeface="Kozuka Gothic Pro H" pitchFamily="34" charset="-128"/>
                </a:rPr>
                <a:t> </a:t>
              </a:r>
              <a:r>
                <a:rPr lang="en-US" altLang="ko-KR" sz="1050" dirty="0" smtClean="0">
                  <a:latin typeface="Berlin Sans FB Demi" pitchFamily="34" charset="0"/>
                  <a:ea typeface="Kozuka Gothic Pro H" pitchFamily="34" charset="-128"/>
                </a:rPr>
                <a:t>distributing</a:t>
              </a:r>
              <a:endParaRPr lang="ko-KR" altLang="en-US" sz="1600" dirty="0">
                <a:latin typeface="Berlin Sans FB Dem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00694" y="1928802"/>
              <a:ext cx="115929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O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riginal beef</a:t>
              </a:r>
            </a:p>
            <a:p>
              <a:endParaRPr lang="ko-KR" altLang="en-US" dirty="0">
                <a:latin typeface="Berlin Sans FB Demi" pitchFamily="34" charset="0"/>
              </a:endParaRPr>
            </a:p>
          </p:txBody>
        </p:sp>
      </p:grpSp>
      <p:pic>
        <p:nvPicPr>
          <p:cNvPr id="26" name="그림 25" descr="%B9%AB%C1%A6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28662" y="3714752"/>
            <a:ext cx="7286676" cy="846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5-1.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인터뷰 내용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				</a:t>
            </a:r>
          </a:p>
          <a:p>
            <a:pPr algn="ctr">
              <a:lnSpc>
                <a:spcPct val="13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5-2.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참고문헌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				 </a:t>
            </a:r>
            <a:r>
              <a:rPr lang="en-US" altLang="ko-KR" sz="2000" dirty="0" smtClean="0"/>
              <a:t>	</a:t>
            </a:r>
            <a:endParaRPr lang="ko-KR" alt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06" y="71414"/>
            <a:ext cx="3717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5-1.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인터뷰 내용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(1)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79512" y="620688"/>
            <a:ext cx="8784976" cy="606457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1200" b="1" dirty="0" smtClean="0">
              <a:latin typeface="+mj-ea"/>
              <a:ea typeface="+mj-ea"/>
            </a:endParaRPr>
          </a:p>
          <a:p>
            <a:r>
              <a:rPr lang="en-US" altLang="ko-KR" sz="1200" b="1" dirty="0" smtClean="0">
                <a:latin typeface="+mj-ea"/>
                <a:ea typeface="+mj-ea"/>
              </a:rPr>
              <a:t>&lt;</a:t>
            </a:r>
            <a:r>
              <a:rPr lang="ko-KR" altLang="en-US" sz="1200" b="1" dirty="0" smtClean="0">
                <a:latin typeface="+mj-ea"/>
                <a:ea typeface="+mj-ea"/>
              </a:rPr>
              <a:t>인터뷰 </a:t>
            </a:r>
            <a:r>
              <a:rPr lang="en-US" altLang="ko-KR" sz="1200" b="1" dirty="0" smtClean="0">
                <a:latin typeface="+mj-ea"/>
                <a:ea typeface="+mj-ea"/>
              </a:rPr>
              <a:t>1&gt;</a:t>
            </a:r>
            <a:endParaRPr lang="ko-KR" altLang="en-US" sz="1200" dirty="0" smtClean="0">
              <a:latin typeface="+mj-ea"/>
              <a:ea typeface="+mj-ea"/>
            </a:endParaRPr>
          </a:p>
          <a:p>
            <a:r>
              <a:rPr lang="en-US" altLang="ko-KR" sz="1200" b="1" dirty="0" smtClean="0">
                <a:latin typeface="+mj-ea"/>
                <a:ea typeface="+mj-ea"/>
              </a:rPr>
              <a:t>-</a:t>
            </a:r>
            <a:r>
              <a:rPr lang="ko-KR" altLang="en-US" sz="1200" b="1" dirty="0" smtClean="0">
                <a:latin typeface="+mj-ea"/>
                <a:ea typeface="+mj-ea"/>
              </a:rPr>
              <a:t>한국 농촌 경제연구원 정민국 박사</a:t>
            </a:r>
            <a:endParaRPr lang="en-US" altLang="ko-KR" sz="1200" b="1" dirty="0" smtClean="0">
              <a:latin typeface="+mj-ea"/>
              <a:ea typeface="+mj-ea"/>
            </a:endParaRPr>
          </a:p>
          <a:p>
            <a:endParaRPr lang="ko-KR" altLang="en-US" sz="1200" dirty="0" smtClean="0">
              <a:latin typeface="+mj-ea"/>
              <a:ea typeface="+mj-ea"/>
            </a:endParaRPr>
          </a:p>
          <a:p>
            <a:r>
              <a:rPr lang="en-US" altLang="ko-KR" sz="1200" b="1" dirty="0" smtClean="0">
                <a:latin typeface="+mj-ea"/>
                <a:ea typeface="+mj-ea"/>
              </a:rPr>
              <a:t>Q. </a:t>
            </a:r>
            <a:r>
              <a:rPr lang="ko-KR" altLang="en-US" sz="1200" b="1" dirty="0" smtClean="0">
                <a:latin typeface="+mj-ea"/>
                <a:ea typeface="+mj-ea"/>
              </a:rPr>
              <a:t>소고기 유통구조에 대해서 간략하게 설명해주세요</a:t>
            </a:r>
            <a:endParaRPr lang="ko-KR" altLang="en-US" sz="1200" dirty="0" smtClean="0">
              <a:latin typeface="+mj-ea"/>
              <a:ea typeface="+mj-ea"/>
            </a:endParaRPr>
          </a:p>
          <a:p>
            <a:r>
              <a:rPr lang="ko-KR" altLang="en-US" sz="1200" dirty="0" smtClean="0">
                <a:latin typeface="+mj-ea"/>
                <a:ea typeface="+mj-ea"/>
              </a:rPr>
              <a:t>일단</a:t>
            </a:r>
            <a:r>
              <a:rPr lang="en-US" altLang="ko-KR" sz="1200" dirty="0" smtClean="0">
                <a:latin typeface="+mj-ea"/>
                <a:ea typeface="+mj-ea"/>
              </a:rPr>
              <a:t>, </a:t>
            </a:r>
            <a:r>
              <a:rPr lang="ko-KR" altLang="en-US" sz="1200" dirty="0" smtClean="0">
                <a:latin typeface="+mj-ea"/>
                <a:ea typeface="+mj-ea"/>
              </a:rPr>
              <a:t>농가 입장에서는 키운 가축을 출하 하는데</a:t>
            </a:r>
            <a:r>
              <a:rPr lang="en-US" altLang="ko-KR" sz="1200" dirty="0" smtClean="0">
                <a:latin typeface="+mj-ea"/>
                <a:ea typeface="+mj-ea"/>
              </a:rPr>
              <a:t>, </a:t>
            </a:r>
            <a:r>
              <a:rPr lang="ko-KR" altLang="en-US" sz="1200" dirty="0" smtClean="0">
                <a:latin typeface="+mj-ea"/>
                <a:ea typeface="+mj-ea"/>
              </a:rPr>
              <a:t>생산자 단체들에게 판매 하거나</a:t>
            </a:r>
            <a:r>
              <a:rPr lang="en-US" altLang="ko-KR" sz="1200" dirty="0" smtClean="0">
                <a:latin typeface="+mj-ea"/>
                <a:ea typeface="+mj-ea"/>
              </a:rPr>
              <a:t>, </a:t>
            </a:r>
            <a:r>
              <a:rPr lang="ko-KR" altLang="en-US" sz="1200" dirty="0" smtClean="0">
                <a:latin typeface="+mj-ea"/>
                <a:ea typeface="+mj-ea"/>
              </a:rPr>
              <a:t>중간상인</a:t>
            </a:r>
            <a:r>
              <a:rPr lang="en-US" altLang="ko-KR" sz="1200" dirty="0" smtClean="0">
                <a:latin typeface="+mj-ea"/>
                <a:ea typeface="+mj-ea"/>
              </a:rPr>
              <a:t>(=</a:t>
            </a:r>
            <a:r>
              <a:rPr lang="ko-KR" altLang="en-US" sz="1200" dirty="0" smtClean="0">
                <a:latin typeface="+mj-ea"/>
                <a:ea typeface="+mj-ea"/>
              </a:rPr>
              <a:t>수집상</a:t>
            </a:r>
            <a:r>
              <a:rPr lang="en-US" altLang="ko-KR" sz="1200" dirty="0" smtClean="0">
                <a:latin typeface="+mj-ea"/>
                <a:ea typeface="+mj-ea"/>
              </a:rPr>
              <a:t>)</a:t>
            </a:r>
            <a:r>
              <a:rPr lang="ko-KR" altLang="en-US" sz="1200" dirty="0" smtClean="0">
                <a:latin typeface="+mj-ea"/>
                <a:ea typeface="+mj-ea"/>
              </a:rPr>
              <a:t>에게 판매</a:t>
            </a:r>
            <a:r>
              <a:rPr lang="en-US" altLang="ko-KR" sz="1200" dirty="0" smtClean="0">
                <a:latin typeface="+mj-ea"/>
                <a:ea typeface="+mj-ea"/>
              </a:rPr>
              <a:t>, </a:t>
            </a:r>
            <a:r>
              <a:rPr lang="ko-KR" altLang="en-US" sz="1200" dirty="0" smtClean="0">
                <a:latin typeface="+mj-ea"/>
                <a:ea typeface="+mj-ea"/>
              </a:rPr>
              <a:t>우시장에 경매하는 경우 등의 </a:t>
            </a:r>
            <a:r>
              <a:rPr lang="en-US" altLang="ko-KR" sz="1200" dirty="0" smtClean="0">
                <a:latin typeface="+mj-ea"/>
                <a:ea typeface="+mj-ea"/>
              </a:rPr>
              <a:t>3</a:t>
            </a:r>
            <a:r>
              <a:rPr lang="ko-KR" altLang="en-US" sz="1200" dirty="0" smtClean="0">
                <a:latin typeface="+mj-ea"/>
                <a:ea typeface="+mj-ea"/>
              </a:rPr>
              <a:t>가지 경로가 있습니다</a:t>
            </a:r>
            <a:r>
              <a:rPr lang="en-US" altLang="ko-KR" sz="1200" dirty="0" smtClean="0">
                <a:latin typeface="+mj-ea"/>
                <a:ea typeface="+mj-ea"/>
              </a:rPr>
              <a:t>. </a:t>
            </a:r>
            <a:r>
              <a:rPr lang="ko-KR" altLang="en-US" sz="1200" dirty="0" smtClean="0">
                <a:latin typeface="+mj-ea"/>
                <a:ea typeface="+mj-ea"/>
              </a:rPr>
              <a:t>그러나 우시장은 주로 송아지나 암소들의 판매가 이루어지기 때문에</a:t>
            </a:r>
            <a:r>
              <a:rPr lang="en-US" altLang="ko-KR" sz="1200" dirty="0" smtClean="0">
                <a:latin typeface="+mj-ea"/>
                <a:ea typeface="+mj-ea"/>
              </a:rPr>
              <a:t>, </a:t>
            </a:r>
            <a:r>
              <a:rPr lang="ko-KR" altLang="en-US" sz="1200" dirty="0" smtClean="0">
                <a:latin typeface="+mj-ea"/>
                <a:ea typeface="+mj-ea"/>
              </a:rPr>
              <a:t>소고기 유통구조에서 차지하는 부분은 매우 낮습니다</a:t>
            </a:r>
            <a:r>
              <a:rPr lang="en-US" altLang="ko-KR" sz="1200" dirty="0" smtClean="0">
                <a:latin typeface="+mj-ea"/>
                <a:ea typeface="+mj-ea"/>
              </a:rPr>
              <a:t>. </a:t>
            </a:r>
            <a:endParaRPr lang="ko-KR" altLang="en-US" sz="1200" dirty="0" smtClean="0">
              <a:latin typeface="+mj-ea"/>
              <a:ea typeface="+mj-ea"/>
            </a:endParaRPr>
          </a:p>
          <a:p>
            <a:r>
              <a:rPr lang="en-US" altLang="ko-KR" sz="1200" dirty="0" smtClean="0">
                <a:latin typeface="+mj-ea"/>
                <a:ea typeface="+mj-ea"/>
              </a:rPr>
              <a:t>(</a:t>
            </a:r>
            <a:r>
              <a:rPr lang="ko-KR" altLang="en-US" sz="1200" dirty="0" smtClean="0">
                <a:latin typeface="+mj-ea"/>
                <a:ea typeface="+mj-ea"/>
              </a:rPr>
              <a:t>산지에서 판매된 소는</a:t>
            </a:r>
            <a:r>
              <a:rPr lang="en-US" altLang="ko-KR" sz="1200" dirty="0" smtClean="0">
                <a:latin typeface="+mj-ea"/>
                <a:ea typeface="+mj-ea"/>
              </a:rPr>
              <a:t>) </a:t>
            </a:r>
            <a:r>
              <a:rPr lang="ko-KR" altLang="en-US" sz="1200" dirty="0" smtClean="0">
                <a:latin typeface="+mj-ea"/>
                <a:ea typeface="+mj-ea"/>
              </a:rPr>
              <a:t>도축장을 반드시 거쳐야 하며</a:t>
            </a:r>
            <a:r>
              <a:rPr lang="en-US" altLang="ko-KR" sz="1200" dirty="0" smtClean="0">
                <a:latin typeface="+mj-ea"/>
                <a:ea typeface="+mj-ea"/>
              </a:rPr>
              <a:t>, </a:t>
            </a:r>
            <a:r>
              <a:rPr lang="ko-KR" altLang="en-US" sz="1200" dirty="0" smtClean="0">
                <a:latin typeface="+mj-ea"/>
                <a:ea typeface="+mj-ea"/>
              </a:rPr>
              <a:t>도축장</a:t>
            </a:r>
            <a:r>
              <a:rPr lang="en-US" altLang="ko-KR" sz="1200" dirty="0" smtClean="0">
                <a:latin typeface="+mj-ea"/>
                <a:ea typeface="+mj-ea"/>
              </a:rPr>
              <a:t>-&gt; </a:t>
            </a:r>
            <a:r>
              <a:rPr lang="ko-KR" altLang="en-US" sz="1200" dirty="0" smtClean="0">
                <a:latin typeface="+mj-ea"/>
                <a:ea typeface="+mj-ea"/>
              </a:rPr>
              <a:t>정육점</a:t>
            </a:r>
            <a:r>
              <a:rPr lang="en-US" altLang="ko-KR" sz="1200" dirty="0" smtClean="0">
                <a:latin typeface="+mj-ea"/>
                <a:ea typeface="+mj-ea"/>
              </a:rPr>
              <a:t>/</a:t>
            </a:r>
            <a:r>
              <a:rPr lang="ko-KR" altLang="en-US" sz="1200" dirty="0" smtClean="0">
                <a:latin typeface="+mj-ea"/>
                <a:ea typeface="+mj-ea"/>
              </a:rPr>
              <a:t>할인 매장</a:t>
            </a:r>
            <a:r>
              <a:rPr lang="en-US" altLang="ko-KR" sz="1200" dirty="0" smtClean="0">
                <a:latin typeface="+mj-ea"/>
                <a:ea typeface="+mj-ea"/>
              </a:rPr>
              <a:t>(=</a:t>
            </a:r>
            <a:r>
              <a:rPr lang="ko-KR" altLang="en-US" sz="1200" dirty="0" smtClean="0">
                <a:latin typeface="+mj-ea"/>
                <a:ea typeface="+mj-ea"/>
              </a:rPr>
              <a:t>도</a:t>
            </a:r>
            <a:r>
              <a:rPr lang="en-US" altLang="ko-KR" sz="1200" dirty="0" smtClean="0">
                <a:latin typeface="+mj-ea"/>
                <a:ea typeface="+mj-ea"/>
              </a:rPr>
              <a:t>/</a:t>
            </a:r>
            <a:r>
              <a:rPr lang="ko-KR" altLang="en-US" sz="1200" dirty="0" err="1" smtClean="0">
                <a:latin typeface="+mj-ea"/>
                <a:ea typeface="+mj-ea"/>
              </a:rPr>
              <a:t>소매장</a:t>
            </a:r>
            <a:r>
              <a:rPr lang="en-US" altLang="ko-KR" sz="1200" dirty="0" smtClean="0">
                <a:latin typeface="+mj-ea"/>
                <a:ea typeface="+mj-ea"/>
              </a:rPr>
              <a:t>) -&gt; </a:t>
            </a:r>
            <a:r>
              <a:rPr lang="ko-KR" altLang="en-US" sz="1200" dirty="0" smtClean="0">
                <a:latin typeface="+mj-ea"/>
                <a:ea typeface="+mj-ea"/>
              </a:rPr>
              <a:t>소비자 순으로 유통이 이루어지고 있습니다</a:t>
            </a:r>
            <a:r>
              <a:rPr lang="en-US" altLang="ko-KR" sz="1200" dirty="0" smtClean="0">
                <a:latin typeface="+mj-ea"/>
                <a:ea typeface="+mj-ea"/>
              </a:rPr>
              <a:t>. </a:t>
            </a:r>
            <a:r>
              <a:rPr lang="ko-KR" altLang="en-US" sz="1200" dirty="0" smtClean="0">
                <a:latin typeface="+mj-ea"/>
                <a:ea typeface="+mj-ea"/>
              </a:rPr>
              <a:t>특히</a:t>
            </a:r>
            <a:r>
              <a:rPr lang="en-US" altLang="ko-KR" sz="1200" dirty="0" smtClean="0">
                <a:latin typeface="+mj-ea"/>
                <a:ea typeface="+mj-ea"/>
              </a:rPr>
              <a:t>, </a:t>
            </a:r>
            <a:r>
              <a:rPr lang="ko-KR" altLang="en-US" sz="1200" dirty="0" smtClean="0">
                <a:latin typeface="+mj-ea"/>
                <a:ea typeface="+mj-ea"/>
              </a:rPr>
              <a:t>도</a:t>
            </a:r>
            <a:r>
              <a:rPr lang="en-US" altLang="ko-KR" sz="1200" dirty="0" smtClean="0">
                <a:latin typeface="+mj-ea"/>
                <a:ea typeface="+mj-ea"/>
              </a:rPr>
              <a:t>/</a:t>
            </a:r>
            <a:r>
              <a:rPr lang="ko-KR" altLang="en-US" sz="1200" dirty="0" smtClean="0">
                <a:latin typeface="+mj-ea"/>
                <a:ea typeface="+mj-ea"/>
              </a:rPr>
              <a:t>소 매장들의 개개인 인프라를 통한 유통은 소고기 유통구조를 더욱 복잡하게 만드는데 일조하고 있습니다</a:t>
            </a:r>
            <a:r>
              <a:rPr lang="en-US" altLang="ko-KR" sz="1200" dirty="0" smtClean="0">
                <a:latin typeface="+mj-ea"/>
                <a:ea typeface="+mj-ea"/>
              </a:rPr>
              <a:t>.</a:t>
            </a:r>
            <a:endParaRPr lang="ko-KR" altLang="en-US" sz="1200" dirty="0" smtClean="0">
              <a:latin typeface="+mj-ea"/>
              <a:ea typeface="+mj-ea"/>
            </a:endParaRPr>
          </a:p>
          <a:p>
            <a:endParaRPr lang="en-US" altLang="ko-KR" sz="1200" b="1" dirty="0" smtClean="0">
              <a:latin typeface="+mj-ea"/>
              <a:ea typeface="+mj-ea"/>
            </a:endParaRPr>
          </a:p>
          <a:p>
            <a:r>
              <a:rPr lang="en-US" altLang="ko-KR" sz="1200" b="1" dirty="0" smtClean="0">
                <a:latin typeface="+mj-ea"/>
                <a:ea typeface="+mj-ea"/>
              </a:rPr>
              <a:t>Q. </a:t>
            </a:r>
            <a:r>
              <a:rPr lang="ko-KR" altLang="en-US" sz="1200" b="1" dirty="0" smtClean="0">
                <a:latin typeface="+mj-ea"/>
                <a:ea typeface="+mj-ea"/>
              </a:rPr>
              <a:t>소고기 유통 구조에 대해서</a:t>
            </a:r>
            <a:r>
              <a:rPr lang="en-US" altLang="ko-KR" sz="1200" b="1" dirty="0" smtClean="0">
                <a:latin typeface="+mj-ea"/>
                <a:ea typeface="+mj-ea"/>
              </a:rPr>
              <a:t>, </a:t>
            </a:r>
            <a:r>
              <a:rPr lang="ko-KR" altLang="en-US" sz="1200" b="1" dirty="0" smtClean="0">
                <a:latin typeface="+mj-ea"/>
                <a:ea typeface="+mj-ea"/>
              </a:rPr>
              <a:t>물류적인 접근은 어떻게 이루어 져야 하는가요</a:t>
            </a:r>
            <a:r>
              <a:rPr lang="en-US" altLang="ko-KR" sz="1200" b="1" dirty="0" smtClean="0">
                <a:latin typeface="+mj-ea"/>
                <a:ea typeface="+mj-ea"/>
              </a:rPr>
              <a:t>?</a:t>
            </a:r>
            <a:endParaRPr lang="ko-KR" altLang="en-US" sz="1200" dirty="0" smtClean="0">
              <a:latin typeface="+mj-ea"/>
              <a:ea typeface="+mj-ea"/>
            </a:endParaRPr>
          </a:p>
          <a:p>
            <a:r>
              <a:rPr lang="ko-KR" altLang="en-US" sz="1200" dirty="0" smtClean="0">
                <a:latin typeface="+mj-ea"/>
                <a:ea typeface="+mj-ea"/>
              </a:rPr>
              <a:t>현 소고기 유통 구조는 개별 </a:t>
            </a:r>
            <a:r>
              <a:rPr lang="ko-KR" altLang="en-US" sz="1200" dirty="0" err="1" smtClean="0">
                <a:latin typeface="+mj-ea"/>
                <a:ea typeface="+mj-ea"/>
              </a:rPr>
              <a:t>출하애서</a:t>
            </a:r>
            <a:r>
              <a:rPr lang="ko-KR" altLang="en-US" sz="1200" dirty="0" smtClean="0">
                <a:latin typeface="+mj-ea"/>
                <a:ea typeface="+mj-ea"/>
              </a:rPr>
              <a:t> 소비자에게 배달되는 형태라고 볼 수 있습니다</a:t>
            </a:r>
            <a:r>
              <a:rPr lang="en-US" altLang="ko-KR" sz="1200" dirty="0" smtClean="0">
                <a:latin typeface="+mj-ea"/>
                <a:ea typeface="+mj-ea"/>
              </a:rPr>
              <a:t>. </a:t>
            </a:r>
            <a:r>
              <a:rPr lang="ko-KR" altLang="en-US" sz="1200" dirty="0" smtClean="0">
                <a:latin typeface="+mj-ea"/>
                <a:ea typeface="+mj-ea"/>
              </a:rPr>
              <a:t>물류적인 접근으로 본다면</a:t>
            </a:r>
            <a:r>
              <a:rPr lang="en-US" altLang="ko-KR" sz="1200" dirty="0" smtClean="0">
                <a:latin typeface="+mj-ea"/>
                <a:ea typeface="+mj-ea"/>
              </a:rPr>
              <a:t>, </a:t>
            </a:r>
            <a:r>
              <a:rPr lang="ko-KR" altLang="en-US" sz="1200" dirty="0" err="1" smtClean="0">
                <a:latin typeface="+mj-ea"/>
                <a:ea typeface="+mj-ea"/>
              </a:rPr>
              <a:t>축산지에서</a:t>
            </a:r>
            <a:r>
              <a:rPr lang="ko-KR" altLang="en-US" sz="1200" dirty="0" smtClean="0">
                <a:latin typeface="+mj-ea"/>
                <a:ea typeface="+mj-ea"/>
              </a:rPr>
              <a:t> 개별 유통되는 소고기를 한 장소에 모으고</a:t>
            </a:r>
            <a:r>
              <a:rPr lang="en-US" altLang="ko-KR" sz="1200" dirty="0" smtClean="0">
                <a:latin typeface="+mj-ea"/>
                <a:ea typeface="+mj-ea"/>
              </a:rPr>
              <a:t>, </a:t>
            </a:r>
            <a:r>
              <a:rPr lang="ko-KR" altLang="en-US" sz="1200" dirty="0" smtClean="0">
                <a:latin typeface="+mj-ea"/>
                <a:ea typeface="+mj-ea"/>
              </a:rPr>
              <a:t>이를 다시 소비자에게 유통 시키는 접근이 필요하다고 생각합니다</a:t>
            </a:r>
            <a:r>
              <a:rPr lang="en-US" altLang="ko-KR" sz="1200" dirty="0" smtClean="0">
                <a:latin typeface="+mj-ea"/>
                <a:ea typeface="+mj-ea"/>
              </a:rPr>
              <a:t>. </a:t>
            </a:r>
            <a:r>
              <a:rPr lang="ko-KR" altLang="en-US" sz="1200" dirty="0" smtClean="0">
                <a:latin typeface="+mj-ea"/>
                <a:ea typeface="+mj-ea"/>
              </a:rPr>
              <a:t>이를 위하여 정부는 ‘각각의 축산지 조직화’</a:t>
            </a:r>
            <a:r>
              <a:rPr lang="en-US" altLang="ko-KR" sz="1200" dirty="0" smtClean="0">
                <a:latin typeface="+mj-ea"/>
                <a:ea typeface="+mj-ea"/>
              </a:rPr>
              <a:t>, ‘</a:t>
            </a:r>
            <a:r>
              <a:rPr lang="ko-KR" altLang="en-US" sz="1200" dirty="0" smtClean="0">
                <a:latin typeface="+mj-ea"/>
                <a:ea typeface="+mj-ea"/>
              </a:rPr>
              <a:t>유통물류센터 건립’등을 추진하고 있는 상태입니다</a:t>
            </a:r>
            <a:r>
              <a:rPr lang="en-US" altLang="ko-KR" sz="1200" dirty="0" smtClean="0">
                <a:latin typeface="+mj-ea"/>
                <a:ea typeface="+mj-ea"/>
              </a:rPr>
              <a:t>.</a:t>
            </a:r>
            <a:endParaRPr lang="ko-KR" altLang="en-US" sz="1200" dirty="0" smtClean="0">
              <a:latin typeface="+mj-ea"/>
              <a:ea typeface="+mj-ea"/>
            </a:endParaRPr>
          </a:p>
          <a:p>
            <a:endParaRPr lang="en-US" altLang="ko-KR" sz="1200" b="1" dirty="0" smtClean="0">
              <a:latin typeface="+mj-ea"/>
              <a:ea typeface="+mj-ea"/>
            </a:endParaRPr>
          </a:p>
          <a:p>
            <a:r>
              <a:rPr lang="en-US" altLang="ko-KR" sz="1200" b="1" dirty="0" smtClean="0">
                <a:latin typeface="+mj-ea"/>
                <a:ea typeface="+mj-ea"/>
              </a:rPr>
              <a:t>Q. </a:t>
            </a:r>
            <a:r>
              <a:rPr lang="ko-KR" altLang="en-US" sz="1200" b="1" dirty="0" smtClean="0">
                <a:latin typeface="+mj-ea"/>
                <a:ea typeface="+mj-ea"/>
              </a:rPr>
              <a:t>현 유통구조에서 </a:t>
            </a:r>
            <a:r>
              <a:rPr lang="ko-KR" altLang="en-US" sz="1200" b="1" dirty="0" err="1" smtClean="0">
                <a:latin typeface="+mj-ea"/>
                <a:ea typeface="+mj-ea"/>
              </a:rPr>
              <a:t>이력제는</a:t>
            </a:r>
            <a:r>
              <a:rPr lang="ko-KR" altLang="en-US" sz="1200" b="1" dirty="0" smtClean="0">
                <a:latin typeface="+mj-ea"/>
                <a:ea typeface="+mj-ea"/>
              </a:rPr>
              <a:t> 잘 시행 되고 있는가요</a:t>
            </a:r>
            <a:r>
              <a:rPr lang="en-US" altLang="ko-KR" sz="1200" b="1" dirty="0" smtClean="0">
                <a:latin typeface="+mj-ea"/>
                <a:ea typeface="+mj-ea"/>
              </a:rPr>
              <a:t>?</a:t>
            </a:r>
            <a:endParaRPr lang="ko-KR" altLang="en-US" sz="1200" dirty="0" smtClean="0">
              <a:latin typeface="+mj-ea"/>
              <a:ea typeface="+mj-ea"/>
            </a:endParaRPr>
          </a:p>
          <a:p>
            <a:r>
              <a:rPr lang="ko-KR" altLang="en-US" sz="1200" dirty="0" err="1" smtClean="0">
                <a:latin typeface="+mj-ea"/>
                <a:ea typeface="+mj-ea"/>
              </a:rPr>
              <a:t>이력제는</a:t>
            </a:r>
            <a:r>
              <a:rPr lang="ko-KR" altLang="en-US" sz="1200" dirty="0" smtClean="0">
                <a:latin typeface="+mj-ea"/>
                <a:ea typeface="+mj-ea"/>
              </a:rPr>
              <a:t> 소의 출생부터 소비자에게 전달 할 때까지</a:t>
            </a:r>
            <a:r>
              <a:rPr lang="en-US" altLang="ko-KR" sz="1200" dirty="0" smtClean="0">
                <a:latin typeface="+mj-ea"/>
                <a:ea typeface="+mj-ea"/>
              </a:rPr>
              <a:t>, tracking</a:t>
            </a:r>
            <a:r>
              <a:rPr lang="ko-KR" altLang="en-US" sz="1200" dirty="0" smtClean="0">
                <a:latin typeface="+mj-ea"/>
                <a:ea typeface="+mj-ea"/>
              </a:rPr>
              <a:t>하는 것을 의미하며</a:t>
            </a:r>
            <a:r>
              <a:rPr lang="en-US" altLang="ko-KR" sz="1200" dirty="0" smtClean="0">
                <a:latin typeface="+mj-ea"/>
                <a:ea typeface="+mj-ea"/>
              </a:rPr>
              <a:t>, </a:t>
            </a:r>
            <a:r>
              <a:rPr lang="ko-KR" altLang="en-US" sz="1200" dirty="0" smtClean="0">
                <a:latin typeface="+mj-ea"/>
                <a:ea typeface="+mj-ea"/>
              </a:rPr>
              <a:t>이는 잘 시행되고 있다고 생각합니다</a:t>
            </a:r>
            <a:r>
              <a:rPr lang="en-US" altLang="ko-KR" sz="1200" dirty="0" smtClean="0">
                <a:latin typeface="+mj-ea"/>
                <a:ea typeface="+mj-ea"/>
              </a:rPr>
              <a:t>.</a:t>
            </a:r>
            <a:endParaRPr lang="ko-KR" altLang="en-US" sz="1200" dirty="0" smtClean="0">
              <a:latin typeface="+mj-ea"/>
              <a:ea typeface="+mj-ea"/>
            </a:endParaRPr>
          </a:p>
          <a:p>
            <a:endParaRPr lang="en-US" altLang="ko-KR" sz="1200" b="1" dirty="0" smtClean="0">
              <a:latin typeface="+mj-ea"/>
              <a:ea typeface="+mj-ea"/>
            </a:endParaRPr>
          </a:p>
          <a:p>
            <a:r>
              <a:rPr lang="en-US" altLang="ko-KR" sz="1200" b="1" dirty="0" smtClean="0">
                <a:latin typeface="+mj-ea"/>
                <a:ea typeface="+mj-ea"/>
              </a:rPr>
              <a:t>Q. </a:t>
            </a:r>
            <a:r>
              <a:rPr lang="ko-KR" altLang="en-US" sz="1200" b="1" dirty="0" smtClean="0">
                <a:latin typeface="+mj-ea"/>
                <a:ea typeface="+mj-ea"/>
              </a:rPr>
              <a:t>한우 유통구조에 도입 예정이거나 도입 한 신기술이 있는가요</a:t>
            </a:r>
            <a:r>
              <a:rPr lang="en-US" altLang="ko-KR" sz="1200" b="1" dirty="0" smtClean="0">
                <a:latin typeface="+mj-ea"/>
                <a:ea typeface="+mj-ea"/>
              </a:rPr>
              <a:t>?</a:t>
            </a:r>
            <a:endParaRPr lang="ko-KR" altLang="en-US" sz="1200" dirty="0" smtClean="0">
              <a:latin typeface="+mj-ea"/>
              <a:ea typeface="+mj-ea"/>
            </a:endParaRPr>
          </a:p>
          <a:p>
            <a:r>
              <a:rPr lang="en-US" altLang="ko-KR" sz="1200" dirty="0" smtClean="0">
                <a:latin typeface="+mj-ea"/>
                <a:ea typeface="+mj-ea"/>
              </a:rPr>
              <a:t>(</a:t>
            </a:r>
            <a:r>
              <a:rPr lang="ko-KR" altLang="en-US" sz="1200" dirty="0" smtClean="0">
                <a:latin typeface="+mj-ea"/>
                <a:ea typeface="+mj-ea"/>
              </a:rPr>
              <a:t>한우 유통구조에 대한</a:t>
            </a:r>
            <a:r>
              <a:rPr lang="en-US" altLang="ko-KR" sz="1200" dirty="0" smtClean="0">
                <a:latin typeface="+mj-ea"/>
                <a:ea typeface="+mj-ea"/>
              </a:rPr>
              <a:t>) </a:t>
            </a:r>
            <a:r>
              <a:rPr lang="ko-KR" altLang="en-US" sz="1200" dirty="0" smtClean="0">
                <a:latin typeface="+mj-ea"/>
                <a:ea typeface="+mj-ea"/>
              </a:rPr>
              <a:t>신 기술은 아직 도입되지 않았습니다</a:t>
            </a:r>
            <a:r>
              <a:rPr lang="en-US" altLang="ko-KR" sz="1200" dirty="0" smtClean="0">
                <a:latin typeface="+mj-ea"/>
                <a:ea typeface="+mj-ea"/>
              </a:rPr>
              <a:t>. </a:t>
            </a:r>
            <a:r>
              <a:rPr lang="ko-KR" altLang="en-US" sz="1200" dirty="0" smtClean="0">
                <a:latin typeface="+mj-ea"/>
                <a:ea typeface="+mj-ea"/>
              </a:rPr>
              <a:t>하지만 기술 도입 보다는 기술 전문인을 육성하는 것이 선 과제라고 생각합니다</a:t>
            </a:r>
            <a:r>
              <a:rPr lang="en-US" altLang="ko-KR" sz="1200" dirty="0" smtClean="0">
                <a:latin typeface="+mj-ea"/>
                <a:ea typeface="+mj-ea"/>
              </a:rPr>
              <a:t>. </a:t>
            </a:r>
            <a:r>
              <a:rPr lang="ko-KR" altLang="en-US" sz="1200" dirty="0" smtClean="0">
                <a:latin typeface="+mj-ea"/>
                <a:ea typeface="+mj-ea"/>
              </a:rPr>
              <a:t>국내 기술 양성프로그램이 아직 활성화 되지 않은 상태에서</a:t>
            </a:r>
            <a:r>
              <a:rPr lang="en-US" altLang="ko-KR" sz="1200" dirty="0" smtClean="0">
                <a:latin typeface="+mj-ea"/>
                <a:ea typeface="+mj-ea"/>
              </a:rPr>
              <a:t>, </a:t>
            </a:r>
            <a:r>
              <a:rPr lang="ko-KR" altLang="en-US" sz="1200" dirty="0" smtClean="0">
                <a:latin typeface="+mj-ea"/>
                <a:ea typeface="+mj-ea"/>
              </a:rPr>
              <a:t>이를 활성화되기 위한 정부 지원 필요하다고 생각합니다</a:t>
            </a:r>
            <a:r>
              <a:rPr lang="en-US" altLang="ko-KR" sz="1200" dirty="0" smtClean="0">
                <a:latin typeface="+mj-ea"/>
                <a:ea typeface="+mj-ea"/>
              </a:rPr>
              <a:t>.</a:t>
            </a:r>
          </a:p>
          <a:p>
            <a:endParaRPr lang="en-US" altLang="ko-KR" sz="1200" dirty="0" smtClean="0">
              <a:latin typeface="+mj-ea"/>
              <a:ea typeface="+mj-ea"/>
            </a:endParaRPr>
          </a:p>
          <a:p>
            <a:endParaRPr lang="en-US" altLang="ko-KR" sz="1200" dirty="0" smtClean="0">
              <a:latin typeface="+mj-ea"/>
              <a:ea typeface="+mj-ea"/>
            </a:endParaRPr>
          </a:p>
          <a:p>
            <a:endParaRPr lang="en-US" altLang="ko-KR" sz="1200" dirty="0" smtClean="0">
              <a:latin typeface="+mj-ea"/>
              <a:ea typeface="+mj-ea"/>
            </a:endParaRPr>
          </a:p>
          <a:p>
            <a:endParaRPr lang="en-US" altLang="ko-KR" sz="1200" dirty="0" smtClean="0">
              <a:latin typeface="+mj-ea"/>
              <a:ea typeface="+mj-ea"/>
            </a:endParaRPr>
          </a:p>
          <a:p>
            <a:endParaRPr lang="en-US" altLang="ko-KR" sz="1200" dirty="0" smtClean="0">
              <a:latin typeface="+mj-ea"/>
              <a:ea typeface="+mj-ea"/>
            </a:endParaRPr>
          </a:p>
          <a:p>
            <a:endParaRPr lang="en-US" altLang="ko-KR" sz="1200" dirty="0" smtClean="0">
              <a:latin typeface="+mj-ea"/>
              <a:ea typeface="+mj-ea"/>
            </a:endParaRPr>
          </a:p>
          <a:p>
            <a:endParaRPr lang="ko-KR" altLang="en-US" sz="1200" dirty="0" smtClean="0">
              <a:latin typeface="+mj-ea"/>
              <a:ea typeface="+mj-ea"/>
            </a:endParaRPr>
          </a:p>
          <a:p>
            <a:pPr algn="ctr"/>
            <a:endParaRPr lang="ko-KR" altLang="en-US" dirty="0"/>
          </a:p>
        </p:txBody>
      </p:sp>
      <p:pic>
        <p:nvPicPr>
          <p:cNvPr id="5" name="그림 4" descr="%B9%AB%C1%A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06" y="71414"/>
            <a:ext cx="3717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5-1.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인터뷰 내용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(2)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79512" y="620688"/>
            <a:ext cx="8784976" cy="606457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1200" b="1" smtClean="0"/>
          </a:p>
          <a:p>
            <a:endParaRPr lang="en-US" altLang="ko-KR" sz="1200" b="1" smtClean="0"/>
          </a:p>
          <a:p>
            <a:endParaRPr lang="en-US" altLang="ko-KR" sz="1200" b="1" smtClean="0"/>
          </a:p>
          <a:p>
            <a:r>
              <a:rPr lang="en-US" altLang="ko-KR" sz="1200" b="1" smtClean="0"/>
              <a:t>&lt;</a:t>
            </a:r>
            <a:r>
              <a:rPr lang="ko-KR" altLang="en-US" sz="1200" b="1" smtClean="0"/>
              <a:t>인터뷰 </a:t>
            </a:r>
            <a:r>
              <a:rPr lang="en-US" altLang="ko-KR" sz="1200" b="1" smtClean="0"/>
              <a:t>2&gt;</a:t>
            </a:r>
            <a:endParaRPr lang="ko-KR" altLang="en-US" sz="1200" smtClean="0"/>
          </a:p>
          <a:p>
            <a:r>
              <a:rPr lang="en-US" altLang="ko-KR" sz="1200" b="1" smtClean="0"/>
              <a:t>-</a:t>
            </a:r>
            <a:r>
              <a:rPr lang="ko-KR" altLang="en-US" sz="1200" b="1" smtClean="0"/>
              <a:t>한우자조금위원회</a:t>
            </a:r>
            <a:r>
              <a:rPr lang="en-US" altLang="ko-KR" sz="1200" b="1" smtClean="0"/>
              <a:t>, </a:t>
            </a:r>
            <a:r>
              <a:rPr lang="ko-KR" altLang="en-US" sz="1200" b="1" smtClean="0"/>
              <a:t>김창호 차장</a:t>
            </a:r>
            <a:endParaRPr lang="en-US" altLang="ko-KR" sz="1200" b="1" smtClean="0"/>
          </a:p>
          <a:p>
            <a:endParaRPr lang="ko-KR" altLang="en-US" sz="1200" smtClean="0"/>
          </a:p>
          <a:p>
            <a:r>
              <a:rPr lang="en-US" altLang="ko-KR" sz="1200" b="1" smtClean="0"/>
              <a:t>Q. </a:t>
            </a:r>
            <a:r>
              <a:rPr lang="ko-KR" altLang="en-US" sz="1200" b="1" smtClean="0"/>
              <a:t>소고기 유통구조에 대한 자료를 찾을 수 있는 곳은 어디 있나요</a:t>
            </a:r>
            <a:r>
              <a:rPr lang="en-US" altLang="ko-KR" sz="1200" b="1" smtClean="0"/>
              <a:t>?</a:t>
            </a:r>
            <a:endParaRPr lang="ko-KR" altLang="en-US" sz="1200" smtClean="0"/>
          </a:p>
          <a:p>
            <a:r>
              <a:rPr lang="en-US" altLang="ko-KR" sz="1200" smtClean="0"/>
              <a:t>AT</a:t>
            </a:r>
            <a:r>
              <a:rPr lang="ko-KR" altLang="en-US" sz="1200" smtClean="0"/>
              <a:t>농수산물유통센터 및 한우 자조금 위원회를 통하여 축산물 유통과정에 대한 정보를 얻을 수 있습니다</a:t>
            </a:r>
            <a:r>
              <a:rPr lang="en-US" altLang="ko-KR" sz="1200" smtClean="0"/>
              <a:t>. </a:t>
            </a:r>
            <a:endParaRPr lang="ko-KR" altLang="en-US" sz="1200" smtClean="0"/>
          </a:p>
          <a:p>
            <a:endParaRPr lang="en-US" altLang="ko-KR" sz="1200" b="1" smtClean="0"/>
          </a:p>
          <a:p>
            <a:r>
              <a:rPr lang="en-US" altLang="ko-KR" sz="1200" b="1" smtClean="0"/>
              <a:t>Q. </a:t>
            </a:r>
            <a:r>
              <a:rPr lang="ko-KR" altLang="en-US" sz="1200" b="1" smtClean="0"/>
              <a:t>소고기 유통 구조는 어떻게 구성되며</a:t>
            </a:r>
            <a:r>
              <a:rPr lang="en-US" altLang="ko-KR" sz="1200" b="1" smtClean="0"/>
              <a:t>, </a:t>
            </a:r>
            <a:r>
              <a:rPr lang="ko-KR" altLang="en-US" sz="1200" b="1" smtClean="0"/>
              <a:t>각 구성원들의 역할은 무엇인가요</a:t>
            </a:r>
            <a:r>
              <a:rPr lang="en-US" altLang="ko-KR" sz="1200" b="1" smtClean="0"/>
              <a:t>?</a:t>
            </a:r>
            <a:endParaRPr lang="ko-KR" altLang="en-US" sz="1200" smtClean="0"/>
          </a:p>
          <a:p>
            <a:r>
              <a:rPr lang="ko-KR" altLang="en-US" sz="1200" smtClean="0"/>
              <a:t>소고기 유통 단계는 매우 복잡하며</a:t>
            </a:r>
            <a:r>
              <a:rPr lang="en-US" altLang="ko-KR" sz="1200" smtClean="0"/>
              <a:t>, </a:t>
            </a:r>
            <a:r>
              <a:rPr lang="ko-KR" altLang="en-US" sz="1200" smtClean="0"/>
              <a:t>보통 </a:t>
            </a:r>
            <a:r>
              <a:rPr lang="en-US" altLang="ko-KR" sz="1200" smtClean="0"/>
              <a:t>6</a:t>
            </a:r>
            <a:r>
              <a:rPr lang="ko-KR" altLang="en-US" sz="1200" smtClean="0"/>
              <a:t>단계 이상으로 이루어져 있으며</a:t>
            </a:r>
            <a:r>
              <a:rPr lang="en-US" altLang="ko-KR" sz="1200" smtClean="0"/>
              <a:t>, </a:t>
            </a:r>
            <a:r>
              <a:rPr lang="ko-KR" altLang="en-US" sz="1200" smtClean="0"/>
              <a:t>직거래는 </a:t>
            </a:r>
            <a:r>
              <a:rPr lang="en-US" altLang="ko-KR" sz="1200" smtClean="0"/>
              <a:t>3-4</a:t>
            </a:r>
            <a:r>
              <a:rPr lang="ko-KR" altLang="en-US" sz="1200" smtClean="0"/>
              <a:t>단계로 이루어져 있습니다</a:t>
            </a:r>
            <a:r>
              <a:rPr lang="en-US" altLang="ko-KR" sz="1200" smtClean="0"/>
              <a:t>. </a:t>
            </a:r>
            <a:r>
              <a:rPr lang="ko-KR" altLang="en-US" sz="1200" smtClean="0"/>
              <a:t>농가의 경우</a:t>
            </a:r>
            <a:r>
              <a:rPr lang="en-US" altLang="ko-KR" sz="1200" smtClean="0"/>
              <a:t>, </a:t>
            </a:r>
            <a:r>
              <a:rPr lang="ko-KR" altLang="en-US" sz="1200" smtClean="0"/>
              <a:t>소를 직접 시장에 운송해서 판매하는 경로와 수집상이 농가에서 문전 거래 하는 경로로 이루어져 있습니다</a:t>
            </a:r>
            <a:r>
              <a:rPr lang="en-US" altLang="ko-KR" sz="1200" smtClean="0"/>
              <a:t>. </a:t>
            </a:r>
            <a:r>
              <a:rPr lang="ko-KR" altLang="en-US" sz="1200" smtClean="0"/>
              <a:t>거래된 소는 도축장으로 운송되며</a:t>
            </a:r>
            <a:r>
              <a:rPr lang="en-US" altLang="ko-KR" sz="1200" smtClean="0"/>
              <a:t>, </a:t>
            </a:r>
            <a:r>
              <a:rPr lang="ko-KR" altLang="en-US" sz="1200" smtClean="0"/>
              <a:t>이는 유통업체로 이송되어 판매됩니다</a:t>
            </a:r>
            <a:r>
              <a:rPr lang="en-US" altLang="ko-KR" sz="1200" smtClean="0"/>
              <a:t>.</a:t>
            </a:r>
            <a:endParaRPr lang="ko-KR" altLang="en-US" sz="1200" smtClean="0"/>
          </a:p>
          <a:p>
            <a:endParaRPr lang="en-US" altLang="ko-KR" sz="1200" b="1" smtClean="0"/>
          </a:p>
          <a:p>
            <a:r>
              <a:rPr lang="en-US" altLang="ko-KR" sz="1200" b="1" smtClean="0"/>
              <a:t>Q. </a:t>
            </a:r>
            <a:r>
              <a:rPr lang="ko-KR" altLang="en-US" sz="1200" b="1" smtClean="0"/>
              <a:t>현 유통구조가 개선되어야 한다고 보십니까</a:t>
            </a:r>
            <a:r>
              <a:rPr lang="en-US" altLang="ko-KR" sz="1200" b="1" smtClean="0"/>
              <a:t>?</a:t>
            </a:r>
            <a:endParaRPr lang="ko-KR" altLang="en-US" sz="1200" smtClean="0"/>
          </a:p>
          <a:p>
            <a:r>
              <a:rPr lang="ko-KR" altLang="en-US" sz="1200" smtClean="0"/>
              <a:t>많은 학자들이 유통 비용 줄여야 한다고 하지만</a:t>
            </a:r>
            <a:r>
              <a:rPr lang="en-US" altLang="ko-KR" sz="1200" smtClean="0"/>
              <a:t>, </a:t>
            </a:r>
            <a:r>
              <a:rPr lang="ko-KR" altLang="en-US" sz="1200" smtClean="0"/>
              <a:t>관습적으로 시행되어 오던 것을 바꾸는 것이 쉽지 않습니다</a:t>
            </a:r>
            <a:r>
              <a:rPr lang="en-US" altLang="ko-KR" sz="1200" smtClean="0"/>
              <a:t>. </a:t>
            </a:r>
            <a:r>
              <a:rPr lang="ko-KR" altLang="en-US" sz="1200" smtClean="0"/>
              <a:t>유통 구조가 단순화되면 좋지만</a:t>
            </a:r>
            <a:r>
              <a:rPr lang="en-US" altLang="ko-KR" sz="1200" smtClean="0"/>
              <a:t>, (</a:t>
            </a:r>
            <a:r>
              <a:rPr lang="ko-KR" altLang="en-US" sz="1200" smtClean="0"/>
              <a:t>소고기</a:t>
            </a:r>
            <a:r>
              <a:rPr lang="en-US" altLang="ko-KR" sz="1200" smtClean="0"/>
              <a:t>)</a:t>
            </a:r>
            <a:r>
              <a:rPr lang="ko-KR" altLang="en-US" sz="1200" smtClean="0"/>
              <a:t>물량이 필요하거나 또는 </a:t>
            </a:r>
            <a:r>
              <a:rPr lang="en-US" altLang="ko-KR" sz="1200" smtClean="0"/>
              <a:t>(</a:t>
            </a:r>
            <a:r>
              <a:rPr lang="ko-KR" altLang="en-US" sz="1200" smtClean="0"/>
              <a:t>소고기</a:t>
            </a:r>
            <a:r>
              <a:rPr lang="en-US" altLang="ko-KR" sz="1200" smtClean="0"/>
              <a:t>)</a:t>
            </a:r>
            <a:r>
              <a:rPr lang="ko-KR" altLang="en-US" sz="1200" smtClean="0"/>
              <a:t>물량을 대규모로 불필요하게 유통될 수 있기 때문에</a:t>
            </a:r>
            <a:r>
              <a:rPr lang="en-US" altLang="ko-KR" sz="1200" smtClean="0"/>
              <a:t>, </a:t>
            </a:r>
            <a:r>
              <a:rPr lang="ko-KR" altLang="en-US" sz="1200" smtClean="0"/>
              <a:t>현 구성원들은 버퍼</a:t>
            </a:r>
            <a:r>
              <a:rPr lang="en-US" altLang="ko-KR" sz="1200" smtClean="0"/>
              <a:t>(buffer)</a:t>
            </a:r>
            <a:r>
              <a:rPr lang="ko-KR" altLang="en-US" sz="1200" smtClean="0"/>
              <a:t>의 역할로서도 활동합니다</a:t>
            </a:r>
            <a:r>
              <a:rPr lang="en-US" altLang="ko-KR" sz="1200" smtClean="0"/>
              <a:t>. </a:t>
            </a:r>
            <a:endParaRPr lang="ko-KR" altLang="en-US" sz="1200" smtClean="0"/>
          </a:p>
          <a:p>
            <a:endParaRPr lang="en-US" altLang="ko-KR" sz="1200" b="1" smtClean="0"/>
          </a:p>
          <a:p>
            <a:r>
              <a:rPr lang="en-US" altLang="ko-KR" sz="1200" b="1" smtClean="0"/>
              <a:t>Q. </a:t>
            </a:r>
            <a:r>
              <a:rPr lang="ko-KR" altLang="en-US" sz="1200" b="1" smtClean="0"/>
              <a:t>이마트 미트센터에 대해서 어떻게 생각하나요</a:t>
            </a:r>
            <a:r>
              <a:rPr lang="en-US" altLang="ko-KR" sz="1200" b="1" smtClean="0"/>
              <a:t>?</a:t>
            </a:r>
            <a:endParaRPr lang="ko-KR" altLang="en-US" sz="1200" smtClean="0"/>
          </a:p>
          <a:p>
            <a:r>
              <a:rPr lang="ko-KR" altLang="en-US" sz="1200" smtClean="0"/>
              <a:t>이마트 회장이 한우에 대한 관심 많습니다</a:t>
            </a:r>
            <a:r>
              <a:rPr lang="en-US" altLang="ko-KR" sz="1200" smtClean="0"/>
              <a:t>. </a:t>
            </a:r>
            <a:r>
              <a:rPr lang="ko-KR" altLang="en-US" sz="1200" smtClean="0"/>
              <a:t>반값에 공급할 수 있도록 체제를 바꿔 나가겠다는 취지하에 미트 센터를 건립하였으며</a:t>
            </a:r>
            <a:r>
              <a:rPr lang="en-US" altLang="ko-KR" sz="1200" smtClean="0"/>
              <a:t>, </a:t>
            </a:r>
            <a:r>
              <a:rPr lang="ko-KR" altLang="en-US" sz="1200" smtClean="0"/>
              <a:t>소고기 담당자들이 경매 자격증을 따는 것을 통하여 이마트의 한우 관심이 높음을 알 수 있습니다</a:t>
            </a:r>
            <a:r>
              <a:rPr lang="en-US" altLang="ko-KR" sz="1200" smtClean="0"/>
              <a:t>..</a:t>
            </a:r>
            <a:endParaRPr lang="ko-KR" altLang="en-US" sz="1200" smtClean="0"/>
          </a:p>
          <a:p>
            <a:r>
              <a:rPr lang="ko-KR" altLang="en-US" sz="1200" smtClean="0"/>
              <a:t>유통 마진을 없앤다는 것은 긍정적이지만</a:t>
            </a:r>
            <a:r>
              <a:rPr lang="en-US" altLang="ko-KR" sz="1200" smtClean="0"/>
              <a:t>, </a:t>
            </a:r>
            <a:r>
              <a:rPr lang="ko-KR" altLang="en-US" sz="1200" smtClean="0"/>
              <a:t>추후에 </a:t>
            </a:r>
            <a:r>
              <a:rPr lang="en-US" altLang="ko-KR" sz="1200" smtClean="0"/>
              <a:t>(</a:t>
            </a:r>
            <a:r>
              <a:rPr lang="ko-KR" altLang="en-US" sz="1200" smtClean="0"/>
              <a:t>이마트 같은</a:t>
            </a:r>
            <a:r>
              <a:rPr lang="en-US" altLang="ko-KR" sz="1200" smtClean="0"/>
              <a:t>)</a:t>
            </a:r>
            <a:r>
              <a:rPr lang="ko-KR" altLang="en-US" sz="1200" smtClean="0"/>
              <a:t>사기업</a:t>
            </a:r>
            <a:r>
              <a:rPr lang="en-US" altLang="ko-KR" sz="1200" smtClean="0"/>
              <a:t>/ </a:t>
            </a:r>
            <a:r>
              <a:rPr lang="ko-KR" altLang="en-US" sz="1200" smtClean="0"/>
              <a:t>대기업들이 </a:t>
            </a:r>
          </a:p>
          <a:p>
            <a:r>
              <a:rPr lang="ko-KR" altLang="en-US" sz="1200" smtClean="0"/>
              <a:t>과점적 또는 독점적 행동으로 발전할 수 있으며</a:t>
            </a:r>
            <a:r>
              <a:rPr lang="en-US" altLang="ko-KR" sz="1200" smtClean="0"/>
              <a:t>, </a:t>
            </a:r>
            <a:r>
              <a:rPr lang="ko-KR" altLang="en-US" sz="1200" smtClean="0"/>
              <a:t>이로 인한 시장을 왜곡 하는 행동이 발생할 수 있다고 생각합니다</a:t>
            </a:r>
            <a:r>
              <a:rPr lang="en-US" altLang="ko-KR" sz="1200" smtClean="0"/>
              <a:t>.</a:t>
            </a:r>
            <a:endParaRPr lang="ko-KR" altLang="en-US" sz="1200" smtClean="0"/>
          </a:p>
          <a:p>
            <a:endParaRPr lang="en-US" altLang="ko-KR" sz="1200" b="1" smtClean="0"/>
          </a:p>
          <a:p>
            <a:r>
              <a:rPr lang="en-US" altLang="ko-KR" sz="1200" b="1" smtClean="0"/>
              <a:t>Q. </a:t>
            </a:r>
            <a:r>
              <a:rPr lang="ko-KR" altLang="en-US" sz="1200" b="1" smtClean="0"/>
              <a:t>소고기 유통구조에 대한 선진 사례로는 무엇이 있는가</a:t>
            </a:r>
            <a:r>
              <a:rPr lang="en-US" altLang="ko-KR" sz="1200" b="1" smtClean="0"/>
              <a:t>?</a:t>
            </a:r>
            <a:endParaRPr lang="ko-KR" altLang="en-US" sz="1200" smtClean="0"/>
          </a:p>
          <a:p>
            <a:r>
              <a:rPr lang="ko-KR" altLang="en-US" sz="1200" smtClean="0"/>
              <a:t>최근 한국정부는 </a:t>
            </a:r>
            <a:r>
              <a:rPr lang="en-US" altLang="ko-KR" sz="1200" smtClean="0"/>
              <a:t>(</a:t>
            </a:r>
            <a:r>
              <a:rPr lang="ko-KR" altLang="en-US" sz="1200" smtClean="0"/>
              <a:t>소고기 거래를</a:t>
            </a:r>
            <a:r>
              <a:rPr lang="en-US" altLang="ko-KR" sz="1200" smtClean="0"/>
              <a:t>) </a:t>
            </a:r>
            <a:r>
              <a:rPr lang="ko-KR" altLang="en-US" sz="1200" smtClean="0"/>
              <a:t>부분육 거래로 나가겠다고 하였으며</a:t>
            </a:r>
            <a:r>
              <a:rPr lang="en-US" altLang="ko-KR" sz="1200" smtClean="0"/>
              <a:t>, </a:t>
            </a:r>
            <a:r>
              <a:rPr lang="ko-KR" altLang="en-US" sz="1200" smtClean="0"/>
              <a:t>이미 외국에서는 시행 중에 있습니다</a:t>
            </a:r>
            <a:r>
              <a:rPr lang="en-US" altLang="ko-KR" sz="1200" smtClean="0"/>
              <a:t>. </a:t>
            </a:r>
            <a:r>
              <a:rPr lang="ko-KR" altLang="en-US" sz="1200" smtClean="0"/>
              <a:t>이와 같은 부분육 거래가 더욱 발전되는 방향으로 나가는 것이 좋다고 생각합니다</a:t>
            </a:r>
            <a:r>
              <a:rPr lang="en-US" altLang="ko-KR" sz="1200" smtClean="0"/>
              <a:t>.</a:t>
            </a:r>
            <a:endParaRPr lang="ko-KR" altLang="en-US" sz="1200" smtClean="0"/>
          </a:p>
          <a:p>
            <a:endParaRPr lang="en-US" altLang="ko-KR" sz="1200" smtClean="0">
              <a:latin typeface="+mj-ea"/>
              <a:ea typeface="+mj-ea"/>
            </a:endParaRPr>
          </a:p>
          <a:p>
            <a:endParaRPr lang="en-US" altLang="ko-KR" sz="1200" smtClean="0">
              <a:latin typeface="+mj-ea"/>
              <a:ea typeface="+mj-ea"/>
            </a:endParaRPr>
          </a:p>
          <a:p>
            <a:endParaRPr lang="en-US" altLang="ko-KR" sz="1200" smtClean="0">
              <a:latin typeface="+mj-ea"/>
              <a:ea typeface="+mj-ea"/>
            </a:endParaRPr>
          </a:p>
          <a:p>
            <a:endParaRPr lang="en-US" altLang="ko-KR" sz="1200" smtClean="0">
              <a:latin typeface="+mj-ea"/>
              <a:ea typeface="+mj-ea"/>
            </a:endParaRPr>
          </a:p>
          <a:p>
            <a:endParaRPr lang="en-US" altLang="ko-KR" sz="1200" smtClean="0">
              <a:latin typeface="+mj-ea"/>
              <a:ea typeface="+mj-ea"/>
            </a:endParaRPr>
          </a:p>
          <a:p>
            <a:endParaRPr lang="en-US" altLang="ko-KR" sz="1200" smtClean="0">
              <a:latin typeface="+mj-ea"/>
              <a:ea typeface="+mj-ea"/>
            </a:endParaRPr>
          </a:p>
          <a:p>
            <a:endParaRPr lang="ko-KR" altLang="en-US" sz="1200" smtClean="0">
              <a:latin typeface="+mj-ea"/>
              <a:ea typeface="+mj-ea"/>
            </a:endParaRPr>
          </a:p>
          <a:p>
            <a:pPr algn="ctr"/>
            <a:endParaRPr lang="ko-KR" altLang="en-US"/>
          </a:p>
        </p:txBody>
      </p:sp>
      <p:pic>
        <p:nvPicPr>
          <p:cNvPr id="5" name="그림 4" descr="%B9%AB%C1%A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06" y="71414"/>
            <a:ext cx="3717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5-1.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인터뷰 내용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(3)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79512" y="620688"/>
            <a:ext cx="8784976" cy="606457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1200" b="1" smtClean="0"/>
          </a:p>
          <a:p>
            <a:endParaRPr lang="en-US" altLang="ko-KR" sz="1200" b="1" smtClean="0"/>
          </a:p>
          <a:p>
            <a:endParaRPr lang="en-US" altLang="ko-KR" sz="1200" b="1" smtClean="0"/>
          </a:p>
          <a:p>
            <a:r>
              <a:rPr lang="en-US" altLang="ko-KR" sz="1200" b="1" smtClean="0"/>
              <a:t>&lt;</a:t>
            </a:r>
            <a:r>
              <a:rPr lang="ko-KR" altLang="en-US" sz="1200" b="1" smtClean="0"/>
              <a:t>인터뷰 </a:t>
            </a:r>
            <a:r>
              <a:rPr lang="en-US" altLang="ko-KR" sz="1200" b="1" smtClean="0"/>
              <a:t>3&gt;</a:t>
            </a:r>
            <a:endParaRPr lang="ko-KR" altLang="en-US" sz="1200" smtClean="0"/>
          </a:p>
          <a:p>
            <a:r>
              <a:rPr lang="en-US" altLang="ko-KR" sz="1200" b="1" smtClean="0"/>
              <a:t>-</a:t>
            </a:r>
            <a:r>
              <a:rPr lang="ko-KR" altLang="en-US" sz="1200" b="1" smtClean="0"/>
              <a:t>금촌 축협 본점</a:t>
            </a:r>
            <a:r>
              <a:rPr lang="en-US" altLang="ko-KR" sz="1200" b="1" smtClean="0"/>
              <a:t>, </a:t>
            </a:r>
            <a:r>
              <a:rPr lang="ko-KR" altLang="en-US" sz="1200" b="1" smtClean="0"/>
              <a:t>박종철 과장</a:t>
            </a:r>
            <a:endParaRPr lang="en-US" altLang="ko-KR" sz="1200" b="1" smtClean="0"/>
          </a:p>
          <a:p>
            <a:endParaRPr lang="ko-KR" altLang="en-US" sz="1200" smtClean="0"/>
          </a:p>
          <a:p>
            <a:r>
              <a:rPr lang="en-US" altLang="ko-KR" sz="1200" b="1" smtClean="0"/>
              <a:t>Q: </a:t>
            </a:r>
            <a:r>
              <a:rPr lang="ko-KR" altLang="en-US" sz="1200" b="1" smtClean="0"/>
              <a:t>소고기 이력제의 의미는 어떤 것인가요</a:t>
            </a:r>
            <a:r>
              <a:rPr lang="en-US" altLang="ko-KR" sz="1200" b="1" smtClean="0"/>
              <a:t>?</a:t>
            </a:r>
            <a:endParaRPr lang="ko-KR" altLang="en-US" sz="1200" smtClean="0"/>
          </a:p>
          <a:p>
            <a:r>
              <a:rPr lang="ko-KR" altLang="en-US" sz="1200" smtClean="0"/>
              <a:t>이력제란 한우 개체 당 이력제 번호를 부여하여 사람의 주민번호처럼 관리하는 것을 말합니다</a:t>
            </a:r>
            <a:r>
              <a:rPr lang="en-US" altLang="ko-KR" sz="1200" smtClean="0"/>
              <a:t>. </a:t>
            </a:r>
            <a:r>
              <a:rPr lang="ko-KR" altLang="en-US" sz="1200" smtClean="0"/>
              <a:t>등록 시</a:t>
            </a:r>
            <a:r>
              <a:rPr lang="en-US" altLang="ko-KR" sz="1200" smtClean="0"/>
              <a:t>, </a:t>
            </a:r>
            <a:r>
              <a:rPr lang="ko-KR" altLang="en-US" sz="1200" smtClean="0"/>
              <a:t>어디서 누가 키우고 있다는 정보가 입력되어야 하며</a:t>
            </a:r>
            <a:r>
              <a:rPr lang="en-US" altLang="ko-KR" sz="1200" smtClean="0"/>
              <a:t>, </a:t>
            </a:r>
            <a:r>
              <a:rPr lang="ko-KR" altLang="en-US" sz="1200" smtClean="0"/>
              <a:t>이는 출생 후 </a:t>
            </a:r>
            <a:r>
              <a:rPr lang="en-US" altLang="ko-KR" sz="1200" smtClean="0"/>
              <a:t>15</a:t>
            </a:r>
            <a:r>
              <a:rPr lang="ko-KR" altLang="en-US" sz="1200" smtClean="0"/>
              <a:t>일안에 이루어져야 합니다</a:t>
            </a:r>
            <a:r>
              <a:rPr lang="en-US" altLang="ko-KR" sz="1200" smtClean="0"/>
              <a:t>. </a:t>
            </a:r>
          </a:p>
          <a:p>
            <a:r>
              <a:rPr lang="ko-KR" altLang="en-US" sz="1200" smtClean="0"/>
              <a:t>하지만 현제 시행 중인 이력제도에는 사료 대한 구체적인 정보가 없으며</a:t>
            </a:r>
            <a:r>
              <a:rPr lang="en-US" altLang="ko-KR" sz="1200" smtClean="0"/>
              <a:t>, </a:t>
            </a:r>
            <a:r>
              <a:rPr lang="ko-KR" altLang="en-US" sz="1200" smtClean="0"/>
              <a:t>최종 매장에서 이력번호를 입력하면 소고기에 대한 정보를 다 받을 수 있습니다</a:t>
            </a:r>
            <a:r>
              <a:rPr lang="en-US" altLang="ko-KR" sz="1200" smtClean="0"/>
              <a:t>.</a:t>
            </a:r>
          </a:p>
          <a:p>
            <a:endParaRPr lang="en-US" altLang="ko-KR" sz="1200" b="1" smtClean="0"/>
          </a:p>
          <a:p>
            <a:r>
              <a:rPr lang="en-US" altLang="ko-KR" sz="1200" b="1" smtClean="0"/>
              <a:t>Q: </a:t>
            </a:r>
            <a:r>
              <a:rPr lang="ko-KR" altLang="en-US" sz="1200" b="1" smtClean="0"/>
              <a:t>현재 시행에 있어서 문제점은 무엇인가요</a:t>
            </a:r>
            <a:r>
              <a:rPr lang="en-US" altLang="ko-KR" sz="1200" b="1" smtClean="0"/>
              <a:t>?</a:t>
            </a:r>
            <a:endParaRPr lang="ko-KR" altLang="en-US" sz="1200" smtClean="0"/>
          </a:p>
          <a:p>
            <a:r>
              <a:rPr lang="ko-KR" altLang="en-US" sz="1200" smtClean="0"/>
              <a:t>구제역등의 문제와 </a:t>
            </a:r>
            <a:r>
              <a:rPr lang="en-US" altLang="ko-KR" sz="1200" smtClean="0"/>
              <a:t>FTA</a:t>
            </a:r>
            <a:r>
              <a:rPr lang="ko-KR" altLang="en-US" sz="1200" smtClean="0"/>
              <a:t>로 인한 수입산 소고기의 증가로 한우로 둔갑해서 판매되는 소고기량이 증가하였습니다</a:t>
            </a:r>
            <a:r>
              <a:rPr lang="en-US" altLang="ko-KR" sz="1200" smtClean="0"/>
              <a:t>. </a:t>
            </a:r>
            <a:r>
              <a:rPr lang="ko-KR" altLang="en-US" sz="1200" smtClean="0"/>
              <a:t>정부는 이를 방지하기 위하여</a:t>
            </a:r>
            <a:r>
              <a:rPr lang="en-US" altLang="ko-KR" sz="1200" smtClean="0"/>
              <a:t>, </a:t>
            </a:r>
            <a:r>
              <a:rPr lang="ko-KR" altLang="en-US" sz="1200" smtClean="0"/>
              <a:t>선진국에서 사용 중인 이력제를 급하게 실시하였습니다</a:t>
            </a:r>
            <a:r>
              <a:rPr lang="en-US" altLang="ko-KR" sz="1200" smtClean="0"/>
              <a:t>. </a:t>
            </a:r>
            <a:r>
              <a:rPr lang="ko-KR" altLang="en-US" sz="1200" smtClean="0"/>
              <a:t>하지만</a:t>
            </a:r>
            <a:r>
              <a:rPr lang="en-US" altLang="ko-KR" sz="1200" smtClean="0"/>
              <a:t>, </a:t>
            </a:r>
            <a:r>
              <a:rPr lang="ko-KR" altLang="en-US" sz="1200" smtClean="0"/>
              <a:t>국내 축산 환경에 잘 적용되지 않아서 아직도 많은 시행착오가 존재하고 있습니다</a:t>
            </a:r>
            <a:r>
              <a:rPr lang="en-US" altLang="ko-KR" sz="1200" smtClean="0"/>
              <a:t>. </a:t>
            </a:r>
            <a:r>
              <a:rPr lang="ko-KR" altLang="en-US" sz="1200" smtClean="0"/>
              <a:t>실제로 구제역파동 때 땅에 묻은 한우는 </a:t>
            </a:r>
            <a:r>
              <a:rPr lang="en-US" altLang="ko-KR" sz="1200" smtClean="0"/>
              <a:t>300</a:t>
            </a:r>
            <a:r>
              <a:rPr lang="ko-KR" altLang="en-US" sz="1200" smtClean="0"/>
              <a:t>만마리 이상이지만 실제로 등록되어있던 한우는 </a:t>
            </a:r>
            <a:r>
              <a:rPr lang="en-US" altLang="ko-KR" sz="1200" smtClean="0"/>
              <a:t>280</a:t>
            </a:r>
            <a:r>
              <a:rPr lang="ko-KR" altLang="en-US" sz="1200" smtClean="0"/>
              <a:t>만마리 정도였습니다</a:t>
            </a:r>
            <a:r>
              <a:rPr lang="en-US" altLang="ko-KR" sz="1200" smtClean="0"/>
              <a:t>. </a:t>
            </a:r>
            <a:r>
              <a:rPr lang="ko-KR" altLang="en-US" sz="1200" smtClean="0"/>
              <a:t>전산망 내 등록된 소 마리수보다 실제로 소가 더 많이 존재하였기 때문에 구제역 파동 이후</a:t>
            </a:r>
            <a:r>
              <a:rPr lang="en-US" altLang="ko-KR" sz="1200" smtClean="0"/>
              <a:t>, </a:t>
            </a:r>
            <a:r>
              <a:rPr lang="ko-KR" altLang="en-US" sz="1200" smtClean="0"/>
              <a:t>소 값 폭등이 예상되었지만</a:t>
            </a:r>
            <a:r>
              <a:rPr lang="en-US" altLang="ko-KR" sz="1200" smtClean="0"/>
              <a:t>, </a:t>
            </a:r>
            <a:r>
              <a:rPr lang="ko-KR" altLang="en-US" sz="1200" smtClean="0"/>
              <a:t>실제로는 소 값 폭락이 발생하였습니다</a:t>
            </a:r>
            <a:r>
              <a:rPr lang="en-US" altLang="ko-KR" sz="1200" smtClean="0"/>
              <a:t>.</a:t>
            </a:r>
          </a:p>
          <a:p>
            <a:r>
              <a:rPr lang="ko-KR" altLang="en-US" sz="1200" smtClean="0"/>
              <a:t>또한 농촌인구의 고령화로 전산관리가 덜 되어있고 대행 업무를 많이 하고는 있지만</a:t>
            </a:r>
            <a:r>
              <a:rPr lang="en-US" altLang="ko-KR" sz="1200" smtClean="0"/>
              <a:t>, </a:t>
            </a:r>
          </a:p>
          <a:p>
            <a:r>
              <a:rPr lang="ko-KR" altLang="en-US" sz="1200" smtClean="0"/>
              <a:t>농가에서 직접 신고를 하지 않는 경우가 다반사입니다</a:t>
            </a:r>
            <a:r>
              <a:rPr lang="en-US" altLang="ko-KR" sz="1200" smtClean="0"/>
              <a:t>.</a:t>
            </a:r>
          </a:p>
          <a:p>
            <a:endParaRPr lang="en-US" altLang="ko-KR" sz="1200" b="1" smtClean="0"/>
          </a:p>
          <a:p>
            <a:r>
              <a:rPr lang="en-US" altLang="ko-KR" sz="1200" b="1" smtClean="0"/>
              <a:t>Q: </a:t>
            </a:r>
            <a:r>
              <a:rPr lang="ko-KR" altLang="en-US" sz="1200" b="1" smtClean="0"/>
              <a:t>현재 소고기 인식 태그의 문제점도 있나요</a:t>
            </a:r>
            <a:r>
              <a:rPr lang="en-US" altLang="ko-KR" sz="1200" b="1" smtClean="0"/>
              <a:t>?</a:t>
            </a:r>
            <a:endParaRPr lang="ko-KR" altLang="en-US" sz="1200" smtClean="0"/>
          </a:p>
          <a:p>
            <a:r>
              <a:rPr lang="ko-KR" altLang="en-US" sz="1200" smtClean="0"/>
              <a:t>현재는 소 귀표를 이용하여 관리하지만 동물이라는 특징 때문에 많은 움직임으로 잘 떨어지는 경우가 다반사입니다</a:t>
            </a:r>
            <a:r>
              <a:rPr lang="en-US" altLang="ko-KR" sz="1200" smtClean="0"/>
              <a:t>. </a:t>
            </a:r>
            <a:r>
              <a:rPr lang="ko-KR" altLang="en-US" sz="1200" smtClean="0"/>
              <a:t>이는 기존에 붙어 있던 귀표가 다른 소에게 사용될 가능성이 존재하기 때문에 </a:t>
            </a:r>
            <a:r>
              <a:rPr lang="en-US" altLang="ko-KR" sz="1200" smtClean="0"/>
              <a:t>IT </a:t>
            </a:r>
            <a:r>
              <a:rPr lang="ko-KR" altLang="en-US" sz="1200" smtClean="0"/>
              <a:t>기술 칩을 이용한 관리가 필요합니다</a:t>
            </a:r>
            <a:r>
              <a:rPr lang="en-US" altLang="ko-KR" sz="1200" smtClean="0"/>
              <a:t>.</a:t>
            </a:r>
          </a:p>
          <a:p>
            <a:endParaRPr lang="en-US" altLang="ko-KR" sz="1200" smtClean="0"/>
          </a:p>
          <a:p>
            <a:endParaRPr lang="en-US" altLang="ko-KR" sz="1200" smtClean="0"/>
          </a:p>
          <a:p>
            <a:endParaRPr lang="en-US" altLang="ko-KR" sz="1200" smtClean="0"/>
          </a:p>
          <a:p>
            <a:r>
              <a:rPr lang="en-US" altLang="ko-KR" sz="1200" smtClean="0"/>
              <a:t> </a:t>
            </a:r>
          </a:p>
          <a:p>
            <a:endParaRPr lang="en-US" altLang="ko-KR" sz="1200" smtClean="0">
              <a:latin typeface="+mj-ea"/>
              <a:ea typeface="+mj-ea"/>
            </a:endParaRPr>
          </a:p>
          <a:p>
            <a:endParaRPr lang="en-US" altLang="ko-KR" sz="1200" smtClean="0">
              <a:latin typeface="+mj-ea"/>
              <a:ea typeface="+mj-ea"/>
            </a:endParaRPr>
          </a:p>
          <a:p>
            <a:endParaRPr lang="en-US" altLang="ko-KR" sz="1200" smtClean="0">
              <a:latin typeface="+mj-ea"/>
              <a:ea typeface="+mj-ea"/>
            </a:endParaRPr>
          </a:p>
          <a:p>
            <a:endParaRPr lang="en-US" altLang="ko-KR" sz="1200" smtClean="0">
              <a:latin typeface="+mj-ea"/>
              <a:ea typeface="+mj-ea"/>
            </a:endParaRPr>
          </a:p>
          <a:p>
            <a:endParaRPr lang="en-US" altLang="ko-KR" sz="1200" smtClean="0">
              <a:latin typeface="+mj-ea"/>
              <a:ea typeface="+mj-ea"/>
            </a:endParaRPr>
          </a:p>
          <a:p>
            <a:endParaRPr lang="en-US" altLang="ko-KR" sz="1200" smtClean="0">
              <a:latin typeface="+mj-ea"/>
              <a:ea typeface="+mj-ea"/>
            </a:endParaRPr>
          </a:p>
          <a:p>
            <a:endParaRPr lang="ko-KR" altLang="en-US" sz="1200" smtClean="0">
              <a:latin typeface="+mj-ea"/>
              <a:ea typeface="+mj-ea"/>
            </a:endParaRPr>
          </a:p>
          <a:p>
            <a:pPr algn="ctr"/>
            <a:endParaRPr lang="ko-KR" altLang="en-US"/>
          </a:p>
        </p:txBody>
      </p:sp>
      <p:pic>
        <p:nvPicPr>
          <p:cNvPr id="5" name="그림 4" descr="%B9%AB%C1%A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06" y="71414"/>
            <a:ext cx="2550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5-2.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참고문헌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9512" y="620688"/>
            <a:ext cx="8784976" cy="606457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700" b="1" dirty="0" smtClean="0"/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b="1" dirty="0" smtClean="0">
                <a:solidFill>
                  <a:srgbClr val="000000"/>
                </a:solidFill>
                <a:latin typeface="+mj-ea"/>
                <a:ea typeface="+mj-ea"/>
              </a:rPr>
              <a:t>문헌자료  </a:t>
            </a:r>
            <a:endParaRPr kumimoji="1" lang="ko-KR" altLang="en-US" sz="1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sz="700" dirty="0" smtClean="0">
              <a:solidFill>
                <a:srgbClr val="000000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50" dirty="0" smtClean="0">
                <a:solidFill>
                  <a:srgbClr val="000000"/>
                </a:solidFill>
                <a:latin typeface="+mn-ea"/>
              </a:rPr>
              <a:t>● 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농림부 축산국 축산물 위생과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(2006) 『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쇠고기 이력추적 시스템을 위한 가축 이동증명제도 </a:t>
            </a:r>
            <a:r>
              <a:rPr kumimoji="1" lang="ko-KR" altLang="en-US" sz="1200" dirty="0" err="1" smtClean="0">
                <a:solidFill>
                  <a:srgbClr val="000000"/>
                </a:solidFill>
                <a:latin typeface="+mn-ea"/>
              </a:rPr>
              <a:t>실시안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 건의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』</a:t>
            </a:r>
            <a:endParaRPr kumimoji="1" lang="ko-KR" altLang="ko-KR" sz="8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050" dirty="0" smtClean="0">
                <a:solidFill>
                  <a:srgbClr val="000000"/>
                </a:solidFill>
                <a:latin typeface="+mn-ea"/>
              </a:rPr>
              <a:t>● </a:t>
            </a:r>
            <a:r>
              <a:rPr kumimoji="1" lang="en-US" altLang="ko-KR" sz="105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단국대학교 성정현 외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1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명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『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유기한우 생산 및 유통실태에 관한 사례연구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』 </a:t>
            </a:r>
            <a:endParaRPr kumimoji="1" lang="ko-KR" altLang="ko-KR" sz="8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050" dirty="0" smtClean="0">
                <a:solidFill>
                  <a:srgbClr val="000000"/>
                </a:solidFill>
                <a:latin typeface="+mn-ea"/>
              </a:rPr>
              <a:t>● </a:t>
            </a:r>
            <a:r>
              <a:rPr kumimoji="1" lang="en-US" altLang="ko-KR" sz="105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전남대 윤영석 외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1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명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『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비용편익분석을 이용한 쇠고기 이력추적제의 경제성 평가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-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광주지역 소비자를 중심으로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』</a:t>
            </a:r>
            <a:endParaRPr kumimoji="1" lang="ko-KR" altLang="ko-KR" sz="8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050" dirty="0" smtClean="0">
                <a:solidFill>
                  <a:srgbClr val="000000"/>
                </a:solidFill>
                <a:latin typeface="+mn-ea"/>
              </a:rPr>
              <a:t>● </a:t>
            </a:r>
            <a:r>
              <a:rPr kumimoji="1" lang="en-US" altLang="ko-KR" sz="105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제주발전연구원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(2008) 『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일본 </a:t>
            </a:r>
            <a:r>
              <a:rPr kumimoji="1" lang="ko-KR" altLang="en-US" sz="1200" dirty="0" err="1" smtClean="0">
                <a:solidFill>
                  <a:srgbClr val="000000"/>
                </a:solidFill>
                <a:latin typeface="+mn-ea"/>
              </a:rPr>
              <a:t>와규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 성공사례와 </a:t>
            </a:r>
            <a:r>
              <a:rPr kumimoji="1" lang="ko-KR" altLang="en-US" sz="1200" dirty="0" err="1" smtClean="0">
                <a:solidFill>
                  <a:srgbClr val="000000"/>
                </a:solidFill>
                <a:latin typeface="+mn-ea"/>
              </a:rPr>
              <a:t>제주흑우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 명품화 방안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』</a:t>
            </a:r>
            <a:endParaRPr kumimoji="1" lang="ko-KR" altLang="ko-KR" sz="8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050" dirty="0" smtClean="0">
                <a:solidFill>
                  <a:srgbClr val="000000"/>
                </a:solidFill>
                <a:latin typeface="+mn-ea"/>
              </a:rPr>
              <a:t>● </a:t>
            </a:r>
            <a:r>
              <a:rPr kumimoji="1" lang="en-US" altLang="ko-KR" sz="105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축산물품질평가원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(2011) 『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한국의 축산물 유통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』</a:t>
            </a:r>
            <a:endParaRPr kumimoji="1" lang="ko-KR" altLang="ko-KR" sz="8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050" dirty="0" smtClean="0">
                <a:solidFill>
                  <a:srgbClr val="000000"/>
                </a:solidFill>
                <a:latin typeface="+mn-ea"/>
              </a:rPr>
              <a:t>● </a:t>
            </a:r>
            <a:r>
              <a:rPr kumimoji="1" lang="en-US" altLang="ko-KR" sz="105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en-US" sz="1200" dirty="0" err="1" smtClean="0">
                <a:solidFill>
                  <a:srgbClr val="000000"/>
                </a:solidFill>
                <a:latin typeface="+mn-ea"/>
              </a:rPr>
              <a:t>축산물유통부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 이득규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(2009) 『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일본 축산물 유통 및 </a:t>
            </a:r>
            <a:r>
              <a:rPr kumimoji="1" lang="ko-KR" altLang="en-US" sz="1200" dirty="0" err="1" smtClean="0">
                <a:solidFill>
                  <a:srgbClr val="000000"/>
                </a:solidFill>
                <a:latin typeface="+mn-ea"/>
              </a:rPr>
              <a:t>화우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 브랜드 시사점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』</a:t>
            </a:r>
            <a:endParaRPr kumimoji="1" lang="ko-KR" altLang="ko-KR" sz="8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050" dirty="0" smtClean="0">
                <a:solidFill>
                  <a:srgbClr val="000000"/>
                </a:solidFill>
                <a:latin typeface="+mn-ea"/>
              </a:rPr>
              <a:t>● </a:t>
            </a:r>
            <a:r>
              <a:rPr kumimoji="1" lang="en-US" altLang="ko-KR" sz="105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한국 소비자 연맹 보도자료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, (2012) 『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한우 고기 유통가격 조사결과 발표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』 </a:t>
            </a:r>
            <a:endParaRPr kumimoji="1" lang="ko-KR" altLang="ko-KR" sz="8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050" dirty="0" smtClean="0">
                <a:solidFill>
                  <a:srgbClr val="000000"/>
                </a:solidFill>
                <a:latin typeface="+mn-ea"/>
              </a:rPr>
              <a:t>● </a:t>
            </a:r>
            <a:r>
              <a:rPr kumimoji="1" lang="en-US" altLang="ko-KR" sz="105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en-US" sz="1200" dirty="0" err="1" smtClean="0">
                <a:solidFill>
                  <a:srgbClr val="000000"/>
                </a:solidFill>
                <a:latin typeface="+mn-ea"/>
              </a:rPr>
              <a:t>한우자조금관리위원회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(2008) 『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쇠고기 </a:t>
            </a:r>
            <a:r>
              <a:rPr kumimoji="1" lang="ko-KR" altLang="en-US" sz="1200" dirty="0" err="1" smtClean="0">
                <a:solidFill>
                  <a:srgbClr val="000000"/>
                </a:solidFill>
                <a:latin typeface="+mn-ea"/>
              </a:rPr>
              <a:t>소비처별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 소비량 조사체계에 관한 조사연구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』</a:t>
            </a:r>
            <a:endParaRPr kumimoji="1" lang="ko-KR" altLang="ko-KR" sz="8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050" dirty="0" smtClean="0">
                <a:solidFill>
                  <a:srgbClr val="000000"/>
                </a:solidFill>
                <a:latin typeface="+mn-ea"/>
              </a:rPr>
              <a:t>● </a:t>
            </a:r>
            <a:r>
              <a:rPr kumimoji="1" lang="en-US" altLang="ko-KR" sz="105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en-US" sz="1200" dirty="0" err="1" smtClean="0">
                <a:solidFill>
                  <a:srgbClr val="000000"/>
                </a:solidFill>
                <a:latin typeface="+mn-ea"/>
              </a:rPr>
              <a:t>한국자조금관리위원회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(2011) 『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한우 소매유통체계 개선에 관한 연구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』 </a:t>
            </a:r>
            <a:endParaRPr kumimoji="1" lang="ko-KR" altLang="ko-KR" sz="8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050" dirty="0" smtClean="0">
                <a:solidFill>
                  <a:srgbClr val="000000"/>
                </a:solidFill>
                <a:latin typeface="+mn-ea"/>
              </a:rPr>
              <a:t>● </a:t>
            </a:r>
            <a:r>
              <a:rPr kumimoji="1" lang="en-US" altLang="ko-KR" sz="105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한국농촌경제연구원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(2011) 『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쇠고기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·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돼지고기 유통실태 분석 및 개선과제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』</a:t>
            </a:r>
            <a:endParaRPr kumimoji="1" lang="ko-KR" altLang="ko-KR" sz="8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050" dirty="0" smtClean="0">
                <a:solidFill>
                  <a:srgbClr val="000000"/>
                </a:solidFill>
                <a:latin typeface="+mn-ea"/>
              </a:rPr>
              <a:t>● </a:t>
            </a:r>
            <a:r>
              <a:rPr kumimoji="1" lang="en-US" altLang="ko-KR" sz="105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한국농촌경제연구원 송주호 외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1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명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『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육류이력추적제의 도입방안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』 </a:t>
            </a:r>
            <a:endParaRPr kumimoji="1" lang="ko-KR" altLang="ko-KR" sz="8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050" dirty="0" smtClean="0">
                <a:solidFill>
                  <a:srgbClr val="000000"/>
                </a:solidFill>
                <a:latin typeface="+mn-ea"/>
              </a:rPr>
              <a:t>● </a:t>
            </a:r>
            <a:r>
              <a:rPr kumimoji="1" lang="en-US" altLang="ko-KR" sz="105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한국농촌경제연구원 전상곤 외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1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명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『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일본 쇠고기 산업 현황과 국내 육우 산업에의 시사점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』</a:t>
            </a:r>
            <a:endParaRPr kumimoji="1" lang="ko-KR" altLang="ko-KR" sz="8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050" dirty="0" smtClean="0">
                <a:solidFill>
                  <a:srgbClr val="000000"/>
                </a:solidFill>
                <a:latin typeface="+mn-ea"/>
              </a:rPr>
              <a:t>● </a:t>
            </a:r>
            <a:r>
              <a:rPr kumimoji="1" lang="en-US" altLang="ko-KR" sz="105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Ferry Jie et al. (2007) “Supply Chain Practice, Supply Chain Performance Indicators and Competitive Advantage </a:t>
            </a:r>
            <a:endParaRPr kumimoji="1" lang="en-US" altLang="ko-KR" sz="1200" dirty="0" smtClean="0">
              <a:solidFill>
                <a:srgbClr val="000000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000000"/>
                </a:solidFill>
                <a:latin typeface="+mn-ea"/>
              </a:rPr>
              <a:t>   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of Australian Beef Enterprises : A Conceptual Framework”</a:t>
            </a:r>
            <a:endParaRPr kumimoji="1" lang="ko-KR" altLang="ko-KR" sz="8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050" dirty="0" smtClean="0">
                <a:solidFill>
                  <a:srgbClr val="000000"/>
                </a:solidFill>
                <a:latin typeface="+mn-ea"/>
              </a:rPr>
              <a:t>● </a:t>
            </a:r>
            <a:r>
              <a:rPr kumimoji="1" lang="en-US" altLang="ko-KR" sz="105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Ferrie Jie et al, (2009) “Analysing beef supply chain strategy in Australia, the United States and the United Kingdom”</a:t>
            </a:r>
            <a:endParaRPr kumimoji="1" lang="ko-KR" altLang="ko-KR" sz="8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050" dirty="0" smtClean="0">
                <a:solidFill>
                  <a:srgbClr val="000000"/>
                </a:solidFill>
                <a:latin typeface="+mn-ea"/>
              </a:rPr>
              <a:t>● </a:t>
            </a:r>
            <a:r>
              <a:rPr kumimoji="1" lang="en-US" altLang="ko-KR" sz="105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Nazrul Isalm et al. (2011) “Supply Chain Performance of the Australian Beef Industry : comparing the industry structure,</a:t>
            </a:r>
            <a:endParaRPr kumimoji="1" lang="en-US" altLang="ko-KR" sz="1200" dirty="0" smtClean="0">
              <a:solidFill>
                <a:srgbClr val="000000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rgbClr val="000000"/>
                </a:solidFill>
                <a:latin typeface="+mn-ea"/>
              </a:rPr>
              <a:t>  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 inter firm relatsionships and knowledge systems of Western Australia and Queensland”</a:t>
            </a:r>
            <a:endParaRPr kumimoji="1" lang="ko-KR" altLang="ko-KR" sz="8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050" dirty="0" smtClean="0">
                <a:solidFill>
                  <a:srgbClr val="000000"/>
                </a:solidFill>
                <a:latin typeface="+mn-ea"/>
              </a:rPr>
              <a:t>● </a:t>
            </a:r>
            <a:r>
              <a:rPr kumimoji="1" lang="en-US" altLang="ko-KR" sz="105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Samarthia Thankappan et al. (2006) “Exploring the UK Red Meat Supply Chain”</a:t>
            </a:r>
            <a:endParaRPr kumimoji="1" lang="ko-KR" altLang="ko-KR" sz="8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sz="700" dirty="0" smtClean="0">
              <a:solidFill>
                <a:srgbClr val="000000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b="1" dirty="0" smtClean="0">
                <a:solidFill>
                  <a:srgbClr val="000000"/>
                </a:solidFill>
                <a:latin typeface="+mn-ea"/>
              </a:rPr>
              <a:t>뉴스기사</a:t>
            </a:r>
            <a:endParaRPr kumimoji="1" lang="en-US" altLang="ko-KR" sz="1600" b="1" dirty="0" smtClean="0">
              <a:solidFill>
                <a:srgbClr val="000000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sz="700" b="1" dirty="0" smtClean="0">
              <a:solidFill>
                <a:srgbClr val="000000"/>
              </a:solidFill>
              <a:latin typeface="+mn-ea"/>
            </a:endParaRPr>
          </a:p>
          <a:p>
            <a:pPr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50" dirty="0" smtClean="0">
                <a:solidFill>
                  <a:srgbClr val="000000"/>
                </a:solidFill>
                <a:latin typeface="+mn-ea"/>
              </a:rPr>
              <a:t>●  </a:t>
            </a:r>
            <a:r>
              <a:rPr kumimoji="1" lang="ko-KR" altLang="en-US" sz="1200" dirty="0" err="1" smtClean="0">
                <a:solidFill>
                  <a:srgbClr val="000000"/>
                </a:solidFill>
                <a:latin typeface="+mn-ea"/>
              </a:rPr>
              <a:t>머니투데이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(2006) “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자치단체 한우 브랜드 직판장 뜬다” </a:t>
            </a:r>
            <a:endParaRPr kumimoji="1" lang="en-US" altLang="ko-KR" sz="1200" dirty="0" smtClean="0">
              <a:solidFill>
                <a:srgbClr val="000000"/>
              </a:solidFill>
              <a:latin typeface="+mn-ea"/>
            </a:endParaRPr>
          </a:p>
          <a:p>
            <a:pPr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● </a:t>
            </a:r>
            <a:r>
              <a:rPr kumimoji="1" lang="en-US" altLang="ko-KR" sz="400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en-US" sz="1200" dirty="0" err="1" smtClean="0">
                <a:solidFill>
                  <a:srgbClr val="000000"/>
                </a:solidFill>
                <a:latin typeface="+mn-ea"/>
              </a:rPr>
              <a:t>이데일리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 창업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(2009) "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영월의 한우 테마타운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,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전국으로 영역을 확장하다“</a:t>
            </a:r>
            <a:endParaRPr kumimoji="1" lang="ko-KR" altLang="en-US" sz="12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50" dirty="0" smtClean="0">
                <a:solidFill>
                  <a:srgbClr val="000000"/>
                </a:solidFill>
                <a:latin typeface="+mn-ea"/>
              </a:rPr>
              <a:t>● 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MBN (2012) “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비싼 한우 소비자 가격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…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문제는 유통”</a:t>
            </a:r>
            <a:endParaRPr kumimoji="1" lang="ko-KR" altLang="en-US" sz="8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700" dirty="0" smtClean="0">
                <a:solidFill>
                  <a:srgbClr val="000000"/>
                </a:solidFill>
                <a:latin typeface="+mn-ea"/>
              </a:rPr>
              <a:t>  </a:t>
            </a:r>
            <a:endParaRPr kumimoji="1" lang="ko-KR" altLang="en-US" sz="7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b="1" dirty="0" smtClean="0">
                <a:solidFill>
                  <a:srgbClr val="000000"/>
                </a:solidFill>
                <a:latin typeface="+mn-ea"/>
              </a:rPr>
              <a:t>인터뷰</a:t>
            </a:r>
            <a:endParaRPr kumimoji="1" lang="ko-KR" altLang="en-US" sz="5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700" dirty="0" smtClean="0">
                <a:solidFill>
                  <a:srgbClr val="000000"/>
                </a:solidFill>
                <a:latin typeface="+mn-ea"/>
              </a:rPr>
              <a:t>  </a:t>
            </a:r>
            <a:endParaRPr kumimoji="1" lang="ko-KR" altLang="en-US" sz="7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50" dirty="0" smtClean="0">
                <a:solidFill>
                  <a:srgbClr val="000000"/>
                </a:solidFill>
                <a:latin typeface="+mn-ea"/>
              </a:rPr>
              <a:t>●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한국농촌경제 연구원 정민국 박사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(2012.05.23)</a:t>
            </a:r>
            <a:endParaRPr kumimoji="1" lang="ko-KR" altLang="ko-KR" sz="8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050" dirty="0" smtClean="0">
                <a:solidFill>
                  <a:srgbClr val="000000"/>
                </a:solidFill>
                <a:latin typeface="+mn-ea"/>
              </a:rPr>
              <a:t>● </a:t>
            </a:r>
            <a:r>
              <a:rPr kumimoji="1" lang="ko-KR" altLang="en-US" sz="1200" dirty="0" err="1" smtClean="0">
                <a:solidFill>
                  <a:srgbClr val="000000"/>
                </a:solidFill>
                <a:latin typeface="+mn-ea"/>
              </a:rPr>
              <a:t>한우자조금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 위원회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,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김창호 차장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(2012. 05. 23)</a:t>
            </a:r>
            <a:endParaRPr kumimoji="1" lang="ko-KR" altLang="ko-KR" sz="800" dirty="0" smtClean="0">
              <a:solidFill>
                <a:schemeClr val="tx1"/>
              </a:solidFill>
              <a:latin typeface="+mn-ea"/>
            </a:endParaRPr>
          </a:p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050" dirty="0" smtClean="0">
                <a:solidFill>
                  <a:srgbClr val="000000"/>
                </a:solidFill>
                <a:latin typeface="+mn-ea"/>
              </a:rPr>
              <a:t>● </a:t>
            </a:r>
            <a:r>
              <a:rPr kumimoji="1" lang="ko-KR" altLang="en-US" sz="1200" dirty="0" smtClean="0">
                <a:solidFill>
                  <a:srgbClr val="000000"/>
                </a:solidFill>
                <a:latin typeface="+mn-ea"/>
              </a:rPr>
              <a:t>축협 박종철 과장 </a:t>
            </a:r>
            <a:r>
              <a:rPr kumimoji="1" lang="ko-KR" altLang="ko-KR" sz="1200" dirty="0" smtClean="0">
                <a:solidFill>
                  <a:srgbClr val="000000"/>
                </a:solidFill>
                <a:latin typeface="+mn-ea"/>
              </a:rPr>
              <a:t>(2012. 05. 24)</a:t>
            </a:r>
            <a:endParaRPr lang="ko-KR" altLang="en-US" sz="1200" dirty="0" smtClean="0">
              <a:latin typeface="+mn-ea"/>
            </a:endParaRPr>
          </a:p>
          <a:p>
            <a:pPr algn="ctr"/>
            <a:endParaRPr lang="ko-KR" altLang="en-US" dirty="0">
              <a:latin typeface="+mn-ea"/>
            </a:endParaRPr>
          </a:p>
        </p:txBody>
      </p:sp>
      <p:pic>
        <p:nvPicPr>
          <p:cNvPr id="5" name="그림 4" descr="%B9%AB%C1%A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%B9%AB%C1%A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857488" y="2786058"/>
            <a:ext cx="16430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감사합니다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감사감사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5786" y="2564904"/>
            <a:ext cx="757242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Q &amp; A</a:t>
            </a:r>
            <a:endParaRPr lang="ko-KR" altLang="en-US" sz="88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 descr="%B9%AB%C1%A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857488" y="2786058"/>
            <a:ext cx="16430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감사합니다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dirty="0" smtClean="0">
                <a:solidFill>
                  <a:schemeClr val="bg1"/>
                </a:solidFill>
              </a:rPr>
              <a:t>감사감사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348" y="3484907"/>
            <a:ext cx="757242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60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Thanks for listening </a:t>
            </a:r>
            <a:endParaRPr lang="ko-KR" altLang="en-US" sz="60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2018152" y="2000239"/>
            <a:ext cx="49648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66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감사합니다</a:t>
            </a:r>
            <a:r>
              <a:rPr lang="en-US" altLang="ko-KR" sz="66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!!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대체 처리 3"/>
          <p:cNvSpPr/>
          <p:nvPr/>
        </p:nvSpPr>
        <p:spPr>
          <a:xfrm>
            <a:off x="1000100" y="2928934"/>
            <a:ext cx="7143800" cy="50006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   1.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연구 배경 및 현황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3643314"/>
            <a:ext cx="7286676" cy="324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1-1.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연구목표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					</a:t>
            </a:r>
          </a:p>
          <a:p>
            <a:pPr algn="ctr">
              <a:lnSpc>
                <a:spcPct val="13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1-2.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현재 유통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Process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소개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	 		</a:t>
            </a:r>
          </a:p>
          <a:p>
            <a:pPr algn="ctr">
              <a:lnSpc>
                <a:spcPct val="13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1-3.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현재 실태 및 문제점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			</a:t>
            </a:r>
          </a:p>
          <a:p>
            <a:pPr algn="ctr">
              <a:lnSpc>
                <a:spcPct val="13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1-4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가격 측면의 문제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				</a:t>
            </a:r>
          </a:p>
          <a:p>
            <a:pPr algn="ctr">
              <a:lnSpc>
                <a:spcPct val="13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1-5.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신뢰성 측면의 문제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			</a:t>
            </a:r>
            <a:endParaRPr lang="ko-KR" altLang="en-US" sz="2000" dirty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		</a:t>
            </a:r>
          </a:p>
          <a:p>
            <a:pPr algn="ctr">
              <a:lnSpc>
                <a:spcPct val="130000"/>
              </a:lnSpc>
            </a:pPr>
            <a:endParaRPr lang="ko-KR" altLang="en-US" sz="2000" b="1" dirty="0">
              <a:latin typeface="HY동녘M" pitchFamily="18" charset="-127"/>
              <a:ea typeface="HY동녘M" pitchFamily="18" charset="-127"/>
            </a:endParaRPr>
          </a:p>
          <a:p>
            <a:pPr algn="ctr">
              <a:lnSpc>
                <a:spcPct val="130000"/>
              </a:lnSpc>
            </a:pPr>
            <a:endParaRPr lang="ko-KR" altLang="en-US" sz="2000" dirty="0"/>
          </a:p>
        </p:txBody>
      </p:sp>
      <p:grpSp>
        <p:nvGrpSpPr>
          <p:cNvPr id="23" name="그룹 22"/>
          <p:cNvGrpSpPr/>
          <p:nvPr/>
        </p:nvGrpSpPr>
        <p:grpSpPr>
          <a:xfrm>
            <a:off x="857224" y="2000240"/>
            <a:ext cx="5802762" cy="1258495"/>
            <a:chOff x="857224" y="1285860"/>
            <a:chExt cx="5802762" cy="1258495"/>
          </a:xfrm>
        </p:grpSpPr>
        <p:pic>
          <p:nvPicPr>
            <p:cNvPr id="6" name="그림 5" descr="1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5817" y="1428736"/>
              <a:ext cx="619125" cy="523875"/>
            </a:xfrm>
            <a:prstGeom prst="rect">
              <a:avLst/>
            </a:prstGeom>
          </p:spPr>
        </p:pic>
        <p:pic>
          <p:nvPicPr>
            <p:cNvPr id="7" name="그림 6" descr="2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3583" y="1428736"/>
              <a:ext cx="619125" cy="523875"/>
            </a:xfrm>
            <a:prstGeom prst="rect">
              <a:avLst/>
            </a:prstGeom>
          </p:spPr>
        </p:pic>
        <p:pic>
          <p:nvPicPr>
            <p:cNvPr id="8" name="그림 7" descr="3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38561" y="1395402"/>
              <a:ext cx="619125" cy="533400"/>
            </a:xfrm>
            <a:prstGeom prst="rect">
              <a:avLst/>
            </a:prstGeom>
          </p:spPr>
        </p:pic>
        <p:pic>
          <p:nvPicPr>
            <p:cNvPr id="9" name="그림 8" descr="4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7835" y="1476365"/>
              <a:ext cx="581025" cy="523875"/>
            </a:xfrm>
            <a:prstGeom prst="rect">
              <a:avLst/>
            </a:prstGeom>
          </p:spPr>
        </p:pic>
        <p:pic>
          <p:nvPicPr>
            <p:cNvPr id="13" name="그림 12" descr="8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8662" y="1500174"/>
              <a:ext cx="571504" cy="444503"/>
            </a:xfrm>
            <a:prstGeom prst="rect">
              <a:avLst/>
            </a:prstGeom>
          </p:spPr>
        </p:pic>
        <p:pic>
          <p:nvPicPr>
            <p:cNvPr id="14" name="그림 13" descr="8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8416" y="1285860"/>
              <a:ext cx="571504" cy="7143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57224" y="1928802"/>
              <a:ext cx="69121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H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ighly</a:t>
              </a:r>
            </a:p>
            <a:p>
              <a:endParaRPr lang="ko-KR" altLang="en-US" dirty="0">
                <a:latin typeface="Berlin Sans FB Dem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14480" y="1928802"/>
              <a:ext cx="9348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A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dvanced</a:t>
              </a:r>
              <a:endParaRPr lang="en-US" altLang="ko-KR" sz="1100" dirty="0" smtClean="0">
                <a:latin typeface="Berlin Sans FB Demi" pitchFamily="34" charset="0"/>
                <a:ea typeface="Kozuka Gothic Pro H" pitchFamily="34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98328" y="1928802"/>
              <a:ext cx="1159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N</a:t>
              </a:r>
              <a:r>
                <a:rPr lang="en-US" altLang="ko-KR" sz="1100" dirty="0" smtClean="0">
                  <a:latin typeface="Berlin Sans FB Demi" pitchFamily="34" charset="0"/>
                  <a:ea typeface="Kozuka Gothic Pro H" pitchFamily="34" charset="-128"/>
                </a:rPr>
                <a:t>etwork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 </a:t>
              </a:r>
              <a:r>
                <a:rPr lang="en-US" altLang="ko-KR" sz="1000" dirty="0" smtClean="0">
                  <a:latin typeface="Berlin Sans FB Demi" pitchFamily="34" charset="0"/>
                  <a:ea typeface="Kozuka Gothic Pro H" pitchFamily="34" charset="-128"/>
                </a:rPr>
                <a:t>for the</a:t>
              </a:r>
            </a:p>
            <a:p>
              <a:endParaRPr lang="ko-KR" altLang="en-US" sz="1600" dirty="0">
                <a:latin typeface="Berlin Sans FB Dem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42509" y="1928802"/>
              <a:ext cx="55015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W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ay</a:t>
              </a:r>
            </a:p>
            <a:p>
              <a:endParaRPr lang="ko-KR" altLang="en-US" dirty="0">
                <a:latin typeface="Berlin Sans FB Dem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29124" y="1928802"/>
              <a:ext cx="11448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O</a:t>
              </a:r>
              <a:r>
                <a:rPr lang="en-US" altLang="ko-KR" sz="1050" dirty="0" smtClean="0">
                  <a:latin typeface="Berlin Sans FB Demi" pitchFamily="34" charset="0"/>
                  <a:ea typeface="Kozuka Gothic Pro H" pitchFamily="34" charset="-128"/>
                </a:rPr>
                <a:t>f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 </a:t>
              </a:r>
              <a:r>
                <a:rPr lang="en-US" altLang="ko-KR" sz="500" dirty="0" smtClean="0">
                  <a:latin typeface="Berlin Sans FB Demi" pitchFamily="34" charset="0"/>
                  <a:ea typeface="Kozuka Gothic Pro H" pitchFamily="34" charset="-128"/>
                </a:rPr>
                <a:t> </a:t>
              </a:r>
              <a:r>
                <a:rPr lang="en-US" altLang="ko-KR" sz="1100" dirty="0" smtClean="0">
                  <a:latin typeface="Berlin Sans FB Demi" pitchFamily="34" charset="0"/>
                  <a:ea typeface="Kozuka Gothic Pro H" pitchFamily="34" charset="-128"/>
                </a:rPr>
                <a:t>distributing</a:t>
              </a:r>
              <a:endParaRPr lang="ko-KR" altLang="en-US" dirty="0">
                <a:latin typeface="Berlin Sans FB Dem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00694" y="1928802"/>
              <a:ext cx="115929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4FA5B9"/>
                  </a:solidFill>
                  <a:latin typeface="Berlin Sans FB Demi" pitchFamily="34" charset="0"/>
                  <a:ea typeface="Kozuka Gothic Pro H" pitchFamily="34" charset="-128"/>
                </a:rPr>
                <a:t>O</a:t>
              </a:r>
              <a:r>
                <a:rPr lang="en-US" altLang="ko-KR" sz="1200" dirty="0" smtClean="0">
                  <a:latin typeface="Berlin Sans FB Demi" pitchFamily="34" charset="0"/>
                  <a:ea typeface="Kozuka Gothic Pro H" pitchFamily="34" charset="-128"/>
                </a:rPr>
                <a:t>riginal beef</a:t>
              </a:r>
            </a:p>
            <a:p>
              <a:endParaRPr lang="ko-KR" altLang="en-US" dirty="0">
                <a:latin typeface="Berlin Sans FB Demi" pitchFamily="34" charset="0"/>
              </a:endParaRPr>
            </a:p>
          </p:txBody>
        </p:sp>
      </p:grpSp>
      <p:pic>
        <p:nvPicPr>
          <p:cNvPr id="24" name="그림 23" descr="%B9%AB%C1%A6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706" y="71414"/>
            <a:ext cx="2667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1-1.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연구 목표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691556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배경 및 현황</a:t>
            </a:r>
            <a:endParaRPr lang="ko-KR" altLang="en-US" sz="2400" b="1" dirty="0">
              <a:solidFill>
                <a:schemeClr val="accent5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0" y="1140704"/>
            <a:ext cx="4860032" cy="19991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700" b="1" dirty="0" smtClean="0">
                <a:solidFill>
                  <a:schemeClr val="tx1"/>
                </a:solidFill>
              </a:rPr>
              <a:t>- 5~8</a:t>
            </a:r>
            <a:r>
              <a:rPr lang="ko-KR" altLang="en-US" sz="1700" b="1" dirty="0" smtClean="0">
                <a:solidFill>
                  <a:schemeClr val="tx1"/>
                </a:solidFill>
              </a:rPr>
              <a:t>단계의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복잡한 소고기 유통구조</a:t>
            </a:r>
            <a:endParaRPr lang="en-US" altLang="ko-KR" sz="1700" b="1" dirty="0" smtClean="0">
              <a:solidFill>
                <a:schemeClr val="tx1"/>
              </a:solidFill>
            </a:endParaRPr>
          </a:p>
          <a:p>
            <a:pPr marL="360000"/>
            <a:r>
              <a:rPr lang="ko-KR" altLang="en-US" sz="1700" b="1" dirty="0" smtClean="0">
                <a:solidFill>
                  <a:schemeClr val="tx1"/>
                </a:solidFill>
              </a:rPr>
              <a:t>→소비자 가격 거품 심화</a:t>
            </a:r>
            <a:endParaRPr lang="en-US" altLang="ko-KR" sz="1700" b="1" dirty="0" smtClean="0">
              <a:solidFill>
                <a:schemeClr val="tx1"/>
              </a:solidFill>
            </a:endParaRPr>
          </a:p>
          <a:p>
            <a:endParaRPr lang="en-US" altLang="ko-KR" sz="1700" b="1" dirty="0">
              <a:solidFill>
                <a:schemeClr val="tx1"/>
              </a:solidFill>
            </a:endParaRPr>
          </a:p>
          <a:p>
            <a:r>
              <a:rPr lang="en-US" altLang="ko-KR" sz="1700" b="1" dirty="0" smtClean="0">
                <a:solidFill>
                  <a:schemeClr val="tx1"/>
                </a:solidFill>
              </a:rPr>
              <a:t>-</a:t>
            </a:r>
            <a:r>
              <a:rPr lang="ko-KR" altLang="en-US" sz="1700" b="1" dirty="0" smtClean="0">
                <a:solidFill>
                  <a:schemeClr val="tx1"/>
                </a:solidFill>
              </a:rPr>
              <a:t> 소고기 </a:t>
            </a:r>
            <a:r>
              <a:rPr lang="ko-KR" altLang="en-US" sz="1700" b="1" dirty="0" err="1" smtClean="0">
                <a:solidFill>
                  <a:schemeClr val="tx1"/>
                </a:solidFill>
              </a:rPr>
              <a:t>이력제</a:t>
            </a:r>
            <a:r>
              <a:rPr lang="ko-KR" altLang="en-US" sz="1700" b="1" dirty="0" smtClean="0">
                <a:solidFill>
                  <a:schemeClr val="tx1"/>
                </a:solidFill>
              </a:rPr>
              <a:t> 구축의 미흡</a:t>
            </a:r>
            <a:endParaRPr lang="en-US" altLang="ko-KR" sz="1700" b="1" dirty="0" smtClean="0">
              <a:solidFill>
                <a:schemeClr val="tx1"/>
              </a:solidFill>
            </a:endParaRPr>
          </a:p>
          <a:p>
            <a:pPr marL="360000"/>
            <a:r>
              <a:rPr lang="ko-KR" altLang="en-US" sz="1700" b="1" dirty="0" smtClean="0">
                <a:solidFill>
                  <a:schemeClr val="tx1"/>
                </a:solidFill>
              </a:rPr>
              <a:t>→제품에 대한 소비자들의 신뢰도 하락</a:t>
            </a:r>
            <a:endParaRPr lang="en-US" altLang="ko-KR" sz="17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355976" y="1140704"/>
            <a:ext cx="4788024" cy="199912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700" b="1" dirty="0" smtClean="0">
                <a:solidFill>
                  <a:schemeClr val="tx1"/>
                </a:solidFill>
              </a:rPr>
              <a:t>복잡한 유통구조의 간소화 필요 </a:t>
            </a:r>
            <a:r>
              <a:rPr lang="en-US" altLang="ko-KR" sz="1700" b="1" dirty="0" smtClean="0">
                <a:solidFill>
                  <a:schemeClr val="tx1"/>
                </a:solidFill>
              </a:rPr>
              <a:t>-</a:t>
            </a:r>
          </a:p>
          <a:p>
            <a:pPr algn="r"/>
            <a:endParaRPr lang="en-US" altLang="ko-KR" sz="1700" b="1" dirty="0">
              <a:solidFill>
                <a:schemeClr val="tx1"/>
              </a:solidFill>
            </a:endParaRPr>
          </a:p>
          <a:p>
            <a:pPr algn="r"/>
            <a:r>
              <a:rPr lang="ko-KR" altLang="en-US" sz="1700" b="1" dirty="0" smtClean="0">
                <a:solidFill>
                  <a:schemeClr val="tx1"/>
                </a:solidFill>
              </a:rPr>
              <a:t>합리적인 소비자 가격의 요구 </a:t>
            </a:r>
            <a:r>
              <a:rPr lang="en-US" altLang="ko-KR" sz="1700" b="1" dirty="0" smtClean="0">
                <a:solidFill>
                  <a:schemeClr val="tx1"/>
                </a:solidFill>
              </a:rPr>
              <a:t>-</a:t>
            </a:r>
          </a:p>
          <a:p>
            <a:pPr algn="r"/>
            <a:endParaRPr lang="en-US" altLang="ko-KR" sz="1700" b="1" dirty="0">
              <a:solidFill>
                <a:schemeClr val="tx1"/>
              </a:solidFill>
            </a:endParaRPr>
          </a:p>
          <a:p>
            <a:pPr algn="r"/>
            <a:r>
              <a:rPr lang="ko-KR" altLang="en-US" sz="1700" b="1" dirty="0" smtClean="0">
                <a:solidFill>
                  <a:schemeClr val="tx1"/>
                </a:solidFill>
              </a:rPr>
              <a:t>제품</a:t>
            </a:r>
            <a:r>
              <a:rPr lang="ko-KR" altLang="en-US" sz="1700" b="1" dirty="0">
                <a:solidFill>
                  <a:schemeClr val="tx1"/>
                </a:solidFill>
              </a:rPr>
              <a:t>에 </a:t>
            </a:r>
            <a:r>
              <a:rPr lang="ko-KR" altLang="en-US" sz="1700" b="1" dirty="0" smtClean="0">
                <a:solidFill>
                  <a:schemeClr val="tx1"/>
                </a:solidFill>
              </a:rPr>
              <a:t>대한 신뢰성 요구 증대 </a:t>
            </a:r>
            <a:r>
              <a:rPr lang="en-US" altLang="ko-KR" sz="1700" b="1" dirty="0" smtClean="0">
                <a:solidFill>
                  <a:schemeClr val="tx1"/>
                </a:solidFill>
              </a:rPr>
              <a:t>-</a:t>
            </a:r>
          </a:p>
          <a:p>
            <a:pPr algn="r"/>
            <a:endParaRPr lang="en-US" altLang="ko-KR" sz="1700" b="1" dirty="0">
              <a:solidFill>
                <a:schemeClr val="tx1"/>
              </a:solidFill>
            </a:endParaRPr>
          </a:p>
          <a:p>
            <a:pPr algn="r"/>
            <a:r>
              <a:rPr lang="ko-KR" altLang="en-US" sz="1700" b="1" spc="-30" dirty="0" smtClean="0">
                <a:solidFill>
                  <a:schemeClr val="tx1"/>
                </a:solidFill>
              </a:rPr>
              <a:t>축산선진국의 </a:t>
            </a:r>
            <a:r>
              <a:rPr lang="ko-KR" altLang="en-US" sz="1700" b="1" spc="-30" dirty="0" err="1" smtClean="0">
                <a:solidFill>
                  <a:schemeClr val="tx1"/>
                </a:solidFill>
              </a:rPr>
              <a:t>소고기이력제</a:t>
            </a:r>
            <a:r>
              <a:rPr lang="en-US" altLang="ko-KR" sz="1700" b="1" spc="-30" dirty="0" smtClean="0">
                <a:solidFill>
                  <a:schemeClr val="tx1"/>
                </a:solidFill>
              </a:rPr>
              <a:t> </a:t>
            </a:r>
            <a:r>
              <a:rPr lang="ko-KR" altLang="en-US" sz="1700" b="1" spc="-30" dirty="0" smtClean="0">
                <a:solidFill>
                  <a:schemeClr val="tx1"/>
                </a:solidFill>
              </a:rPr>
              <a:t>벤치마킹 필요 </a:t>
            </a:r>
            <a:r>
              <a:rPr lang="en-US" altLang="ko-KR" sz="1700" b="1" spc="-30" dirty="0" smtClean="0">
                <a:solidFill>
                  <a:schemeClr val="tx1"/>
                </a:solidFill>
              </a:rPr>
              <a:t>-</a:t>
            </a:r>
            <a:r>
              <a:rPr lang="ko-KR" altLang="en-US" sz="1700" b="1" spc="-30" dirty="0" smtClean="0">
                <a:solidFill>
                  <a:schemeClr val="tx1"/>
                </a:solidFill>
              </a:rPr>
              <a:t> </a:t>
            </a:r>
            <a:endParaRPr lang="en-US" altLang="ko-KR" sz="1700" b="1" spc="-3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140" y="691556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연구의 필요성</a:t>
            </a:r>
            <a:endParaRPr lang="ko-KR" alt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3362494"/>
            <a:ext cx="174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최종 목표</a:t>
            </a:r>
            <a:endParaRPr lang="ko-KR" altLang="en-US" sz="2800" b="1" dirty="0">
              <a:solidFill>
                <a:schemeClr val="accent3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7504" y="3877607"/>
            <a:ext cx="8928992" cy="936104"/>
          </a:xfrm>
          <a:prstGeom prst="rect">
            <a:avLst/>
          </a:prstGeom>
          <a:noFill/>
          <a:ln w="76200">
            <a:solidFill>
              <a:srgbClr val="92D050">
                <a:alpha val="5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물결 11"/>
          <p:cNvSpPr/>
          <p:nvPr/>
        </p:nvSpPr>
        <p:spPr bwMode="auto">
          <a:xfrm flipH="1">
            <a:off x="3779912" y="3539549"/>
            <a:ext cx="1512168" cy="181307"/>
          </a:xfrm>
          <a:prstGeom prst="wave">
            <a:avLst>
              <a:gd name="adj1" fmla="val 20000"/>
              <a:gd name="adj2" fmla="val -9596"/>
            </a:avLst>
          </a:prstGeom>
          <a:gradFill>
            <a:gsLst>
              <a:gs pos="12000">
                <a:srgbClr val="7FD13B">
                  <a:tint val="66000"/>
                  <a:satMod val="160000"/>
                  <a:alpha val="0"/>
                </a:srgbClr>
              </a:gs>
              <a:gs pos="100000">
                <a:sysClr val="window" lastClr="FFFFFF">
                  <a:alpha val="75000"/>
                </a:sys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87272" tIns="43637" rIns="87272" bIns="43637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500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14" name="물결 11"/>
          <p:cNvSpPr/>
          <p:nvPr/>
        </p:nvSpPr>
        <p:spPr bwMode="auto">
          <a:xfrm flipH="1">
            <a:off x="467544" y="763564"/>
            <a:ext cx="1512168" cy="181307"/>
          </a:xfrm>
          <a:prstGeom prst="wave">
            <a:avLst>
              <a:gd name="adj1" fmla="val 20000"/>
              <a:gd name="adj2" fmla="val -9596"/>
            </a:avLst>
          </a:prstGeom>
          <a:gradFill>
            <a:gsLst>
              <a:gs pos="12000">
                <a:srgbClr val="7FD13B">
                  <a:tint val="66000"/>
                  <a:satMod val="160000"/>
                  <a:alpha val="0"/>
                </a:srgbClr>
              </a:gs>
              <a:gs pos="100000">
                <a:sysClr val="window" lastClr="FFFFFF">
                  <a:alpha val="75000"/>
                </a:sys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87272" tIns="43637" rIns="87272" bIns="43637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500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sp>
        <p:nvSpPr>
          <p:cNvPr id="15" name="물결 11"/>
          <p:cNvSpPr/>
          <p:nvPr/>
        </p:nvSpPr>
        <p:spPr bwMode="auto">
          <a:xfrm flipH="1">
            <a:off x="7020272" y="798281"/>
            <a:ext cx="1512168" cy="181307"/>
          </a:xfrm>
          <a:prstGeom prst="wave">
            <a:avLst>
              <a:gd name="adj1" fmla="val 20000"/>
              <a:gd name="adj2" fmla="val -9596"/>
            </a:avLst>
          </a:prstGeom>
          <a:gradFill>
            <a:gsLst>
              <a:gs pos="12000">
                <a:srgbClr val="7FD13B">
                  <a:tint val="66000"/>
                  <a:satMod val="160000"/>
                  <a:alpha val="0"/>
                </a:srgbClr>
              </a:gs>
              <a:gs pos="100000">
                <a:sysClr val="window" lastClr="FFFFFF">
                  <a:alpha val="75000"/>
                </a:sys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87272" tIns="43637" rIns="87272" bIns="43637" anchor="ctr"/>
          <a:lstStyle/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500" kern="0">
              <a:solidFill>
                <a:sysClr val="window" lastClr="FFFFFF"/>
              </a:solidFill>
              <a:latin typeface="맑은 고딕"/>
              <a:ea typeface="맑은 고딕"/>
            </a:endParaRPr>
          </a:p>
        </p:txBody>
      </p:sp>
      <p:pic>
        <p:nvPicPr>
          <p:cNvPr id="16" name="그림 15" descr="%B9%AB%C1%A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251520" y="3979464"/>
            <a:ext cx="8640960" cy="730340"/>
          </a:xfrm>
          <a:prstGeom prst="roundRect">
            <a:avLst/>
          </a:prstGeom>
          <a:solidFill>
            <a:schemeClr val="accent3">
              <a:lumMod val="7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국내 소고기 유통 구조 개선 및 여러 방안</a:t>
            </a:r>
            <a:r>
              <a:rPr lang="ko-KR" altLang="en-US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을 통한 </a:t>
            </a:r>
            <a:endParaRPr lang="en-US" altLang="ko-KR" sz="20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가격거품 제거</a:t>
            </a:r>
            <a:r>
              <a:rPr lang="ko-KR" altLang="en-US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와 </a:t>
            </a:r>
            <a:r>
              <a:rPr lang="ko-KR" altLang="en-US" sz="2000" dirty="0" smtClean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한우의 신뢰성</a:t>
            </a:r>
            <a:r>
              <a:rPr lang="ko-KR" altLang="en-US" sz="2000" dirty="0" smtClean="0">
                <a:solidFill>
                  <a:schemeClr val="tx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제고</a:t>
            </a:r>
            <a:endParaRPr lang="en-US" altLang="ko-KR" sz="20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아래쪽 화살표 17"/>
          <p:cNvSpPr/>
          <p:nvPr/>
        </p:nvSpPr>
        <p:spPr>
          <a:xfrm>
            <a:off x="4139952" y="3106931"/>
            <a:ext cx="936104" cy="288032"/>
          </a:xfrm>
          <a:prstGeom prst="downArrow">
            <a:avLst>
              <a:gd name="adj1" fmla="val 50000"/>
              <a:gd name="adj2" fmla="val 48154"/>
            </a:avLst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 descr="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2088" y="5313777"/>
            <a:ext cx="619125" cy="523875"/>
          </a:xfrm>
          <a:prstGeom prst="rect">
            <a:avLst/>
          </a:prstGeom>
        </p:spPr>
      </p:pic>
      <p:pic>
        <p:nvPicPr>
          <p:cNvPr id="21" name="그림 20" descr="2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9854" y="5313777"/>
            <a:ext cx="619125" cy="523875"/>
          </a:xfrm>
          <a:prstGeom prst="rect">
            <a:avLst/>
          </a:prstGeom>
        </p:spPr>
      </p:pic>
      <p:pic>
        <p:nvPicPr>
          <p:cNvPr id="22" name="그림 21" descr="3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84832" y="5280443"/>
            <a:ext cx="619125" cy="533400"/>
          </a:xfrm>
          <a:prstGeom prst="rect">
            <a:avLst/>
          </a:prstGeom>
        </p:spPr>
      </p:pic>
      <p:pic>
        <p:nvPicPr>
          <p:cNvPr id="23" name="그림 22" descr="4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94106" y="5361406"/>
            <a:ext cx="581025" cy="523875"/>
          </a:xfrm>
          <a:prstGeom prst="rect">
            <a:avLst/>
          </a:prstGeom>
        </p:spPr>
      </p:pic>
      <p:pic>
        <p:nvPicPr>
          <p:cNvPr id="24" name="그림 23" descr="8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74933" y="5385215"/>
            <a:ext cx="571504" cy="444503"/>
          </a:xfrm>
          <a:prstGeom prst="rect">
            <a:avLst/>
          </a:prstGeom>
        </p:spPr>
      </p:pic>
      <p:pic>
        <p:nvPicPr>
          <p:cNvPr id="25" name="그림 24" descr="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34687" y="5170901"/>
            <a:ext cx="571504" cy="71438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03495" y="5813843"/>
            <a:ext cx="6783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4FA5B9"/>
                </a:solidFill>
                <a:latin typeface="Berlin Sans FB Demi" pitchFamily="34" charset="0"/>
                <a:ea typeface="Kozuka Gothic Pro H" pitchFamily="34" charset="-128"/>
              </a:rPr>
              <a:t>H</a:t>
            </a:r>
            <a:r>
              <a:rPr lang="en-US" altLang="ko-KR" sz="1200" dirty="0" smtClean="0">
                <a:latin typeface="Berlin Sans FB Demi" pitchFamily="34" charset="0"/>
                <a:ea typeface="Kozuka Gothic Pro H" pitchFamily="34" charset="-128"/>
              </a:rPr>
              <a:t>ighly</a:t>
            </a:r>
          </a:p>
          <a:p>
            <a:endParaRPr lang="ko-KR" altLang="en-US" dirty="0">
              <a:latin typeface="Berlin Sans FB Dem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60751" y="5813843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4FA5B9"/>
                </a:solidFill>
                <a:latin typeface="Berlin Sans FB Demi" pitchFamily="34" charset="0"/>
                <a:ea typeface="Kozuka Gothic Pro H" pitchFamily="34" charset="-128"/>
              </a:rPr>
              <a:t>A</a:t>
            </a:r>
            <a:r>
              <a:rPr lang="en-US" altLang="ko-KR" sz="1200" dirty="0" smtClean="0">
                <a:latin typeface="Berlin Sans FB Demi" pitchFamily="34" charset="0"/>
                <a:ea typeface="Kozuka Gothic Pro H" pitchFamily="34" charset="-128"/>
              </a:rPr>
              <a:t>dvanced</a:t>
            </a:r>
            <a:endParaRPr lang="en-US" altLang="ko-KR" sz="1100" dirty="0" smtClean="0">
              <a:latin typeface="Berlin Sans FB Demi" pitchFamily="34" charset="0"/>
              <a:ea typeface="Kozuka Gothic Pro H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4599" y="5813843"/>
            <a:ext cx="1197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4FA5B9"/>
                </a:solidFill>
                <a:latin typeface="Berlin Sans FB Demi" pitchFamily="34" charset="0"/>
                <a:ea typeface="Kozuka Gothic Pro H" pitchFamily="34" charset="-128"/>
              </a:rPr>
              <a:t>N</a:t>
            </a:r>
            <a:r>
              <a:rPr lang="en-US" altLang="ko-KR" sz="1100" dirty="0" smtClean="0">
                <a:latin typeface="Berlin Sans FB Demi" pitchFamily="34" charset="0"/>
                <a:ea typeface="Kozuka Gothic Pro H" pitchFamily="34" charset="-128"/>
              </a:rPr>
              <a:t>etwork</a:t>
            </a:r>
            <a:r>
              <a:rPr lang="en-US" altLang="ko-KR" sz="1200" dirty="0" smtClean="0">
                <a:latin typeface="Berlin Sans FB Demi" pitchFamily="34" charset="0"/>
                <a:ea typeface="Kozuka Gothic Pro H" pitchFamily="34" charset="-128"/>
              </a:rPr>
              <a:t> </a:t>
            </a:r>
            <a:r>
              <a:rPr lang="en-US" altLang="ko-KR" sz="1000" dirty="0" smtClean="0">
                <a:latin typeface="Berlin Sans FB Demi" pitchFamily="34" charset="0"/>
                <a:ea typeface="Kozuka Gothic Pro H" pitchFamily="34" charset="-128"/>
              </a:rPr>
              <a:t>for the</a:t>
            </a:r>
          </a:p>
          <a:p>
            <a:endParaRPr lang="ko-KR" altLang="en-US" sz="1600" dirty="0">
              <a:latin typeface="Berlin Sans FB Dem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8780" y="5813843"/>
            <a:ext cx="5501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4FA5B9"/>
                </a:solidFill>
                <a:latin typeface="Berlin Sans FB Demi" pitchFamily="34" charset="0"/>
                <a:ea typeface="Kozuka Gothic Pro H" pitchFamily="34" charset="-128"/>
              </a:rPr>
              <a:t>W</a:t>
            </a:r>
            <a:r>
              <a:rPr lang="en-US" altLang="ko-KR" sz="1200" dirty="0" smtClean="0">
                <a:latin typeface="Berlin Sans FB Demi" pitchFamily="34" charset="0"/>
                <a:ea typeface="Kozuka Gothic Pro H" pitchFamily="34" charset="-128"/>
              </a:rPr>
              <a:t>ay</a:t>
            </a:r>
          </a:p>
          <a:p>
            <a:endParaRPr lang="ko-KR" altLang="en-US" dirty="0">
              <a:latin typeface="Berlin Sans FB Dem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75395" y="5813843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4FA5B9"/>
                </a:solidFill>
                <a:latin typeface="Berlin Sans FB Demi" pitchFamily="34" charset="0"/>
                <a:ea typeface="Kozuka Gothic Pro H" pitchFamily="34" charset="-128"/>
              </a:rPr>
              <a:t>O</a:t>
            </a:r>
            <a:r>
              <a:rPr lang="en-US" altLang="ko-KR" sz="1050" dirty="0" smtClean="0">
                <a:latin typeface="Berlin Sans FB Demi" pitchFamily="34" charset="0"/>
                <a:ea typeface="Kozuka Gothic Pro H" pitchFamily="34" charset="-128"/>
              </a:rPr>
              <a:t>f</a:t>
            </a:r>
            <a:r>
              <a:rPr lang="en-US" altLang="ko-KR" sz="1200" dirty="0" smtClean="0">
                <a:latin typeface="Berlin Sans FB Demi" pitchFamily="34" charset="0"/>
                <a:ea typeface="Kozuka Gothic Pro H" pitchFamily="34" charset="-128"/>
              </a:rPr>
              <a:t> </a:t>
            </a:r>
            <a:r>
              <a:rPr lang="en-US" altLang="ko-KR" sz="500" dirty="0" smtClean="0">
                <a:latin typeface="Berlin Sans FB Demi" pitchFamily="34" charset="0"/>
                <a:ea typeface="Kozuka Gothic Pro H" pitchFamily="34" charset="-128"/>
              </a:rPr>
              <a:t> </a:t>
            </a:r>
            <a:r>
              <a:rPr lang="en-US" altLang="ko-KR" sz="1100" dirty="0" smtClean="0">
                <a:latin typeface="Berlin Sans FB Demi" pitchFamily="34" charset="0"/>
                <a:ea typeface="Kozuka Gothic Pro H" pitchFamily="34" charset="-128"/>
              </a:rPr>
              <a:t>distributing</a:t>
            </a:r>
            <a:endParaRPr lang="ko-KR" altLang="en-US" dirty="0">
              <a:latin typeface="Berlin Sans FB Dem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46965" y="5813843"/>
            <a:ext cx="11256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4FA5B9"/>
                </a:solidFill>
                <a:latin typeface="Berlin Sans FB Demi" pitchFamily="34" charset="0"/>
                <a:ea typeface="Kozuka Gothic Pro H" pitchFamily="34" charset="-128"/>
              </a:rPr>
              <a:t>O</a:t>
            </a:r>
            <a:r>
              <a:rPr lang="en-US" altLang="ko-KR" sz="1200" dirty="0" smtClean="0">
                <a:latin typeface="Berlin Sans FB Demi" pitchFamily="34" charset="0"/>
                <a:ea typeface="Kozuka Gothic Pro H" pitchFamily="34" charset="-128"/>
              </a:rPr>
              <a:t>riginal beef</a:t>
            </a:r>
          </a:p>
          <a:p>
            <a:endParaRPr lang="ko-KR" altLang="en-US" dirty="0">
              <a:latin typeface="Berlin Sans FB Demi" pitchFamily="34" charset="0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214282" y="4857760"/>
            <a:ext cx="2857520" cy="1928826"/>
            <a:chOff x="3143240" y="3897239"/>
            <a:chExt cx="3000396" cy="2460719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43240" y="3897239"/>
              <a:ext cx="3000396" cy="2460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TextBox 34"/>
            <p:cNvSpPr txBox="1"/>
            <p:nvPr/>
          </p:nvSpPr>
          <p:spPr>
            <a:xfrm>
              <a:off x="4755786" y="4778833"/>
              <a:ext cx="917655" cy="3239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HANWOO</a:t>
              </a:r>
              <a:endParaRPr lang="ko-KR" altLang="en-US" sz="3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186706" y="71414"/>
            <a:ext cx="4360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1-2.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현재 유통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Process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216000" y="1143554"/>
            <a:ext cx="8715436" cy="4661710"/>
          </a:xfrm>
          <a:prstGeom prst="rect">
            <a:avLst/>
          </a:prstGeom>
          <a:noFill/>
          <a:ln>
            <a:solidFill>
              <a:srgbClr val="4EB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3" name="모서리가 둥근 직사각형 72"/>
          <p:cNvSpPr/>
          <p:nvPr/>
        </p:nvSpPr>
        <p:spPr>
          <a:xfrm>
            <a:off x="2245873" y="1207730"/>
            <a:ext cx="2291357" cy="277054"/>
          </a:xfrm>
          <a:prstGeom prst="roundRect">
            <a:avLst/>
          </a:prstGeom>
          <a:solidFill>
            <a:srgbClr val="7030A0">
              <a:alpha val="59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축산농가</a:t>
            </a:r>
            <a:r>
              <a:rPr lang="ko-KR" altLang="en-US" sz="11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900" dirty="0" smtClean="0"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ko-KR" altLang="en-US" sz="900" dirty="0" smtClean="0">
                <a:latin typeface="HY울릉도M" pitchFamily="18" charset="-127"/>
                <a:ea typeface="HY울릉도M" pitchFamily="18" charset="-127"/>
              </a:rPr>
              <a:t>한우 </a:t>
            </a:r>
            <a:r>
              <a:rPr lang="en-US" altLang="ko-KR" sz="900" dirty="0" smtClean="0">
                <a:latin typeface="HY울릉도M" pitchFamily="18" charset="-127"/>
                <a:ea typeface="HY울릉도M" pitchFamily="18" charset="-127"/>
              </a:rPr>
              <a:t>171,092</a:t>
            </a:r>
            <a:r>
              <a:rPr lang="ko-KR" altLang="en-US" sz="900" dirty="0" smtClean="0">
                <a:latin typeface="HY울릉도M" pitchFamily="18" charset="-127"/>
                <a:ea typeface="HY울릉도M" pitchFamily="18" charset="-127"/>
              </a:rPr>
              <a:t>호</a:t>
            </a:r>
            <a:endParaRPr lang="ko-KR" altLang="en-US" sz="105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557399" y="1772816"/>
            <a:ext cx="2056346" cy="316321"/>
          </a:xfrm>
          <a:prstGeom prst="roundRect">
            <a:avLst/>
          </a:prstGeom>
          <a:solidFill>
            <a:srgbClr val="C00000">
              <a:alpha val="53000"/>
            </a:srgb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산지조합</a:t>
            </a:r>
            <a:endParaRPr lang="en-US" altLang="ko-KR" sz="1400" dirty="0" smtClean="0"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en-US" altLang="ko-KR" sz="650" dirty="0" smtClean="0">
                <a:latin typeface="HY울릉도M" pitchFamily="18" charset="-127"/>
                <a:ea typeface="HY울릉도M" pitchFamily="18" charset="-127"/>
              </a:rPr>
              <a:t>- 118</a:t>
            </a:r>
            <a:r>
              <a:rPr lang="ko-KR" altLang="en-US" sz="650" dirty="0" smtClean="0">
                <a:latin typeface="HY울릉도M" pitchFamily="18" charset="-127"/>
                <a:ea typeface="HY울릉도M" pitchFamily="18" charset="-127"/>
              </a:rPr>
              <a:t>개 지역축협</a:t>
            </a:r>
            <a:r>
              <a:rPr lang="en-US" altLang="ko-KR" sz="650" dirty="0" smtClean="0">
                <a:latin typeface="HY울릉도M" pitchFamily="18" charset="-127"/>
                <a:ea typeface="HY울릉도M" pitchFamily="18" charset="-127"/>
              </a:rPr>
              <a:t>, 24</a:t>
            </a:r>
            <a:r>
              <a:rPr lang="ko-KR" altLang="en-US" sz="650" dirty="0" smtClean="0">
                <a:latin typeface="HY울릉도M" pitchFamily="18" charset="-127"/>
                <a:ea typeface="HY울릉도M" pitchFamily="18" charset="-127"/>
              </a:rPr>
              <a:t>개 품목축협</a:t>
            </a:r>
            <a:endParaRPr lang="ko-KR" altLang="en-US" sz="65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6" name="모서리가 둥근 직사각형 75"/>
          <p:cNvSpPr/>
          <p:nvPr/>
        </p:nvSpPr>
        <p:spPr>
          <a:xfrm>
            <a:off x="2672498" y="1772816"/>
            <a:ext cx="1527571" cy="316321"/>
          </a:xfrm>
          <a:prstGeom prst="roundRect">
            <a:avLst/>
          </a:prstGeom>
          <a:solidFill>
            <a:srgbClr val="C00000">
              <a:alpha val="53000"/>
            </a:srgb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수집반출상</a:t>
            </a:r>
            <a:endParaRPr lang="en-US" altLang="ko-KR" sz="1400" dirty="0" smtClean="0"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en-US" altLang="ko-KR" sz="700" dirty="0" smtClean="0"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ko-KR" altLang="en-US" sz="700" dirty="0" smtClean="0">
                <a:latin typeface="HY울릉도M" pitchFamily="18" charset="-127"/>
                <a:ea typeface="HY울릉도M" pitchFamily="18" charset="-127"/>
              </a:rPr>
              <a:t>소 </a:t>
            </a:r>
            <a:r>
              <a:rPr lang="en-US" altLang="ko-KR" sz="700" dirty="0" smtClean="0">
                <a:latin typeface="HY울릉도M" pitchFamily="18" charset="-127"/>
                <a:ea typeface="HY울릉도M" pitchFamily="18" charset="-127"/>
              </a:rPr>
              <a:t>970</a:t>
            </a:r>
            <a:r>
              <a:rPr lang="ko-KR" altLang="en-US" sz="700" dirty="0" smtClean="0">
                <a:latin typeface="HY울릉도M" pitchFamily="18" charset="-127"/>
                <a:ea typeface="HY울릉도M" pitchFamily="18" charset="-127"/>
              </a:rPr>
              <a:t>여명</a:t>
            </a:r>
            <a:endParaRPr lang="ko-KR" altLang="en-US" sz="9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7" name="모서리가 둥근 직사각형 76"/>
          <p:cNvSpPr/>
          <p:nvPr/>
        </p:nvSpPr>
        <p:spPr>
          <a:xfrm>
            <a:off x="4258822" y="1772816"/>
            <a:ext cx="1465306" cy="316321"/>
          </a:xfrm>
          <a:prstGeom prst="roundRect">
            <a:avLst/>
          </a:prstGeom>
          <a:solidFill>
            <a:srgbClr val="C00000">
              <a:alpha val="53000"/>
            </a:srgb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가축시장</a:t>
            </a:r>
            <a:r>
              <a:rPr lang="en-US" altLang="ko-KR" sz="14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한우</a:t>
            </a:r>
            <a:r>
              <a:rPr lang="en-US" altLang="ko-KR" sz="1400" dirty="0" smtClean="0"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pPr algn="ctr"/>
            <a:r>
              <a:rPr lang="en-US" altLang="ko-KR" sz="700" dirty="0" smtClean="0">
                <a:latin typeface="HY울릉도M" pitchFamily="18" charset="-127"/>
                <a:ea typeface="HY울릉도M" pitchFamily="18" charset="-127"/>
              </a:rPr>
              <a:t>- 85</a:t>
            </a:r>
            <a:r>
              <a:rPr lang="ko-KR" altLang="en-US" sz="700" dirty="0" smtClean="0">
                <a:latin typeface="HY울릉도M" pitchFamily="18" charset="-127"/>
                <a:ea typeface="HY울릉도M" pitchFamily="18" charset="-127"/>
              </a:rPr>
              <a:t>개소</a:t>
            </a:r>
            <a:endParaRPr lang="ko-KR" altLang="en-US" sz="7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674904" y="2310781"/>
            <a:ext cx="5405253" cy="49869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1475656" y="2380779"/>
            <a:ext cx="1057549" cy="349777"/>
          </a:xfrm>
          <a:prstGeom prst="roundRect">
            <a:avLst/>
          </a:prstGeom>
          <a:solidFill>
            <a:srgbClr val="FF9933">
              <a:alpha val="6900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도매시장</a:t>
            </a:r>
            <a:endParaRPr lang="en-US" altLang="ko-KR" sz="1400" dirty="0" smtClean="0"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en-US" altLang="ko-KR" sz="800" dirty="0" smtClean="0">
                <a:latin typeface="HY울릉도M" pitchFamily="18" charset="-127"/>
                <a:ea typeface="HY울릉도M" pitchFamily="18" charset="-127"/>
              </a:rPr>
              <a:t>5</a:t>
            </a:r>
            <a:r>
              <a:rPr lang="ko-KR" altLang="en-US" sz="800" dirty="0" smtClean="0">
                <a:latin typeface="HY울릉도M" pitchFamily="18" charset="-127"/>
                <a:ea typeface="HY울릉도M" pitchFamily="18" charset="-127"/>
              </a:rPr>
              <a:t>개소</a:t>
            </a:r>
            <a:endParaRPr lang="en-US" altLang="ko-KR" sz="800" dirty="0" smtClean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2588980" y="2380779"/>
            <a:ext cx="1057549" cy="349777"/>
          </a:xfrm>
          <a:prstGeom prst="roundRect">
            <a:avLst/>
          </a:prstGeom>
          <a:solidFill>
            <a:srgbClr val="FF9933">
              <a:alpha val="6900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공판장</a:t>
            </a:r>
            <a:r>
              <a:rPr lang="en-US" altLang="ko-KR" sz="1000" dirty="0" smtClean="0">
                <a:latin typeface="HY울릉도M" pitchFamily="18" charset="-127"/>
                <a:ea typeface="HY울릉도M" pitchFamily="18" charset="-127"/>
              </a:rPr>
              <a:t> </a:t>
            </a:r>
          </a:p>
          <a:p>
            <a:pPr algn="ctr"/>
            <a:r>
              <a:rPr lang="en-US" altLang="ko-KR" sz="800" dirty="0" smtClean="0">
                <a:latin typeface="HY울릉도M" pitchFamily="18" charset="-127"/>
                <a:ea typeface="HY울릉도M" pitchFamily="18" charset="-127"/>
              </a:rPr>
              <a:t>8</a:t>
            </a:r>
            <a:r>
              <a:rPr lang="ko-KR" altLang="en-US" sz="800" dirty="0" smtClean="0">
                <a:latin typeface="HY울릉도M" pitchFamily="18" charset="-127"/>
                <a:ea typeface="HY울릉도M" pitchFamily="18" charset="-127"/>
              </a:rPr>
              <a:t>개소</a:t>
            </a:r>
            <a:endParaRPr lang="en-US" altLang="ko-KR" sz="800" dirty="0" smtClean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3" name="모서리가 둥근 직사각형 82"/>
          <p:cNvSpPr/>
          <p:nvPr/>
        </p:nvSpPr>
        <p:spPr>
          <a:xfrm>
            <a:off x="3707905" y="2380779"/>
            <a:ext cx="1197198" cy="349777"/>
          </a:xfrm>
          <a:prstGeom prst="roundRect">
            <a:avLst/>
          </a:prstGeom>
          <a:solidFill>
            <a:srgbClr val="FF9933">
              <a:alpha val="6900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일반도축장</a:t>
            </a:r>
            <a:endParaRPr lang="en-US" altLang="ko-KR" sz="1100" dirty="0" smtClean="0"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en-US" altLang="ko-KR" sz="800" dirty="0" smtClean="0">
                <a:latin typeface="HY울릉도M" pitchFamily="18" charset="-127"/>
                <a:ea typeface="HY울릉도M" pitchFamily="18" charset="-127"/>
              </a:rPr>
              <a:t>63</a:t>
            </a:r>
            <a:r>
              <a:rPr lang="ko-KR" altLang="en-US" sz="800" dirty="0" smtClean="0">
                <a:latin typeface="HY울릉도M" pitchFamily="18" charset="-127"/>
                <a:ea typeface="HY울릉도M" pitchFamily="18" charset="-127"/>
              </a:rPr>
              <a:t>개소</a:t>
            </a:r>
            <a:endParaRPr lang="en-US" altLang="ko-KR" sz="800" dirty="0" smtClean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4" name="모서리가 둥근 직사각형 83"/>
          <p:cNvSpPr/>
          <p:nvPr/>
        </p:nvSpPr>
        <p:spPr>
          <a:xfrm>
            <a:off x="4963855" y="2380779"/>
            <a:ext cx="1057549" cy="349777"/>
          </a:xfrm>
          <a:prstGeom prst="roundRect">
            <a:avLst/>
          </a:prstGeom>
          <a:solidFill>
            <a:srgbClr val="FF9933">
              <a:alpha val="6900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HY울릉도M" pitchFamily="18" charset="-127"/>
                <a:ea typeface="HY울릉도M" pitchFamily="18" charset="-127"/>
              </a:rPr>
              <a:t>LPC </a:t>
            </a:r>
            <a:r>
              <a:rPr lang="en-US" altLang="ko-KR" sz="1000" dirty="0" smtClean="0">
                <a:latin typeface="HY울릉도M" pitchFamily="18" charset="-127"/>
                <a:ea typeface="HY울릉도M" pitchFamily="18" charset="-127"/>
              </a:rPr>
              <a:t> </a:t>
            </a:r>
          </a:p>
          <a:p>
            <a:pPr algn="ctr"/>
            <a:r>
              <a:rPr lang="en-US" altLang="ko-KR" sz="800" dirty="0" smtClean="0">
                <a:latin typeface="HY울릉도M" pitchFamily="18" charset="-127"/>
                <a:ea typeface="HY울릉도M" pitchFamily="18" charset="-127"/>
              </a:rPr>
              <a:t>9</a:t>
            </a:r>
            <a:r>
              <a:rPr lang="ko-KR" altLang="en-US" sz="800" dirty="0" smtClean="0">
                <a:latin typeface="HY울릉도M" pitchFamily="18" charset="-127"/>
                <a:ea typeface="HY울릉도M" pitchFamily="18" charset="-127"/>
              </a:rPr>
              <a:t>개소</a:t>
            </a:r>
            <a:endParaRPr lang="en-US" altLang="ko-KR" sz="800" dirty="0" smtClean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674904" y="3031122"/>
            <a:ext cx="4230198" cy="609520"/>
          </a:xfrm>
          <a:prstGeom prst="rect">
            <a:avLst/>
          </a:prstGeom>
          <a:solidFill>
            <a:schemeClr val="accent5">
              <a:lumMod val="75000"/>
              <a:alpha val="51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육가공업체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(1,2</a:t>
            </a:r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차 가공</a:t>
            </a:r>
            <a:r>
              <a:rPr lang="en-US" altLang="ko-KR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pPr lvl="1" algn="r">
              <a:buFontTx/>
              <a:buChar char="-"/>
            </a:pPr>
            <a:r>
              <a:rPr lang="ko-KR" altLang="en-US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식육가공업 </a:t>
            </a:r>
            <a:r>
              <a:rPr lang="en-US" altLang="ko-KR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1,619</a:t>
            </a:r>
            <a:r>
              <a:rPr lang="ko-KR" altLang="en-US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개소</a:t>
            </a:r>
            <a:r>
              <a:rPr lang="en-US" altLang="ko-KR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식육포장처리업체 </a:t>
            </a:r>
            <a:r>
              <a:rPr lang="en-US" altLang="ko-KR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2,677</a:t>
            </a:r>
            <a:r>
              <a:rPr lang="ko-KR" altLang="en-US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개소</a:t>
            </a:r>
            <a:r>
              <a:rPr lang="en-US" altLang="ko-KR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농림부</a:t>
            </a:r>
            <a:r>
              <a:rPr lang="en-US" altLang="ko-KR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pPr algn="r"/>
            <a:r>
              <a:rPr lang="en-US" altLang="ko-KR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-</a:t>
            </a:r>
            <a:r>
              <a:rPr lang="ko-KR" altLang="en-US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기타 육류 가공 및 저장처리 업체 </a:t>
            </a:r>
            <a:r>
              <a:rPr lang="en-US" altLang="ko-KR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855</a:t>
            </a:r>
            <a:r>
              <a:rPr lang="ko-KR" altLang="en-US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개소</a:t>
            </a:r>
            <a:r>
              <a:rPr lang="en-US" altLang="ko-KR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육류 도매업체 </a:t>
            </a:r>
            <a:r>
              <a:rPr lang="en-US" altLang="ko-KR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6,888</a:t>
            </a:r>
            <a:r>
              <a:rPr lang="ko-KR" altLang="en-US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개소</a:t>
            </a:r>
            <a:r>
              <a:rPr lang="en-US" altLang="ko-KR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통계청</a:t>
            </a:r>
            <a:r>
              <a:rPr lang="en-US" altLang="ko-KR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8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2848756" y="3806875"/>
            <a:ext cx="2056346" cy="498698"/>
          </a:xfrm>
          <a:prstGeom prst="rect">
            <a:avLst/>
          </a:prstGeom>
          <a:solidFill>
            <a:schemeClr val="tx2">
              <a:lumMod val="75000"/>
              <a:alpha val="6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중간유통업체</a:t>
            </a:r>
            <a:endParaRPr lang="en-US" altLang="ko-KR" sz="16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>
              <a:buFontTx/>
              <a:buChar char="-"/>
            </a:pPr>
            <a:r>
              <a:rPr lang="ko-KR" altLang="en-US" sz="9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육류가공식품도매업체 </a:t>
            </a:r>
            <a:r>
              <a:rPr lang="en-US" altLang="ko-KR" sz="9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737</a:t>
            </a:r>
            <a:r>
              <a:rPr lang="ko-KR" altLang="en-US" sz="9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개소</a:t>
            </a:r>
            <a:endParaRPr lang="ko-KR" altLang="en-US" sz="9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0" name="모서리가 둥근 직사각형 89"/>
          <p:cNvSpPr/>
          <p:nvPr/>
        </p:nvSpPr>
        <p:spPr>
          <a:xfrm>
            <a:off x="322388" y="4582627"/>
            <a:ext cx="822538" cy="709254"/>
          </a:xfrm>
          <a:prstGeom prst="roundRect">
            <a:avLst/>
          </a:prstGeom>
          <a:solidFill>
            <a:srgbClr val="92D050">
              <a:alpha val="72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조합직영</a:t>
            </a:r>
            <a:endParaRPr lang="en-US" altLang="ko-KR" sz="11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판매점</a:t>
            </a:r>
            <a:endParaRPr lang="en-US" altLang="ko-KR" sz="11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직영식당</a:t>
            </a:r>
            <a:r>
              <a:rPr lang="en-US" altLang="ko-KR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1,148</a:t>
            </a:r>
            <a:r>
              <a:rPr lang="ko-KR" altLang="en-US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개소</a:t>
            </a:r>
            <a:endParaRPr lang="ko-KR" altLang="en-US" sz="8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1" name="모서리가 둥근 직사각형 90"/>
          <p:cNvSpPr/>
          <p:nvPr/>
        </p:nvSpPr>
        <p:spPr>
          <a:xfrm>
            <a:off x="1203678" y="4582627"/>
            <a:ext cx="848041" cy="709254"/>
          </a:xfrm>
          <a:prstGeom prst="roundRect">
            <a:avLst/>
          </a:prstGeom>
          <a:solidFill>
            <a:srgbClr val="92D050">
              <a:alpha val="72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슈퍼마켓</a:t>
            </a:r>
            <a:endParaRPr lang="en-US" altLang="ko-KR" sz="11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en-US" altLang="ko-KR" sz="11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sz="11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중소형</a:t>
            </a:r>
            <a:endParaRPr lang="en-US" altLang="ko-KR" sz="11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ko-KR" altLang="en-US" sz="1100" dirty="0" err="1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마트</a:t>
            </a:r>
            <a:endParaRPr lang="en-US" altLang="ko-KR" sz="11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 8,598</a:t>
            </a:r>
            <a:r>
              <a:rPr lang="ko-KR" altLang="en-US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개소</a:t>
            </a:r>
            <a:endParaRPr lang="en-US" altLang="ko-KR" sz="8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2" name="모서리가 둥근 직사각형 91"/>
          <p:cNvSpPr/>
          <p:nvPr/>
        </p:nvSpPr>
        <p:spPr>
          <a:xfrm>
            <a:off x="2084970" y="4582627"/>
            <a:ext cx="822538" cy="709254"/>
          </a:xfrm>
          <a:prstGeom prst="roundRect">
            <a:avLst/>
          </a:prstGeom>
          <a:solidFill>
            <a:srgbClr val="92D050">
              <a:alpha val="72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일반정육점</a:t>
            </a:r>
            <a:r>
              <a:rPr lang="en-US" altLang="ko-KR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정육식당</a:t>
            </a:r>
            <a:r>
              <a:rPr lang="en-US" altLang="ko-KR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pPr algn="ctr"/>
            <a:r>
              <a:rPr lang="en-US" altLang="ko-KR" sz="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 22,090</a:t>
            </a:r>
            <a:r>
              <a:rPr lang="ko-KR" altLang="en-US" sz="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개소</a:t>
            </a:r>
            <a:endParaRPr lang="ko-KR" altLang="en-US" sz="6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3" name="모서리가 둥근 직사각형 92"/>
          <p:cNvSpPr/>
          <p:nvPr/>
        </p:nvSpPr>
        <p:spPr>
          <a:xfrm>
            <a:off x="3142520" y="4582627"/>
            <a:ext cx="822538" cy="709254"/>
          </a:xfrm>
          <a:prstGeom prst="roundRect">
            <a:avLst/>
          </a:prstGeom>
          <a:solidFill>
            <a:srgbClr val="92D050">
              <a:alpha val="72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일반</a:t>
            </a:r>
            <a:endParaRPr lang="en-US" altLang="ko-KR" sz="11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음식점</a:t>
            </a:r>
            <a:endParaRPr lang="en-US" altLang="ko-KR" sz="11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723</a:t>
            </a:r>
            <a:r>
              <a:rPr lang="ko-KR" altLang="en-US" sz="800" dirty="0" err="1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천개소</a:t>
            </a:r>
            <a:endParaRPr lang="ko-KR" altLang="en-US" sz="8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4" name="모서리가 둥근 직사각형 93"/>
          <p:cNvSpPr/>
          <p:nvPr/>
        </p:nvSpPr>
        <p:spPr>
          <a:xfrm>
            <a:off x="4023811" y="4582627"/>
            <a:ext cx="822538" cy="709254"/>
          </a:xfrm>
          <a:prstGeom prst="roundRect">
            <a:avLst/>
          </a:prstGeom>
          <a:solidFill>
            <a:srgbClr val="92D050">
              <a:alpha val="72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단체</a:t>
            </a:r>
            <a:endParaRPr lang="en-US" altLang="ko-KR" sz="11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ko-KR" altLang="en-US" sz="1100" dirty="0" err="1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급식처</a:t>
            </a:r>
            <a:endParaRPr lang="en-US" altLang="ko-KR" sz="11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35,000</a:t>
            </a:r>
            <a:r>
              <a:rPr lang="ko-KR" altLang="en-US" sz="8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개소</a:t>
            </a:r>
            <a:endParaRPr lang="ko-KR" altLang="en-US" sz="8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5" name="모서리가 둥근 직사각형 94"/>
          <p:cNvSpPr/>
          <p:nvPr/>
        </p:nvSpPr>
        <p:spPr>
          <a:xfrm>
            <a:off x="4905102" y="4582627"/>
            <a:ext cx="822538" cy="709254"/>
          </a:xfrm>
          <a:prstGeom prst="roundRect">
            <a:avLst/>
          </a:prstGeom>
          <a:solidFill>
            <a:srgbClr val="92D050">
              <a:alpha val="72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대형</a:t>
            </a:r>
            <a:r>
              <a:rPr lang="en-US" altLang="ko-KR" sz="11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1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할인점 및 </a:t>
            </a:r>
            <a:endParaRPr lang="en-US" altLang="ko-KR" sz="11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ko-KR" altLang="en-US" sz="11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백화점</a:t>
            </a:r>
            <a:endParaRPr lang="en-US" altLang="ko-KR" sz="11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en-US" altLang="ko-KR" sz="7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 525</a:t>
            </a:r>
            <a:r>
              <a:rPr lang="ko-KR" altLang="en-US" sz="7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개소</a:t>
            </a:r>
            <a:endParaRPr lang="ko-KR" altLang="en-US" sz="7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6" name="모서리가 둥근 직사각형 95"/>
          <p:cNvSpPr/>
          <p:nvPr/>
        </p:nvSpPr>
        <p:spPr>
          <a:xfrm>
            <a:off x="5786394" y="4582627"/>
            <a:ext cx="822538" cy="709254"/>
          </a:xfrm>
          <a:prstGeom prst="roundRect">
            <a:avLst/>
          </a:prstGeom>
          <a:solidFill>
            <a:srgbClr val="92D050">
              <a:alpha val="72000"/>
            </a:srgb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전자</a:t>
            </a:r>
            <a:endParaRPr lang="en-US" altLang="ko-KR" sz="12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상거래</a:t>
            </a:r>
            <a:endParaRPr lang="ko-KR" altLang="en-US" sz="12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7" name="모서리가 둥근 직사각형 96"/>
          <p:cNvSpPr/>
          <p:nvPr/>
        </p:nvSpPr>
        <p:spPr>
          <a:xfrm>
            <a:off x="557399" y="5455273"/>
            <a:ext cx="5816522" cy="277054"/>
          </a:xfrm>
          <a:prstGeom prst="round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소비자</a:t>
            </a:r>
            <a:endParaRPr lang="ko-KR" altLang="en-US" sz="1600" dirty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cxnSp>
        <p:nvCxnSpPr>
          <p:cNvPr id="98" name="직선 연결선 97"/>
          <p:cNvCxnSpPr/>
          <p:nvPr/>
        </p:nvCxnSpPr>
        <p:spPr>
          <a:xfrm rot="5400000">
            <a:off x="3311759" y="1562081"/>
            <a:ext cx="166233" cy="130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9" name="직선 화살표 연결선 98"/>
          <p:cNvCxnSpPr/>
          <p:nvPr/>
        </p:nvCxnSpPr>
        <p:spPr>
          <a:xfrm rot="5400000">
            <a:off x="1472426" y="1711264"/>
            <a:ext cx="166233" cy="1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0" name="직선 화살표 연결선 99"/>
          <p:cNvCxnSpPr/>
          <p:nvPr/>
        </p:nvCxnSpPr>
        <p:spPr>
          <a:xfrm rot="5400000">
            <a:off x="3312411" y="1711264"/>
            <a:ext cx="166233" cy="1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1" name="직선 화살표 연결선 100"/>
          <p:cNvCxnSpPr/>
          <p:nvPr/>
        </p:nvCxnSpPr>
        <p:spPr>
          <a:xfrm rot="5400000">
            <a:off x="4704480" y="1711264"/>
            <a:ext cx="166233" cy="1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2" name="직선 연결선 101"/>
          <p:cNvCxnSpPr/>
          <p:nvPr/>
        </p:nvCxnSpPr>
        <p:spPr>
          <a:xfrm>
            <a:off x="1555542" y="1628800"/>
            <a:ext cx="4230198" cy="123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3" name="직선 연결선 102"/>
          <p:cNvCxnSpPr/>
          <p:nvPr/>
        </p:nvCxnSpPr>
        <p:spPr>
          <a:xfrm rot="5400000">
            <a:off x="4731859" y="2144222"/>
            <a:ext cx="110822" cy="65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4" name="직선 연결선 103"/>
          <p:cNvCxnSpPr/>
          <p:nvPr/>
        </p:nvCxnSpPr>
        <p:spPr>
          <a:xfrm>
            <a:off x="1555542" y="2199959"/>
            <a:ext cx="4230198" cy="123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 rot="5400000">
            <a:off x="5508685" y="1922868"/>
            <a:ext cx="554109" cy="130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6" name="직선 화살표 연결선 105"/>
          <p:cNvCxnSpPr/>
          <p:nvPr/>
        </p:nvCxnSpPr>
        <p:spPr>
          <a:xfrm rot="5400000">
            <a:off x="3335638" y="2255334"/>
            <a:ext cx="110823" cy="1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7" name="직선 연결선 106"/>
          <p:cNvCxnSpPr/>
          <p:nvPr/>
        </p:nvCxnSpPr>
        <p:spPr>
          <a:xfrm rot="5400000">
            <a:off x="799094" y="2199922"/>
            <a:ext cx="221644" cy="130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8" name="직선 화살표 연결선 107"/>
          <p:cNvCxnSpPr/>
          <p:nvPr/>
        </p:nvCxnSpPr>
        <p:spPr>
          <a:xfrm rot="5400000">
            <a:off x="3443294" y="2919974"/>
            <a:ext cx="221644" cy="6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9" name="직선 화살표 연결선 108"/>
          <p:cNvCxnSpPr/>
          <p:nvPr/>
        </p:nvCxnSpPr>
        <p:spPr>
          <a:xfrm rot="5400000">
            <a:off x="3470020" y="3723105"/>
            <a:ext cx="166233" cy="1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0" name="직선 연결선 109"/>
          <p:cNvCxnSpPr/>
          <p:nvPr/>
        </p:nvCxnSpPr>
        <p:spPr>
          <a:xfrm rot="5400000">
            <a:off x="1520510" y="4028192"/>
            <a:ext cx="775752" cy="65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 rot="5400000">
            <a:off x="3497725" y="4360946"/>
            <a:ext cx="110822" cy="130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 rot="5400000">
            <a:off x="4509324" y="3619485"/>
            <a:ext cx="1607531" cy="653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>
            <a:off x="792410" y="4416394"/>
            <a:ext cx="5405253" cy="123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4" name="직선 화살표 연결선 113"/>
          <p:cNvCxnSpPr/>
          <p:nvPr/>
        </p:nvCxnSpPr>
        <p:spPr>
          <a:xfrm rot="5400000">
            <a:off x="709947" y="4498858"/>
            <a:ext cx="166233" cy="1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5" name="직선 화살표 연결선 114"/>
          <p:cNvCxnSpPr/>
          <p:nvPr/>
        </p:nvCxnSpPr>
        <p:spPr>
          <a:xfrm rot="5400000">
            <a:off x="6115181" y="4499492"/>
            <a:ext cx="165617" cy="6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6" name="직선 화살표 연결선 115"/>
          <p:cNvCxnSpPr/>
          <p:nvPr/>
        </p:nvCxnSpPr>
        <p:spPr>
          <a:xfrm rot="5400000">
            <a:off x="1532485" y="4498858"/>
            <a:ext cx="166233" cy="1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7" name="직선 화살표 연결선 116"/>
          <p:cNvCxnSpPr/>
          <p:nvPr/>
        </p:nvCxnSpPr>
        <p:spPr>
          <a:xfrm rot="5400000">
            <a:off x="2413776" y="4498858"/>
            <a:ext cx="166233" cy="1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8" name="직선 화살표 연결선 117"/>
          <p:cNvCxnSpPr/>
          <p:nvPr/>
        </p:nvCxnSpPr>
        <p:spPr>
          <a:xfrm rot="5400000">
            <a:off x="3470020" y="4498858"/>
            <a:ext cx="166233" cy="1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9" name="직선 화살표 연결선 118"/>
          <p:cNvCxnSpPr/>
          <p:nvPr/>
        </p:nvCxnSpPr>
        <p:spPr>
          <a:xfrm rot="5400000">
            <a:off x="4351311" y="4498858"/>
            <a:ext cx="166233" cy="1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0" name="직선 화살표 연결선 119"/>
          <p:cNvCxnSpPr/>
          <p:nvPr/>
        </p:nvCxnSpPr>
        <p:spPr>
          <a:xfrm rot="5400000">
            <a:off x="5232602" y="4498858"/>
            <a:ext cx="166233" cy="1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1" name="직선 화살표 연결선 120"/>
          <p:cNvCxnSpPr/>
          <p:nvPr/>
        </p:nvCxnSpPr>
        <p:spPr>
          <a:xfrm rot="5400000">
            <a:off x="709947" y="5385432"/>
            <a:ext cx="166233" cy="1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2" name="직선 화살표 연결선 121"/>
          <p:cNvCxnSpPr/>
          <p:nvPr/>
        </p:nvCxnSpPr>
        <p:spPr>
          <a:xfrm rot="5400000">
            <a:off x="5232602" y="5385432"/>
            <a:ext cx="166233" cy="1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3" name="직선 화살표 연결선 122"/>
          <p:cNvCxnSpPr/>
          <p:nvPr/>
        </p:nvCxnSpPr>
        <p:spPr>
          <a:xfrm rot="5400000">
            <a:off x="1531179" y="5385432"/>
            <a:ext cx="166233" cy="1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4" name="직선 화살표 연결선 123"/>
          <p:cNvCxnSpPr/>
          <p:nvPr/>
        </p:nvCxnSpPr>
        <p:spPr>
          <a:xfrm rot="5400000">
            <a:off x="2413776" y="5385432"/>
            <a:ext cx="166233" cy="1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5" name="직선 화살표 연결선 124"/>
          <p:cNvCxnSpPr/>
          <p:nvPr/>
        </p:nvCxnSpPr>
        <p:spPr>
          <a:xfrm rot="5400000">
            <a:off x="3470020" y="5385432"/>
            <a:ext cx="166233" cy="1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6" name="직선 화살표 연결선 125"/>
          <p:cNvCxnSpPr/>
          <p:nvPr/>
        </p:nvCxnSpPr>
        <p:spPr>
          <a:xfrm rot="5400000">
            <a:off x="4351311" y="5385432"/>
            <a:ext cx="166233" cy="1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7" name="직선 화살표 연결선 126"/>
          <p:cNvCxnSpPr/>
          <p:nvPr/>
        </p:nvCxnSpPr>
        <p:spPr>
          <a:xfrm rot="5400000">
            <a:off x="6115199" y="5385432"/>
            <a:ext cx="166233" cy="1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8" name="직선 연결선 127"/>
          <p:cNvCxnSpPr/>
          <p:nvPr/>
        </p:nvCxnSpPr>
        <p:spPr>
          <a:xfrm rot="5400000">
            <a:off x="3340443" y="2144222"/>
            <a:ext cx="110822" cy="65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9" name="직선 연결선 128"/>
          <p:cNvCxnSpPr/>
          <p:nvPr/>
        </p:nvCxnSpPr>
        <p:spPr>
          <a:xfrm rot="5400000">
            <a:off x="1501111" y="2144222"/>
            <a:ext cx="110822" cy="65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0" name="직선 연결선 129"/>
          <p:cNvCxnSpPr/>
          <p:nvPr/>
        </p:nvCxnSpPr>
        <p:spPr>
          <a:xfrm rot="5400000">
            <a:off x="799747" y="2919648"/>
            <a:ext cx="221644" cy="130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1" name="직선 연결선 130"/>
          <p:cNvCxnSpPr/>
          <p:nvPr/>
        </p:nvCxnSpPr>
        <p:spPr>
          <a:xfrm rot="5400000">
            <a:off x="522692" y="4027865"/>
            <a:ext cx="775752" cy="1306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 rot="5400000">
            <a:off x="660404" y="2558661"/>
            <a:ext cx="498698" cy="293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3" name="직선 연결선 132"/>
          <p:cNvCxnSpPr/>
          <p:nvPr/>
        </p:nvCxnSpPr>
        <p:spPr>
          <a:xfrm rot="5400000">
            <a:off x="606299" y="3334088"/>
            <a:ext cx="609520" cy="359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899592" y="2335559"/>
            <a:ext cx="5886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>
                <a:latin typeface="HY울릉도M" pitchFamily="18" charset="-127"/>
                <a:ea typeface="HY울릉도M" pitchFamily="18" charset="-127"/>
              </a:rPr>
              <a:t>도축</a:t>
            </a:r>
            <a:endParaRPr lang="en-US" altLang="ko-KR" sz="1050" dirty="0" smtClean="0">
              <a:latin typeface="HY울릉도M" pitchFamily="18" charset="-127"/>
              <a:ea typeface="HY울릉도M" pitchFamily="18" charset="-127"/>
            </a:endParaRPr>
          </a:p>
          <a:p>
            <a:r>
              <a:rPr lang="ko-KR" altLang="en-US" sz="1050" dirty="0" smtClean="0">
                <a:latin typeface="HY울릉도M" pitchFamily="18" charset="-127"/>
                <a:ea typeface="HY울릉도M" pitchFamily="18" charset="-127"/>
              </a:rPr>
              <a:t>작업장</a:t>
            </a:r>
            <a:endParaRPr lang="ko-KR" altLang="en-US" sz="1050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135" name="그룹 134"/>
          <p:cNvGrpSpPr/>
          <p:nvPr/>
        </p:nvGrpSpPr>
        <p:grpSpPr>
          <a:xfrm>
            <a:off x="5537362" y="2913824"/>
            <a:ext cx="3286148" cy="1416216"/>
            <a:chOff x="785786" y="357166"/>
            <a:chExt cx="8001056" cy="3846067"/>
          </a:xfrm>
        </p:grpSpPr>
        <p:sp>
          <p:nvSpPr>
            <p:cNvPr id="136" name="모서리가 둥근 직사각형 135"/>
            <p:cNvSpPr/>
            <p:nvPr/>
          </p:nvSpPr>
          <p:spPr>
            <a:xfrm>
              <a:off x="1862851" y="357166"/>
              <a:ext cx="923199" cy="48075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500" dirty="0" smtClean="0">
                  <a:latin typeface="HY울릉도M" pitchFamily="18" charset="-127"/>
                  <a:ea typeface="HY울릉도M" pitchFamily="18" charset="-127"/>
                </a:rPr>
                <a:t>1</a:t>
              </a:r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차 </a:t>
              </a:r>
              <a:endParaRPr lang="en-US" altLang="ko-KR" sz="500" dirty="0" smtClean="0">
                <a:latin typeface="HY울릉도M" pitchFamily="18" charset="-127"/>
                <a:ea typeface="HY울릉도M" pitchFamily="18" charset="-127"/>
              </a:endParaRPr>
            </a:p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가공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37" name="직사각형 136"/>
            <p:cNvSpPr/>
            <p:nvPr/>
          </p:nvSpPr>
          <p:spPr>
            <a:xfrm>
              <a:off x="785786" y="357166"/>
              <a:ext cx="923199" cy="480758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가공</a:t>
              </a:r>
              <a:endParaRPr lang="en-US" altLang="ko-KR" sz="500" dirty="0" smtClean="0">
                <a:latin typeface="HY울릉도M" pitchFamily="18" charset="-127"/>
                <a:ea typeface="HY울릉도M" pitchFamily="18" charset="-127"/>
              </a:endParaRPr>
            </a:p>
            <a:p>
              <a:pPr algn="ctr"/>
              <a:r>
                <a:rPr lang="en-US" altLang="ko-KR" sz="500" dirty="0" smtClean="0">
                  <a:latin typeface="HY울릉도M" pitchFamily="18" charset="-127"/>
                  <a:ea typeface="HY울릉도M" pitchFamily="18" charset="-127"/>
                </a:rPr>
                <a:t>(</a:t>
              </a:r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생산</a:t>
              </a:r>
              <a:r>
                <a:rPr lang="en-US" altLang="ko-KR" sz="500" dirty="0" smtClean="0">
                  <a:latin typeface="HY울릉도M" pitchFamily="18" charset="-127"/>
                  <a:ea typeface="HY울릉도M" pitchFamily="18" charset="-127"/>
                </a:rPr>
                <a:t>)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38" name="오각형 137"/>
            <p:cNvSpPr/>
            <p:nvPr/>
          </p:nvSpPr>
          <p:spPr>
            <a:xfrm>
              <a:off x="2862983" y="357166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" dirty="0" smtClean="0">
                  <a:latin typeface="HY울릉도M" pitchFamily="18" charset="-127"/>
                  <a:ea typeface="HY울릉도M" pitchFamily="18" charset="-127"/>
                </a:rPr>
                <a:t>운송</a:t>
              </a:r>
              <a:r>
                <a:rPr lang="en-US" altLang="ko-KR" sz="400" dirty="0" smtClean="0">
                  <a:latin typeface="HY울릉도M" pitchFamily="18" charset="-127"/>
                  <a:ea typeface="HY울릉도M" pitchFamily="18" charset="-127"/>
                </a:rPr>
                <a:t>,</a:t>
              </a:r>
            </a:p>
            <a:p>
              <a:pPr algn="ctr"/>
              <a:r>
                <a:rPr lang="ko-KR" altLang="en-US" sz="400" dirty="0" smtClean="0">
                  <a:latin typeface="HY울릉도M" pitchFamily="18" charset="-127"/>
                  <a:ea typeface="HY울릉도M" pitchFamily="18" charset="-127"/>
                </a:rPr>
                <a:t>수집</a:t>
              </a:r>
              <a:r>
                <a:rPr lang="en-US" altLang="ko-KR" sz="400" dirty="0" smtClean="0">
                  <a:latin typeface="HY울릉도M" pitchFamily="18" charset="-127"/>
                  <a:ea typeface="HY울릉도M" pitchFamily="18" charset="-127"/>
                </a:rPr>
                <a:t>,</a:t>
              </a:r>
            </a:p>
            <a:p>
              <a:pPr algn="ctr"/>
              <a:r>
                <a:rPr lang="ko-KR" altLang="en-US" sz="400" dirty="0" err="1" smtClean="0">
                  <a:latin typeface="HY울릉도M" pitchFamily="18" charset="-127"/>
                  <a:ea typeface="HY울릉도M" pitchFamily="18" charset="-127"/>
                </a:rPr>
                <a:t>집하</a:t>
              </a:r>
              <a:endParaRPr lang="ko-KR" altLang="en-US" sz="4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39" name="오각형 138"/>
            <p:cNvSpPr/>
            <p:nvPr/>
          </p:nvSpPr>
          <p:spPr>
            <a:xfrm>
              <a:off x="3863115" y="357166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도계</a:t>
              </a:r>
              <a:r>
                <a:rPr lang="en-US" altLang="ko-KR" sz="500" dirty="0" smtClean="0">
                  <a:latin typeface="HY울릉도M" pitchFamily="18" charset="-127"/>
                  <a:ea typeface="HY울릉도M" pitchFamily="18" charset="-127"/>
                </a:rPr>
                <a:t>, </a:t>
              </a:r>
            </a:p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도축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40" name="오각형 139"/>
            <p:cNvSpPr/>
            <p:nvPr/>
          </p:nvSpPr>
          <p:spPr>
            <a:xfrm>
              <a:off x="4863247" y="357166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위생검사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41" name="오각형 140"/>
            <p:cNvSpPr/>
            <p:nvPr/>
          </p:nvSpPr>
          <p:spPr>
            <a:xfrm>
              <a:off x="5863379" y="357166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등급판정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42" name="오각형 141"/>
            <p:cNvSpPr/>
            <p:nvPr/>
          </p:nvSpPr>
          <p:spPr>
            <a:xfrm>
              <a:off x="6863511" y="357166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경매</a:t>
              </a:r>
              <a:r>
                <a:rPr lang="en-US" altLang="ko-KR" sz="500" dirty="0" smtClean="0">
                  <a:latin typeface="HY울릉도M" pitchFamily="18" charset="-127"/>
                  <a:ea typeface="HY울릉도M" pitchFamily="18" charset="-127"/>
                </a:rPr>
                <a:t>, </a:t>
              </a:r>
            </a:p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보관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43" name="오각형 142"/>
            <p:cNvSpPr/>
            <p:nvPr/>
          </p:nvSpPr>
          <p:spPr>
            <a:xfrm>
              <a:off x="7863643" y="357166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출고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44" name="모서리가 둥근 직사각형 143"/>
            <p:cNvSpPr/>
            <p:nvPr/>
          </p:nvSpPr>
          <p:spPr>
            <a:xfrm>
              <a:off x="1862851" y="998177"/>
              <a:ext cx="923199" cy="48075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500" dirty="0">
                  <a:latin typeface="HY울릉도M" pitchFamily="18" charset="-127"/>
                  <a:ea typeface="HY울릉도M" pitchFamily="18" charset="-127"/>
                </a:rPr>
                <a:t>2</a:t>
              </a:r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차 </a:t>
              </a:r>
              <a:endParaRPr lang="en-US" altLang="ko-KR" sz="500" dirty="0" smtClean="0">
                <a:latin typeface="HY울릉도M" pitchFamily="18" charset="-127"/>
                <a:ea typeface="HY울릉도M" pitchFamily="18" charset="-127"/>
              </a:endParaRPr>
            </a:p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가공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45" name="오각형 144"/>
            <p:cNvSpPr/>
            <p:nvPr/>
          </p:nvSpPr>
          <p:spPr>
            <a:xfrm>
              <a:off x="2862983" y="998177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" dirty="0" err="1" smtClean="0">
                  <a:latin typeface="HY울릉도M" pitchFamily="18" charset="-127"/>
                  <a:ea typeface="HY울릉도M" pitchFamily="18" charset="-127"/>
                </a:rPr>
                <a:t>발골</a:t>
              </a:r>
              <a:r>
                <a:rPr lang="en-US" altLang="ko-KR" sz="400" dirty="0" smtClean="0">
                  <a:latin typeface="HY울릉도M" pitchFamily="18" charset="-127"/>
                  <a:ea typeface="HY울릉도M" pitchFamily="18" charset="-127"/>
                </a:rPr>
                <a:t>, </a:t>
              </a:r>
            </a:p>
            <a:p>
              <a:pPr algn="ctr"/>
              <a:r>
                <a:rPr lang="ko-KR" altLang="en-US" sz="400" dirty="0" smtClean="0">
                  <a:latin typeface="HY울릉도M" pitchFamily="18" charset="-127"/>
                  <a:ea typeface="HY울릉도M" pitchFamily="18" charset="-127"/>
                </a:rPr>
                <a:t>정형</a:t>
              </a:r>
              <a:endParaRPr lang="ko-KR" altLang="en-US" sz="4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46" name="오각형 145"/>
            <p:cNvSpPr/>
            <p:nvPr/>
          </p:nvSpPr>
          <p:spPr>
            <a:xfrm>
              <a:off x="3863115" y="998177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포장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47" name="오각형 146"/>
            <p:cNvSpPr/>
            <p:nvPr/>
          </p:nvSpPr>
          <p:spPr>
            <a:xfrm>
              <a:off x="4863247" y="998177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분류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48" name="오각형 147"/>
            <p:cNvSpPr/>
            <p:nvPr/>
          </p:nvSpPr>
          <p:spPr>
            <a:xfrm>
              <a:off x="5863379" y="998177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입고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49" name="오각형 148"/>
            <p:cNvSpPr/>
            <p:nvPr/>
          </p:nvSpPr>
          <p:spPr>
            <a:xfrm>
              <a:off x="6863511" y="998177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출고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50" name="모서리가 둥근 직사각형 149"/>
            <p:cNvSpPr/>
            <p:nvPr/>
          </p:nvSpPr>
          <p:spPr>
            <a:xfrm>
              <a:off x="1862851" y="1639188"/>
              <a:ext cx="923199" cy="48075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500" dirty="0" smtClean="0">
                  <a:latin typeface="HY울릉도M" pitchFamily="18" charset="-127"/>
                  <a:ea typeface="HY울릉도M" pitchFamily="18" charset="-127"/>
                </a:rPr>
                <a:t>3</a:t>
              </a:r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차 </a:t>
              </a:r>
              <a:endParaRPr lang="en-US" altLang="ko-KR" sz="500" dirty="0" smtClean="0">
                <a:latin typeface="HY울릉도M" pitchFamily="18" charset="-127"/>
                <a:ea typeface="HY울릉도M" pitchFamily="18" charset="-127"/>
              </a:endParaRPr>
            </a:p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가공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51" name="오각형 150"/>
            <p:cNvSpPr/>
            <p:nvPr/>
          </p:nvSpPr>
          <p:spPr>
            <a:xfrm>
              <a:off x="2862983" y="1639188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" dirty="0" err="1" smtClean="0">
                  <a:latin typeface="HY울릉도M" pitchFamily="18" charset="-127"/>
                  <a:ea typeface="HY울릉도M" pitchFamily="18" charset="-127"/>
                </a:rPr>
                <a:t>원료육</a:t>
              </a:r>
              <a:endParaRPr lang="en-US" altLang="ko-KR" sz="400" dirty="0" smtClean="0">
                <a:latin typeface="HY울릉도M" pitchFamily="18" charset="-127"/>
                <a:ea typeface="HY울릉도M" pitchFamily="18" charset="-127"/>
              </a:endParaRPr>
            </a:p>
            <a:p>
              <a:pPr algn="ctr"/>
              <a:r>
                <a:rPr lang="ko-KR" altLang="en-US" sz="400" dirty="0" smtClean="0">
                  <a:latin typeface="HY울릉도M" pitchFamily="18" charset="-127"/>
                  <a:ea typeface="HY울릉도M" pitchFamily="18" charset="-127"/>
                </a:rPr>
                <a:t>입고</a:t>
              </a:r>
              <a:endParaRPr lang="ko-KR" altLang="en-US" sz="4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52" name="오각형 151"/>
            <p:cNvSpPr/>
            <p:nvPr/>
          </p:nvSpPr>
          <p:spPr>
            <a:xfrm>
              <a:off x="3863115" y="1639188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" dirty="0" smtClean="0">
                  <a:latin typeface="HY울릉도M" pitchFamily="18" charset="-127"/>
                  <a:ea typeface="HY울릉도M" pitchFamily="18" charset="-127"/>
                </a:rPr>
                <a:t>열처리</a:t>
              </a:r>
              <a:endParaRPr lang="en-US" altLang="ko-KR" sz="400" dirty="0" smtClean="0">
                <a:latin typeface="HY울릉도M" pitchFamily="18" charset="-127"/>
                <a:ea typeface="HY울릉도M" pitchFamily="18" charset="-127"/>
              </a:endParaRPr>
            </a:p>
            <a:p>
              <a:pPr algn="ctr"/>
              <a:r>
                <a:rPr lang="ko-KR" altLang="en-US" sz="400" dirty="0" smtClean="0">
                  <a:latin typeface="HY울릉도M" pitchFamily="18" charset="-127"/>
                  <a:ea typeface="HY울릉도M" pitchFamily="18" charset="-127"/>
                </a:rPr>
                <a:t>공정</a:t>
              </a:r>
              <a:endParaRPr lang="ko-KR" altLang="en-US" sz="4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53" name="오각형 152"/>
            <p:cNvSpPr/>
            <p:nvPr/>
          </p:nvSpPr>
          <p:spPr>
            <a:xfrm>
              <a:off x="4863247" y="1639188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포장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54" name="오각형 153"/>
            <p:cNvSpPr/>
            <p:nvPr/>
          </p:nvSpPr>
          <p:spPr>
            <a:xfrm>
              <a:off x="5863379" y="1639188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출고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55" name="모서리가 둥근 직사각형 154"/>
            <p:cNvSpPr/>
            <p:nvPr/>
          </p:nvSpPr>
          <p:spPr>
            <a:xfrm>
              <a:off x="1862851" y="2440453"/>
              <a:ext cx="923199" cy="480758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수송</a:t>
              </a:r>
              <a:r>
                <a:rPr lang="en-US" altLang="ko-KR" sz="500" dirty="0" smtClean="0">
                  <a:latin typeface="HY울릉도M" pitchFamily="18" charset="-127"/>
                  <a:ea typeface="HY울릉도M" pitchFamily="18" charset="-127"/>
                </a:rPr>
                <a:t>,</a:t>
              </a:r>
            </a:p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보관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785786" y="2440453"/>
              <a:ext cx="923199" cy="480758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유통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57" name="오각형 156"/>
            <p:cNvSpPr/>
            <p:nvPr/>
          </p:nvSpPr>
          <p:spPr>
            <a:xfrm>
              <a:off x="2862983" y="2440453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수송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58" name="오각형 157"/>
            <p:cNvSpPr/>
            <p:nvPr/>
          </p:nvSpPr>
          <p:spPr>
            <a:xfrm>
              <a:off x="3863115" y="2440453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입고</a:t>
              </a:r>
              <a:endParaRPr lang="en-US" altLang="ko-KR" sz="500" dirty="0" smtClean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59" name="오각형 158"/>
            <p:cNvSpPr/>
            <p:nvPr/>
          </p:nvSpPr>
          <p:spPr>
            <a:xfrm>
              <a:off x="4863247" y="2440453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보관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60" name="모서리가 둥근 직사각형 159"/>
            <p:cNvSpPr/>
            <p:nvPr/>
          </p:nvSpPr>
          <p:spPr>
            <a:xfrm>
              <a:off x="1862851" y="3081464"/>
              <a:ext cx="923199" cy="480758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포장</a:t>
              </a:r>
              <a:r>
                <a:rPr lang="en-US" altLang="ko-KR" sz="500" dirty="0" smtClean="0">
                  <a:latin typeface="HY울릉도M" pitchFamily="18" charset="-127"/>
                  <a:ea typeface="HY울릉도M" pitchFamily="18" charset="-127"/>
                </a:rPr>
                <a:t>,</a:t>
              </a:r>
            </a:p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진열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61" name="오각형 160"/>
            <p:cNvSpPr/>
            <p:nvPr/>
          </p:nvSpPr>
          <p:spPr>
            <a:xfrm>
              <a:off x="2862983" y="3081464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포장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62" name="오각형 161"/>
            <p:cNvSpPr/>
            <p:nvPr/>
          </p:nvSpPr>
          <p:spPr>
            <a:xfrm>
              <a:off x="3863115" y="3081464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진열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63" name="모서리가 둥근 직사각형 162"/>
            <p:cNvSpPr/>
            <p:nvPr/>
          </p:nvSpPr>
          <p:spPr>
            <a:xfrm>
              <a:off x="1862851" y="3722475"/>
              <a:ext cx="923199" cy="480758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판매</a:t>
              </a:r>
              <a:r>
                <a:rPr lang="en-US" altLang="ko-KR" sz="500" dirty="0" smtClean="0">
                  <a:latin typeface="HY울릉도M" pitchFamily="18" charset="-127"/>
                  <a:ea typeface="HY울릉도M" pitchFamily="18" charset="-127"/>
                </a:rPr>
                <a:t>,</a:t>
              </a:r>
            </a:p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마진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64" name="오각형 163"/>
            <p:cNvSpPr/>
            <p:nvPr/>
          </p:nvSpPr>
          <p:spPr>
            <a:xfrm>
              <a:off x="2862983" y="3722475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" dirty="0" smtClean="0">
                  <a:latin typeface="HY울릉도M" pitchFamily="18" charset="-127"/>
                  <a:ea typeface="HY울릉도M" pitchFamily="18" charset="-127"/>
                </a:rPr>
                <a:t>광고</a:t>
              </a:r>
              <a:r>
                <a:rPr lang="en-US" altLang="ko-KR" sz="400" dirty="0" smtClean="0">
                  <a:latin typeface="HY울릉도M" pitchFamily="18" charset="-127"/>
                  <a:ea typeface="HY울릉도M" pitchFamily="18" charset="-127"/>
                </a:rPr>
                <a:t>, </a:t>
              </a:r>
            </a:p>
            <a:p>
              <a:pPr algn="ctr"/>
              <a:r>
                <a:rPr lang="ko-KR" altLang="en-US" sz="400" dirty="0" smtClean="0">
                  <a:latin typeface="HY울릉도M" pitchFamily="18" charset="-127"/>
                  <a:ea typeface="HY울릉도M" pitchFamily="18" charset="-127"/>
                </a:rPr>
                <a:t>마케팅</a:t>
              </a:r>
              <a:endParaRPr lang="ko-KR" altLang="en-US" sz="4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65" name="오각형 164"/>
            <p:cNvSpPr/>
            <p:nvPr/>
          </p:nvSpPr>
          <p:spPr>
            <a:xfrm>
              <a:off x="3863115" y="3722475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도매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66" name="오각형 165"/>
            <p:cNvSpPr/>
            <p:nvPr/>
          </p:nvSpPr>
          <p:spPr>
            <a:xfrm>
              <a:off x="4863247" y="3722475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소매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67" name="오각형 166"/>
            <p:cNvSpPr/>
            <p:nvPr/>
          </p:nvSpPr>
          <p:spPr>
            <a:xfrm>
              <a:off x="5863379" y="3722475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" dirty="0" smtClean="0">
                  <a:latin typeface="HY울릉도M" pitchFamily="18" charset="-127"/>
                  <a:ea typeface="HY울릉도M" pitchFamily="18" charset="-127"/>
                </a:rPr>
                <a:t>유통마진</a:t>
              </a:r>
              <a:endParaRPr lang="ko-KR" altLang="en-US" sz="500" dirty="0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68" name="오각형 167"/>
            <p:cNvSpPr/>
            <p:nvPr/>
          </p:nvSpPr>
          <p:spPr>
            <a:xfrm>
              <a:off x="6863511" y="3722475"/>
              <a:ext cx="923199" cy="480758"/>
            </a:xfrm>
            <a:prstGeom prst="homePlat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" dirty="0" smtClean="0">
                  <a:latin typeface="HY울릉도M" pitchFamily="18" charset="-127"/>
                  <a:ea typeface="HY울릉도M" pitchFamily="18" charset="-127"/>
                </a:rPr>
                <a:t>애프터서비스</a:t>
              </a:r>
              <a:endParaRPr lang="ko-KR" altLang="en-US" sz="400" dirty="0">
                <a:latin typeface="HY울릉도M" pitchFamily="18" charset="-127"/>
                <a:ea typeface="HY울릉도M" pitchFamily="18" charset="-127"/>
              </a:endParaRPr>
            </a:p>
          </p:txBody>
        </p:sp>
        <p:cxnSp>
          <p:nvCxnSpPr>
            <p:cNvPr id="169" name="직선 화살표 연결선 168"/>
            <p:cNvCxnSpPr>
              <a:stCxn id="156" idx="3"/>
              <a:endCxn id="155" idx="1"/>
            </p:cNvCxnSpPr>
            <p:nvPr/>
          </p:nvCxnSpPr>
          <p:spPr>
            <a:xfrm>
              <a:off x="1708985" y="2680832"/>
              <a:ext cx="153867" cy="35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직선 화살표 연결선 169"/>
            <p:cNvCxnSpPr>
              <a:stCxn id="137" idx="3"/>
              <a:endCxn id="136" idx="1"/>
            </p:cNvCxnSpPr>
            <p:nvPr/>
          </p:nvCxnSpPr>
          <p:spPr>
            <a:xfrm>
              <a:off x="1708985" y="597545"/>
              <a:ext cx="153867" cy="35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직선 화살표 연결선 170"/>
            <p:cNvCxnSpPr>
              <a:stCxn id="137" idx="2"/>
              <a:endCxn id="156" idx="0"/>
            </p:cNvCxnSpPr>
            <p:nvPr/>
          </p:nvCxnSpPr>
          <p:spPr>
            <a:xfrm rot="5400000">
              <a:off x="446121" y="1640114"/>
              <a:ext cx="1602528" cy="17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직사각형 171"/>
          <p:cNvSpPr/>
          <p:nvPr/>
        </p:nvSpPr>
        <p:spPr>
          <a:xfrm>
            <a:off x="5465924" y="2854815"/>
            <a:ext cx="3357586" cy="153423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울릉도M" pitchFamily="18" charset="-127"/>
              <a:ea typeface="HY울릉도M" pitchFamily="18" charset="-127"/>
            </a:endParaRPr>
          </a:p>
        </p:txBody>
      </p:sp>
      <p:cxnSp>
        <p:nvCxnSpPr>
          <p:cNvPr id="174" name="꺾인 연결선 173"/>
          <p:cNvCxnSpPr>
            <a:stCxn id="85" idx="3"/>
            <a:endCxn id="89" idx="3"/>
          </p:cNvCxnSpPr>
          <p:nvPr/>
        </p:nvCxnSpPr>
        <p:spPr>
          <a:xfrm>
            <a:off x="4905102" y="3335882"/>
            <a:ext cx="1588" cy="720341"/>
          </a:xfrm>
          <a:prstGeom prst="bentConnector3">
            <a:avLst>
              <a:gd name="adj1" fmla="val 14395466"/>
            </a:avLst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직선 화살표 연결선 175"/>
          <p:cNvCxnSpPr/>
          <p:nvPr/>
        </p:nvCxnSpPr>
        <p:spPr>
          <a:xfrm>
            <a:off x="5108734" y="3680940"/>
            <a:ext cx="357190" cy="1312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6403573" y="5495069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" dirty="0" smtClean="0">
                <a:latin typeface="HY울릉도M" pitchFamily="18" charset="-127"/>
                <a:ea typeface="HY울릉도M" pitchFamily="18" charset="-127"/>
              </a:rPr>
              <a:t>그림</a:t>
            </a:r>
            <a:r>
              <a:rPr lang="en-US" altLang="ko-KR" sz="600" dirty="0" smtClean="0"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sz="600" dirty="0" smtClean="0">
                <a:latin typeface="HY울릉도M" pitchFamily="18" charset="-127"/>
                <a:ea typeface="HY울릉도M" pitchFamily="18" charset="-127"/>
              </a:rPr>
              <a:t>최형규 외</a:t>
            </a:r>
            <a:r>
              <a:rPr lang="en-US" altLang="ko-KR" sz="600" dirty="0" smtClean="0">
                <a:latin typeface="HY울릉도M" pitchFamily="18" charset="-127"/>
                <a:ea typeface="HY울릉도M" pitchFamily="18" charset="-127"/>
              </a:rPr>
              <a:t>, “</a:t>
            </a:r>
            <a:r>
              <a:rPr lang="ko-KR" altLang="en-US" sz="600" dirty="0" smtClean="0">
                <a:latin typeface="HY울릉도M" pitchFamily="18" charset="-127"/>
                <a:ea typeface="HY울릉도M" pitchFamily="18" charset="-127"/>
              </a:rPr>
              <a:t>한국의 축산물 유통</a:t>
            </a:r>
            <a:r>
              <a:rPr lang="en-US" altLang="ko-KR" sz="600" dirty="0" smtClean="0">
                <a:latin typeface="HY울릉도M" pitchFamily="18" charset="-127"/>
                <a:ea typeface="HY울릉도M" pitchFamily="18" charset="-127"/>
              </a:rPr>
              <a:t>”, </a:t>
            </a:r>
            <a:r>
              <a:rPr lang="ko-KR" altLang="en-US" sz="600" dirty="0" smtClean="0">
                <a:latin typeface="HY울릉도M" pitchFamily="18" charset="-127"/>
                <a:ea typeface="HY울릉도M" pitchFamily="18" charset="-127"/>
              </a:rPr>
              <a:t>축산물품질평가원</a:t>
            </a:r>
            <a:r>
              <a:rPr lang="en-US" altLang="ko-KR" sz="600" dirty="0" smtClean="0">
                <a:latin typeface="HY울릉도M" pitchFamily="18" charset="-127"/>
                <a:ea typeface="HY울릉도M" pitchFamily="18" charset="-127"/>
              </a:rPr>
              <a:t>, </a:t>
            </a:r>
          </a:p>
          <a:p>
            <a:r>
              <a:rPr lang="en-US" altLang="ko-KR" sz="600" dirty="0" smtClean="0">
                <a:latin typeface="HY울릉도M" pitchFamily="18" charset="-127"/>
                <a:ea typeface="HY울릉도M" pitchFamily="18" charset="-127"/>
              </a:rPr>
              <a:t>         2011.10, p.5</a:t>
            </a:r>
          </a:p>
          <a:p>
            <a:endParaRPr lang="ko-KR" altLang="en-US" sz="600" dirty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80" name="직사각형 179"/>
          <p:cNvSpPr/>
          <p:nvPr/>
        </p:nvSpPr>
        <p:spPr>
          <a:xfrm>
            <a:off x="6409438" y="526089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600" dirty="0" smtClean="0">
                <a:latin typeface="HY울릉도M" pitchFamily="18" charset="-127"/>
                <a:ea typeface="HY울릉도M" pitchFamily="18" charset="-127"/>
              </a:rPr>
              <a:t>그림</a:t>
            </a:r>
            <a:r>
              <a:rPr lang="en-US" altLang="ko-KR" sz="600" dirty="0" smtClean="0"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600" dirty="0" smtClean="0">
                <a:latin typeface="HY울릉도M" pitchFamily="18" charset="-127"/>
                <a:ea typeface="HY울릉도M" pitchFamily="18" charset="-127"/>
              </a:rPr>
              <a:t>이명기</a:t>
            </a:r>
            <a:r>
              <a:rPr lang="en-US" altLang="ko-KR" sz="600" dirty="0" smtClean="0"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sz="600" dirty="0" smtClean="0">
                <a:latin typeface="HY울릉도M" pitchFamily="18" charset="-127"/>
                <a:ea typeface="HY울릉도M" pitchFamily="18" charset="-127"/>
              </a:rPr>
              <a:t>이형우</a:t>
            </a:r>
            <a:r>
              <a:rPr lang="en-US" altLang="ko-KR" sz="600" dirty="0" smtClean="0">
                <a:latin typeface="HY울릉도M" pitchFamily="18" charset="-127"/>
                <a:ea typeface="HY울릉도M" pitchFamily="18" charset="-127"/>
              </a:rPr>
              <a:t>, “</a:t>
            </a:r>
            <a:r>
              <a:rPr lang="ko-KR" altLang="en-US" sz="600" dirty="0" smtClean="0">
                <a:latin typeface="HY울릉도M" pitchFamily="18" charset="-127"/>
                <a:ea typeface="HY울릉도M" pitchFamily="18" charset="-127"/>
              </a:rPr>
              <a:t>소고기</a:t>
            </a:r>
            <a:r>
              <a:rPr lang="en-US" altLang="ko-KR" sz="600" dirty="0" smtClean="0"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sz="600" dirty="0" smtClean="0">
                <a:latin typeface="HY울릉도M" pitchFamily="18" charset="-127"/>
                <a:ea typeface="HY울릉도M" pitchFamily="18" charset="-127"/>
              </a:rPr>
              <a:t>돼지고기 유통실태 분석 및 개선과제</a:t>
            </a:r>
            <a:r>
              <a:rPr lang="en-US" altLang="ko-KR" sz="600" dirty="0" smtClean="0">
                <a:latin typeface="HY울릉도M" pitchFamily="18" charset="-127"/>
                <a:ea typeface="HY울릉도M" pitchFamily="18" charset="-127"/>
              </a:rPr>
              <a:t>”, </a:t>
            </a:r>
          </a:p>
          <a:p>
            <a:r>
              <a:rPr lang="en-US" altLang="ko-KR" sz="600" dirty="0" smtClean="0">
                <a:latin typeface="HY울릉도M" pitchFamily="18" charset="-127"/>
                <a:ea typeface="HY울릉도M" pitchFamily="18" charset="-127"/>
              </a:rPr>
              <a:t>         </a:t>
            </a:r>
            <a:r>
              <a:rPr lang="ko-KR" altLang="en-US" sz="600" dirty="0" smtClean="0">
                <a:latin typeface="HY울릉도M" pitchFamily="18" charset="-127"/>
                <a:ea typeface="HY울릉도M" pitchFamily="18" charset="-127"/>
              </a:rPr>
              <a:t>한국농촌경제연구원</a:t>
            </a:r>
            <a:r>
              <a:rPr lang="en-US" altLang="ko-KR" sz="600" dirty="0" smtClean="0">
                <a:latin typeface="HY울릉도M" pitchFamily="18" charset="-127"/>
                <a:ea typeface="HY울릉도M" pitchFamily="18" charset="-127"/>
              </a:rPr>
              <a:t>, 2011.11, p.30</a:t>
            </a:r>
          </a:p>
        </p:txBody>
      </p:sp>
      <p:sp>
        <p:nvSpPr>
          <p:cNvPr id="177" name="오각형 176"/>
          <p:cNvSpPr/>
          <p:nvPr/>
        </p:nvSpPr>
        <p:spPr>
          <a:xfrm>
            <a:off x="378284" y="5934035"/>
            <a:ext cx="1143502" cy="745958"/>
          </a:xfrm>
          <a:prstGeom prst="homePlate">
            <a:avLst/>
          </a:prstGeom>
          <a:solidFill>
            <a:srgbClr val="7030A0">
              <a:alpha val="67000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축산</a:t>
            </a:r>
            <a:endParaRPr lang="en-US" altLang="ko-KR" sz="1600" dirty="0" smtClean="0"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농가</a:t>
            </a:r>
          </a:p>
        </p:txBody>
      </p:sp>
      <p:sp>
        <p:nvSpPr>
          <p:cNvPr id="181" name="갈매기형 수장 180"/>
          <p:cNvSpPr/>
          <p:nvPr/>
        </p:nvSpPr>
        <p:spPr>
          <a:xfrm>
            <a:off x="1242380" y="5951287"/>
            <a:ext cx="1359526" cy="720080"/>
          </a:xfrm>
          <a:prstGeom prst="chevron">
            <a:avLst/>
          </a:prstGeom>
          <a:solidFill>
            <a:srgbClr val="C00000">
              <a:alpha val="61000"/>
            </a:srgb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산지</a:t>
            </a:r>
            <a:endParaRPr lang="en-US" altLang="ko-KR" sz="1400" dirty="0" smtClean="0"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ko-KR" altLang="en-US" sz="1100" dirty="0" smtClean="0">
                <a:latin typeface="HY울릉도M" pitchFamily="18" charset="-127"/>
                <a:ea typeface="HY울릉도M" pitchFamily="18" charset="-127"/>
              </a:rPr>
              <a:t>수집상</a:t>
            </a:r>
            <a:endParaRPr lang="en-US" altLang="ko-KR" sz="1000" dirty="0" smtClean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83" name="갈매기형 수장 182"/>
          <p:cNvSpPr/>
          <p:nvPr/>
        </p:nvSpPr>
        <p:spPr>
          <a:xfrm>
            <a:off x="3347864" y="5951287"/>
            <a:ext cx="1270266" cy="720080"/>
          </a:xfrm>
          <a:prstGeom prst="chevron">
            <a:avLst/>
          </a:prstGeom>
          <a:solidFill>
            <a:schemeClr val="accent5">
              <a:lumMod val="75000"/>
              <a:alpha val="63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차 </a:t>
            </a:r>
            <a:endParaRPr lang="en-US" altLang="ko-KR" sz="1400" dirty="0" smtClean="0"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가공</a:t>
            </a:r>
            <a:endParaRPr lang="en-US" altLang="ko-KR" sz="1400" dirty="0" smtClean="0"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업체</a:t>
            </a:r>
            <a:endParaRPr lang="en-US" altLang="ko-KR" sz="1400" dirty="0" smtClean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84" name="갈매기형 수장 183"/>
          <p:cNvSpPr/>
          <p:nvPr/>
        </p:nvSpPr>
        <p:spPr>
          <a:xfrm>
            <a:off x="2322500" y="5951287"/>
            <a:ext cx="1287518" cy="720080"/>
          </a:xfrm>
          <a:prstGeom prst="chevron">
            <a:avLst/>
          </a:prstGeom>
          <a:solidFill>
            <a:srgbClr val="FF9933">
              <a:alpha val="7700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도축</a:t>
            </a:r>
            <a:endParaRPr lang="en-US" altLang="ko-KR" sz="10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ko-KR" altLang="en-US" sz="10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작업장</a:t>
            </a:r>
            <a:endParaRPr lang="en-US" altLang="ko-KR" sz="10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85" name="갈매기형 수장 184"/>
          <p:cNvSpPr/>
          <p:nvPr/>
        </p:nvSpPr>
        <p:spPr>
          <a:xfrm>
            <a:off x="6507590" y="5951287"/>
            <a:ext cx="1296144" cy="720080"/>
          </a:xfrm>
          <a:prstGeom prst="chevron">
            <a:avLst/>
          </a:prstGeom>
          <a:solidFill>
            <a:srgbClr val="92D050">
              <a:alpha val="63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정육점</a:t>
            </a:r>
            <a:endParaRPr lang="en-US" altLang="ko-KR" sz="16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86" name="갈매기형 수장 185"/>
          <p:cNvSpPr/>
          <p:nvPr/>
        </p:nvSpPr>
        <p:spPr>
          <a:xfrm>
            <a:off x="7524328" y="5951287"/>
            <a:ext cx="1296144" cy="720080"/>
          </a:xfrm>
          <a:prstGeom prst="chevron">
            <a:avLst/>
          </a:prstGeom>
          <a:solidFill>
            <a:schemeClr val="tx1">
              <a:alpha val="32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소비자</a:t>
            </a:r>
            <a:endParaRPr lang="en-US" altLang="ko-KR" sz="1600" dirty="0" smtClean="0"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87" name="갈매기형 수장 186"/>
          <p:cNvSpPr/>
          <p:nvPr/>
        </p:nvSpPr>
        <p:spPr>
          <a:xfrm>
            <a:off x="5367088" y="5951287"/>
            <a:ext cx="1411282" cy="720080"/>
          </a:xfrm>
          <a:prstGeom prst="chevron">
            <a:avLst/>
          </a:prstGeom>
          <a:solidFill>
            <a:schemeClr val="tx2">
              <a:lumMod val="75000"/>
              <a:alpha val="7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중간</a:t>
            </a:r>
            <a:endParaRPr lang="en-US" altLang="ko-KR" sz="1400" dirty="0" smtClean="0"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유통</a:t>
            </a:r>
            <a:endParaRPr lang="en-US" altLang="ko-KR" sz="1400" dirty="0" smtClean="0"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업체</a:t>
            </a:r>
            <a:endParaRPr lang="en-US" altLang="ko-KR" sz="1400" dirty="0" smtClean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88" name="갈매기형 수장 187"/>
          <p:cNvSpPr/>
          <p:nvPr/>
        </p:nvSpPr>
        <p:spPr>
          <a:xfrm>
            <a:off x="4347350" y="5951287"/>
            <a:ext cx="1296144" cy="720080"/>
          </a:xfrm>
          <a:prstGeom prst="chevron">
            <a:avLst/>
          </a:prstGeom>
          <a:solidFill>
            <a:schemeClr val="accent5">
              <a:lumMod val="75000"/>
              <a:alpha val="63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latin typeface="HY울릉도M" pitchFamily="18" charset="-127"/>
                <a:ea typeface="HY울릉도M" pitchFamily="18" charset="-127"/>
              </a:rPr>
              <a:t>2</a:t>
            </a:r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차</a:t>
            </a:r>
            <a:endParaRPr lang="en-US" altLang="ko-KR" sz="1400" dirty="0" smtClean="0"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가공</a:t>
            </a:r>
            <a:endParaRPr lang="en-US" altLang="ko-KR" sz="1400" dirty="0" smtClean="0">
              <a:latin typeface="HY울릉도M" pitchFamily="18" charset="-127"/>
              <a:ea typeface="HY울릉도M" pitchFamily="18" charset="-127"/>
            </a:endParaRPr>
          </a:p>
          <a:p>
            <a:pPr algn="ctr"/>
            <a:r>
              <a:rPr lang="ko-KR" altLang="en-US" sz="1400" dirty="0" smtClean="0">
                <a:latin typeface="HY울릉도M" pitchFamily="18" charset="-127"/>
                <a:ea typeface="HY울릉도M" pitchFamily="18" charset="-127"/>
              </a:rPr>
              <a:t>업체</a:t>
            </a:r>
            <a:endParaRPr lang="en-US" altLang="ko-KR" sz="1400" dirty="0" smtClean="0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89" name="직사각형 188"/>
          <p:cNvSpPr/>
          <p:nvPr/>
        </p:nvSpPr>
        <p:spPr>
          <a:xfrm>
            <a:off x="216000" y="5877272"/>
            <a:ext cx="8712000" cy="888960"/>
          </a:xfrm>
          <a:prstGeom prst="rect">
            <a:avLst/>
          </a:prstGeom>
          <a:noFill/>
          <a:ln>
            <a:solidFill>
              <a:srgbClr val="4EB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2" name="그림 181" descr="%B9%AB%C1%A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  <p:sp>
        <p:nvSpPr>
          <p:cNvPr id="173" name="모서리가 둥근 직사각형 172"/>
          <p:cNvSpPr/>
          <p:nvPr/>
        </p:nvSpPr>
        <p:spPr>
          <a:xfrm>
            <a:off x="216000" y="836712"/>
            <a:ext cx="3357586" cy="285752"/>
          </a:xfrm>
          <a:prstGeom prst="roundRect">
            <a:avLst/>
          </a:prstGeom>
          <a:solidFill>
            <a:srgbClr val="4EBEA1"/>
          </a:solidFill>
          <a:ln>
            <a:solidFill>
              <a:srgbClr val="4EBEA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effectLst>
                  <a:reflection blurRad="6350" stA="55000" endA="300" endPos="45500" dir="5400000" sy="-100000" algn="bl" rotWithShape="0"/>
                </a:effectLst>
                <a:latin typeface="+mj-ea"/>
                <a:ea typeface="+mj-ea"/>
              </a:rPr>
              <a:t>복잡한</a:t>
            </a:r>
            <a:r>
              <a:rPr lang="ko-KR" altLang="en-US" sz="1600" b="1" dirty="0" smtClean="0">
                <a:effectLst>
                  <a:reflection blurRad="6350" stA="55000" endA="300" endPos="45500" dir="5400000" sy="-100000" algn="bl" rotWithShape="0"/>
                </a:effectLst>
                <a:latin typeface="+mj-ea"/>
                <a:ea typeface="+mj-ea"/>
              </a:rPr>
              <a:t> 국내 소고기 유통구조</a:t>
            </a:r>
            <a:endParaRPr lang="ko-KR" altLang="en-US" sz="1600" b="1" dirty="0">
              <a:effectLst>
                <a:reflection blurRad="6350" stA="55000" endA="300" endPos="45500" dir="5400000" sy="-100000" algn="bl" rotWithShape="0"/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81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06" y="71414"/>
            <a:ext cx="4001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1-3.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현재 실태 및 문제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-142908" y="3739262"/>
            <a:ext cx="9467436" cy="2786082"/>
            <a:chOff x="-142908" y="857232"/>
            <a:chExt cx="9467436" cy="2786082"/>
          </a:xfrm>
        </p:grpSpPr>
        <p:grpSp>
          <p:nvGrpSpPr>
            <p:cNvPr id="5" name="그룹 4"/>
            <p:cNvGrpSpPr/>
            <p:nvPr/>
          </p:nvGrpSpPr>
          <p:grpSpPr>
            <a:xfrm>
              <a:off x="-142908" y="1142984"/>
              <a:ext cx="3551954" cy="2500330"/>
              <a:chOff x="-1752776" y="134226"/>
              <a:chExt cx="4000528" cy="2500330"/>
            </a:xfrm>
          </p:grpSpPr>
          <p:graphicFrame>
            <p:nvGraphicFramePr>
              <p:cNvPr id="3" name="차트 2"/>
              <p:cNvGraphicFramePr/>
              <p:nvPr/>
            </p:nvGraphicFramePr>
            <p:xfrm>
              <a:off x="-1752776" y="134226"/>
              <a:ext cx="4000528" cy="250033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" name="직사각형 3"/>
              <p:cNvSpPr/>
              <p:nvPr/>
            </p:nvSpPr>
            <p:spPr>
              <a:xfrm>
                <a:off x="571472" y="2143116"/>
                <a:ext cx="1507908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900" b="1" dirty="0" smtClean="0"/>
                  <a:t>출처 </a:t>
                </a:r>
                <a:r>
                  <a:rPr lang="en-US" altLang="ko-KR" sz="900" b="1" dirty="0" smtClean="0"/>
                  <a:t>:  </a:t>
                </a:r>
                <a:r>
                  <a:rPr lang="ko-KR" altLang="en-US" sz="900" b="1" dirty="0" err="1" smtClean="0"/>
                  <a:t>농수</a:t>
                </a:r>
                <a:r>
                  <a:rPr lang="ko-KR" altLang="en-US" sz="900" b="1" dirty="0" smtClean="0"/>
                  <a:t> 축산 신문</a:t>
                </a:r>
                <a:endParaRPr lang="ko-KR" altLang="en-US" sz="900" b="1" dirty="0"/>
              </a:p>
            </p:txBody>
          </p:sp>
        </p:grpSp>
        <p:grpSp>
          <p:nvGrpSpPr>
            <p:cNvPr id="27" name="그룹 26"/>
            <p:cNvGrpSpPr/>
            <p:nvPr/>
          </p:nvGrpSpPr>
          <p:grpSpPr>
            <a:xfrm>
              <a:off x="214282" y="857232"/>
              <a:ext cx="9110246" cy="2786082"/>
              <a:chOff x="214282" y="857232"/>
              <a:chExt cx="9110246" cy="2786082"/>
            </a:xfrm>
          </p:grpSpPr>
          <p:sp>
            <p:nvSpPr>
              <p:cNvPr id="7" name="직사각형 6"/>
              <p:cNvSpPr/>
              <p:nvPr/>
            </p:nvSpPr>
            <p:spPr>
              <a:xfrm>
                <a:off x="214282" y="1142984"/>
                <a:ext cx="8715436" cy="2500330"/>
              </a:xfrm>
              <a:prstGeom prst="rect">
                <a:avLst/>
              </a:prstGeom>
              <a:noFill/>
              <a:ln>
                <a:solidFill>
                  <a:srgbClr val="4FA5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모서리가 둥근 직사각형 5"/>
              <p:cNvSpPr/>
              <p:nvPr/>
            </p:nvSpPr>
            <p:spPr>
              <a:xfrm>
                <a:off x="214282" y="857232"/>
                <a:ext cx="3357586" cy="285752"/>
              </a:xfrm>
              <a:prstGeom prst="roundRect">
                <a:avLst/>
              </a:prstGeom>
              <a:solidFill>
                <a:srgbClr val="4FA5B9"/>
              </a:solidFill>
              <a:ln>
                <a:solidFill>
                  <a:srgbClr val="4FA5B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b="1" dirty="0" smtClean="0">
                    <a:solidFill>
                      <a:srgbClr val="FFC000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+mj-ea"/>
                    <a:ea typeface="+mj-ea"/>
                  </a:rPr>
                  <a:t>신뢰성</a:t>
                </a:r>
                <a:r>
                  <a:rPr lang="ko-KR" altLang="en-US" sz="1600" b="1" dirty="0" smtClean="0">
                    <a:effectLst>
                      <a:reflection blurRad="6350" stA="55000" endA="300" endPos="45500" dir="5400000" sy="-100000" algn="bl" rotWithShape="0"/>
                    </a:effectLst>
                    <a:latin typeface="+mj-ea"/>
                    <a:ea typeface="+mj-ea"/>
                  </a:rPr>
                  <a:t> 측면 문제점</a:t>
                </a:r>
                <a:endParaRPr lang="ko-KR" altLang="en-US" sz="1600" b="1" dirty="0">
                  <a:effectLst>
                    <a:reflection blurRad="6350" stA="55000" endA="300" endPos="45500" dir="5400000" sy="-100000" algn="bl" rotWithShape="0"/>
                  </a:effectLst>
                  <a:latin typeface="+mj-ea"/>
                  <a:ea typeface="+mj-ea"/>
                </a:endParaRPr>
              </a:p>
            </p:txBody>
          </p:sp>
          <p:pic>
            <p:nvPicPr>
              <p:cNvPr id="11" name="그림 10" descr="제목 없음gg.bmp"/>
              <p:cNvPicPr>
                <a:picLocks noChangeAspect="1"/>
              </p:cNvPicPr>
              <p:nvPr/>
            </p:nvPicPr>
            <p:blipFill>
              <a:blip r:embed="rId4" cstate="print"/>
              <a:srcRect b="37736"/>
              <a:stretch>
                <a:fillRect/>
              </a:stretch>
            </p:blipFill>
            <p:spPr>
              <a:xfrm>
                <a:off x="3286116" y="1214422"/>
                <a:ext cx="2928958" cy="2357454"/>
              </a:xfrm>
              <a:prstGeom prst="rect">
                <a:avLst/>
              </a:prstGeom>
            </p:spPr>
          </p:pic>
          <p:pic>
            <p:nvPicPr>
              <p:cNvPr id="12" name="그림 11" descr="제목 없음gg.bmp"/>
              <p:cNvPicPr>
                <a:picLocks noChangeAspect="1"/>
              </p:cNvPicPr>
              <p:nvPr/>
            </p:nvPicPr>
            <p:blipFill>
              <a:blip r:embed="rId4" cstate="print"/>
              <a:srcRect t="63542"/>
              <a:stretch>
                <a:fillRect/>
              </a:stretch>
            </p:blipFill>
            <p:spPr>
              <a:xfrm>
                <a:off x="6357950" y="1285860"/>
                <a:ext cx="2428892" cy="1428760"/>
              </a:xfrm>
              <a:prstGeom prst="rect">
                <a:avLst/>
              </a:prstGeom>
            </p:spPr>
          </p:pic>
          <p:sp>
            <p:nvSpPr>
              <p:cNvPr id="16" name="직사각형 15"/>
              <p:cNvSpPr/>
              <p:nvPr/>
            </p:nvSpPr>
            <p:spPr>
              <a:xfrm>
                <a:off x="3720444" y="1285860"/>
                <a:ext cx="2507740" cy="428628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6444208" y="3429000"/>
                <a:ext cx="2880320" cy="169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500" dirty="0" smtClean="0"/>
                  <a:t>. </a:t>
                </a:r>
                <a:r>
                  <a:rPr lang="en-US" altLang="ko-KR" sz="500" dirty="0" smtClean="0">
                    <a:hlinkClick r:id="rId5"/>
                  </a:rPr>
                  <a:t>http://www.asiae.co.kr/news/view.htm?sec=it99&amp;idxno=2012050109443863362</a:t>
                </a:r>
                <a:endParaRPr lang="ko-KR" altLang="en-US" sz="500" dirty="0"/>
              </a:p>
            </p:txBody>
          </p:sp>
        </p:grpSp>
      </p:grpSp>
      <p:grpSp>
        <p:nvGrpSpPr>
          <p:cNvPr id="28" name="그룹 27"/>
          <p:cNvGrpSpPr/>
          <p:nvPr/>
        </p:nvGrpSpPr>
        <p:grpSpPr>
          <a:xfrm>
            <a:off x="214282" y="836712"/>
            <a:ext cx="8715436" cy="2846295"/>
            <a:chOff x="214282" y="3786190"/>
            <a:chExt cx="8715436" cy="2846295"/>
          </a:xfrm>
        </p:grpSpPr>
        <p:sp>
          <p:nvSpPr>
            <p:cNvPr id="8" name="직사각형 7"/>
            <p:cNvSpPr/>
            <p:nvPr/>
          </p:nvSpPr>
          <p:spPr>
            <a:xfrm>
              <a:off x="214282" y="4071942"/>
              <a:ext cx="8715436" cy="2500330"/>
            </a:xfrm>
            <a:prstGeom prst="rect">
              <a:avLst/>
            </a:prstGeom>
            <a:noFill/>
            <a:ln>
              <a:solidFill>
                <a:srgbClr val="4FA5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214282" y="3786190"/>
              <a:ext cx="3357586" cy="285752"/>
            </a:xfrm>
            <a:prstGeom prst="roundRect">
              <a:avLst/>
            </a:prstGeom>
            <a:solidFill>
              <a:srgbClr val="4FA5B9"/>
            </a:solidFill>
            <a:ln>
              <a:solidFill>
                <a:srgbClr val="4FA5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rgbClr val="FFC000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+mj-ea"/>
                  <a:ea typeface="+mj-ea"/>
                </a:rPr>
                <a:t>가격</a:t>
              </a:r>
              <a:r>
                <a:rPr lang="ko-KR" altLang="en-US" sz="1600" b="1" dirty="0" smtClean="0">
                  <a:effectLst>
                    <a:reflection blurRad="6350" stA="55000" endA="300" endPos="45500" dir="5400000" sy="-100000" algn="bl" rotWithShape="0"/>
                  </a:effectLst>
                  <a:latin typeface="+mj-ea"/>
                  <a:ea typeface="+mj-ea"/>
                </a:rPr>
                <a:t> 측면 문제점</a:t>
              </a:r>
              <a:endParaRPr lang="ko-KR" altLang="en-US" sz="1600" b="1" dirty="0">
                <a:effectLst>
                  <a:reflection blurRad="6350" stA="55000" endA="300" endPos="45500" dir="5400000" sy="-100000" algn="bl" rotWithShape="0"/>
                </a:effectLst>
                <a:latin typeface="+mj-ea"/>
                <a:ea typeface="+mj-ea"/>
              </a:endParaRPr>
            </a:p>
          </p:txBody>
        </p:sp>
        <p:pic>
          <p:nvPicPr>
            <p:cNvPr id="15" name="그림 14" descr="제목 없음z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72198" y="4143380"/>
              <a:ext cx="2714644" cy="107157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660232" y="6309320"/>
              <a:ext cx="225093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00" dirty="0" smtClean="0">
                  <a:hlinkClick r:id="rId7"/>
                </a:rPr>
                <a:t> http://www2.mhj21.com/sub_read.html?uid=49111&amp;section=section26</a:t>
              </a:r>
              <a:endParaRPr lang="en-US" altLang="ko-KR" sz="500" dirty="0" smtClean="0"/>
            </a:p>
            <a:p>
              <a:r>
                <a:rPr lang="en-US" altLang="ko-KR" sz="500" dirty="0" smtClean="0"/>
                <a:t> </a:t>
              </a:r>
              <a:r>
                <a:rPr lang="en-US" altLang="ko-KR" sz="500" dirty="0" smtClean="0">
                  <a:hlinkClick r:id="rId8"/>
                </a:rPr>
                <a:t>http://news.jtbc.co.kr/article/article.aspx?news_id=NB10051422</a:t>
              </a:r>
              <a:endParaRPr lang="en-US" altLang="ko-KR" sz="500" dirty="0" smtClean="0"/>
            </a:p>
            <a:p>
              <a:endParaRPr lang="ko-KR" altLang="en-US" sz="500" dirty="0"/>
            </a:p>
          </p:txBody>
        </p:sp>
        <p:pic>
          <p:nvPicPr>
            <p:cNvPr id="24" name="그림 23" descr="제목 없음.bmp"/>
            <p:cNvPicPr>
              <a:picLocks noChangeAspect="1"/>
            </p:cNvPicPr>
            <p:nvPr/>
          </p:nvPicPr>
          <p:blipFill>
            <a:blip r:embed="rId9" cstate="print"/>
            <a:srcRect t="49278"/>
            <a:stretch>
              <a:fillRect/>
            </a:stretch>
          </p:blipFill>
          <p:spPr>
            <a:xfrm>
              <a:off x="3169293" y="4109324"/>
              <a:ext cx="2914875" cy="2272004"/>
            </a:xfrm>
            <a:prstGeom prst="rect">
              <a:avLst/>
            </a:prstGeom>
          </p:spPr>
        </p:pic>
        <p:pic>
          <p:nvPicPr>
            <p:cNvPr id="23" name="그림 22" descr="제목 없음.bmp"/>
            <p:cNvPicPr>
              <a:picLocks noChangeAspect="1"/>
            </p:cNvPicPr>
            <p:nvPr/>
          </p:nvPicPr>
          <p:blipFill>
            <a:blip r:embed="rId9" cstate="print"/>
            <a:srcRect b="47059"/>
            <a:stretch>
              <a:fillRect/>
            </a:stretch>
          </p:blipFill>
          <p:spPr>
            <a:xfrm>
              <a:off x="323528" y="4149080"/>
              <a:ext cx="2853816" cy="2304256"/>
            </a:xfrm>
            <a:prstGeom prst="rect">
              <a:avLst/>
            </a:prstGeom>
          </p:spPr>
        </p:pic>
        <p:sp>
          <p:nvSpPr>
            <p:cNvPr id="19" name="직사각형 18"/>
            <p:cNvSpPr/>
            <p:nvPr/>
          </p:nvSpPr>
          <p:spPr>
            <a:xfrm>
              <a:off x="804432" y="4284886"/>
              <a:ext cx="1204756" cy="405544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5" name="그림 24" descr="제목 없음z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4168" y="4221088"/>
              <a:ext cx="2714644" cy="1368152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6045694" y="4183598"/>
              <a:ext cx="2532250" cy="428628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6" name="그림 25" descr="%B9%AB%C1%A6_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2" y="1142984"/>
            <a:ext cx="8723502" cy="5357850"/>
          </a:xfrm>
          <a:prstGeom prst="rect">
            <a:avLst/>
          </a:prstGeom>
          <a:noFill/>
          <a:ln>
            <a:solidFill>
              <a:srgbClr val="4EB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216000" y="857232"/>
            <a:ext cx="2928958" cy="284400"/>
          </a:xfrm>
          <a:prstGeom prst="roundRect">
            <a:avLst/>
          </a:prstGeom>
          <a:solidFill>
            <a:srgbClr val="4EBEA1"/>
          </a:solidFill>
          <a:ln>
            <a:solidFill>
              <a:srgbClr val="4EBEA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국내 소고기 </a:t>
            </a:r>
            <a:r>
              <a:rPr lang="ko-KR" alt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유통 마진</a:t>
            </a:r>
            <a:endParaRPr lang="ko-KR" altLang="en-U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" name="차트 3"/>
          <p:cNvGraphicFramePr/>
          <p:nvPr/>
        </p:nvGraphicFramePr>
        <p:xfrm>
          <a:off x="5357818" y="1214422"/>
          <a:ext cx="3286125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차트 4"/>
          <p:cNvGraphicFramePr/>
          <p:nvPr/>
        </p:nvGraphicFramePr>
        <p:xfrm>
          <a:off x="571472" y="1214422"/>
          <a:ext cx="3643338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6706" y="71414"/>
            <a:ext cx="3881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1-4.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가격 측면의 문제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7" name="차트 6"/>
          <p:cNvGraphicFramePr/>
          <p:nvPr/>
        </p:nvGraphicFramePr>
        <p:xfrm>
          <a:off x="235336" y="3071810"/>
          <a:ext cx="4146191" cy="317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직사각형 8"/>
          <p:cNvSpPr/>
          <p:nvPr/>
        </p:nvSpPr>
        <p:spPr>
          <a:xfrm>
            <a:off x="1521220" y="3714752"/>
            <a:ext cx="2424332" cy="1000132"/>
          </a:xfrm>
          <a:prstGeom prst="rect">
            <a:avLst/>
          </a:prstGeom>
          <a:noFill/>
          <a:ln w="76200">
            <a:solidFill>
              <a:srgbClr val="FF99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4071934" y="3929066"/>
            <a:ext cx="928694" cy="357190"/>
          </a:xfrm>
          <a:prstGeom prst="rightArrow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214282" y="3071810"/>
            <a:ext cx="8715436" cy="1588"/>
          </a:xfrm>
          <a:prstGeom prst="line">
            <a:avLst/>
          </a:prstGeom>
          <a:ln w="28575">
            <a:solidFill>
              <a:srgbClr val="4EBEA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오른쪽 화살표 12"/>
          <p:cNvSpPr/>
          <p:nvPr/>
        </p:nvSpPr>
        <p:spPr>
          <a:xfrm>
            <a:off x="4286248" y="1773386"/>
            <a:ext cx="928694" cy="500066"/>
          </a:xfrm>
          <a:prstGeom prst="rightArrow">
            <a:avLst/>
          </a:prstGeom>
          <a:gradFill flip="none" rotWithShape="1">
            <a:gsLst>
              <a:gs pos="0">
                <a:srgbClr val="4FA5B9">
                  <a:tint val="66000"/>
                  <a:satMod val="160000"/>
                </a:srgbClr>
              </a:gs>
              <a:gs pos="50000">
                <a:srgbClr val="4FA5B9">
                  <a:tint val="44500"/>
                  <a:satMod val="160000"/>
                </a:srgbClr>
              </a:gs>
              <a:gs pos="100000">
                <a:srgbClr val="4FA5B9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236296" y="2781498"/>
            <a:ext cx="172819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700" dirty="0" smtClean="0"/>
              <a:t>한국소비자연맹 보도자료</a:t>
            </a:r>
            <a:r>
              <a:rPr lang="en-US" altLang="ko-KR" sz="600" dirty="0" smtClean="0"/>
              <a:t>, </a:t>
            </a:r>
            <a:r>
              <a:rPr lang="en-US" altLang="ko-KR" sz="700" dirty="0" smtClean="0"/>
              <a:t>2012.1.20</a:t>
            </a:r>
            <a:endParaRPr lang="ko-KR" altLang="en-US" sz="600" dirty="0"/>
          </a:p>
        </p:txBody>
      </p:sp>
      <p:sp>
        <p:nvSpPr>
          <p:cNvPr id="16" name="TextBox 15"/>
          <p:cNvSpPr txBox="1"/>
          <p:nvPr/>
        </p:nvSpPr>
        <p:spPr>
          <a:xfrm>
            <a:off x="3295200" y="6157903"/>
            <a:ext cx="14911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/>
              <a:t>한국농수산식품유통공사</a:t>
            </a:r>
            <a:r>
              <a:rPr lang="en-US" altLang="ko-KR" sz="700" dirty="0" smtClean="0"/>
              <a:t>, 2010.</a:t>
            </a:r>
            <a:endParaRPr lang="ko-KR" altLang="en-US" sz="700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5188268" y="3429570"/>
            <a:ext cx="3583148" cy="648072"/>
          </a:xfrm>
          <a:prstGeom prst="roundRect">
            <a:avLst/>
          </a:prstGeom>
          <a:solidFill>
            <a:srgbClr val="FF999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유통 과정에서 남는 마진 </a:t>
            </a:r>
            <a:endParaRPr lang="en-US" altLang="ko-KR" sz="140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140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= </a:t>
            </a:r>
            <a:r>
              <a:rPr lang="ko-KR" altLang="en-US" sz="140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총 </a:t>
            </a:r>
            <a:r>
              <a:rPr lang="en-US" altLang="ko-KR" sz="140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501</a:t>
            </a:r>
            <a:r>
              <a:rPr lang="ko-KR" altLang="en-US" sz="140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만원 </a:t>
            </a:r>
            <a:endParaRPr lang="ko-KR" altLang="en-US" sz="14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5205520" y="4149650"/>
            <a:ext cx="3583148" cy="648072"/>
          </a:xfrm>
          <a:prstGeom prst="roundRect">
            <a:avLst/>
          </a:prstGeom>
          <a:solidFill>
            <a:srgbClr val="FF999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최종 유통업체의 </a:t>
            </a:r>
            <a:endParaRPr lang="en-US" altLang="ko-KR" sz="140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140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마진이 가장 큼 </a:t>
            </a:r>
            <a:endParaRPr lang="en-US" altLang="ko-KR" sz="140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5205520" y="5157762"/>
            <a:ext cx="3583148" cy="648072"/>
          </a:xfrm>
          <a:prstGeom prst="roundRect">
            <a:avLst/>
          </a:prstGeom>
          <a:solidFill>
            <a:srgbClr val="FF999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유통구조의 개편이 절실</a:t>
            </a:r>
            <a:endParaRPr lang="ko-KR" altLang="en-US" sz="2400" dirty="0">
              <a:solidFill>
                <a:schemeClr val="accent5">
                  <a:lumMod val="7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" name="아래쪽 화살표 25"/>
          <p:cNvSpPr/>
          <p:nvPr/>
        </p:nvSpPr>
        <p:spPr>
          <a:xfrm>
            <a:off x="6588224" y="4862228"/>
            <a:ext cx="720080" cy="216024"/>
          </a:xfrm>
          <a:prstGeom prst="down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5076056" y="3285554"/>
            <a:ext cx="3816424" cy="2664296"/>
          </a:xfrm>
          <a:prstGeom prst="rect">
            <a:avLst/>
          </a:prstGeom>
          <a:noFill/>
          <a:ln w="28575">
            <a:solidFill>
              <a:srgbClr val="FF99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 descr="%B9%AB%C1%A6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2" y="1095674"/>
            <a:ext cx="8723502" cy="3690648"/>
          </a:xfrm>
          <a:prstGeom prst="rect">
            <a:avLst/>
          </a:prstGeom>
          <a:noFill/>
          <a:ln>
            <a:solidFill>
              <a:srgbClr val="4EB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6706" y="71414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1-5.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신뢰성 측면의 문제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67" name="그림 166" descr="%B9%AB%C1%A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  <p:grpSp>
        <p:nvGrpSpPr>
          <p:cNvPr id="105" name="그룹 104"/>
          <p:cNvGrpSpPr/>
          <p:nvPr/>
        </p:nvGrpSpPr>
        <p:grpSpPr>
          <a:xfrm>
            <a:off x="372408" y="1471301"/>
            <a:ext cx="8431181" cy="3243583"/>
            <a:chOff x="372408" y="1114111"/>
            <a:chExt cx="8431181" cy="3034969"/>
          </a:xfrm>
        </p:grpSpPr>
        <p:grpSp>
          <p:nvGrpSpPr>
            <p:cNvPr id="166" name="그룹 165"/>
            <p:cNvGrpSpPr/>
            <p:nvPr/>
          </p:nvGrpSpPr>
          <p:grpSpPr>
            <a:xfrm>
              <a:off x="372408" y="1124743"/>
              <a:ext cx="8431181" cy="3024337"/>
              <a:chOff x="395536" y="3429000"/>
              <a:chExt cx="8431181" cy="3024337"/>
            </a:xfrm>
          </p:grpSpPr>
          <p:sp>
            <p:nvSpPr>
              <p:cNvPr id="230" name="TextBox 229"/>
              <p:cNvSpPr txBox="1"/>
              <p:nvPr/>
            </p:nvSpPr>
            <p:spPr>
              <a:xfrm>
                <a:off x="1868021" y="3429000"/>
                <a:ext cx="595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8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전산등록</a:t>
                </a:r>
                <a:endParaRPr lang="en-US" altLang="ko-KR" sz="8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ko-KR" altLang="en-US" sz="8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수정요청</a:t>
                </a:r>
                <a:endParaRPr lang="ko-KR" altLang="en-US" sz="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239" name="그룹 238"/>
              <p:cNvGrpSpPr/>
              <p:nvPr/>
            </p:nvGrpSpPr>
            <p:grpSpPr>
              <a:xfrm>
                <a:off x="395536" y="3645024"/>
                <a:ext cx="8431181" cy="2808313"/>
                <a:chOff x="307114" y="1650260"/>
                <a:chExt cx="8575197" cy="2714845"/>
              </a:xfrm>
            </p:grpSpPr>
            <p:grpSp>
              <p:nvGrpSpPr>
                <p:cNvPr id="240" name="그룹 196"/>
                <p:cNvGrpSpPr/>
                <p:nvPr/>
              </p:nvGrpSpPr>
              <p:grpSpPr>
                <a:xfrm>
                  <a:off x="3195638" y="1690175"/>
                  <a:ext cx="5686673" cy="2674929"/>
                  <a:chOff x="2522109" y="1618167"/>
                  <a:chExt cx="6360910" cy="2674929"/>
                </a:xfrm>
              </p:grpSpPr>
              <p:sp>
                <p:nvSpPr>
                  <p:cNvPr id="266" name="직사각형 265"/>
                  <p:cNvSpPr/>
                  <p:nvPr/>
                </p:nvSpPr>
                <p:spPr>
                  <a:xfrm>
                    <a:off x="2522111" y="3153516"/>
                    <a:ext cx="6360908" cy="936144"/>
                  </a:xfrm>
                  <a:prstGeom prst="rect">
                    <a:avLst/>
                  </a:prstGeom>
                  <a:solidFill>
                    <a:srgbClr val="9966FF">
                      <a:alpha val="1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7" name="직사각형 266"/>
                  <p:cNvSpPr/>
                  <p:nvPr/>
                </p:nvSpPr>
                <p:spPr>
                  <a:xfrm>
                    <a:off x="2522109" y="1618167"/>
                    <a:ext cx="6360909" cy="1464882"/>
                  </a:xfrm>
                  <a:prstGeom prst="rect">
                    <a:avLst/>
                  </a:prstGeom>
                  <a:solidFill>
                    <a:srgbClr val="FF9933">
                      <a:alpha val="1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grpSp>
                <p:nvGrpSpPr>
                  <p:cNvPr id="268" name="그룹 65"/>
                  <p:cNvGrpSpPr/>
                  <p:nvPr/>
                </p:nvGrpSpPr>
                <p:grpSpPr>
                  <a:xfrm>
                    <a:off x="2555776" y="1657094"/>
                    <a:ext cx="6286544" cy="2636002"/>
                    <a:chOff x="357158" y="1169311"/>
                    <a:chExt cx="6286544" cy="5218560"/>
                  </a:xfrm>
                </p:grpSpPr>
                <p:grpSp>
                  <p:nvGrpSpPr>
                    <p:cNvPr id="269" name="그룹 68"/>
                    <p:cNvGrpSpPr/>
                    <p:nvPr/>
                  </p:nvGrpSpPr>
                  <p:grpSpPr>
                    <a:xfrm>
                      <a:off x="357158" y="1169311"/>
                      <a:ext cx="6286544" cy="5218560"/>
                      <a:chOff x="1000100" y="313765"/>
                      <a:chExt cx="7643866" cy="5557427"/>
                    </a:xfrm>
                  </p:grpSpPr>
                  <p:sp>
                    <p:nvSpPr>
                      <p:cNvPr id="272" name="모서리가 둥근 직사각형 271"/>
                      <p:cNvSpPr/>
                      <p:nvPr/>
                    </p:nvSpPr>
                    <p:spPr>
                      <a:xfrm>
                        <a:off x="3338883" y="313765"/>
                        <a:ext cx="2786082" cy="357190"/>
                      </a:xfrm>
                      <a:prstGeom prst="roundRect">
                        <a:avLst/>
                      </a:prstGeom>
                      <a:solidFill>
                        <a:schemeClr val="accent4">
                          <a:alpha val="74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ko-KR" altLang="en-US" sz="11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축산농가</a:t>
                        </a:r>
                        <a:endParaRPr lang="ko-KR" altLang="en-US" sz="1050" dirty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</p:txBody>
                  </p:sp>
                  <p:sp>
                    <p:nvSpPr>
                      <p:cNvPr id="273" name="모서리가 둥근 직사각형 272"/>
                      <p:cNvSpPr/>
                      <p:nvPr/>
                    </p:nvSpPr>
                    <p:spPr>
                      <a:xfrm>
                        <a:off x="1285852" y="1071546"/>
                        <a:ext cx="2500330" cy="357190"/>
                      </a:xfrm>
                      <a:prstGeom prst="roundRect">
                        <a:avLst/>
                      </a:prstGeom>
                      <a:solidFill>
                        <a:schemeClr val="accent2">
                          <a:alpha val="76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ko-KR" altLang="en-US" sz="11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산지조합</a:t>
                        </a:r>
                        <a:endParaRPr lang="ko-KR" altLang="en-US" sz="650" dirty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</p:txBody>
                  </p:sp>
                  <p:sp>
                    <p:nvSpPr>
                      <p:cNvPr id="274" name="모서리가 둥근 직사각형 273"/>
                      <p:cNvSpPr/>
                      <p:nvPr/>
                    </p:nvSpPr>
                    <p:spPr>
                      <a:xfrm>
                        <a:off x="3857620" y="1071546"/>
                        <a:ext cx="1857388" cy="357190"/>
                      </a:xfrm>
                      <a:prstGeom prst="roundRect">
                        <a:avLst/>
                      </a:prstGeom>
                      <a:solidFill>
                        <a:schemeClr val="accent2">
                          <a:alpha val="76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ko-KR" altLang="en-US" sz="11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수집반출상</a:t>
                        </a:r>
                        <a:endParaRPr lang="ko-KR" altLang="en-US" sz="1000" dirty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</p:txBody>
                  </p:sp>
                  <p:sp>
                    <p:nvSpPr>
                      <p:cNvPr id="275" name="모서리가 둥근 직사각형 274"/>
                      <p:cNvSpPr/>
                      <p:nvPr/>
                    </p:nvSpPr>
                    <p:spPr>
                      <a:xfrm>
                        <a:off x="5786446" y="1071546"/>
                        <a:ext cx="1571636" cy="357190"/>
                      </a:xfrm>
                      <a:prstGeom prst="roundRect">
                        <a:avLst/>
                      </a:prstGeom>
                      <a:solidFill>
                        <a:schemeClr val="accent2">
                          <a:alpha val="76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2">
                          <a:shade val="50000"/>
                        </a:schemeClr>
                      </a:lnRef>
                      <a:fillRef idx="1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ko-KR" altLang="en-US" sz="11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가축시장</a:t>
                        </a:r>
                        <a:endParaRPr lang="en-US" altLang="ko-KR" sz="1100" dirty="0" smtClean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</p:txBody>
                  </p:sp>
                  <p:sp>
                    <p:nvSpPr>
                      <p:cNvPr id="276" name="직사각형 275"/>
                      <p:cNvSpPr/>
                      <p:nvPr/>
                    </p:nvSpPr>
                    <p:spPr>
                      <a:xfrm>
                        <a:off x="1428728" y="1714488"/>
                        <a:ext cx="6572296" cy="64294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ko-KR" altLang="en-US" sz="1600"/>
                      </a:p>
                    </p:txBody>
                  </p:sp>
                  <p:sp>
                    <p:nvSpPr>
                      <p:cNvPr id="277" name="모서리가 둥근 직사각형 276"/>
                      <p:cNvSpPr/>
                      <p:nvPr/>
                    </p:nvSpPr>
                    <p:spPr>
                      <a:xfrm>
                        <a:off x="2571735" y="1857365"/>
                        <a:ext cx="1285883" cy="357191"/>
                      </a:xfrm>
                      <a:prstGeom prst="roundRect">
                        <a:avLst/>
                      </a:prstGeom>
                      <a:solidFill>
                        <a:schemeClr val="accent6">
                          <a:alpha val="69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ko-KR" altLang="en-US" sz="11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도매시장</a:t>
                        </a:r>
                        <a:endParaRPr lang="en-US" altLang="ko-KR" sz="800" dirty="0" smtClean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</p:txBody>
                  </p:sp>
                  <p:sp>
                    <p:nvSpPr>
                      <p:cNvPr id="278" name="모서리가 둥근 직사각형 277"/>
                      <p:cNvSpPr/>
                      <p:nvPr/>
                    </p:nvSpPr>
                    <p:spPr>
                      <a:xfrm>
                        <a:off x="3929058" y="1857364"/>
                        <a:ext cx="1285884" cy="357190"/>
                      </a:xfrm>
                      <a:prstGeom prst="roundRect">
                        <a:avLst/>
                      </a:prstGeom>
                      <a:solidFill>
                        <a:schemeClr val="accent6">
                          <a:alpha val="69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ko-KR" altLang="en-US" sz="11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공판장</a:t>
                        </a:r>
                        <a:endParaRPr lang="en-US" altLang="ko-KR" sz="800" dirty="0" smtClean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</p:txBody>
                  </p:sp>
                  <p:sp>
                    <p:nvSpPr>
                      <p:cNvPr id="279" name="모서리가 둥근 직사각형 278"/>
                      <p:cNvSpPr/>
                      <p:nvPr/>
                    </p:nvSpPr>
                    <p:spPr>
                      <a:xfrm>
                        <a:off x="5286380" y="1857364"/>
                        <a:ext cx="1285884" cy="357190"/>
                      </a:xfrm>
                      <a:prstGeom prst="roundRect">
                        <a:avLst/>
                      </a:prstGeom>
                      <a:solidFill>
                        <a:schemeClr val="accent6">
                          <a:alpha val="69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ko-KR" altLang="en-US" sz="11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일반도축장</a:t>
                        </a:r>
                        <a:endParaRPr lang="en-US" altLang="ko-KR" sz="1100" dirty="0" smtClean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</p:txBody>
                  </p:sp>
                  <p:sp>
                    <p:nvSpPr>
                      <p:cNvPr id="280" name="모서리가 둥근 직사각형 279"/>
                      <p:cNvSpPr/>
                      <p:nvPr/>
                    </p:nvSpPr>
                    <p:spPr>
                      <a:xfrm>
                        <a:off x="6643702" y="1857364"/>
                        <a:ext cx="1285884" cy="357190"/>
                      </a:xfrm>
                      <a:prstGeom prst="roundRect">
                        <a:avLst/>
                      </a:prstGeom>
                      <a:solidFill>
                        <a:schemeClr val="accent6">
                          <a:alpha val="69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6">
                          <a:shade val="50000"/>
                        </a:schemeClr>
                      </a:lnRef>
                      <a:fillRef idx="1">
                        <a:schemeClr val="accent6"/>
                      </a:fillRef>
                      <a:effectRef idx="0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ko-KR" sz="11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LPC</a:t>
                        </a:r>
                        <a:endParaRPr lang="en-US" altLang="ko-KR" sz="800" dirty="0" smtClean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</p:txBody>
                  </p:sp>
                  <p:sp>
                    <p:nvSpPr>
                      <p:cNvPr id="281" name="직사각형 280"/>
                      <p:cNvSpPr/>
                      <p:nvPr/>
                    </p:nvSpPr>
                    <p:spPr>
                      <a:xfrm>
                        <a:off x="1428727" y="2643181"/>
                        <a:ext cx="5143536" cy="522187"/>
                      </a:xfrm>
                      <a:prstGeom prst="rect">
                        <a:avLst/>
                      </a:prstGeom>
                      <a:solidFill>
                        <a:schemeClr val="accent5">
                          <a:alpha val="88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5">
                          <a:shade val="50000"/>
                        </a:schemeClr>
                      </a:lnRef>
                      <a:fillRef idx="1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ko-KR" altLang="en-US" sz="1100" dirty="0" err="1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육가공업체</a:t>
                        </a:r>
                        <a:r>
                          <a:rPr lang="en-US" altLang="ko-KR" sz="11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(1,2</a:t>
                        </a:r>
                        <a:r>
                          <a:rPr lang="ko-KR" altLang="en-US" sz="11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차 가공</a:t>
                        </a:r>
                        <a:r>
                          <a:rPr lang="en-US" altLang="ko-KR" sz="11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)</a:t>
                        </a:r>
                        <a:endParaRPr lang="ko-KR" altLang="en-US" sz="800" dirty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</p:txBody>
                  </p:sp>
                  <p:sp>
                    <p:nvSpPr>
                      <p:cNvPr id="282" name="직사각형 281"/>
                      <p:cNvSpPr/>
                      <p:nvPr/>
                    </p:nvSpPr>
                    <p:spPr>
                      <a:xfrm>
                        <a:off x="4071934" y="3558309"/>
                        <a:ext cx="2500330" cy="491128"/>
                      </a:xfrm>
                      <a:prstGeom prst="rect">
                        <a:avLst/>
                      </a:prstGeom>
                      <a:solidFill>
                        <a:schemeClr val="accent1">
                          <a:alpha val="83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ko-KR" altLang="en-US" sz="11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중간유통업체</a:t>
                        </a:r>
                        <a:endParaRPr lang="en-US" altLang="ko-KR" sz="1100" dirty="0" smtClean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</p:txBody>
                  </p:sp>
                  <p:sp>
                    <p:nvSpPr>
                      <p:cNvPr id="283" name="모서리가 둥근 직사각형 282"/>
                      <p:cNvSpPr/>
                      <p:nvPr/>
                    </p:nvSpPr>
                    <p:spPr>
                      <a:xfrm>
                        <a:off x="1000100" y="4388952"/>
                        <a:ext cx="1000131" cy="914401"/>
                      </a:xfrm>
                      <a:prstGeom prst="roundRect">
                        <a:avLst/>
                      </a:prstGeom>
                      <a:solidFill>
                        <a:schemeClr val="accent3">
                          <a:alpha val="76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3">
                          <a:shade val="50000"/>
                        </a:schemeClr>
                      </a:lnRef>
                      <a:fillRef idx="1">
                        <a:schemeClr val="accent3"/>
                      </a:fillRef>
                      <a:effectRef idx="0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ko-KR" altLang="en-US" sz="9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조합 </a:t>
                        </a:r>
                        <a:endParaRPr lang="en-US" altLang="ko-KR" sz="900" dirty="0" smtClean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  <a:p>
                        <a:pPr algn="ctr"/>
                        <a:r>
                          <a:rPr lang="ko-KR" altLang="en-US" sz="9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직영</a:t>
                        </a:r>
                        <a:endParaRPr lang="en-US" altLang="ko-KR" sz="900" dirty="0" smtClean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  <a:p>
                        <a:pPr algn="ctr"/>
                        <a:r>
                          <a:rPr lang="ko-KR" altLang="en-US" sz="9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판매점</a:t>
                        </a:r>
                        <a:endParaRPr lang="en-US" altLang="ko-KR" sz="900" dirty="0" smtClean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</p:txBody>
                  </p:sp>
                  <p:sp>
                    <p:nvSpPr>
                      <p:cNvPr id="285" name="모서리가 둥근 직사각형 284"/>
                      <p:cNvSpPr/>
                      <p:nvPr/>
                    </p:nvSpPr>
                    <p:spPr>
                      <a:xfrm>
                        <a:off x="2071670" y="4388952"/>
                        <a:ext cx="1000131" cy="914401"/>
                      </a:xfrm>
                      <a:prstGeom prst="roundRect">
                        <a:avLst/>
                      </a:prstGeom>
                      <a:solidFill>
                        <a:schemeClr val="accent3">
                          <a:alpha val="76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3">
                          <a:shade val="50000"/>
                        </a:schemeClr>
                      </a:lnRef>
                      <a:fillRef idx="1">
                        <a:schemeClr val="accent3"/>
                      </a:fillRef>
                      <a:effectRef idx="0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ko-KR" altLang="en-US" sz="9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슈퍼마켓</a:t>
                        </a:r>
                        <a:r>
                          <a:rPr lang="en-US" altLang="ko-KR" sz="9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,</a:t>
                        </a:r>
                      </a:p>
                      <a:p>
                        <a:pPr algn="ctr"/>
                        <a:r>
                          <a:rPr lang="ko-KR" altLang="en-US" sz="9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중소형</a:t>
                        </a:r>
                        <a:endParaRPr lang="en-US" altLang="ko-KR" sz="900" dirty="0" smtClean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  <a:p>
                        <a:pPr algn="ctr"/>
                        <a:r>
                          <a:rPr lang="ko-KR" altLang="en-US" sz="900" dirty="0" err="1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마트</a:t>
                        </a:r>
                        <a:endParaRPr lang="en-US" altLang="ko-KR" sz="900" dirty="0" smtClean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</p:txBody>
                  </p:sp>
                  <p:sp>
                    <p:nvSpPr>
                      <p:cNvPr id="287" name="모서리가 둥근 직사각형 286"/>
                      <p:cNvSpPr/>
                      <p:nvPr/>
                    </p:nvSpPr>
                    <p:spPr>
                      <a:xfrm>
                        <a:off x="3143239" y="4388952"/>
                        <a:ext cx="1000131" cy="914401"/>
                      </a:xfrm>
                      <a:prstGeom prst="roundRect">
                        <a:avLst/>
                      </a:prstGeom>
                      <a:solidFill>
                        <a:schemeClr val="accent3">
                          <a:alpha val="76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3">
                          <a:shade val="50000"/>
                        </a:schemeClr>
                      </a:lnRef>
                      <a:fillRef idx="1">
                        <a:schemeClr val="accent3"/>
                      </a:fillRef>
                      <a:effectRef idx="0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ko-KR" altLang="en-US" sz="9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일반</a:t>
                        </a:r>
                        <a:endParaRPr lang="en-US" altLang="ko-KR" sz="900" dirty="0" smtClean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  <a:p>
                        <a:pPr algn="ctr"/>
                        <a:r>
                          <a:rPr lang="ko-KR" altLang="en-US" sz="9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정육점</a:t>
                        </a:r>
                        <a:endParaRPr lang="en-US" altLang="ko-KR" sz="900" dirty="0" smtClean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  <a:p>
                        <a:pPr algn="ctr"/>
                        <a:r>
                          <a:rPr lang="en-US" altLang="ko-KR" sz="8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(</a:t>
                        </a:r>
                        <a:r>
                          <a:rPr lang="ko-KR" altLang="en-US" sz="8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정육식당</a:t>
                        </a:r>
                        <a:r>
                          <a:rPr lang="en-US" altLang="ko-KR" sz="8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)</a:t>
                        </a:r>
                      </a:p>
                    </p:txBody>
                  </p:sp>
                  <p:sp>
                    <p:nvSpPr>
                      <p:cNvPr id="289" name="모서리가 둥근 직사각형 288"/>
                      <p:cNvSpPr/>
                      <p:nvPr/>
                    </p:nvSpPr>
                    <p:spPr>
                      <a:xfrm>
                        <a:off x="4429124" y="4388952"/>
                        <a:ext cx="1000131" cy="914401"/>
                      </a:xfrm>
                      <a:prstGeom prst="roundRect">
                        <a:avLst/>
                      </a:prstGeom>
                      <a:solidFill>
                        <a:schemeClr val="accent3">
                          <a:alpha val="76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3">
                          <a:shade val="50000"/>
                        </a:schemeClr>
                      </a:lnRef>
                      <a:fillRef idx="1">
                        <a:schemeClr val="accent3"/>
                      </a:fillRef>
                      <a:effectRef idx="0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ko-KR" altLang="en-US" sz="9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일반</a:t>
                        </a:r>
                        <a:endParaRPr lang="en-US" altLang="ko-KR" sz="900" dirty="0" smtClean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  <a:p>
                        <a:pPr algn="ctr"/>
                        <a:r>
                          <a:rPr lang="ko-KR" altLang="en-US" sz="9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음식점</a:t>
                        </a:r>
                        <a:endParaRPr lang="en-US" altLang="ko-KR" sz="900" dirty="0" smtClean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</p:txBody>
                  </p:sp>
                  <p:sp>
                    <p:nvSpPr>
                      <p:cNvPr id="290" name="모서리가 둥근 직사각형 289"/>
                      <p:cNvSpPr/>
                      <p:nvPr/>
                    </p:nvSpPr>
                    <p:spPr>
                      <a:xfrm>
                        <a:off x="5500694" y="4388952"/>
                        <a:ext cx="1000131" cy="914401"/>
                      </a:xfrm>
                      <a:prstGeom prst="roundRect">
                        <a:avLst/>
                      </a:prstGeom>
                      <a:solidFill>
                        <a:schemeClr val="accent3">
                          <a:alpha val="76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3">
                          <a:shade val="50000"/>
                        </a:schemeClr>
                      </a:lnRef>
                      <a:fillRef idx="1">
                        <a:schemeClr val="accent3"/>
                      </a:fillRef>
                      <a:effectRef idx="0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ko-KR" altLang="en-US" sz="9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단체</a:t>
                        </a:r>
                        <a:endParaRPr lang="en-US" altLang="ko-KR" sz="900" dirty="0" smtClean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  <a:p>
                        <a:pPr algn="ctr"/>
                        <a:r>
                          <a:rPr lang="ko-KR" altLang="en-US" sz="900" dirty="0" err="1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급식처</a:t>
                        </a:r>
                        <a:endParaRPr lang="en-US" altLang="ko-KR" sz="900" dirty="0" smtClean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</p:txBody>
                  </p:sp>
                  <p:sp>
                    <p:nvSpPr>
                      <p:cNvPr id="292" name="모서리가 둥근 직사각형 291"/>
                      <p:cNvSpPr/>
                      <p:nvPr/>
                    </p:nvSpPr>
                    <p:spPr>
                      <a:xfrm>
                        <a:off x="6572264" y="4388952"/>
                        <a:ext cx="1000131" cy="914401"/>
                      </a:xfrm>
                      <a:prstGeom prst="roundRect">
                        <a:avLst/>
                      </a:prstGeom>
                      <a:solidFill>
                        <a:schemeClr val="accent3">
                          <a:alpha val="76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3">
                          <a:shade val="50000"/>
                        </a:schemeClr>
                      </a:lnRef>
                      <a:fillRef idx="1">
                        <a:schemeClr val="accent3"/>
                      </a:fillRef>
                      <a:effectRef idx="0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ko-KR" altLang="en-US" sz="9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대형</a:t>
                        </a:r>
                        <a:endParaRPr lang="en-US" altLang="ko-KR" sz="900" dirty="0" smtClean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  <a:p>
                        <a:pPr algn="ctr"/>
                        <a:r>
                          <a:rPr lang="ko-KR" altLang="en-US" sz="9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할인점 및 </a:t>
                        </a:r>
                        <a:endParaRPr lang="en-US" altLang="ko-KR" sz="900" dirty="0" smtClean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  <a:p>
                        <a:pPr algn="ctr"/>
                        <a:r>
                          <a:rPr lang="ko-KR" altLang="en-US" sz="9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백화점</a:t>
                        </a:r>
                        <a:endParaRPr lang="en-US" altLang="ko-KR" sz="900" dirty="0" smtClean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</p:txBody>
                  </p:sp>
                  <p:sp>
                    <p:nvSpPr>
                      <p:cNvPr id="293" name="모서리가 둥근 직사각형 292"/>
                      <p:cNvSpPr/>
                      <p:nvPr/>
                    </p:nvSpPr>
                    <p:spPr>
                      <a:xfrm>
                        <a:off x="7643835" y="4388952"/>
                        <a:ext cx="1000131" cy="914401"/>
                      </a:xfrm>
                      <a:prstGeom prst="roundRect">
                        <a:avLst/>
                      </a:prstGeom>
                      <a:solidFill>
                        <a:schemeClr val="accent3">
                          <a:alpha val="76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3">
                          <a:shade val="50000"/>
                        </a:schemeClr>
                      </a:lnRef>
                      <a:fillRef idx="1">
                        <a:schemeClr val="accent3"/>
                      </a:fillRef>
                      <a:effectRef idx="0">
                        <a:schemeClr val="accent3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ko-KR" altLang="en-US" sz="10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전자</a:t>
                        </a:r>
                        <a:endParaRPr lang="en-US" altLang="ko-KR" sz="1000" dirty="0" smtClean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  <a:p>
                        <a:pPr algn="ctr"/>
                        <a:r>
                          <a:rPr lang="ko-KR" altLang="en-US" sz="10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상거래</a:t>
                        </a:r>
                        <a:endParaRPr lang="ko-KR" altLang="en-US" sz="1000" dirty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</p:txBody>
                  </p:sp>
                  <p:sp>
                    <p:nvSpPr>
                      <p:cNvPr id="294" name="모서리가 둥근 직사각형 293"/>
                      <p:cNvSpPr/>
                      <p:nvPr/>
                    </p:nvSpPr>
                    <p:spPr>
                      <a:xfrm>
                        <a:off x="1285852" y="5514001"/>
                        <a:ext cx="7072362" cy="357191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ko-KR" altLang="en-US" sz="1200" dirty="0" smtClean="0">
                            <a:solidFill>
                              <a:schemeClr val="bg1"/>
                            </a:solidFill>
                            <a:latin typeface="HY울릉도M" pitchFamily="18" charset="-127"/>
                            <a:ea typeface="HY울릉도M" pitchFamily="18" charset="-127"/>
                          </a:rPr>
                          <a:t>소비자</a:t>
                        </a:r>
                        <a:endParaRPr lang="ko-KR" altLang="en-US" sz="1200" dirty="0">
                          <a:solidFill>
                            <a:schemeClr val="bg1"/>
                          </a:solidFill>
                          <a:latin typeface="HY울릉도M" pitchFamily="18" charset="-127"/>
                          <a:ea typeface="HY울릉도M" pitchFamily="18" charset="-127"/>
                        </a:endParaRPr>
                      </a:p>
                    </p:txBody>
                  </p:sp>
                  <p:cxnSp>
                    <p:nvCxnSpPr>
                      <p:cNvPr id="295" name="직선 연결선 294"/>
                      <p:cNvCxnSpPr/>
                      <p:nvPr/>
                    </p:nvCxnSpPr>
                    <p:spPr>
                      <a:xfrm rot="5400000">
                        <a:off x="4628808" y="749281"/>
                        <a:ext cx="214314" cy="158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6" name="직선 화살표 연결선 295"/>
                      <p:cNvCxnSpPr/>
                      <p:nvPr/>
                    </p:nvCxnSpPr>
                    <p:spPr>
                      <a:xfrm rot="5400000">
                        <a:off x="2392346" y="964389"/>
                        <a:ext cx="214314" cy="158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7" name="직선 화살표 연결선 296"/>
                      <p:cNvCxnSpPr/>
                      <p:nvPr/>
                    </p:nvCxnSpPr>
                    <p:spPr>
                      <a:xfrm rot="5400000">
                        <a:off x="4629601" y="963595"/>
                        <a:ext cx="214314" cy="158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9" name="직선 화살표 연결선 298"/>
                      <p:cNvCxnSpPr/>
                      <p:nvPr/>
                    </p:nvCxnSpPr>
                    <p:spPr>
                      <a:xfrm rot="5400000">
                        <a:off x="6322230" y="963595"/>
                        <a:ext cx="214314" cy="158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0" name="직선 연결선 299"/>
                      <p:cNvCxnSpPr/>
                      <p:nvPr/>
                    </p:nvCxnSpPr>
                    <p:spPr>
                      <a:xfrm>
                        <a:off x="2499503" y="857232"/>
                        <a:ext cx="5143536" cy="158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1" name="직선 연결선 300"/>
                      <p:cNvCxnSpPr/>
                      <p:nvPr/>
                    </p:nvCxnSpPr>
                    <p:spPr>
                      <a:xfrm rot="5400000">
                        <a:off x="6357553" y="1499777"/>
                        <a:ext cx="142876" cy="795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2" name="직선 연결선 301"/>
                      <p:cNvCxnSpPr/>
                      <p:nvPr/>
                    </p:nvCxnSpPr>
                    <p:spPr>
                      <a:xfrm>
                        <a:off x="2499503" y="1571612"/>
                        <a:ext cx="5143536" cy="158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3" name="직선 연결선 302"/>
                      <p:cNvCxnSpPr/>
                      <p:nvPr/>
                    </p:nvCxnSpPr>
                    <p:spPr>
                      <a:xfrm rot="5400000">
                        <a:off x="7285849" y="1214422"/>
                        <a:ext cx="714380" cy="158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" name="직선 화살표 연결선 303"/>
                      <p:cNvCxnSpPr/>
                      <p:nvPr/>
                    </p:nvCxnSpPr>
                    <p:spPr>
                      <a:xfrm rot="5400000">
                        <a:off x="4662811" y="1643050"/>
                        <a:ext cx="142876" cy="158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5" name="직선 연결선 304"/>
                      <p:cNvCxnSpPr/>
                      <p:nvPr/>
                    </p:nvCxnSpPr>
                    <p:spPr>
                      <a:xfrm rot="5400000">
                        <a:off x="1571604" y="1571612"/>
                        <a:ext cx="285752" cy="158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6" name="직선 화살표 연결선 305"/>
                      <p:cNvCxnSpPr/>
                      <p:nvPr/>
                    </p:nvCxnSpPr>
                    <p:spPr>
                      <a:xfrm rot="5400000">
                        <a:off x="4786711" y="2499909"/>
                        <a:ext cx="285752" cy="794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7" name="직선 연결선 306"/>
                      <p:cNvCxnSpPr/>
                      <p:nvPr/>
                    </p:nvCxnSpPr>
                    <p:spPr>
                      <a:xfrm flipH="1">
                        <a:off x="2928132" y="3214694"/>
                        <a:ext cx="9" cy="121443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8" name="직선 연결선 307"/>
                      <p:cNvCxnSpPr/>
                      <p:nvPr/>
                    </p:nvCxnSpPr>
                    <p:spPr>
                      <a:xfrm rot="5400000">
                        <a:off x="4856958" y="4357694"/>
                        <a:ext cx="142876" cy="158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9" name="직선 연결선 308"/>
                      <p:cNvCxnSpPr>
                        <a:endCxn id="292" idx="0"/>
                      </p:cNvCxnSpPr>
                      <p:nvPr/>
                    </p:nvCxnSpPr>
                    <p:spPr>
                      <a:xfrm>
                        <a:off x="7068736" y="2365897"/>
                        <a:ext cx="3594" cy="2023054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0" name="직선 연결선 309"/>
                      <p:cNvCxnSpPr/>
                      <p:nvPr/>
                    </p:nvCxnSpPr>
                    <p:spPr>
                      <a:xfrm>
                        <a:off x="1571604" y="4184698"/>
                        <a:ext cx="6572296" cy="1589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1" name="직선 화살표 연결선 310"/>
                      <p:cNvCxnSpPr/>
                      <p:nvPr/>
                    </p:nvCxnSpPr>
                    <p:spPr>
                      <a:xfrm rot="5400000">
                        <a:off x="1465241" y="4281000"/>
                        <a:ext cx="214315" cy="158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2" name="직선 화살표 연결선 311"/>
                      <p:cNvCxnSpPr/>
                      <p:nvPr/>
                    </p:nvCxnSpPr>
                    <p:spPr>
                      <a:xfrm rot="5400000">
                        <a:off x="8037537" y="4281795"/>
                        <a:ext cx="213520" cy="794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3" name="직선 화살표 연결선 312"/>
                      <p:cNvCxnSpPr/>
                      <p:nvPr/>
                    </p:nvCxnSpPr>
                    <p:spPr>
                      <a:xfrm rot="5400000">
                        <a:off x="2465373" y="4281000"/>
                        <a:ext cx="214315" cy="158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4" name="직선 화살표 연결선 313"/>
                      <p:cNvCxnSpPr/>
                      <p:nvPr/>
                    </p:nvCxnSpPr>
                    <p:spPr>
                      <a:xfrm rot="5400000">
                        <a:off x="3536943" y="4281000"/>
                        <a:ext cx="214315" cy="158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5" name="직선 화살표 연결선 314"/>
                      <p:cNvCxnSpPr/>
                      <p:nvPr/>
                    </p:nvCxnSpPr>
                    <p:spPr>
                      <a:xfrm rot="5400000">
                        <a:off x="4821238" y="4281000"/>
                        <a:ext cx="214315" cy="158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6" name="직선 화살표 연결선 315"/>
                      <p:cNvCxnSpPr/>
                      <p:nvPr/>
                    </p:nvCxnSpPr>
                    <p:spPr>
                      <a:xfrm rot="5400000">
                        <a:off x="5892809" y="4281000"/>
                        <a:ext cx="214315" cy="158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7" name="직선 화살표 연결선 316"/>
                      <p:cNvCxnSpPr/>
                      <p:nvPr/>
                    </p:nvCxnSpPr>
                    <p:spPr>
                      <a:xfrm rot="5400000">
                        <a:off x="6964379" y="4281000"/>
                        <a:ext cx="214315" cy="158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8" name="직선 화살표 연결선 317"/>
                      <p:cNvCxnSpPr/>
                      <p:nvPr/>
                    </p:nvCxnSpPr>
                    <p:spPr>
                      <a:xfrm rot="5400000">
                        <a:off x="1465241" y="5424008"/>
                        <a:ext cx="214315" cy="158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9" name="직선 화살표 연결선 318"/>
                      <p:cNvCxnSpPr/>
                      <p:nvPr/>
                    </p:nvCxnSpPr>
                    <p:spPr>
                      <a:xfrm rot="5400000">
                        <a:off x="6964379" y="5424008"/>
                        <a:ext cx="214315" cy="158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0" name="직선 화살표 연결선 319"/>
                      <p:cNvCxnSpPr/>
                      <p:nvPr/>
                    </p:nvCxnSpPr>
                    <p:spPr>
                      <a:xfrm rot="5400000">
                        <a:off x="2463785" y="5424008"/>
                        <a:ext cx="214315" cy="158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1" name="직선 화살표 연결선 320"/>
                      <p:cNvCxnSpPr/>
                      <p:nvPr/>
                    </p:nvCxnSpPr>
                    <p:spPr>
                      <a:xfrm rot="5400000">
                        <a:off x="3536943" y="5424008"/>
                        <a:ext cx="214315" cy="158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2" name="직선 화살표 연결선 321"/>
                      <p:cNvCxnSpPr/>
                      <p:nvPr/>
                    </p:nvCxnSpPr>
                    <p:spPr>
                      <a:xfrm rot="5400000">
                        <a:off x="4821238" y="5424008"/>
                        <a:ext cx="214315" cy="158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3" name="직선 화살표 연결선 322"/>
                      <p:cNvCxnSpPr/>
                      <p:nvPr/>
                    </p:nvCxnSpPr>
                    <p:spPr>
                      <a:xfrm rot="5400000">
                        <a:off x="5892809" y="5424008"/>
                        <a:ext cx="214315" cy="158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4" name="직선 화살표 연결선 323"/>
                      <p:cNvCxnSpPr/>
                      <p:nvPr/>
                    </p:nvCxnSpPr>
                    <p:spPr>
                      <a:xfrm rot="5400000">
                        <a:off x="8037537" y="5424008"/>
                        <a:ext cx="214315" cy="158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5" name="직선 연결선 324"/>
                      <p:cNvCxnSpPr/>
                      <p:nvPr/>
                    </p:nvCxnSpPr>
                    <p:spPr>
                      <a:xfrm rot="5400000">
                        <a:off x="4665717" y="1499777"/>
                        <a:ext cx="142876" cy="795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6" name="직선 연결선 325"/>
                      <p:cNvCxnSpPr/>
                      <p:nvPr/>
                    </p:nvCxnSpPr>
                    <p:spPr>
                      <a:xfrm rot="5400000">
                        <a:off x="2429257" y="1499777"/>
                        <a:ext cx="142876" cy="795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7" name="직선 연결선 326"/>
                      <p:cNvCxnSpPr/>
                      <p:nvPr/>
                    </p:nvCxnSpPr>
                    <p:spPr>
                      <a:xfrm rot="5400000">
                        <a:off x="1572398" y="2499512"/>
                        <a:ext cx="285752" cy="158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8" name="직선 연결선 327"/>
                      <p:cNvCxnSpPr/>
                      <p:nvPr/>
                    </p:nvCxnSpPr>
                    <p:spPr>
                      <a:xfrm flipH="1">
                        <a:off x="1714481" y="3214689"/>
                        <a:ext cx="3575" cy="1214442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9" name="직선 연결선 328"/>
                      <p:cNvCxnSpPr/>
                      <p:nvPr/>
                    </p:nvCxnSpPr>
                    <p:spPr>
                      <a:xfrm rot="5400000">
                        <a:off x="1384597" y="2034173"/>
                        <a:ext cx="642943" cy="3573"/>
                      </a:xfrm>
                      <a:prstGeom prst="line">
                        <a:avLst/>
                      </a:prstGeom>
                      <a:ln w="28575">
                        <a:prstDash val="sysDash"/>
                      </a:ln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0" name="직선 연결선 329"/>
                      <p:cNvCxnSpPr/>
                      <p:nvPr/>
                    </p:nvCxnSpPr>
                    <p:spPr>
                      <a:xfrm>
                        <a:off x="1718054" y="2643183"/>
                        <a:ext cx="1" cy="571502"/>
                      </a:xfrm>
                      <a:prstGeom prst="line">
                        <a:avLst/>
                      </a:prstGeom>
                      <a:ln w="28575">
                        <a:prstDash val="sysDash"/>
                      </a:ln>
                    </p:spPr>
                    <p:style>
                      <a:lnRef idx="1">
                        <a:schemeClr val="accent5"/>
                      </a:lnRef>
                      <a:fillRef idx="0">
                        <a:schemeClr val="accent5"/>
                      </a:fillRef>
                      <a:effectRef idx="0">
                        <a:schemeClr val="accent5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70" name="TextBox 269"/>
                    <p:cNvSpPr txBox="1"/>
                    <p:nvPr/>
                  </p:nvSpPr>
                  <p:spPr>
                    <a:xfrm>
                      <a:off x="957939" y="2373604"/>
                      <a:ext cx="851054" cy="76164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ko-KR" altLang="en-US" sz="950" dirty="0" smtClean="0"/>
                        <a:t>도축</a:t>
                      </a:r>
                      <a:endParaRPr lang="en-US" altLang="ko-KR" sz="950" dirty="0" smtClean="0"/>
                    </a:p>
                    <a:p>
                      <a:r>
                        <a:rPr lang="ko-KR" altLang="en-US" sz="950" dirty="0" smtClean="0"/>
                        <a:t>작업장</a:t>
                      </a:r>
                      <a:endParaRPr lang="ko-KR" altLang="en-US" sz="950" dirty="0"/>
                    </a:p>
                  </p:txBody>
                </p:sp>
              </p:grpSp>
            </p:grpSp>
            <p:sp>
              <p:nvSpPr>
                <p:cNvPr id="242" name="직사각형 241"/>
                <p:cNvSpPr/>
                <p:nvPr/>
              </p:nvSpPr>
              <p:spPr>
                <a:xfrm>
                  <a:off x="2110815" y="1729102"/>
                  <a:ext cx="949017" cy="206951"/>
                </a:xfrm>
                <a:prstGeom prst="rect">
                  <a:avLst/>
                </a:prstGeom>
                <a:solidFill>
                  <a:srgbClr val="FF9933">
                    <a:alpha val="71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dirty="0" smtClean="0">
                      <a:solidFill>
                        <a:schemeClr val="tx1"/>
                      </a:solidFill>
                      <a:latin typeface="HY견고딕" pitchFamily="18" charset="-127"/>
                      <a:ea typeface="HY견고딕" pitchFamily="18" charset="-127"/>
                    </a:rPr>
                    <a:t>위탁기관</a:t>
                  </a:r>
                  <a:endParaRPr lang="ko-KR" altLang="en-US" sz="1200" dirty="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243" name="직사각형 242"/>
                <p:cNvSpPr/>
                <p:nvPr/>
              </p:nvSpPr>
              <p:spPr>
                <a:xfrm>
                  <a:off x="2627784" y="2078820"/>
                  <a:ext cx="271870" cy="846359"/>
                </a:xfrm>
                <a:prstGeom prst="rect">
                  <a:avLst/>
                </a:prstGeom>
                <a:solidFill>
                  <a:srgbClr val="9966FF">
                    <a:alpha val="67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sz="1400" dirty="0" smtClean="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  <a:p>
                  <a:pPr algn="ctr"/>
                  <a:r>
                    <a:rPr lang="ko-KR" altLang="en-US" sz="1200" dirty="0" smtClean="0">
                      <a:solidFill>
                        <a:schemeClr val="tx1"/>
                      </a:solidFill>
                      <a:latin typeface="HY견고딕" pitchFamily="18" charset="-127"/>
                      <a:ea typeface="HY견고딕" pitchFamily="18" charset="-127"/>
                    </a:rPr>
                    <a:t>시</a:t>
                  </a:r>
                  <a:endParaRPr lang="en-US" altLang="ko-KR" sz="1200" dirty="0" smtClean="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  <a:p>
                  <a:pPr algn="ctr"/>
                  <a:r>
                    <a:rPr lang="ko-KR" altLang="en-US" sz="1200" dirty="0" err="1" smtClean="0">
                      <a:solidFill>
                        <a:schemeClr val="tx1"/>
                      </a:solidFill>
                      <a:latin typeface="HY견고딕" pitchFamily="18" charset="-127"/>
                      <a:ea typeface="HY견고딕" pitchFamily="18" charset="-127"/>
                    </a:rPr>
                    <a:t>ㆍ</a:t>
                  </a:r>
                  <a:endParaRPr lang="en-US" altLang="ko-KR" sz="1200" dirty="0" smtClean="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  <a:p>
                  <a:pPr algn="ctr"/>
                  <a:r>
                    <a:rPr lang="ko-KR" altLang="en-US" sz="1200" dirty="0">
                      <a:solidFill>
                        <a:schemeClr val="tx1"/>
                      </a:solidFill>
                      <a:latin typeface="HY견고딕" pitchFamily="18" charset="-127"/>
                      <a:ea typeface="HY견고딕" pitchFamily="18" charset="-127"/>
                    </a:rPr>
                    <a:t>도</a:t>
                  </a:r>
                  <a:endParaRPr lang="en-US" altLang="ko-KR" sz="1200" dirty="0" smtClean="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  <a:p>
                  <a:pPr algn="ctr"/>
                  <a:endParaRPr lang="ko-KR" altLang="en-US" sz="1200" dirty="0"/>
                </a:p>
              </p:txBody>
            </p:sp>
            <p:cxnSp>
              <p:nvCxnSpPr>
                <p:cNvPr id="244" name="꺾인 연결선 217"/>
                <p:cNvCxnSpPr>
                  <a:stCxn id="243" idx="0"/>
                </p:cNvCxnSpPr>
                <p:nvPr/>
              </p:nvCxnSpPr>
              <p:spPr>
                <a:xfrm rot="5400000" flipH="1" flipV="1">
                  <a:off x="2948757" y="1801842"/>
                  <a:ext cx="91940" cy="462017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꺾인 연결선 219"/>
                <p:cNvCxnSpPr>
                  <a:stCxn id="243" idx="2"/>
                </p:cNvCxnSpPr>
                <p:nvPr/>
              </p:nvCxnSpPr>
              <p:spPr>
                <a:xfrm rot="16200000" flipH="1">
                  <a:off x="2943497" y="2745400"/>
                  <a:ext cx="102461" cy="462017"/>
                </a:xfrm>
                <a:prstGeom prst="bent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직선 화살표 연결선 246"/>
                <p:cNvCxnSpPr>
                  <a:stCxn id="272" idx="1"/>
                  <a:endCxn id="242" idx="3"/>
                </p:cNvCxnSpPr>
                <p:nvPr/>
              </p:nvCxnSpPr>
              <p:spPr>
                <a:xfrm flipH="1">
                  <a:off x="3059832" y="1813814"/>
                  <a:ext cx="1885506" cy="18764"/>
                </a:xfrm>
                <a:prstGeom prst="straightConnector1">
                  <a:avLst/>
                </a:prstGeom>
                <a:ln>
                  <a:prstDash val="sysDash"/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49" name="직사각형 248"/>
                <p:cNvSpPr/>
                <p:nvPr/>
              </p:nvSpPr>
              <p:spPr>
                <a:xfrm>
                  <a:off x="307114" y="1690175"/>
                  <a:ext cx="288032" cy="2674929"/>
                </a:xfrm>
                <a:prstGeom prst="rect">
                  <a:avLst/>
                </a:prstGeom>
                <a:solidFill>
                  <a:srgbClr val="00B0F0">
                    <a:alpha val="54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4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Y견고딕" pitchFamily="18" charset="-127"/>
                      <a:ea typeface="HY견고딕" pitchFamily="18" charset="-127"/>
                    </a:rPr>
                    <a:t>농</a:t>
                  </a:r>
                  <a:r>
                    <a:rPr lang="ko-KR" altLang="en-US" sz="14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Y견고딕" pitchFamily="18" charset="-127"/>
                      <a:ea typeface="HY견고딕" pitchFamily="18" charset="-127"/>
                    </a:rPr>
                    <a:t>림</a:t>
                  </a:r>
                  <a:endParaRPr lang="en-US" altLang="ko-KR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endParaRPr>
                </a:p>
                <a:p>
                  <a:pPr algn="ctr"/>
                  <a:r>
                    <a:rPr lang="ko-KR" altLang="en-US" sz="1400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Y견고딕" pitchFamily="18" charset="-127"/>
                      <a:ea typeface="HY견고딕" pitchFamily="18" charset="-127"/>
                    </a:rPr>
                    <a:t>수산식품</a:t>
                  </a:r>
                  <a:r>
                    <a:rPr lang="ko-KR" altLang="en-US" sz="1400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Y견고딕" pitchFamily="18" charset="-127"/>
                      <a:ea typeface="HY견고딕" pitchFamily="18" charset="-127"/>
                    </a:rPr>
                    <a:t>부</a:t>
                  </a:r>
                  <a:endParaRPr lang="ko-KR" altLang="en-US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250" name="직사각형 249"/>
                <p:cNvSpPr/>
                <p:nvPr/>
              </p:nvSpPr>
              <p:spPr>
                <a:xfrm>
                  <a:off x="816952" y="1650260"/>
                  <a:ext cx="1074338" cy="264527"/>
                </a:xfrm>
                <a:prstGeom prst="rect">
                  <a:avLst/>
                </a:prstGeom>
                <a:solidFill>
                  <a:srgbClr val="FF9933">
                    <a:alpha val="71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dirty="0" smtClean="0">
                      <a:solidFill>
                        <a:schemeClr val="tx1"/>
                      </a:solidFill>
                      <a:latin typeface="HY견고딕" pitchFamily="18" charset="-127"/>
                      <a:ea typeface="HY견고딕" pitchFamily="18" charset="-127"/>
                    </a:rPr>
                    <a:t>농협중앙회</a:t>
                  </a:r>
                  <a:endParaRPr lang="ko-KR" altLang="en-US" sz="1200" dirty="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251" name="직사각형 250"/>
                <p:cNvSpPr/>
                <p:nvPr/>
              </p:nvSpPr>
              <p:spPr>
                <a:xfrm>
                  <a:off x="816952" y="1924201"/>
                  <a:ext cx="1074338" cy="298635"/>
                </a:xfrm>
                <a:prstGeom prst="rect">
                  <a:avLst/>
                </a:prstGeom>
                <a:solidFill>
                  <a:srgbClr val="FF9933">
                    <a:alpha val="71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dirty="0" err="1" smtClean="0">
                      <a:solidFill>
                        <a:schemeClr val="tx1"/>
                      </a:solidFill>
                      <a:latin typeface="HY견고딕" pitchFamily="18" charset="-127"/>
                      <a:ea typeface="HY견고딕" pitchFamily="18" charset="-127"/>
                    </a:rPr>
                    <a:t>이력지원실</a:t>
                  </a:r>
                  <a:endParaRPr lang="ko-KR" altLang="en-US" sz="1200" dirty="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cxnSp>
              <p:nvCxnSpPr>
                <p:cNvPr id="252" name="직선 화살표 연결선 251"/>
                <p:cNvCxnSpPr>
                  <a:stCxn id="250" idx="3"/>
                  <a:endCxn id="242" idx="1"/>
                </p:cNvCxnSpPr>
                <p:nvPr/>
              </p:nvCxnSpPr>
              <p:spPr>
                <a:xfrm>
                  <a:off x="1891290" y="1782524"/>
                  <a:ext cx="219525" cy="5005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직선 화살표 연결선 253"/>
                <p:cNvCxnSpPr>
                  <a:stCxn id="242" idx="1"/>
                  <a:endCxn id="251" idx="3"/>
                </p:cNvCxnSpPr>
                <p:nvPr/>
              </p:nvCxnSpPr>
              <p:spPr>
                <a:xfrm flipH="1">
                  <a:off x="1891290" y="1832578"/>
                  <a:ext cx="219525" cy="24094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직선 화살표 연결선 254"/>
                <p:cNvCxnSpPr>
                  <a:stCxn id="250" idx="1"/>
                </p:cNvCxnSpPr>
                <p:nvPr/>
              </p:nvCxnSpPr>
              <p:spPr>
                <a:xfrm flipH="1">
                  <a:off x="568430" y="1782524"/>
                  <a:ext cx="248522" cy="2502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직선 화살표 연결선 255"/>
                <p:cNvCxnSpPr/>
                <p:nvPr/>
              </p:nvCxnSpPr>
              <p:spPr>
                <a:xfrm flipH="1">
                  <a:off x="595146" y="2006814"/>
                  <a:ext cx="232440" cy="3126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직선 화살표 연결선 256"/>
                <p:cNvCxnSpPr/>
                <p:nvPr/>
              </p:nvCxnSpPr>
              <p:spPr>
                <a:xfrm>
                  <a:off x="621024" y="2501999"/>
                  <a:ext cx="2017393" cy="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58" name="직사각형 257"/>
                <p:cNvSpPr/>
                <p:nvPr/>
              </p:nvSpPr>
              <p:spPr>
                <a:xfrm>
                  <a:off x="2305249" y="3042489"/>
                  <a:ext cx="594154" cy="1322616"/>
                </a:xfrm>
                <a:prstGeom prst="rect">
                  <a:avLst/>
                </a:prstGeom>
                <a:solidFill>
                  <a:srgbClr val="9966FF">
                    <a:alpha val="67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sz="1200" dirty="0" smtClean="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  <a:p>
                  <a:pPr algn="ctr"/>
                  <a:endParaRPr lang="en-US" altLang="ko-KR" sz="1200" dirty="0" smtClean="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  <a:p>
                  <a:pPr algn="ctr"/>
                  <a:r>
                    <a:rPr lang="ko-KR" altLang="en-US" sz="1200" dirty="0" smtClean="0">
                      <a:solidFill>
                        <a:schemeClr val="tx1"/>
                      </a:solidFill>
                      <a:latin typeface="HY견고딕" pitchFamily="18" charset="-127"/>
                      <a:ea typeface="HY견고딕" pitchFamily="18" charset="-127"/>
                    </a:rPr>
                    <a:t>국립농산물품질관리원</a:t>
                  </a:r>
                  <a:endParaRPr lang="ko-KR" altLang="en-US" sz="1200" dirty="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cxnSp>
              <p:nvCxnSpPr>
                <p:cNvPr id="259" name="직선 화살표 연결선 258"/>
                <p:cNvCxnSpPr/>
                <p:nvPr/>
              </p:nvCxnSpPr>
              <p:spPr>
                <a:xfrm flipV="1">
                  <a:off x="2899402" y="3693596"/>
                  <a:ext cx="296238" cy="1020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직선 화살표 연결선 260"/>
                <p:cNvCxnSpPr>
                  <a:endCxn id="258" idx="1"/>
                </p:cNvCxnSpPr>
                <p:nvPr/>
              </p:nvCxnSpPr>
              <p:spPr>
                <a:xfrm>
                  <a:off x="580300" y="3703106"/>
                  <a:ext cx="1724949" cy="69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62" name="직사각형 261"/>
                <p:cNvSpPr/>
                <p:nvPr/>
              </p:nvSpPr>
              <p:spPr>
                <a:xfrm>
                  <a:off x="819780" y="3959840"/>
                  <a:ext cx="1391522" cy="384350"/>
                </a:xfrm>
                <a:prstGeom prst="rect">
                  <a:avLst/>
                </a:prstGeom>
                <a:solidFill>
                  <a:srgbClr val="9966FF">
                    <a:alpha val="67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dirty="0" smtClean="0">
                      <a:solidFill>
                        <a:schemeClr val="tx1"/>
                      </a:solidFill>
                      <a:latin typeface="HY견고딕" pitchFamily="18" charset="-127"/>
                      <a:ea typeface="HY견고딕" pitchFamily="18" charset="-127"/>
                    </a:rPr>
                    <a:t>       축산물 품질</a:t>
                  </a:r>
                  <a:endParaRPr lang="en-US" altLang="ko-KR" sz="1200" dirty="0" smtClean="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  <a:p>
                  <a:pPr algn="ctr"/>
                  <a:r>
                    <a:rPr lang="ko-KR" altLang="en-US" sz="1200" dirty="0" smtClean="0">
                      <a:solidFill>
                        <a:schemeClr val="tx1"/>
                      </a:solidFill>
                      <a:latin typeface="HY견고딕" pitchFamily="18" charset="-127"/>
                      <a:ea typeface="HY견고딕" pitchFamily="18" charset="-127"/>
                    </a:rPr>
                    <a:t>평가원</a:t>
                  </a:r>
                  <a:endParaRPr lang="en-US" altLang="ko-KR" sz="1400" dirty="0" smtClean="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sp>
              <p:nvSpPr>
                <p:cNvPr id="263" name="직사각형 262"/>
                <p:cNvSpPr/>
                <p:nvPr/>
              </p:nvSpPr>
              <p:spPr>
                <a:xfrm>
                  <a:off x="819780" y="2932283"/>
                  <a:ext cx="1464760" cy="398618"/>
                </a:xfrm>
                <a:prstGeom prst="rect">
                  <a:avLst/>
                </a:prstGeom>
                <a:solidFill>
                  <a:srgbClr val="9966FF">
                    <a:alpha val="67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dirty="0" smtClean="0">
                      <a:solidFill>
                        <a:schemeClr val="tx1"/>
                      </a:solidFill>
                      <a:latin typeface="HY견고딕" pitchFamily="18" charset="-127"/>
                      <a:ea typeface="HY견고딕" pitchFamily="18" charset="-127"/>
                    </a:rPr>
                    <a:t>      농림수산검역</a:t>
                  </a:r>
                  <a:endParaRPr lang="en-US" altLang="ko-KR" sz="1200" dirty="0" smtClean="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  <a:p>
                  <a:pPr algn="ctr"/>
                  <a:r>
                    <a:rPr lang="ko-KR" altLang="en-US" sz="1200" dirty="0" smtClean="0">
                      <a:solidFill>
                        <a:schemeClr val="tx1"/>
                      </a:solidFill>
                      <a:latin typeface="HY견고딕" pitchFamily="18" charset="-127"/>
                      <a:ea typeface="HY견고딕" pitchFamily="18" charset="-127"/>
                    </a:rPr>
                    <a:t>검사본부</a:t>
                  </a:r>
                  <a:endParaRPr lang="en-US" altLang="ko-KR" sz="1200" dirty="0" smtClean="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  <p:cxnSp>
              <p:nvCxnSpPr>
                <p:cNvPr id="264" name="직선 화살표 연결선 263"/>
                <p:cNvCxnSpPr/>
                <p:nvPr/>
              </p:nvCxnSpPr>
              <p:spPr>
                <a:xfrm>
                  <a:off x="590294" y="3129464"/>
                  <a:ext cx="269195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직선 화살표 연결선 264"/>
                <p:cNvCxnSpPr/>
                <p:nvPr/>
              </p:nvCxnSpPr>
              <p:spPr>
                <a:xfrm>
                  <a:off x="598498" y="4167052"/>
                  <a:ext cx="269195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45" name="그림 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734" t="15170" r="73678" b="36965"/>
              <a:stretch/>
            </p:blipFill>
            <p:spPr>
              <a:xfrm>
                <a:off x="418664" y="4066911"/>
                <a:ext cx="263348" cy="226185"/>
              </a:xfrm>
              <a:prstGeom prst="rect">
                <a:avLst/>
              </a:prstGeom>
            </p:spPr>
          </p:pic>
          <p:pic>
            <p:nvPicPr>
              <p:cNvPr id="150" name="그림 14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31369" r="74168" b="31031"/>
              <a:stretch/>
            </p:blipFill>
            <p:spPr>
              <a:xfrm>
                <a:off x="982233" y="5045075"/>
                <a:ext cx="288032" cy="23482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</p:pic>
          <p:pic>
            <p:nvPicPr>
              <p:cNvPr id="151" name="그림 150" descr="untitled.bmp"/>
              <p:cNvPicPr>
                <a:picLocks noChangeAspect="1"/>
              </p:cNvPicPr>
              <p:nvPr/>
            </p:nvPicPr>
            <p:blipFill>
              <a:blip r:embed="rId6" cstate="print"/>
              <a:srcRect r="77542" b="13218"/>
              <a:stretch>
                <a:fillRect/>
              </a:stretch>
            </p:blipFill>
            <p:spPr>
              <a:xfrm>
                <a:off x="982233" y="6093296"/>
                <a:ext cx="313072" cy="288032"/>
              </a:xfrm>
              <a:prstGeom prst="rect">
                <a:avLst/>
              </a:prstGeom>
            </p:spPr>
          </p:pic>
          <p:pic>
            <p:nvPicPr>
              <p:cNvPr id="156" name="그림 155" descr="h1_logo.gif"/>
              <p:cNvPicPr>
                <a:picLocks noChangeAspect="1"/>
              </p:cNvPicPr>
              <p:nvPr/>
            </p:nvPicPr>
            <p:blipFill>
              <a:blip r:embed="rId7" cstate="print"/>
              <a:srcRect r="87283" b="4838"/>
              <a:stretch>
                <a:fillRect/>
              </a:stretch>
            </p:blipFill>
            <p:spPr>
              <a:xfrm>
                <a:off x="2526300" y="5152226"/>
                <a:ext cx="268628" cy="292999"/>
              </a:xfrm>
              <a:prstGeom prst="rect">
                <a:avLst/>
              </a:prstGeom>
            </p:spPr>
          </p:pic>
          <p:sp>
            <p:nvSpPr>
              <p:cNvPr id="157" name="TextBox 156"/>
              <p:cNvSpPr txBox="1"/>
              <p:nvPr/>
            </p:nvSpPr>
            <p:spPr>
              <a:xfrm>
                <a:off x="652443" y="478651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위</a:t>
                </a:r>
                <a:endParaRPr lang="en-US" altLang="ko-KR" sz="9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ko-KR" altLang="en-US" sz="9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임</a:t>
                </a:r>
                <a:endParaRPr lang="ko-KR" altLang="en-US" sz="9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652443" y="588812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위</a:t>
                </a:r>
                <a:endParaRPr lang="en-US" altLang="ko-KR" sz="9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ko-KR" altLang="en-US" sz="9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임</a:t>
                </a:r>
                <a:endParaRPr lang="ko-KR" altLang="en-US" sz="9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664391" y="5502424"/>
                <a:ext cx="4154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위임</a:t>
                </a:r>
                <a:endParaRPr lang="ko-KR" altLang="en-US" sz="9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683568" y="4278288"/>
                <a:ext cx="41549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9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위임</a:t>
                </a:r>
                <a:endParaRPr lang="ko-KR" altLang="en-US" sz="9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979712" y="3933056"/>
                <a:ext cx="595035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8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수정통보</a:t>
                </a:r>
                <a:endParaRPr lang="ko-KR" altLang="en-US" sz="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590294" y="3562383"/>
                <a:ext cx="389850" cy="230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800" smtClean="0">
                    <a:solidFill>
                      <a:schemeClr val="accent5">
                        <a:lumMod val="50000"/>
                      </a:schemeClr>
                    </a:solidFill>
                  </a:rPr>
                  <a:t>보고</a:t>
                </a:r>
                <a:endParaRPr lang="ko-KR" altLang="en-US" sz="8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2973254" y="4191613"/>
                <a:ext cx="397738" cy="77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지</a:t>
                </a:r>
                <a:endParaRPr lang="en-US" altLang="ko-KR" sz="12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ko-KR" altLang="en-US" sz="12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도</a:t>
                </a:r>
                <a:r>
                  <a:rPr lang="en-US" altLang="ko-KR" sz="12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,</a:t>
                </a:r>
              </a:p>
              <a:p>
                <a:r>
                  <a:rPr lang="ko-KR" altLang="en-US" sz="12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감</a:t>
                </a:r>
                <a:endParaRPr lang="en-US" altLang="ko-KR" sz="12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ko-KR" altLang="en-US" sz="12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독</a:t>
                </a:r>
                <a:endParaRPr lang="ko-KR" altLang="en-US" sz="1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2973254" y="5155450"/>
                <a:ext cx="325730" cy="649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9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지</a:t>
                </a:r>
                <a:endParaRPr lang="en-US" altLang="ko-KR" sz="9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ko-KR" altLang="en-US" sz="9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도</a:t>
                </a:r>
                <a:r>
                  <a:rPr lang="en-US" altLang="ko-KR" sz="9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,</a:t>
                </a:r>
              </a:p>
              <a:p>
                <a:r>
                  <a:rPr lang="ko-KR" altLang="en-US" sz="9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감</a:t>
                </a:r>
                <a:endParaRPr lang="en-US" altLang="ko-KR" sz="9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ko-KR" altLang="en-US" sz="9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독</a:t>
                </a:r>
                <a:endParaRPr lang="ko-KR" altLang="en-US" sz="9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3923928" y="3532187"/>
                <a:ext cx="492443" cy="259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신고</a:t>
                </a:r>
                <a:endParaRPr lang="ko-KR" altLang="en-US" sz="1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95" name="타원 194"/>
            <p:cNvSpPr/>
            <p:nvPr/>
          </p:nvSpPr>
          <p:spPr>
            <a:xfrm>
              <a:off x="3818081" y="1114111"/>
              <a:ext cx="648072" cy="50405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타원 195"/>
            <p:cNvSpPr/>
            <p:nvPr/>
          </p:nvSpPr>
          <p:spPr>
            <a:xfrm>
              <a:off x="2926449" y="1811245"/>
              <a:ext cx="360040" cy="93610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3" y="4954058"/>
            <a:ext cx="3947264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4929199"/>
            <a:ext cx="3643338" cy="181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" name="TextBox 108"/>
          <p:cNvSpPr txBox="1"/>
          <p:nvPr/>
        </p:nvSpPr>
        <p:spPr>
          <a:xfrm>
            <a:off x="6357950" y="6643710"/>
            <a:ext cx="235745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" dirty="0" smtClean="0">
                <a:hlinkClick r:id="rId10"/>
              </a:rPr>
              <a:t>http://economy.donga.com/total/3/01/20110719/38903522/1</a:t>
            </a:r>
            <a:r>
              <a:rPr lang="en-US" altLang="ko-KR" sz="500" dirty="0" smtClean="0"/>
              <a:t> </a:t>
            </a:r>
            <a:endParaRPr lang="ko-KR" altLang="en-US" sz="500" dirty="0"/>
          </a:p>
        </p:txBody>
      </p:sp>
      <p:sp>
        <p:nvSpPr>
          <p:cNvPr id="110" name="모서리가 둥근 직사각형 109"/>
          <p:cNvSpPr/>
          <p:nvPr/>
        </p:nvSpPr>
        <p:spPr>
          <a:xfrm>
            <a:off x="216000" y="857232"/>
            <a:ext cx="2928958" cy="284400"/>
          </a:xfrm>
          <a:prstGeom prst="roundRect">
            <a:avLst/>
          </a:prstGeom>
          <a:solidFill>
            <a:srgbClr val="4EBEA1"/>
          </a:solidFill>
          <a:ln>
            <a:solidFill>
              <a:srgbClr val="4EBEA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소고기</a:t>
            </a:r>
            <a:r>
              <a:rPr lang="en-US" altLang="ko-K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이력제</a:t>
            </a:r>
            <a:endParaRPr lang="ko-KR" altLang="en-U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428596" y="4929198"/>
            <a:ext cx="2286016" cy="21431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직사각형 111"/>
          <p:cNvSpPr/>
          <p:nvPr/>
        </p:nvSpPr>
        <p:spPr>
          <a:xfrm>
            <a:off x="214282" y="4857760"/>
            <a:ext cx="8723502" cy="1944000"/>
          </a:xfrm>
          <a:prstGeom prst="rect">
            <a:avLst/>
          </a:prstGeom>
          <a:noFill/>
          <a:ln>
            <a:solidFill>
              <a:srgbClr val="4EB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3" name="모서리가 둥근 직사각형 112"/>
          <p:cNvSpPr/>
          <p:nvPr/>
        </p:nvSpPr>
        <p:spPr>
          <a:xfrm>
            <a:off x="277398" y="1124744"/>
            <a:ext cx="8605620" cy="432048"/>
          </a:xfrm>
          <a:prstGeom prst="roundRect">
            <a:avLst/>
          </a:prstGeom>
          <a:solidFill>
            <a:srgbClr val="99FFCC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소의 생산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도축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가공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·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유통 전 과정의 단계별 정보를 기록</a:t>
            </a:r>
            <a:r>
              <a:rPr lang="en-US" altLang="ko-KR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6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관리하는 시스템</a:t>
            </a:r>
            <a:endParaRPr lang="en-US" altLang="ko-KR" sz="17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9585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14282" y="1049886"/>
            <a:ext cx="8723502" cy="5379510"/>
          </a:xfrm>
          <a:prstGeom prst="rect">
            <a:avLst/>
          </a:prstGeom>
          <a:noFill/>
          <a:ln>
            <a:solidFill>
              <a:srgbClr val="4EBE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706" y="71414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1-5.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신뢰성 측면의 문제</a:t>
            </a:r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93" name="표 9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072842"/>
              </p:ext>
            </p:extLst>
          </p:nvPr>
        </p:nvGraphicFramePr>
        <p:xfrm>
          <a:off x="323528" y="1357298"/>
          <a:ext cx="8468432" cy="4800595"/>
        </p:xfrm>
        <a:graphic>
          <a:graphicData uri="http://schemas.openxmlformats.org/drawingml/2006/table">
            <a:tbl>
              <a:tblPr/>
              <a:tblGrid>
                <a:gridCol w="1075794"/>
                <a:gridCol w="1972289"/>
                <a:gridCol w="1944706"/>
                <a:gridCol w="1806783"/>
                <a:gridCol w="1668860"/>
              </a:tblGrid>
              <a:tr h="5380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구분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 호주  </a:t>
                      </a:r>
                      <a:r>
                        <a:rPr lang="ko-KR" altLang="en-US" sz="1200" b="1" i="0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ㄹㄹ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 프랑스  </a:t>
                      </a:r>
                      <a:r>
                        <a:rPr lang="ko-KR" altLang="en-US" sz="1200" b="1" i="0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ㅇㅇ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 일본  </a:t>
                      </a:r>
                      <a:r>
                        <a:rPr lang="ko-KR" altLang="en-US" sz="1200" b="1" i="0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ㅇㅇ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한국  </a:t>
                      </a:r>
                      <a:r>
                        <a:rPr lang="ko-KR" altLang="en-US" sz="1200" b="1" i="0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ㅇㅇ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3A1"/>
                    </a:solidFill>
                  </a:tcPr>
                </a:tc>
              </a:tr>
              <a:tr h="2998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도입시기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1999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Victoria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주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1998(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생산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), 2000(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유통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2003(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생산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), 2004(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유통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2004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실시범위 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생산∼도축 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생산∼유통 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생산∼유통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생산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~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유통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신고방법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RFID, </a:t>
                      </a:r>
                      <a:r>
                        <a:rPr lang="ko-KR" altLang="en-US" sz="1400" b="0" i="0" u="none" strike="noStrike" dirty="0" err="1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위환약</a:t>
                      </a:r>
                      <a:r>
                        <a:rPr lang="en-US" altLang="ko-KR" sz="1400" b="0" i="0" u="none" strike="noStrike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(Rumen </a:t>
                      </a:r>
                      <a:br>
                        <a:rPr lang="en-US" altLang="ko-KR" sz="1400" b="0" i="0" u="none" strike="noStrike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</a:br>
                      <a:r>
                        <a:rPr lang="en-US" altLang="ko-KR" sz="1400" b="0" i="0" u="none" strike="noStrike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Boluses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활용</a:t>
                      </a:r>
                      <a:endParaRPr lang="ko-KR" altLang="en-US" sz="1400" b="0" i="0" u="none" strike="noStrike" dirty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7C80">
                            <a:tint val="66000"/>
                            <a:satMod val="160000"/>
                          </a:srgbClr>
                        </a:gs>
                        <a:gs pos="50000">
                          <a:srgbClr val="FF7C80">
                            <a:tint val="44500"/>
                            <a:satMod val="160000"/>
                          </a:srgbClr>
                        </a:gs>
                        <a:gs pos="100000">
                          <a:srgbClr val="FF7C8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Fax,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전화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우편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Fax, 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전화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Web, </a:t>
                      </a:r>
                      <a:b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</a:b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LO(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메일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), FTP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Fax, </a:t>
                      </a:r>
                      <a:r>
                        <a:rPr lang="ko-KR" altLang="en-US" sz="1200" b="0" i="0" u="none" strike="noStrike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전화</a:t>
                      </a:r>
                      <a:r>
                        <a:rPr lang="en-US" altLang="ko-KR" sz="1200" b="0" i="0" u="none" strike="noStrike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Web, </a:t>
                      </a:r>
                      <a:r>
                        <a:rPr lang="ko-KR" altLang="en-US" sz="1200" b="0" i="0" u="none" strike="noStrike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우편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7C80">
                            <a:tint val="66000"/>
                            <a:satMod val="160000"/>
                          </a:srgbClr>
                        </a:gs>
                        <a:gs pos="50000">
                          <a:srgbClr val="FF7C80">
                            <a:tint val="44500"/>
                            <a:satMod val="160000"/>
                          </a:srgbClr>
                        </a:gs>
                        <a:gs pos="100000">
                          <a:srgbClr val="FF7C8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2998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전산입력 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농가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도축장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가축시장 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축산식별관리사무소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가축개량센터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이력지원실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87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전산입력내용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농장식별번호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(PIC</a:t>
                      </a: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개체식별번호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출생일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</a:t>
                      </a:r>
                      <a:b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</a:b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동기록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출생일 없음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개체식별 번호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출생일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b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</a:b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품종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성별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모친 식별 </a:t>
                      </a:r>
                      <a:b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</a:b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번호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사육지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소의 개체번호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b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</a:b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농가정보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출생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년월일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성별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종류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DB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관리 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호주식육축산공사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(MLA) 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농림부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유통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DB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없음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가축개량센터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농림수산식품부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정보제공 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인터넷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생산자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feedback) 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개체번호미공개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소비자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 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인터넷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휴대전화 등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인터넷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휴대전화등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6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지도 감독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각 주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차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산업성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(DPI)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농림부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경제재정부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b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</a:b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Department 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농정국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농림수산성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지방농정국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농림수산식품부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증명서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출하 증명서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NVD)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가축여권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Passport)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　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26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농가부담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D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이표구입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및 장착비용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, </a:t>
                      </a:r>
                      <a:b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</a:b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RFID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리더기</a:t>
                      </a:r>
                      <a:r>
                        <a:rPr lang="en-US" altLang="ko-KR" sz="1400" b="0" i="0" u="none" strike="noStrike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0" i="0" u="none" strike="noStrike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보조 有</a:t>
                      </a:r>
                      <a:r>
                        <a:rPr lang="en-US" altLang="ko-KR" sz="1800" b="0" i="0" u="none" strike="noStrike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en-US" altLang="ko-KR" sz="1100" b="0" i="0" u="none" strike="noStrike" dirty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이표구입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및 장착비용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-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이표구입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및 장착비용</a:t>
                      </a:r>
                    </a:p>
                  </a:txBody>
                  <a:tcPr marL="7446" marR="7446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9933">
                            <a:tint val="66000"/>
                            <a:satMod val="160000"/>
                          </a:srgbClr>
                        </a:gs>
                        <a:gs pos="50000">
                          <a:srgbClr val="FF9933">
                            <a:tint val="44500"/>
                            <a:satMod val="160000"/>
                          </a:srgbClr>
                        </a:gs>
                        <a:gs pos="100000">
                          <a:srgbClr val="FF9933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grpSp>
        <p:nvGrpSpPr>
          <p:cNvPr id="13" name="그룹 12"/>
          <p:cNvGrpSpPr/>
          <p:nvPr/>
        </p:nvGrpSpPr>
        <p:grpSpPr>
          <a:xfrm>
            <a:off x="2479372" y="1519887"/>
            <a:ext cx="5858310" cy="219725"/>
            <a:chOff x="2458106" y="1814289"/>
            <a:chExt cx="5858310" cy="21972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0682" y="1821651"/>
              <a:ext cx="315967" cy="202838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8547" y="1815525"/>
              <a:ext cx="313055" cy="208964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6828" y="1814289"/>
              <a:ext cx="329588" cy="219725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106" y="1827446"/>
              <a:ext cx="302734" cy="202336"/>
            </a:xfrm>
            <a:prstGeom prst="rect">
              <a:avLst/>
            </a:prstGeom>
          </p:spPr>
        </p:pic>
      </p:grpSp>
      <p:pic>
        <p:nvPicPr>
          <p:cNvPr id="73" name="그림 72" descr="%B9%AB%C1%A6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37186" y="62245"/>
            <a:ext cx="1399310" cy="342419"/>
          </a:xfrm>
          <a:prstGeom prst="rect">
            <a:avLst/>
          </a:prstGeom>
        </p:spPr>
      </p:pic>
      <p:sp>
        <p:nvSpPr>
          <p:cNvPr id="14" name="모서리가 둥근 직사각형 13"/>
          <p:cNvSpPr/>
          <p:nvPr/>
        </p:nvSpPr>
        <p:spPr>
          <a:xfrm>
            <a:off x="216000" y="857232"/>
            <a:ext cx="2928958" cy="284400"/>
          </a:xfrm>
          <a:prstGeom prst="roundRect">
            <a:avLst/>
          </a:prstGeom>
          <a:solidFill>
            <a:srgbClr val="4EBEA1"/>
          </a:solidFill>
          <a:ln>
            <a:solidFill>
              <a:srgbClr val="4EBEA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소고기</a:t>
            </a:r>
            <a:r>
              <a:rPr lang="en-US" altLang="ko-K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맑은 고딕" pitchFamily="50" charset="-127"/>
                <a:ea typeface="맑은 고딕" pitchFamily="50" charset="-127"/>
              </a:rPr>
              <a:t>이력제</a:t>
            </a:r>
            <a:endParaRPr lang="ko-KR" altLang="en-U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2129</Words>
  <Application>Microsoft Office PowerPoint</Application>
  <PresentationFormat>화면 슬라이드 쇼(4:3)</PresentationFormat>
  <Paragraphs>720</Paragraphs>
  <Slides>27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ADirector</dc:creator>
  <cp:lastModifiedBy>Jayden</cp:lastModifiedBy>
  <cp:revision>214</cp:revision>
  <dcterms:created xsi:type="dcterms:W3CDTF">2012-05-21T12:14:15Z</dcterms:created>
  <dcterms:modified xsi:type="dcterms:W3CDTF">2012-07-05T18:15:41Z</dcterms:modified>
</cp:coreProperties>
</file>