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4" r:id="rId2"/>
    <p:sldId id="267" r:id="rId3"/>
    <p:sldId id="275" r:id="rId4"/>
    <p:sldId id="277" r:id="rId5"/>
    <p:sldId id="276" r:id="rId6"/>
    <p:sldId id="278" r:id="rId7"/>
    <p:sldId id="279" r:id="rId8"/>
    <p:sldId id="271" r:id="rId9"/>
    <p:sldId id="274" r:id="rId10"/>
    <p:sldId id="273" r:id="rId11"/>
    <p:sldId id="259" r:id="rId12"/>
  </p:sldIdLst>
  <p:sldSz cx="9144000" cy="6858000" type="screen4x3"/>
  <p:notesSz cx="6858000" cy="9144000"/>
  <p:embeddedFontLst>
    <p:embeddedFont>
      <p:font typeface="HY산B" pitchFamily="18" charset="-127"/>
      <p:regular r:id="rId14"/>
    </p:embeddedFont>
    <p:embeddedFont>
      <p:font typeface="맑은 고딕" pitchFamily="50" charset="-127"/>
      <p:regular r:id="rId15"/>
      <p:bold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3DEE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37" autoAdjust="0"/>
    <p:restoredTop sz="86371" autoAdjust="0"/>
  </p:normalViewPr>
  <p:slideViewPr>
    <p:cSldViewPr showGuides="1">
      <p:cViewPr varScale="1">
        <p:scale>
          <a:sx n="84" d="100"/>
          <a:sy n="84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A802F-A7D6-4A05-A91A-DDE125209091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2A52F-9AC9-416C-A6F0-13CC65A138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2A52F-9AC9-416C-A6F0-13CC65A138D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2A52F-9AC9-416C-A6F0-13CC65A138D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2A52F-9AC9-416C-A6F0-13CC65A138D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00DF-F048-43D2-A8B7-23D398B13D26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D4FA-C67C-4B86-840C-3A27AC3E74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7386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00DF-F048-43D2-A8B7-23D398B13D26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D4FA-C67C-4B86-840C-3A27AC3E74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5686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00DF-F048-43D2-A8B7-23D398B13D26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D4FA-C67C-4B86-840C-3A27AC3E74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9046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00DF-F048-43D2-A8B7-23D398B13D26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D4FA-C67C-4B86-840C-3A27AC3E74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633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00DF-F048-43D2-A8B7-23D398B13D26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D4FA-C67C-4B86-840C-3A27AC3E74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7651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00DF-F048-43D2-A8B7-23D398B13D26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D4FA-C67C-4B86-840C-3A27AC3E74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1054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00DF-F048-43D2-A8B7-23D398B13D26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D4FA-C67C-4B86-840C-3A27AC3E74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2018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00DF-F048-43D2-A8B7-23D398B13D26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D4FA-C67C-4B86-840C-3A27AC3E74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9669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00DF-F048-43D2-A8B7-23D398B13D26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D4FA-C67C-4B86-840C-3A27AC3E74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118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00DF-F048-43D2-A8B7-23D398B13D26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D4FA-C67C-4B86-840C-3A27AC3E74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1272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00DF-F048-43D2-A8B7-23D398B13D26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D4FA-C67C-4B86-840C-3A27AC3E74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065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100DF-F048-43D2-A8B7-23D398B13D26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6D4FA-C67C-4B86-840C-3A27AC3E74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8248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995936" y="3140968"/>
            <a:ext cx="7668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HY산B" pitchFamily="18" charset="-127"/>
                <a:ea typeface="HY산B" pitchFamily="18" charset="-127"/>
              </a:rPr>
              <a:t>런던올림픽에</a:t>
            </a:r>
            <a:endParaRPr lang="en-US" altLang="ko-KR" sz="2800" b="1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4000" b="1" dirty="0" smtClean="0">
                <a:solidFill>
                  <a:srgbClr val="FF0000"/>
                </a:solidFill>
                <a:latin typeface="HY산B" pitchFamily="18" charset="-127"/>
                <a:ea typeface="HY산B" pitchFamily="18" charset="-127"/>
              </a:rPr>
              <a:t>한우</a:t>
            </a:r>
            <a:r>
              <a:rPr lang="ko-KR" altLang="en-US" sz="4000" b="1" dirty="0" smtClean="0">
                <a:solidFill>
                  <a:srgbClr val="0000FF"/>
                </a:solidFill>
                <a:latin typeface="HY산B" pitchFamily="18" charset="-127"/>
                <a:ea typeface="HY산B" pitchFamily="18" charset="-127"/>
              </a:rPr>
              <a:t>사랑</a:t>
            </a:r>
            <a:r>
              <a:rPr lang="ko-KR" altLang="en-US" sz="4000" b="1" dirty="0" smtClean="0">
                <a:latin typeface="HY산B" pitchFamily="18" charset="-127"/>
                <a:ea typeface="HY산B" pitchFamily="18" charset="-127"/>
              </a:rPr>
              <a:t> </a:t>
            </a:r>
            <a:r>
              <a:rPr lang="ko-KR" altLang="en-US" sz="4000" b="1" dirty="0" err="1" smtClean="0">
                <a:latin typeface="HY산B" pitchFamily="18" charset="-127"/>
                <a:ea typeface="HY산B" pitchFamily="18" charset="-127"/>
              </a:rPr>
              <a:t>서포터즈</a:t>
            </a:r>
            <a:r>
              <a:rPr lang="ko-KR" altLang="en-US" sz="4000" b="1" dirty="0" smtClean="0">
                <a:latin typeface="HY산B" pitchFamily="18" charset="-127"/>
                <a:ea typeface="HY산B" pitchFamily="18" charset="-127"/>
              </a:rPr>
              <a:t> </a:t>
            </a:r>
            <a:endParaRPr lang="en-US" altLang="ko-KR" sz="4000" b="1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4000" b="1" dirty="0" smtClean="0">
                <a:latin typeface="HY산B" pitchFamily="18" charset="-127"/>
                <a:ea typeface="HY산B" pitchFamily="18" charset="-127"/>
              </a:rPr>
              <a:t>문현우가 간다</a:t>
            </a:r>
            <a:endParaRPr lang="en-US" altLang="ko-KR" sz="4000" b="1" dirty="0" smtClean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5824696"/>
            <a:ext cx="9150032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-30480" y="0"/>
            <a:ext cx="9180512" cy="6841664"/>
            <a:chOff x="-30480" y="0"/>
            <a:chExt cx="9180512" cy="6841664"/>
          </a:xfrm>
        </p:grpSpPr>
        <p:sp>
          <p:nvSpPr>
            <p:cNvPr id="6" name="직사각형 5"/>
            <p:cNvSpPr/>
            <p:nvPr/>
          </p:nvSpPr>
          <p:spPr>
            <a:xfrm>
              <a:off x="0" y="0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6611496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-30480" y="6596256"/>
              <a:ext cx="9144000" cy="0"/>
            </a:xfrm>
            <a:prstGeom prst="line">
              <a:avLst/>
            </a:prstGeom>
            <a:ln>
              <a:solidFill>
                <a:srgbClr val="3DE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6032" y="242744"/>
              <a:ext cx="9144000" cy="0"/>
            </a:xfrm>
            <a:prstGeom prst="line">
              <a:avLst/>
            </a:prstGeom>
            <a:ln>
              <a:solidFill>
                <a:srgbClr val="3DE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01602" y="548680"/>
            <a:ext cx="1898630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60000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HY산B" pitchFamily="18" charset="-127"/>
                <a:ea typeface="HY산B" pitchFamily="18" charset="-127"/>
              </a:rPr>
              <a:t>Challenge</a:t>
            </a:r>
            <a:endParaRPr lang="ko-KR" altLang="en-US" sz="2400" b="1" dirty="0">
              <a:solidFill>
                <a:schemeClr val="bg1"/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87843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chemeClr val="bg1"/>
                </a:solidFill>
                <a:latin typeface="HY산B" pitchFamily="18" charset="-127"/>
                <a:ea typeface="HY산B" pitchFamily="18" charset="-127"/>
              </a:rPr>
              <a:t>문현우가 꼭 가야 하는 </a:t>
            </a:r>
            <a:r>
              <a:rPr lang="en-US" altLang="ko-KR" sz="2200" b="1" dirty="0" smtClean="0">
                <a:solidFill>
                  <a:srgbClr val="FFFF00"/>
                </a:solidFill>
                <a:latin typeface="HY산B" pitchFamily="18" charset="-127"/>
                <a:ea typeface="HY산B" pitchFamily="18" charset="-127"/>
              </a:rPr>
              <a:t>5</a:t>
            </a:r>
            <a:r>
              <a:rPr lang="ko-KR" altLang="en-US" sz="2200" b="1" dirty="0" smtClean="0">
                <a:solidFill>
                  <a:srgbClr val="FFFF00"/>
                </a:solidFill>
                <a:latin typeface="HY산B" pitchFamily="18" charset="-127"/>
                <a:ea typeface="HY산B" pitchFamily="18" charset="-127"/>
              </a:rPr>
              <a:t>가지 </a:t>
            </a:r>
            <a:r>
              <a:rPr lang="ko-KR" altLang="en-US" sz="2200" b="1" dirty="0" smtClean="0">
                <a:solidFill>
                  <a:schemeClr val="bg1"/>
                </a:solidFill>
                <a:latin typeface="HY산B" pitchFamily="18" charset="-127"/>
                <a:ea typeface="HY산B" pitchFamily="18" charset="-127"/>
              </a:rPr>
              <a:t>이유</a:t>
            </a:r>
            <a:endParaRPr lang="ko-KR" altLang="en-US" sz="2200" b="1" dirty="0">
              <a:solidFill>
                <a:schemeClr val="bg1"/>
              </a:solidFill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573" t="86291" r="72114" b="7584"/>
          <a:stretch>
            <a:fillRect/>
          </a:stretch>
        </p:blipFill>
        <p:spPr bwMode="auto">
          <a:xfrm>
            <a:off x="6695728" y="404664"/>
            <a:ext cx="2448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user\바탕 화면\문현우사진\1. 사진\20120307_4951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445329" cy="4086969"/>
          </a:xfrm>
          <a:prstGeom prst="rect">
            <a:avLst/>
          </a:prstGeom>
          <a:noFill/>
        </p:spPr>
      </p:pic>
      <p:pic>
        <p:nvPicPr>
          <p:cNvPr id="2052" name="Picture 4" descr="ÇѿìÀÚÁ¶±Ý.jpg (344×28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293096"/>
            <a:ext cx="1400466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402424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5824696"/>
            <a:ext cx="9150032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-30480" y="0"/>
            <a:ext cx="9180512" cy="6841664"/>
            <a:chOff x="-30480" y="0"/>
            <a:chExt cx="9180512" cy="6841664"/>
          </a:xfrm>
        </p:grpSpPr>
        <p:sp>
          <p:nvSpPr>
            <p:cNvPr id="6" name="직사각형 5"/>
            <p:cNvSpPr/>
            <p:nvPr/>
          </p:nvSpPr>
          <p:spPr>
            <a:xfrm>
              <a:off x="0" y="0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6611496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-30480" y="6596256"/>
              <a:ext cx="9144000" cy="0"/>
            </a:xfrm>
            <a:prstGeom prst="line">
              <a:avLst/>
            </a:prstGeom>
            <a:ln>
              <a:solidFill>
                <a:srgbClr val="3DE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6032" y="242744"/>
              <a:ext cx="9144000" cy="0"/>
            </a:xfrm>
            <a:prstGeom prst="line">
              <a:avLst/>
            </a:prstGeom>
            <a:ln>
              <a:solidFill>
                <a:srgbClr val="3DE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861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chemeClr val="bg1"/>
                </a:solidFill>
              </a:rPr>
              <a:t>런던올림픽에서 멋진 활동을 약속 드리겠습니다</a:t>
            </a:r>
            <a:r>
              <a:rPr lang="en-US" altLang="ko-KR" sz="2200" b="1" dirty="0" smtClean="0">
                <a:solidFill>
                  <a:schemeClr val="bg1"/>
                </a:solidFill>
              </a:rPr>
              <a:t> !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331640" y="620688"/>
            <a:ext cx="25314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rotWithShape="0">
                    <a:srgbClr val="000000">
                      <a:alpha val="0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 예상 </a:t>
            </a:r>
            <a:r>
              <a:rPr lang="en-US" altLang="ko-K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rotWithShape="0">
                    <a:srgbClr val="000000">
                      <a:alpha val="0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Q&amp;A</a:t>
            </a:r>
            <a:endParaRPr lang="en-US" altLang="ko-KR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algn="tl" rotWithShape="0">
                  <a:srgbClr val="000000">
                    <a:alpha val="0"/>
                  </a:srgbClr>
                </a:outerShdw>
              </a:effectLst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7544" y="2017871"/>
            <a:ext cx="8316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n-ea"/>
              </a:rPr>
              <a:t>Q : </a:t>
            </a:r>
            <a:r>
              <a:rPr lang="ko-KR" altLang="en-US" b="1" dirty="0" smtClean="0">
                <a:latin typeface="+mn-ea"/>
              </a:rPr>
              <a:t>말 </a:t>
            </a:r>
            <a:r>
              <a:rPr lang="ko-KR" altLang="en-US" b="1" dirty="0" err="1" smtClean="0">
                <a:latin typeface="+mn-ea"/>
              </a:rPr>
              <a:t>뿐만인거</a:t>
            </a:r>
            <a:r>
              <a:rPr lang="ko-KR" altLang="en-US" b="1" dirty="0" smtClean="0">
                <a:latin typeface="+mn-ea"/>
              </a:rPr>
              <a:t> 아닌가</a:t>
            </a:r>
            <a:r>
              <a:rPr lang="en-US" altLang="ko-KR" b="1" dirty="0" smtClean="0">
                <a:latin typeface="+mn-ea"/>
              </a:rPr>
              <a:t>?</a:t>
            </a:r>
            <a:endParaRPr lang="en-US" altLang="ko-KR" b="1" dirty="0" smtClean="0">
              <a:solidFill>
                <a:srgbClr val="FF0000"/>
              </a:solidFill>
              <a:latin typeface="+mn-ea"/>
            </a:endParaRPr>
          </a:p>
          <a:p>
            <a:endParaRPr lang="en-US" altLang="ko-KR" b="1" dirty="0" smtClean="0">
              <a:latin typeface="+mn-ea"/>
            </a:endParaRPr>
          </a:p>
          <a:p>
            <a:r>
              <a:rPr lang="en-US" altLang="ko-KR" dirty="0" smtClean="0">
                <a:latin typeface="+mn-ea"/>
              </a:rPr>
              <a:t>A : </a:t>
            </a:r>
            <a:r>
              <a:rPr lang="ko-KR" altLang="en-US" dirty="0" smtClean="0">
                <a:latin typeface="+mn-ea"/>
              </a:rPr>
              <a:t>슬라이드</a:t>
            </a:r>
            <a:r>
              <a:rPr lang="en-US" altLang="ko-KR" dirty="0" smtClean="0">
                <a:latin typeface="+mn-ea"/>
              </a:rPr>
              <a:t>3</a:t>
            </a:r>
            <a:r>
              <a:rPr lang="ko-KR" altLang="en-US" dirty="0" smtClean="0">
                <a:latin typeface="+mn-ea"/>
              </a:rPr>
              <a:t>을 보시면 아시겠지만 다양한 활동을 장기간 진행하면서 꼭 유종의 미를 거두는 결과들이 녹여 있습니다</a:t>
            </a:r>
            <a:r>
              <a:rPr lang="en-US" altLang="ko-KR" dirty="0" smtClean="0">
                <a:latin typeface="+mn-ea"/>
              </a:rPr>
              <a:t>. </a:t>
            </a:r>
            <a:r>
              <a:rPr lang="en-US" altLang="ko-KR" b="1" dirty="0" smtClean="0">
                <a:latin typeface="+mn-ea"/>
              </a:rPr>
              <a:t>UCC</a:t>
            </a:r>
            <a:r>
              <a:rPr lang="ko-KR" altLang="en-US" b="1" dirty="0" smtClean="0">
                <a:latin typeface="+mn-ea"/>
              </a:rPr>
              <a:t>제작부터 후기작성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우수활동상까지 모두 처음과 끝이 확실하다는 증거라고 생각합니다</a:t>
            </a:r>
            <a:r>
              <a:rPr lang="en-US" altLang="ko-KR" b="1" dirty="0" smtClean="0">
                <a:latin typeface="+mn-ea"/>
              </a:rPr>
              <a:t>.</a:t>
            </a:r>
            <a:endParaRPr lang="en-US" altLang="ko-KR" b="1" dirty="0" smtClean="0">
              <a:latin typeface="+mn-ea"/>
            </a:endParaRPr>
          </a:p>
          <a:p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Q : </a:t>
            </a:r>
            <a:r>
              <a:rPr lang="ko-KR" altLang="en-US" b="1" dirty="0" smtClean="0">
                <a:latin typeface="+mn-ea"/>
              </a:rPr>
              <a:t>출국 전 준비하는데 도움을 줄 수 있는가</a:t>
            </a:r>
            <a:r>
              <a:rPr lang="en-US" altLang="ko-KR" b="1" dirty="0" smtClean="0">
                <a:latin typeface="+mn-ea"/>
              </a:rPr>
              <a:t>?</a:t>
            </a:r>
            <a:endParaRPr lang="en-US" altLang="ko-KR" b="1" dirty="0" smtClean="0">
              <a:latin typeface="+mn-ea"/>
            </a:endParaRPr>
          </a:p>
          <a:p>
            <a:endParaRPr lang="en-US" altLang="ko-KR" b="1" dirty="0" smtClean="0">
              <a:latin typeface="+mn-ea"/>
            </a:endParaRPr>
          </a:p>
          <a:p>
            <a:r>
              <a:rPr lang="en-US" altLang="ko-KR" dirty="0" smtClean="0">
                <a:latin typeface="+mn-ea"/>
              </a:rPr>
              <a:t>A : </a:t>
            </a:r>
            <a:r>
              <a:rPr lang="ko-KR" altLang="en-US" dirty="0" smtClean="0">
                <a:latin typeface="+mn-ea"/>
              </a:rPr>
              <a:t>관광학도라 </a:t>
            </a:r>
            <a:r>
              <a:rPr lang="ko-KR" altLang="en-US" dirty="0" smtClean="0">
                <a:latin typeface="+mn-ea"/>
              </a:rPr>
              <a:t>계획부터 현지물품 조달까지 맡겨만 주시면 최선을 다해 준비해보겠습니다</a:t>
            </a:r>
            <a:r>
              <a:rPr lang="en-US" altLang="ko-KR" dirty="0" smtClean="0">
                <a:latin typeface="+mn-ea"/>
              </a:rPr>
              <a:t>. </a:t>
            </a:r>
            <a:r>
              <a:rPr lang="ko-KR" altLang="en-US" dirty="0" smtClean="0">
                <a:latin typeface="+mn-ea"/>
              </a:rPr>
              <a:t>현지 홍보계획과 귀국 후 홍보계획을 사전에 준비한 만큼</a:t>
            </a:r>
            <a:r>
              <a:rPr lang="ko-KR" altLang="en-US" b="1" dirty="0" smtClean="0">
                <a:latin typeface="+mn-ea"/>
              </a:rPr>
              <a:t> 부족한 기획력이지만</a:t>
            </a:r>
            <a:r>
              <a:rPr lang="en-US" altLang="ko-KR" b="1" dirty="0" smtClean="0">
                <a:latin typeface="+mn-ea"/>
              </a:rPr>
              <a:t> </a:t>
            </a:r>
            <a:r>
              <a:rPr lang="ko-KR" altLang="en-US" b="1" dirty="0" smtClean="0">
                <a:latin typeface="+mn-ea"/>
              </a:rPr>
              <a:t>꼭 힘이 되어 드리고 싶습니다</a:t>
            </a:r>
            <a:r>
              <a:rPr lang="en-US" altLang="ko-KR" b="1" dirty="0" smtClean="0">
                <a:latin typeface="+mn-ea"/>
              </a:rPr>
              <a:t>.</a:t>
            </a:r>
            <a:endParaRPr lang="ko-KR" altLang="en-US" b="1" dirty="0">
              <a:latin typeface="+mn-ea"/>
            </a:endParaRPr>
          </a:p>
        </p:txBody>
      </p:sp>
      <p:pic>
        <p:nvPicPr>
          <p:cNvPr id="14" name="Picture 5" descr="C:\Documents and Settings\user\바탕 화면\문현우사진\1. 사진\20120307_4951_s.jpg"/>
          <p:cNvPicPr>
            <a:picLocks noChangeAspect="1" noChangeArrowheads="1"/>
          </p:cNvPicPr>
          <p:nvPr/>
        </p:nvPicPr>
        <p:blipFill>
          <a:blip r:embed="rId3" cstate="print"/>
          <a:srcRect b="27778"/>
          <a:stretch>
            <a:fillRect/>
          </a:stretch>
        </p:blipFill>
        <p:spPr bwMode="auto">
          <a:xfrm rot="20578104">
            <a:off x="120296" y="448854"/>
            <a:ext cx="1440407" cy="1037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4024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user\바탕 화면\P1080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560840" cy="6336704"/>
          </a:xfrm>
          <a:prstGeom prst="rect">
            <a:avLst/>
          </a:prstGeom>
          <a:noFill/>
        </p:spPr>
      </p:pic>
      <p:grpSp>
        <p:nvGrpSpPr>
          <p:cNvPr id="4" name="그룹 3"/>
          <p:cNvGrpSpPr/>
          <p:nvPr/>
        </p:nvGrpSpPr>
        <p:grpSpPr>
          <a:xfrm>
            <a:off x="-30480" y="0"/>
            <a:ext cx="9180512" cy="6841664"/>
            <a:chOff x="-30480" y="0"/>
            <a:chExt cx="9180512" cy="6841664"/>
          </a:xfrm>
        </p:grpSpPr>
        <p:sp>
          <p:nvSpPr>
            <p:cNvPr id="5" name="직사각형 4"/>
            <p:cNvSpPr/>
            <p:nvPr/>
          </p:nvSpPr>
          <p:spPr>
            <a:xfrm>
              <a:off x="0" y="0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0" y="6611496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직선 연결선 6"/>
            <p:cNvCxnSpPr/>
            <p:nvPr/>
          </p:nvCxnSpPr>
          <p:spPr>
            <a:xfrm>
              <a:off x="-30480" y="6596256"/>
              <a:ext cx="9144000" cy="0"/>
            </a:xfrm>
            <a:prstGeom prst="line">
              <a:avLst/>
            </a:prstGeom>
            <a:ln>
              <a:solidFill>
                <a:srgbClr val="3DE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6032" y="242744"/>
              <a:ext cx="9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직사각형 9"/>
          <p:cNvSpPr/>
          <p:nvPr/>
        </p:nvSpPr>
        <p:spPr>
          <a:xfrm>
            <a:off x="0" y="3356992"/>
            <a:ext cx="9324528" cy="1584176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469009" y="3473132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6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Y산B" pitchFamily="18" charset="-127"/>
                <a:ea typeface="HY산B" pitchFamily="18" charset="-127"/>
              </a:rPr>
              <a:t>감사합니다</a:t>
            </a:r>
            <a:endParaRPr lang="en-US" altLang="ko-KR" sz="6600" dirty="0" smtClean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3038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1979712" y="1196752"/>
            <a:ext cx="6984776" cy="7920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현장 분위기와 한우를 왕성한 </a:t>
            </a:r>
            <a:r>
              <a:rPr lang="en-US" altLang="ko-KR" b="1" dirty="0" smtClean="0">
                <a:solidFill>
                  <a:srgbClr val="FF0000"/>
                </a:solidFill>
              </a:rPr>
              <a:t>SNS</a:t>
            </a:r>
            <a:r>
              <a:rPr lang="ko-KR" altLang="en-US" b="1" dirty="0" smtClean="0">
                <a:solidFill>
                  <a:srgbClr val="FF0000"/>
                </a:solidFill>
              </a:rPr>
              <a:t>활동</a:t>
            </a:r>
            <a:r>
              <a:rPr lang="ko-KR" altLang="en-US" dirty="0" smtClean="0"/>
              <a:t>으로 알리다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5824696"/>
            <a:ext cx="9150032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-30480" y="0"/>
            <a:ext cx="9180512" cy="6841664"/>
            <a:chOff x="-30480" y="0"/>
            <a:chExt cx="9180512" cy="6841664"/>
          </a:xfrm>
        </p:grpSpPr>
        <p:sp>
          <p:nvSpPr>
            <p:cNvPr id="6" name="직사각형 5"/>
            <p:cNvSpPr/>
            <p:nvPr/>
          </p:nvSpPr>
          <p:spPr>
            <a:xfrm>
              <a:off x="0" y="0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6611496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-30480" y="6596256"/>
              <a:ext cx="9144000" cy="0"/>
            </a:xfrm>
            <a:prstGeom prst="line">
              <a:avLst/>
            </a:prstGeom>
            <a:ln>
              <a:solidFill>
                <a:srgbClr val="3DE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6032" y="242744"/>
              <a:ext cx="9144000" cy="0"/>
            </a:xfrm>
            <a:prstGeom prst="line">
              <a:avLst/>
            </a:prstGeom>
            <a:ln>
              <a:solidFill>
                <a:srgbClr val="3DE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87843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err="1" smtClean="0">
                <a:solidFill>
                  <a:schemeClr val="bg1"/>
                </a:solidFill>
              </a:rPr>
              <a:t>페이스북</a:t>
            </a:r>
            <a:r>
              <a:rPr lang="ko-KR" altLang="en-US" sz="2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200" b="1" dirty="0" smtClean="0">
                <a:solidFill>
                  <a:srgbClr val="FFFF00"/>
                </a:solidFill>
              </a:rPr>
              <a:t>1700</a:t>
            </a:r>
            <a:r>
              <a:rPr lang="ko-KR" altLang="en-US" sz="2200" b="1" dirty="0" smtClean="0">
                <a:solidFill>
                  <a:srgbClr val="FFFF00"/>
                </a:solidFill>
              </a:rPr>
              <a:t>명</a:t>
            </a:r>
            <a:r>
              <a:rPr lang="en-US" altLang="ko-KR" sz="2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200" b="1" dirty="0" err="1" smtClean="0">
                <a:solidFill>
                  <a:schemeClr val="bg1"/>
                </a:solidFill>
              </a:rPr>
              <a:t>트위터</a:t>
            </a:r>
            <a:r>
              <a:rPr lang="ko-KR" altLang="en-US" sz="2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200" b="1" dirty="0" smtClean="0">
                <a:solidFill>
                  <a:srgbClr val="FFFF00"/>
                </a:solidFill>
              </a:rPr>
              <a:t>1200</a:t>
            </a:r>
            <a:r>
              <a:rPr lang="ko-KR" altLang="en-US" sz="2200" b="1" dirty="0" smtClean="0">
                <a:solidFill>
                  <a:srgbClr val="FFFF00"/>
                </a:solidFill>
              </a:rPr>
              <a:t>명</a:t>
            </a:r>
            <a:r>
              <a:rPr lang="en-US" altLang="ko-KR" sz="2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200" b="1" dirty="0" err="1" smtClean="0">
                <a:solidFill>
                  <a:schemeClr val="bg1"/>
                </a:solidFill>
              </a:rPr>
              <a:t>블로그</a:t>
            </a:r>
            <a:r>
              <a:rPr lang="ko-KR" altLang="en-US" sz="2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200" b="1" dirty="0" smtClean="0">
                <a:solidFill>
                  <a:srgbClr val="FFFF00"/>
                </a:solidFill>
              </a:rPr>
              <a:t>600</a:t>
            </a:r>
            <a:r>
              <a:rPr lang="ko-KR" altLang="en-US" sz="2200" b="1" dirty="0" smtClean="0">
                <a:solidFill>
                  <a:srgbClr val="FFFF00"/>
                </a:solidFill>
              </a:rPr>
              <a:t>히트 </a:t>
            </a:r>
            <a:r>
              <a:rPr lang="en-US" altLang="ko-KR" sz="2200" b="1" dirty="0" smtClean="0">
                <a:solidFill>
                  <a:schemeClr val="bg1"/>
                </a:solidFill>
              </a:rPr>
              <a:t>!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7504" y="1556792"/>
            <a:ext cx="1728192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HY산B" pitchFamily="18" charset="-127"/>
                <a:ea typeface="HY산B" pitchFamily="18" charset="-127"/>
              </a:rPr>
              <a:t>문 현 우</a:t>
            </a:r>
            <a:endParaRPr lang="ko-KR" altLang="en-US" sz="2400" b="1" dirty="0">
              <a:solidFill>
                <a:schemeClr val="bg1"/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79712" y="134076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altLang="ko-KR" sz="1600" b="1" dirty="0" smtClean="0">
              <a:latin typeface="HY산B" pitchFamily="18" charset="-127"/>
              <a:ea typeface="HY산B" pitchFamily="18" charset="-127"/>
            </a:endParaRPr>
          </a:p>
          <a:p>
            <a:pPr marL="342900" indent="-342900"/>
            <a:endParaRPr lang="en-US" altLang="ko-KR" sz="1600" b="1" dirty="0" smtClean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23" name="Picture 5" descr="C:\Documents and Settings\user\바탕 화면\문현우사진\1. 사진\20120307_4951_s.jpg"/>
          <p:cNvPicPr>
            <a:picLocks noChangeAspect="1" noChangeArrowheads="1"/>
          </p:cNvPicPr>
          <p:nvPr/>
        </p:nvPicPr>
        <p:blipFill>
          <a:blip r:embed="rId2" cstate="print"/>
          <a:srcRect b="27778"/>
          <a:stretch>
            <a:fillRect/>
          </a:stretch>
        </p:blipFill>
        <p:spPr bwMode="auto">
          <a:xfrm>
            <a:off x="107504" y="260648"/>
            <a:ext cx="1800200" cy="1296144"/>
          </a:xfrm>
          <a:prstGeom prst="rect">
            <a:avLst/>
          </a:prstGeom>
          <a:noFill/>
        </p:spPr>
      </p:pic>
      <p:sp>
        <p:nvSpPr>
          <p:cNvPr id="24" name="직사각형 23"/>
          <p:cNvSpPr/>
          <p:nvPr/>
        </p:nvSpPr>
        <p:spPr>
          <a:xfrm>
            <a:off x="1979712" y="620688"/>
            <a:ext cx="2160240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HY산B" pitchFamily="18" charset="-127"/>
                <a:ea typeface="HY산B" pitchFamily="18" charset="-127"/>
              </a:rPr>
              <a:t>첫 번째 이유</a:t>
            </a:r>
            <a:endParaRPr lang="ko-KR" altLang="en-US" sz="2400" b="1" dirty="0">
              <a:solidFill>
                <a:schemeClr val="bg1"/>
              </a:solidFill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5573" t="86291" r="72114" b="7584"/>
          <a:stretch>
            <a:fillRect/>
          </a:stretch>
        </p:blipFill>
        <p:spPr bwMode="auto">
          <a:xfrm>
            <a:off x="6516216" y="548680"/>
            <a:ext cx="2448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5573" t="86291" r="72114" b="7584"/>
          <a:stretch>
            <a:fillRect/>
          </a:stretch>
        </p:blipFill>
        <p:spPr bwMode="auto">
          <a:xfrm>
            <a:off x="6695728" y="404664"/>
            <a:ext cx="2448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 l="5573" t="10167" r="60958" b="38209"/>
          <a:stretch>
            <a:fillRect/>
          </a:stretch>
        </p:blipFill>
        <p:spPr bwMode="auto">
          <a:xfrm>
            <a:off x="72008" y="2060848"/>
            <a:ext cx="22677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 l="12136" t="14542" r="60302" b="44334"/>
          <a:stretch>
            <a:fillRect/>
          </a:stretch>
        </p:blipFill>
        <p:spPr bwMode="auto">
          <a:xfrm>
            <a:off x="2483768" y="2060848"/>
            <a:ext cx="23042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 l="4063" t="13251" r="6032" b="11500"/>
          <a:stretch>
            <a:fillRect/>
          </a:stretch>
        </p:blipFill>
        <p:spPr bwMode="auto">
          <a:xfrm>
            <a:off x="4860033" y="2060848"/>
            <a:ext cx="41044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04024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1979712" y="1196752"/>
            <a:ext cx="6984776" cy="7920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완벽한 후기와 끝까지 책임감 있는 보증수표</a:t>
            </a:r>
            <a:r>
              <a:rPr lang="en-US" altLang="ko-KR" dirty="0" smtClean="0"/>
              <a:t>, </a:t>
            </a:r>
            <a:r>
              <a:rPr lang="ko-KR" altLang="en-US" b="1" dirty="0" smtClean="0">
                <a:solidFill>
                  <a:srgbClr val="FF0000"/>
                </a:solidFill>
              </a:rPr>
              <a:t>수상실력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5824696"/>
            <a:ext cx="9150032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-30480" y="0"/>
            <a:ext cx="9180512" cy="6841664"/>
            <a:chOff x="-30480" y="0"/>
            <a:chExt cx="9180512" cy="6841664"/>
          </a:xfrm>
        </p:grpSpPr>
        <p:sp>
          <p:nvSpPr>
            <p:cNvPr id="6" name="직사각형 5"/>
            <p:cNvSpPr/>
            <p:nvPr/>
          </p:nvSpPr>
          <p:spPr>
            <a:xfrm>
              <a:off x="0" y="0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6611496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-30480" y="6596256"/>
              <a:ext cx="9144000" cy="0"/>
            </a:xfrm>
            <a:prstGeom prst="line">
              <a:avLst/>
            </a:prstGeom>
            <a:ln>
              <a:solidFill>
                <a:srgbClr val="3DE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6032" y="242744"/>
              <a:ext cx="9144000" cy="0"/>
            </a:xfrm>
            <a:prstGeom prst="line">
              <a:avLst/>
            </a:prstGeom>
            <a:ln>
              <a:solidFill>
                <a:srgbClr val="3DE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87843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bg1"/>
                </a:solidFill>
              </a:rPr>
              <a:t>UCC, </a:t>
            </a:r>
            <a:r>
              <a:rPr lang="ko-KR" altLang="en-US" sz="2200" b="1" dirty="0" smtClean="0">
                <a:solidFill>
                  <a:schemeClr val="bg1"/>
                </a:solidFill>
              </a:rPr>
              <a:t>수기공모전</a:t>
            </a:r>
            <a:r>
              <a:rPr lang="en-US" altLang="ko-KR" sz="2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200" b="1" dirty="0" err="1" smtClean="0">
                <a:solidFill>
                  <a:schemeClr val="bg1"/>
                </a:solidFill>
              </a:rPr>
              <a:t>블로깅</a:t>
            </a:r>
            <a:r>
              <a:rPr lang="ko-KR" altLang="en-US" sz="2200" b="1" dirty="0" smtClean="0">
                <a:solidFill>
                  <a:schemeClr val="bg1"/>
                </a:solidFill>
              </a:rPr>
              <a:t> </a:t>
            </a:r>
            <a:r>
              <a:rPr lang="ko-KR" altLang="en-US" sz="2200" b="1" dirty="0" smtClean="0">
                <a:solidFill>
                  <a:srgbClr val="FFFF00"/>
                </a:solidFill>
              </a:rPr>
              <a:t>콘테스트 다수 수상</a:t>
            </a:r>
            <a:r>
              <a:rPr lang="en-US" altLang="ko-KR" sz="2200" b="1" dirty="0" smtClean="0">
                <a:solidFill>
                  <a:schemeClr val="bg1"/>
                </a:solidFill>
              </a:rPr>
              <a:t>!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7504" y="1556792"/>
            <a:ext cx="1728192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HY산B" pitchFamily="18" charset="-127"/>
                <a:ea typeface="HY산B" pitchFamily="18" charset="-127"/>
              </a:rPr>
              <a:t>문 현 우</a:t>
            </a:r>
            <a:endParaRPr lang="ko-KR" altLang="en-US" sz="2400" b="1" dirty="0">
              <a:solidFill>
                <a:schemeClr val="bg1"/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79712" y="134076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altLang="ko-KR" sz="1600" b="1" dirty="0" smtClean="0">
              <a:latin typeface="HY산B" pitchFamily="18" charset="-127"/>
              <a:ea typeface="HY산B" pitchFamily="18" charset="-127"/>
            </a:endParaRPr>
          </a:p>
          <a:p>
            <a:pPr marL="342900" indent="-342900"/>
            <a:endParaRPr lang="en-US" altLang="ko-KR" sz="1600" b="1" dirty="0" smtClean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23" name="Picture 5" descr="C:\Documents and Settings\user\바탕 화면\문현우사진\1. 사진\20120307_4951_s.jpg"/>
          <p:cNvPicPr>
            <a:picLocks noChangeAspect="1" noChangeArrowheads="1"/>
          </p:cNvPicPr>
          <p:nvPr/>
        </p:nvPicPr>
        <p:blipFill>
          <a:blip r:embed="rId2" cstate="print"/>
          <a:srcRect b="27778"/>
          <a:stretch>
            <a:fillRect/>
          </a:stretch>
        </p:blipFill>
        <p:spPr bwMode="auto">
          <a:xfrm>
            <a:off x="107504" y="260648"/>
            <a:ext cx="1800200" cy="1296144"/>
          </a:xfrm>
          <a:prstGeom prst="rect">
            <a:avLst/>
          </a:prstGeom>
          <a:noFill/>
        </p:spPr>
      </p:pic>
      <p:sp>
        <p:nvSpPr>
          <p:cNvPr id="24" name="직사각형 23"/>
          <p:cNvSpPr/>
          <p:nvPr/>
        </p:nvSpPr>
        <p:spPr>
          <a:xfrm>
            <a:off x="1979712" y="620688"/>
            <a:ext cx="2160240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HY산B" pitchFamily="18" charset="-127"/>
                <a:ea typeface="HY산B" pitchFamily="18" charset="-127"/>
              </a:rPr>
              <a:t>두 번째 이유</a:t>
            </a:r>
            <a:endParaRPr lang="ko-KR" altLang="en-US" sz="2400" b="1" dirty="0">
              <a:solidFill>
                <a:schemeClr val="bg1"/>
              </a:solidFill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5573" t="86291" r="72114" b="7584"/>
          <a:stretch>
            <a:fillRect/>
          </a:stretch>
        </p:blipFill>
        <p:spPr bwMode="auto">
          <a:xfrm>
            <a:off x="6516216" y="548680"/>
            <a:ext cx="2448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5573" t="86291" r="72114" b="7584"/>
          <a:stretch>
            <a:fillRect/>
          </a:stretch>
        </p:blipFill>
        <p:spPr bwMode="auto">
          <a:xfrm>
            <a:off x="6695728" y="404664"/>
            <a:ext cx="2448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e0002487_4ff19c13d210d.jpg (212×4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36912"/>
            <a:ext cx="2019300" cy="409575"/>
          </a:xfrm>
          <a:prstGeom prst="rect">
            <a:avLst/>
          </a:prstGeom>
          <a:noFill/>
        </p:spPr>
      </p:pic>
      <p:pic>
        <p:nvPicPr>
          <p:cNvPr id="31750" name="Picture 6" descr="kyungkug_244655_1[350851].jpg (521×292)"/>
          <p:cNvPicPr>
            <a:picLocks noChangeAspect="1" noChangeArrowheads="1"/>
          </p:cNvPicPr>
          <p:nvPr/>
        </p:nvPicPr>
        <p:blipFill>
          <a:blip r:embed="rId5" cstate="print"/>
          <a:srcRect l="5804" t="5178" r="7134" b="9385"/>
          <a:stretch>
            <a:fillRect/>
          </a:stretch>
        </p:blipFill>
        <p:spPr bwMode="auto">
          <a:xfrm>
            <a:off x="179512" y="3212976"/>
            <a:ext cx="2160240" cy="1188132"/>
          </a:xfrm>
          <a:prstGeom prst="rect">
            <a:avLst/>
          </a:prstGeom>
          <a:noFill/>
        </p:spPr>
      </p:pic>
      <p:pic>
        <p:nvPicPr>
          <p:cNvPr id="31752" name="Picture 8" descr="20120421095622fitchmania.jpg (265×398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212976"/>
            <a:ext cx="911199" cy="1224136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563888" y="2420888"/>
            <a:ext cx="549060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진로</a:t>
            </a:r>
            <a:r>
              <a:rPr lang="en-US" altLang="ko-KR" dirty="0" smtClean="0"/>
              <a:t>&amp;</a:t>
            </a:r>
            <a:r>
              <a:rPr lang="ko-KR" altLang="en-US" dirty="0" err="1" smtClean="0"/>
              <a:t>반크</a:t>
            </a:r>
            <a:r>
              <a:rPr lang="ko-KR" altLang="en-US" dirty="0" smtClean="0"/>
              <a:t> 한국홍보전사 </a:t>
            </a:r>
            <a:r>
              <a:rPr lang="en-US" altLang="ko-KR" dirty="0" smtClean="0"/>
              <a:t>300</a:t>
            </a:r>
            <a:r>
              <a:rPr lang="ko-KR" altLang="en-US" dirty="0" smtClean="0"/>
              <a:t>인 </a:t>
            </a:r>
            <a:r>
              <a:rPr lang="ko-KR" altLang="en-US" b="1" dirty="0" smtClean="0">
                <a:solidFill>
                  <a:srgbClr val="FF0000"/>
                </a:solidFill>
              </a:rPr>
              <a:t>우수활동</a:t>
            </a:r>
            <a:r>
              <a:rPr lang="ko-KR" altLang="en-US" dirty="0" smtClean="0"/>
              <a:t> 장려상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다음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소셜</a:t>
            </a:r>
            <a:r>
              <a:rPr lang="ko-KR" altLang="en-US" dirty="0" smtClean="0"/>
              <a:t> 파티기획 팀 부문 우수상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국민은행 대학생 홍보대사 </a:t>
            </a:r>
            <a:r>
              <a:rPr lang="en-US" altLang="ko-KR" dirty="0" smtClean="0"/>
              <a:t>5</a:t>
            </a:r>
            <a:r>
              <a:rPr lang="ko-KR" altLang="en-US" dirty="0" smtClean="0"/>
              <a:t>기 </a:t>
            </a:r>
            <a:r>
              <a:rPr lang="ko-KR" altLang="en-US" b="1" dirty="0" smtClean="0">
                <a:solidFill>
                  <a:srgbClr val="FF0000"/>
                </a:solidFill>
              </a:rPr>
              <a:t>우수활동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하나투어 투어챌린저 </a:t>
            </a:r>
            <a:r>
              <a:rPr lang="en-US" altLang="ko-KR" dirty="0" smtClean="0"/>
              <a:t>6</a:t>
            </a:r>
            <a:r>
              <a:rPr lang="ko-KR" altLang="en-US" dirty="0" smtClean="0"/>
              <a:t>기 </a:t>
            </a:r>
            <a:r>
              <a:rPr lang="ko-KR" altLang="en-US" b="1" dirty="0" smtClean="0">
                <a:solidFill>
                  <a:srgbClr val="FF0000"/>
                </a:solidFill>
              </a:rPr>
              <a:t>최종 보고서 팀부문 </a:t>
            </a:r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r>
              <a:rPr lang="ko-KR" altLang="en-US" b="1" dirty="0" smtClean="0">
                <a:solidFill>
                  <a:srgbClr val="FF0000"/>
                </a:solidFill>
              </a:rPr>
              <a:t>등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대한항공 일본원정대 </a:t>
            </a:r>
            <a:r>
              <a:rPr lang="en-US" altLang="ko-KR" b="1" dirty="0" smtClean="0">
                <a:solidFill>
                  <a:srgbClr val="FF0000"/>
                </a:solidFill>
              </a:rPr>
              <a:t>UCC </a:t>
            </a:r>
            <a:r>
              <a:rPr lang="ko-KR" altLang="en-US" b="1" dirty="0" smtClean="0">
                <a:solidFill>
                  <a:srgbClr val="FF0000"/>
                </a:solidFill>
              </a:rPr>
              <a:t>도쿄부문</a:t>
            </a:r>
            <a:r>
              <a:rPr lang="en-US" altLang="ko-KR" b="1" dirty="0" smtClean="0">
                <a:solidFill>
                  <a:srgbClr val="FF0000"/>
                </a:solidFill>
              </a:rPr>
              <a:t>, 1</a:t>
            </a:r>
            <a:r>
              <a:rPr lang="ko-KR" altLang="en-US" b="1" dirty="0" smtClean="0">
                <a:solidFill>
                  <a:srgbClr val="FF0000"/>
                </a:solidFill>
              </a:rPr>
              <a:t>등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국방부 제</a:t>
            </a:r>
            <a:r>
              <a:rPr lang="en-US" altLang="ko-KR" dirty="0" smtClean="0"/>
              <a:t>7</a:t>
            </a:r>
            <a:r>
              <a:rPr lang="ko-KR" altLang="en-US" dirty="0" smtClean="0"/>
              <a:t>회 </a:t>
            </a:r>
            <a:r>
              <a:rPr lang="ko-KR" altLang="en-US" b="1" dirty="0" smtClean="0">
                <a:solidFill>
                  <a:srgbClr val="FF0000"/>
                </a:solidFill>
              </a:rPr>
              <a:t>병영문학상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국방부장관상장</a:t>
            </a:r>
          </a:p>
          <a:p>
            <a:r>
              <a:rPr lang="en-US" altLang="ko-KR" dirty="0" smtClean="0"/>
              <a:t>- ISIC </a:t>
            </a:r>
            <a:r>
              <a:rPr lang="ko-KR" altLang="en-US" dirty="0" smtClean="0"/>
              <a:t>국제학생증 </a:t>
            </a:r>
            <a:r>
              <a:rPr lang="ko-KR" altLang="en-US" b="1" dirty="0" smtClean="0">
                <a:solidFill>
                  <a:srgbClr val="FF0000"/>
                </a:solidFill>
              </a:rPr>
              <a:t>수기공모전 </a:t>
            </a:r>
            <a:r>
              <a:rPr lang="en-US" altLang="ko-KR" b="1" dirty="0" smtClean="0">
                <a:solidFill>
                  <a:srgbClr val="FF0000"/>
                </a:solidFill>
              </a:rPr>
              <a:t>2</a:t>
            </a:r>
            <a:r>
              <a:rPr lang="ko-KR" altLang="en-US" b="1" dirty="0" smtClean="0">
                <a:solidFill>
                  <a:srgbClr val="FF0000"/>
                </a:solidFill>
              </a:rPr>
              <a:t>등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한국관광공사 녹색여행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블로깅</a:t>
            </a:r>
            <a:r>
              <a:rPr lang="ko-KR" altLang="en-US" b="1" dirty="0" smtClean="0">
                <a:solidFill>
                  <a:srgbClr val="FF0000"/>
                </a:solidFill>
              </a:rPr>
              <a:t> 콘테스트 </a:t>
            </a:r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r>
              <a:rPr lang="ko-KR" altLang="en-US" b="1" dirty="0" smtClean="0">
                <a:solidFill>
                  <a:srgbClr val="FF0000"/>
                </a:solidFill>
              </a:rPr>
              <a:t>등</a:t>
            </a:r>
          </a:p>
          <a:p>
            <a:r>
              <a:rPr lang="en-US" altLang="ko-KR" dirty="0" smtClean="0"/>
              <a:t>- </a:t>
            </a:r>
            <a:r>
              <a:rPr lang="ko-KR" altLang="en-US" dirty="0" err="1" smtClean="0"/>
              <a:t>카페베네</a:t>
            </a:r>
            <a:r>
              <a:rPr lang="ko-KR" altLang="en-US" dirty="0" smtClean="0"/>
              <a:t> 청년봉사단 </a:t>
            </a:r>
            <a:r>
              <a:rPr lang="en-US" altLang="ko-KR" b="1" dirty="0" smtClean="0">
                <a:solidFill>
                  <a:srgbClr val="FF0000"/>
                </a:solidFill>
              </a:rPr>
              <a:t>UCC</a:t>
            </a:r>
            <a:r>
              <a:rPr lang="ko-KR" altLang="en-US" b="1" dirty="0" smtClean="0">
                <a:solidFill>
                  <a:srgbClr val="FF0000"/>
                </a:solidFill>
              </a:rPr>
              <a:t>공모전 대상</a:t>
            </a:r>
          </a:p>
          <a:p>
            <a:r>
              <a:rPr lang="en-US" altLang="ko-KR" dirty="0" smtClean="0"/>
              <a:t>- </a:t>
            </a:r>
            <a:r>
              <a:rPr lang="ko-KR" altLang="en-US" dirty="0" err="1" smtClean="0"/>
              <a:t>카페베네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맛인식개선</a:t>
            </a:r>
            <a:r>
              <a:rPr lang="ko-KR" altLang="en-US" dirty="0" smtClean="0"/>
              <a:t> 아이디어 공모전 입상</a:t>
            </a:r>
          </a:p>
          <a:p>
            <a:endParaRPr lang="ko-KR" altLang="en-US" dirty="0"/>
          </a:p>
        </p:txBody>
      </p:sp>
      <p:pic>
        <p:nvPicPr>
          <p:cNvPr id="31756" name="Picture 12" descr="d0036058_4d781c1131f9d.gif (292×140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437112"/>
            <a:ext cx="1944216" cy="932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4024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094" t="10626" r="6688" b="8333"/>
          <a:stretch>
            <a:fillRect/>
          </a:stretch>
        </p:blipFill>
        <p:spPr bwMode="auto">
          <a:xfrm>
            <a:off x="5796136" y="3356992"/>
            <a:ext cx="33478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/>
          <p:cNvSpPr/>
          <p:nvPr/>
        </p:nvSpPr>
        <p:spPr>
          <a:xfrm>
            <a:off x="1979712" y="1196752"/>
            <a:ext cx="6984776" cy="7920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왕성한 기자활동으로 </a:t>
            </a:r>
            <a:r>
              <a:rPr lang="ko-KR" altLang="en-US" b="1" dirty="0" smtClean="0">
                <a:solidFill>
                  <a:srgbClr val="FF0000"/>
                </a:solidFill>
              </a:rPr>
              <a:t>각종 매체에 기고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5824696"/>
            <a:ext cx="9150032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-30480" y="0"/>
            <a:ext cx="9180512" cy="6841664"/>
            <a:chOff x="-30480" y="0"/>
            <a:chExt cx="9180512" cy="6841664"/>
          </a:xfrm>
        </p:grpSpPr>
        <p:sp>
          <p:nvSpPr>
            <p:cNvPr id="6" name="직사각형 5"/>
            <p:cNvSpPr/>
            <p:nvPr/>
          </p:nvSpPr>
          <p:spPr>
            <a:xfrm>
              <a:off x="0" y="0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6611496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-30480" y="6596256"/>
              <a:ext cx="9144000" cy="0"/>
            </a:xfrm>
            <a:prstGeom prst="line">
              <a:avLst/>
            </a:prstGeom>
            <a:ln>
              <a:solidFill>
                <a:srgbClr val="3DE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6032" y="242744"/>
              <a:ext cx="9144000" cy="0"/>
            </a:xfrm>
            <a:prstGeom prst="line">
              <a:avLst/>
            </a:prstGeom>
            <a:ln>
              <a:solidFill>
                <a:srgbClr val="3DE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805264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chemeClr val="bg1"/>
                </a:solidFill>
              </a:rPr>
              <a:t>한우 </a:t>
            </a:r>
            <a:r>
              <a:rPr lang="ko-KR" altLang="en-US" sz="2200" b="1" dirty="0" err="1" smtClean="0">
                <a:solidFill>
                  <a:schemeClr val="bg1"/>
                </a:solidFill>
              </a:rPr>
              <a:t>서포터즈</a:t>
            </a:r>
            <a:r>
              <a:rPr lang="ko-KR" altLang="en-US" sz="2200" b="1" dirty="0" smtClean="0">
                <a:solidFill>
                  <a:schemeClr val="bg1"/>
                </a:solidFill>
              </a:rPr>
              <a:t> 활동을 </a:t>
            </a:r>
            <a:r>
              <a:rPr lang="ko-KR" altLang="en-US" sz="2200" b="1" dirty="0" smtClean="0">
                <a:solidFill>
                  <a:srgbClr val="FFFF00"/>
                </a:solidFill>
              </a:rPr>
              <a:t>다양한 매체에 기고</a:t>
            </a:r>
            <a:r>
              <a:rPr lang="ko-KR" altLang="en-US" sz="2200" b="1" dirty="0" smtClean="0">
                <a:solidFill>
                  <a:schemeClr val="bg1"/>
                </a:solidFill>
              </a:rPr>
              <a:t>하여 알리다</a:t>
            </a:r>
            <a:r>
              <a:rPr lang="en-US" altLang="ko-KR" sz="2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</a:rPr>
              <a:t>!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7504" y="1556792"/>
            <a:ext cx="1728192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HY산B" pitchFamily="18" charset="-127"/>
                <a:ea typeface="HY산B" pitchFamily="18" charset="-127"/>
              </a:rPr>
              <a:t>문 현 우</a:t>
            </a:r>
            <a:endParaRPr lang="ko-KR" altLang="en-US" sz="2400" b="1" dirty="0">
              <a:solidFill>
                <a:schemeClr val="bg1"/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79712" y="134076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altLang="ko-KR" sz="1600" b="1" dirty="0" smtClean="0">
              <a:latin typeface="HY산B" pitchFamily="18" charset="-127"/>
              <a:ea typeface="HY산B" pitchFamily="18" charset="-127"/>
            </a:endParaRPr>
          </a:p>
          <a:p>
            <a:pPr marL="342900" indent="-342900"/>
            <a:endParaRPr lang="en-US" altLang="ko-KR" sz="1600" b="1" dirty="0" smtClean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23" name="Picture 5" descr="C:\Documents and Settings\user\바탕 화면\문현우사진\1. 사진\20120307_4951_s.jpg"/>
          <p:cNvPicPr>
            <a:picLocks noChangeAspect="1" noChangeArrowheads="1"/>
          </p:cNvPicPr>
          <p:nvPr/>
        </p:nvPicPr>
        <p:blipFill>
          <a:blip r:embed="rId3" cstate="print"/>
          <a:srcRect b="27778"/>
          <a:stretch>
            <a:fillRect/>
          </a:stretch>
        </p:blipFill>
        <p:spPr bwMode="auto">
          <a:xfrm>
            <a:off x="107504" y="260648"/>
            <a:ext cx="1800200" cy="1296144"/>
          </a:xfrm>
          <a:prstGeom prst="rect">
            <a:avLst/>
          </a:prstGeom>
          <a:noFill/>
        </p:spPr>
      </p:pic>
      <p:sp>
        <p:nvSpPr>
          <p:cNvPr id="24" name="직사각형 23"/>
          <p:cNvSpPr/>
          <p:nvPr/>
        </p:nvSpPr>
        <p:spPr>
          <a:xfrm>
            <a:off x="1979712" y="620688"/>
            <a:ext cx="2160240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HY산B" pitchFamily="18" charset="-127"/>
                <a:ea typeface="HY산B" pitchFamily="18" charset="-127"/>
              </a:rPr>
              <a:t>세 번째 이유</a:t>
            </a:r>
            <a:endParaRPr lang="ko-KR" altLang="en-US" sz="2400" b="1" dirty="0">
              <a:solidFill>
                <a:schemeClr val="bg1"/>
              </a:solidFill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 l="5573" t="86291" r="72114" b="7584"/>
          <a:stretch>
            <a:fillRect/>
          </a:stretch>
        </p:blipFill>
        <p:spPr bwMode="auto">
          <a:xfrm>
            <a:off x="6516216" y="548680"/>
            <a:ext cx="2448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 l="5573" t="86291" r="72114" b="7584"/>
          <a:stretch>
            <a:fillRect/>
          </a:stretch>
        </p:blipFill>
        <p:spPr bwMode="auto">
          <a:xfrm>
            <a:off x="6695728" y="404664"/>
            <a:ext cx="2448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7542" t="13667" r="9115" b="11959"/>
          <a:stretch>
            <a:fillRect/>
          </a:stretch>
        </p:blipFill>
        <p:spPr bwMode="auto">
          <a:xfrm>
            <a:off x="179512" y="3356992"/>
            <a:ext cx="2664296" cy="231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3937" t="10626" r="7470" b="7126"/>
          <a:stretch>
            <a:fillRect/>
          </a:stretch>
        </p:blipFill>
        <p:spPr bwMode="auto">
          <a:xfrm>
            <a:off x="2915816" y="3356992"/>
            <a:ext cx="2880320" cy="230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직사각형 27"/>
          <p:cNvSpPr/>
          <p:nvPr/>
        </p:nvSpPr>
        <p:spPr>
          <a:xfrm>
            <a:off x="251520" y="2217638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ko-KR" altLang="en-US" dirty="0" smtClean="0"/>
              <a:t> 대한민국정보포털 대학생 기자단</a:t>
            </a:r>
            <a:r>
              <a:rPr lang="en-US" altLang="ko-KR" dirty="0" smtClean="0"/>
              <a:t> </a:t>
            </a:r>
            <a:r>
              <a:rPr lang="en-US" altLang="ko-KR" dirty="0" smtClean="0"/>
              <a:t>/ LIG</a:t>
            </a:r>
            <a:r>
              <a:rPr lang="ko-KR" altLang="en-US" dirty="0" smtClean="0"/>
              <a:t>손해보험 </a:t>
            </a:r>
            <a:r>
              <a:rPr lang="ko-KR" altLang="en-US" dirty="0" err="1" smtClean="0"/>
              <a:t>블로그</a:t>
            </a:r>
            <a:r>
              <a:rPr lang="ko-KR" altLang="en-US" dirty="0" smtClean="0"/>
              <a:t> 기자단 </a:t>
            </a:r>
            <a:r>
              <a:rPr lang="ko-KR" altLang="en-US" b="1" dirty="0" smtClean="0"/>
              <a:t>한우사랑 기사작성</a:t>
            </a:r>
            <a:endParaRPr lang="en-US" altLang="ko-KR" b="1" dirty="0" smtClean="0"/>
          </a:p>
          <a:p>
            <a:pPr>
              <a:buFont typeface="Arial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err="1" smtClean="0"/>
              <a:t>영삼성라이프닷컴</a:t>
            </a:r>
            <a:r>
              <a:rPr lang="ko-KR" altLang="en-US" dirty="0" smtClean="0"/>
              <a:t> 글로벌 </a:t>
            </a:r>
            <a:r>
              <a:rPr lang="ko-KR" altLang="en-US" dirty="0" err="1" smtClean="0"/>
              <a:t>도전기</a:t>
            </a:r>
            <a:r>
              <a:rPr lang="ko-KR" altLang="en-US" dirty="0" smtClean="0"/>
              <a:t> </a:t>
            </a:r>
            <a:r>
              <a:rPr lang="ko-KR" altLang="en-US" b="1" dirty="0" smtClean="0"/>
              <a:t>수록 </a:t>
            </a:r>
            <a:r>
              <a:rPr lang="en-US" altLang="ko-KR" b="1" dirty="0" smtClean="0"/>
              <a:t>Contact</a:t>
            </a:r>
          </a:p>
          <a:p>
            <a:pPr>
              <a:buFont typeface="Arial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각종 인터뷰 요청에 한우사랑 </a:t>
            </a:r>
            <a:r>
              <a:rPr lang="ko-KR" altLang="en-US" dirty="0" err="1" smtClean="0"/>
              <a:t>서포터즈</a:t>
            </a:r>
            <a:r>
              <a:rPr lang="ko-KR" altLang="en-US" dirty="0" smtClean="0"/>
              <a:t> 활동을 소개하며 </a:t>
            </a:r>
            <a:r>
              <a:rPr lang="ko-KR" altLang="en-US" b="1" dirty="0" smtClean="0"/>
              <a:t>한우를 알리는 역할 일조</a:t>
            </a:r>
            <a:endParaRPr lang="ko-KR" alt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204024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1979712" y="1196752"/>
            <a:ext cx="6984776" cy="7920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5824696"/>
            <a:ext cx="9150032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-30480" y="0"/>
            <a:ext cx="9180512" cy="6841664"/>
            <a:chOff x="-30480" y="0"/>
            <a:chExt cx="9180512" cy="6841664"/>
          </a:xfrm>
        </p:grpSpPr>
        <p:sp>
          <p:nvSpPr>
            <p:cNvPr id="6" name="직사각형 5"/>
            <p:cNvSpPr/>
            <p:nvPr/>
          </p:nvSpPr>
          <p:spPr>
            <a:xfrm>
              <a:off x="0" y="0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6611496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-30480" y="6596256"/>
              <a:ext cx="9144000" cy="0"/>
            </a:xfrm>
            <a:prstGeom prst="line">
              <a:avLst/>
            </a:prstGeom>
            <a:ln>
              <a:solidFill>
                <a:srgbClr val="3DE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6032" y="242744"/>
              <a:ext cx="9144000" cy="0"/>
            </a:xfrm>
            <a:prstGeom prst="line">
              <a:avLst/>
            </a:prstGeom>
            <a:ln>
              <a:solidFill>
                <a:srgbClr val="3DE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805264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chemeClr val="bg1"/>
                </a:solidFill>
              </a:rPr>
              <a:t>한우와 대한민국을 알릴 준비가 되어있는 </a:t>
            </a:r>
            <a:r>
              <a:rPr lang="ko-KR" altLang="en-US" sz="2200" b="1" dirty="0" smtClean="0">
                <a:solidFill>
                  <a:srgbClr val="FFFF00"/>
                </a:solidFill>
              </a:rPr>
              <a:t>대한민국 </a:t>
            </a:r>
            <a:r>
              <a:rPr lang="ko-KR" altLang="en-US" sz="2200" b="1" dirty="0" err="1" smtClean="0">
                <a:solidFill>
                  <a:srgbClr val="FFFF00"/>
                </a:solidFill>
              </a:rPr>
              <a:t>매니아</a:t>
            </a:r>
            <a:r>
              <a:rPr lang="en-US" altLang="ko-KR" sz="2200" b="1" dirty="0" smtClean="0">
                <a:solidFill>
                  <a:srgbClr val="FFFF00"/>
                </a:solidFill>
              </a:rPr>
              <a:t>!</a:t>
            </a:r>
            <a:endParaRPr lang="ko-KR" altLang="en-US" sz="2200" b="1" dirty="0">
              <a:solidFill>
                <a:srgbClr val="FFFF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7504" y="1556792"/>
            <a:ext cx="1728192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HY산B" pitchFamily="18" charset="-127"/>
                <a:ea typeface="HY산B" pitchFamily="18" charset="-127"/>
              </a:rPr>
              <a:t>문 현 우</a:t>
            </a:r>
            <a:endParaRPr lang="ko-KR" altLang="en-US" sz="2400" b="1" dirty="0">
              <a:solidFill>
                <a:schemeClr val="bg1"/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79712" y="134076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altLang="ko-KR" sz="1600" b="1" dirty="0" smtClean="0">
              <a:latin typeface="HY산B" pitchFamily="18" charset="-127"/>
              <a:ea typeface="HY산B" pitchFamily="18" charset="-127"/>
            </a:endParaRPr>
          </a:p>
          <a:p>
            <a:pPr marL="342900" indent="-342900"/>
            <a:endParaRPr lang="en-US" altLang="ko-KR" sz="1600" b="1" dirty="0" smtClean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23" name="Picture 5" descr="C:\Documents and Settings\user\바탕 화면\문현우사진\1. 사진\20120307_4951_s.jpg"/>
          <p:cNvPicPr>
            <a:picLocks noChangeAspect="1" noChangeArrowheads="1"/>
          </p:cNvPicPr>
          <p:nvPr/>
        </p:nvPicPr>
        <p:blipFill>
          <a:blip r:embed="rId2" cstate="print"/>
          <a:srcRect b="27778"/>
          <a:stretch>
            <a:fillRect/>
          </a:stretch>
        </p:blipFill>
        <p:spPr bwMode="auto">
          <a:xfrm>
            <a:off x="107504" y="260648"/>
            <a:ext cx="1800200" cy="1296144"/>
          </a:xfrm>
          <a:prstGeom prst="rect">
            <a:avLst/>
          </a:prstGeom>
          <a:noFill/>
        </p:spPr>
      </p:pic>
      <p:sp>
        <p:nvSpPr>
          <p:cNvPr id="24" name="직사각형 23"/>
          <p:cNvSpPr/>
          <p:nvPr/>
        </p:nvSpPr>
        <p:spPr>
          <a:xfrm>
            <a:off x="1979712" y="620688"/>
            <a:ext cx="2160240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HY산B" pitchFamily="18" charset="-127"/>
                <a:ea typeface="HY산B" pitchFamily="18" charset="-127"/>
              </a:rPr>
              <a:t>네 번째 이유</a:t>
            </a:r>
            <a:endParaRPr lang="ko-KR" altLang="en-US" sz="2400" b="1" dirty="0">
              <a:solidFill>
                <a:schemeClr val="bg1"/>
              </a:solidFill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5573" t="86291" r="72114" b="7584"/>
          <a:stretch>
            <a:fillRect/>
          </a:stretch>
        </p:blipFill>
        <p:spPr bwMode="auto">
          <a:xfrm>
            <a:off x="6516216" y="548680"/>
            <a:ext cx="2448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5573" t="86291" r="72114" b="7584"/>
          <a:stretch>
            <a:fillRect/>
          </a:stretch>
        </p:blipFill>
        <p:spPr bwMode="auto">
          <a:xfrm>
            <a:off x="6695728" y="404664"/>
            <a:ext cx="2448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직사각형 26"/>
          <p:cNvSpPr/>
          <p:nvPr/>
        </p:nvSpPr>
        <p:spPr>
          <a:xfrm>
            <a:off x="2195736" y="1412776"/>
            <a:ext cx="646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대한민국에 대한 사랑</a:t>
            </a:r>
            <a:r>
              <a:rPr lang="en-US" altLang="ko-KR" dirty="0" smtClean="0"/>
              <a:t>,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/>
              <a:t>한국과 한우를 알릴 수 있는 활동 계획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user\바탕 화면\문현우사진\1. 사진\활동\국민은행 홍보대사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212976"/>
            <a:ext cx="3172197" cy="2376264"/>
          </a:xfrm>
          <a:prstGeom prst="rect">
            <a:avLst/>
          </a:prstGeom>
          <a:noFill/>
        </p:spPr>
      </p:pic>
      <p:pic>
        <p:nvPicPr>
          <p:cNvPr id="2052" name="Picture 4" descr="C:\Documents and Settings\user\바탕 화면\DSC06950.jpg"/>
          <p:cNvPicPr>
            <a:picLocks noChangeAspect="1" noChangeArrowheads="1"/>
          </p:cNvPicPr>
          <p:nvPr/>
        </p:nvPicPr>
        <p:blipFill>
          <a:blip r:embed="rId5" cstate="print"/>
          <a:srcRect r="4642"/>
          <a:stretch>
            <a:fillRect/>
          </a:stretch>
        </p:blipFill>
        <p:spPr bwMode="auto">
          <a:xfrm>
            <a:off x="3341691" y="3212976"/>
            <a:ext cx="2958501" cy="2376264"/>
          </a:xfrm>
          <a:prstGeom prst="rect">
            <a:avLst/>
          </a:prstGeom>
          <a:noFill/>
        </p:spPr>
      </p:pic>
      <p:pic>
        <p:nvPicPr>
          <p:cNvPr id="2053" name="Picture 5" descr="C:\Documents and Settings\user\바탕 화면\대외활동\기아자동차 유로2012 원정대\DSCF0705(3183).jpg"/>
          <p:cNvPicPr>
            <a:picLocks noChangeAspect="1" noChangeArrowheads="1"/>
          </p:cNvPicPr>
          <p:nvPr/>
        </p:nvPicPr>
        <p:blipFill>
          <a:blip r:embed="rId6" cstate="print"/>
          <a:srcRect l="2838" t="24386" r="27863" b="12238"/>
          <a:stretch>
            <a:fillRect/>
          </a:stretch>
        </p:blipFill>
        <p:spPr bwMode="auto">
          <a:xfrm>
            <a:off x="6372200" y="3212976"/>
            <a:ext cx="2592288" cy="2376264"/>
          </a:xfrm>
          <a:prstGeom prst="rect">
            <a:avLst/>
          </a:prstGeom>
          <a:noFill/>
        </p:spPr>
      </p:pic>
      <p:sp>
        <p:nvSpPr>
          <p:cNvPr id="30" name="직사각형 29"/>
          <p:cNvSpPr/>
          <p:nvPr/>
        </p:nvSpPr>
        <p:spPr>
          <a:xfrm>
            <a:off x="251520" y="2132856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ko-KR" altLang="en-US" dirty="0" smtClean="0"/>
              <a:t> 인사동 </a:t>
            </a:r>
            <a:r>
              <a:rPr lang="ko-KR" altLang="en-US" b="1" dirty="0" smtClean="0"/>
              <a:t>현충일 태극기 퍼레이드</a:t>
            </a:r>
            <a:r>
              <a:rPr lang="ko-KR" altLang="en-US" dirty="0" smtClean="0"/>
              <a:t> 기획 실시</a:t>
            </a:r>
            <a:endParaRPr lang="en-US" altLang="ko-KR" dirty="0" smtClean="0"/>
          </a:p>
          <a:p>
            <a:pPr>
              <a:buFont typeface="Arial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b="1" dirty="0" smtClean="0"/>
              <a:t>태권도 유단자</a:t>
            </a:r>
            <a:r>
              <a:rPr lang="ko-KR" altLang="en-US" dirty="0" smtClean="0"/>
              <a:t>로서 해외봉사 기간 태권도 댄스 및 격파 시범</a:t>
            </a:r>
            <a:endParaRPr lang="en-US" altLang="ko-KR" dirty="0" smtClean="0"/>
          </a:p>
          <a:p>
            <a:pPr>
              <a:buFont typeface="Arial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b="1" dirty="0" err="1" smtClean="0"/>
              <a:t>붉은악마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세대</a:t>
            </a:r>
            <a:r>
              <a:rPr lang="ko-KR" altLang="en-US" dirty="0" smtClean="0"/>
              <a:t>로서 김대중 대통령에게 감사서한 수여 및 현재 왕성한 활동 중</a:t>
            </a:r>
            <a:endParaRPr lang="ko-K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04024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1979712" y="1196752"/>
            <a:ext cx="6984776" cy="7920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조직을 유머로 화합하게 만드는 </a:t>
            </a:r>
            <a:r>
              <a:rPr lang="ko-KR" altLang="en-US" b="1" dirty="0" smtClean="0">
                <a:solidFill>
                  <a:srgbClr val="FF0000"/>
                </a:solidFill>
              </a:rPr>
              <a:t>분위기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메이킹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5824696"/>
            <a:ext cx="9150032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-30480" y="0"/>
            <a:ext cx="9180512" cy="6841664"/>
            <a:chOff x="-30480" y="0"/>
            <a:chExt cx="9180512" cy="6841664"/>
          </a:xfrm>
        </p:grpSpPr>
        <p:sp>
          <p:nvSpPr>
            <p:cNvPr id="6" name="직사각형 5"/>
            <p:cNvSpPr/>
            <p:nvPr/>
          </p:nvSpPr>
          <p:spPr>
            <a:xfrm>
              <a:off x="0" y="0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6611496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-30480" y="6596256"/>
              <a:ext cx="9144000" cy="0"/>
            </a:xfrm>
            <a:prstGeom prst="line">
              <a:avLst/>
            </a:prstGeom>
            <a:ln>
              <a:solidFill>
                <a:srgbClr val="3DE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6032" y="242744"/>
              <a:ext cx="9144000" cy="0"/>
            </a:xfrm>
            <a:prstGeom prst="line">
              <a:avLst/>
            </a:prstGeom>
            <a:ln>
              <a:solidFill>
                <a:srgbClr val="3DE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806425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chemeClr val="bg1"/>
                </a:solidFill>
              </a:rPr>
              <a:t>그 어떤 능력보다도 중</a:t>
            </a:r>
            <a:r>
              <a:rPr lang="ko-KR" altLang="en-US" sz="2200" b="1" dirty="0" smtClean="0">
                <a:solidFill>
                  <a:schemeClr val="bg1"/>
                </a:solidFill>
              </a:rPr>
              <a:t>요</a:t>
            </a:r>
            <a:r>
              <a:rPr lang="ko-KR" altLang="en-US" sz="2200" b="1" dirty="0" smtClean="0">
                <a:solidFill>
                  <a:schemeClr val="bg1"/>
                </a:solidFill>
              </a:rPr>
              <a:t>한 </a:t>
            </a:r>
            <a:r>
              <a:rPr lang="ko-KR" altLang="en-US" sz="2200" b="1" dirty="0" smtClean="0">
                <a:solidFill>
                  <a:srgbClr val="FFFF00"/>
                </a:solidFill>
              </a:rPr>
              <a:t>분위기 </a:t>
            </a:r>
            <a:r>
              <a:rPr lang="ko-KR" altLang="en-US" sz="2200" b="1" dirty="0" err="1" smtClean="0">
                <a:solidFill>
                  <a:srgbClr val="FFFF00"/>
                </a:solidFill>
              </a:rPr>
              <a:t>메이킹</a:t>
            </a:r>
            <a:r>
              <a:rPr lang="ko-KR" altLang="en-US" sz="2200" b="1" dirty="0" smtClean="0">
                <a:solidFill>
                  <a:srgbClr val="FFFF00"/>
                </a:solidFill>
              </a:rPr>
              <a:t> 준비완료</a:t>
            </a:r>
            <a:r>
              <a:rPr lang="en-US" altLang="ko-KR" sz="2200" b="1" dirty="0" smtClean="0">
                <a:solidFill>
                  <a:srgbClr val="FFFF00"/>
                </a:solidFill>
              </a:rPr>
              <a:t>!</a:t>
            </a:r>
            <a:endParaRPr lang="ko-KR" altLang="en-US" sz="2200" b="1" dirty="0">
              <a:solidFill>
                <a:srgbClr val="FFFF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7504" y="1556792"/>
            <a:ext cx="1728192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  <a:latin typeface="HY산B" pitchFamily="18" charset="-127"/>
                <a:ea typeface="HY산B" pitchFamily="18" charset="-127"/>
              </a:rPr>
              <a:t>문 현 우</a:t>
            </a:r>
            <a:endParaRPr lang="ko-KR" altLang="en-US" sz="2400" b="1" dirty="0">
              <a:solidFill>
                <a:schemeClr val="bg1"/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79712" y="134076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altLang="ko-KR" sz="1600" b="1" dirty="0" smtClean="0">
              <a:latin typeface="HY산B" pitchFamily="18" charset="-127"/>
              <a:ea typeface="HY산B" pitchFamily="18" charset="-127"/>
            </a:endParaRPr>
          </a:p>
          <a:p>
            <a:pPr marL="342900" indent="-342900"/>
            <a:endParaRPr lang="en-US" altLang="ko-KR" sz="1600" b="1" dirty="0" smtClean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23" name="Picture 5" descr="C:\Documents and Settings\user\바탕 화면\문현우사진\1. 사진\20120307_4951_s.jpg"/>
          <p:cNvPicPr>
            <a:picLocks noChangeAspect="1" noChangeArrowheads="1"/>
          </p:cNvPicPr>
          <p:nvPr/>
        </p:nvPicPr>
        <p:blipFill>
          <a:blip r:embed="rId2" cstate="print"/>
          <a:srcRect b="27778"/>
          <a:stretch>
            <a:fillRect/>
          </a:stretch>
        </p:blipFill>
        <p:spPr bwMode="auto">
          <a:xfrm>
            <a:off x="107504" y="260648"/>
            <a:ext cx="1800200" cy="1296144"/>
          </a:xfrm>
          <a:prstGeom prst="rect">
            <a:avLst/>
          </a:prstGeom>
          <a:noFill/>
        </p:spPr>
      </p:pic>
      <p:sp>
        <p:nvSpPr>
          <p:cNvPr id="24" name="직사각형 23"/>
          <p:cNvSpPr/>
          <p:nvPr/>
        </p:nvSpPr>
        <p:spPr>
          <a:xfrm>
            <a:off x="1979712" y="620688"/>
            <a:ext cx="2304256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ko-KR" altLang="en-US" sz="2400" b="1" smtClean="0">
                <a:solidFill>
                  <a:schemeClr val="bg1"/>
                </a:solidFill>
                <a:latin typeface="HY산B" pitchFamily="18" charset="-127"/>
                <a:ea typeface="HY산B" pitchFamily="18" charset="-127"/>
              </a:rPr>
              <a:t>다섯 </a:t>
            </a:r>
            <a:r>
              <a:rPr lang="ko-KR" altLang="en-US" sz="2400" b="1" dirty="0" smtClean="0">
                <a:solidFill>
                  <a:schemeClr val="bg1"/>
                </a:solidFill>
                <a:latin typeface="HY산B" pitchFamily="18" charset="-127"/>
                <a:ea typeface="HY산B" pitchFamily="18" charset="-127"/>
              </a:rPr>
              <a:t>번째 이유</a:t>
            </a:r>
            <a:endParaRPr lang="ko-KR" altLang="en-US" sz="2400" b="1" dirty="0">
              <a:solidFill>
                <a:schemeClr val="bg1"/>
              </a:solidFill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5573" t="86291" r="72114" b="7584"/>
          <a:stretch>
            <a:fillRect/>
          </a:stretch>
        </p:blipFill>
        <p:spPr bwMode="auto">
          <a:xfrm>
            <a:off x="6516216" y="548680"/>
            <a:ext cx="2448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5573" t="86291" r="72114" b="7584"/>
          <a:stretch>
            <a:fillRect/>
          </a:stretch>
        </p:blipFill>
        <p:spPr bwMode="auto">
          <a:xfrm>
            <a:off x="6695728" y="404664"/>
            <a:ext cx="2448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3907" t="42007" r="32281" b="7721"/>
          <a:stretch>
            <a:fillRect/>
          </a:stretch>
        </p:blipFill>
        <p:spPr bwMode="auto">
          <a:xfrm>
            <a:off x="0" y="2060848"/>
            <a:ext cx="50760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user\바탕 화면\KJH_36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060848"/>
            <a:ext cx="4176464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4024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27229" t="18917" r="13053" b="21584"/>
          <a:stretch>
            <a:fillRect/>
          </a:stretch>
        </p:blipFill>
        <p:spPr bwMode="auto">
          <a:xfrm>
            <a:off x="0" y="0"/>
            <a:ext cx="91776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04024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5824696"/>
            <a:ext cx="9150032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-30480" y="0"/>
            <a:ext cx="9180512" cy="6841664"/>
            <a:chOff x="-30480" y="0"/>
            <a:chExt cx="9180512" cy="6841664"/>
          </a:xfrm>
        </p:grpSpPr>
        <p:sp>
          <p:nvSpPr>
            <p:cNvPr id="6" name="직사각형 5"/>
            <p:cNvSpPr/>
            <p:nvPr/>
          </p:nvSpPr>
          <p:spPr>
            <a:xfrm>
              <a:off x="0" y="0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6611496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-30480" y="6596256"/>
              <a:ext cx="9144000" cy="0"/>
            </a:xfrm>
            <a:prstGeom prst="line">
              <a:avLst/>
            </a:prstGeom>
            <a:ln>
              <a:solidFill>
                <a:srgbClr val="3DE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6032" y="242744"/>
              <a:ext cx="9144000" cy="0"/>
            </a:xfrm>
            <a:prstGeom prst="line">
              <a:avLst/>
            </a:prstGeom>
            <a:ln>
              <a:solidFill>
                <a:srgbClr val="3DE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806425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err="1" smtClean="0">
                <a:solidFill>
                  <a:schemeClr val="bg1"/>
                </a:solidFill>
              </a:rPr>
              <a:t>붉은악마</a:t>
            </a:r>
            <a:r>
              <a:rPr lang="ko-KR" altLang="en-US" sz="2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200" b="1" dirty="0" smtClean="0">
                <a:solidFill>
                  <a:schemeClr val="bg1"/>
                </a:solidFill>
              </a:rPr>
              <a:t>1</a:t>
            </a:r>
            <a:r>
              <a:rPr lang="ko-KR" altLang="en-US" sz="2200" b="1" dirty="0" smtClean="0">
                <a:solidFill>
                  <a:schemeClr val="bg1"/>
                </a:solidFill>
              </a:rPr>
              <a:t>세대로서 교민들과 응원단을 하나로 뭉쳐 </a:t>
            </a:r>
            <a:r>
              <a:rPr lang="ko-KR" altLang="en-US" sz="2200" b="1" dirty="0" smtClean="0">
                <a:solidFill>
                  <a:srgbClr val="FFFF00"/>
                </a:solidFill>
              </a:rPr>
              <a:t>응원 주도 </a:t>
            </a:r>
            <a:r>
              <a:rPr lang="en-US" altLang="ko-KR" sz="2200" b="1" dirty="0" smtClean="0">
                <a:solidFill>
                  <a:srgbClr val="FFFF00"/>
                </a:solidFill>
              </a:rPr>
              <a:t>!</a:t>
            </a:r>
            <a:endParaRPr lang="ko-KR" altLang="en-US" sz="2200" b="1" dirty="0">
              <a:solidFill>
                <a:srgbClr val="FFFF0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23528" y="476672"/>
            <a:ext cx="84802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rotWithShape="0">
                    <a:srgbClr val="000000">
                      <a:alpha val="0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한우사랑 </a:t>
            </a:r>
            <a:r>
              <a:rPr lang="ko-KR" alt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rotWithShape="0">
                    <a:srgbClr val="000000">
                      <a:alpha val="0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서포터즈</a:t>
            </a:r>
            <a:r>
              <a:rPr lang="ko-KR" alt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rotWithShape="0">
                    <a:srgbClr val="000000">
                      <a:alpha val="0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가</a:t>
            </a:r>
            <a:r>
              <a:rPr lang="ko-KR" alt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rotWithShape="0">
                    <a:srgbClr val="000000">
                      <a:alpha val="0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 응원의 중심</a:t>
            </a:r>
            <a:endParaRPr lang="ko-KR" alt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algn="tl" rotWithShape="0">
                  <a:srgbClr val="000000">
                    <a:alpha val="0"/>
                  </a:srgbClr>
                </a:outerShdw>
              </a:effectLst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15" name="Picture 5" descr="C:\Documents and Settings\user\바탕 화면\대외활동\사진-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824536" cy="4176464"/>
          </a:xfrm>
          <a:prstGeom prst="rect">
            <a:avLst/>
          </a:prstGeom>
          <a:noFill/>
        </p:spPr>
      </p:pic>
      <p:pic>
        <p:nvPicPr>
          <p:cNvPr id="16" name="Picture 3" descr="H:\대외활동\카페베네 해외봉사단\올림픽대표 스카이박스 관람(2012.03.14)\P1030739.JPG"/>
          <p:cNvPicPr>
            <a:picLocks noChangeAspect="1" noChangeArrowheads="1"/>
          </p:cNvPicPr>
          <p:nvPr/>
        </p:nvPicPr>
        <p:blipFill>
          <a:blip r:embed="rId4" cstate="print"/>
          <a:srcRect r="29833"/>
          <a:stretch>
            <a:fillRect/>
          </a:stretch>
        </p:blipFill>
        <p:spPr bwMode="auto">
          <a:xfrm rot="5400000">
            <a:off x="4877781" y="1683059"/>
            <a:ext cx="4176464" cy="3635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4024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5824696"/>
            <a:ext cx="9150032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4"/>
          <p:cNvGrpSpPr/>
          <p:nvPr/>
        </p:nvGrpSpPr>
        <p:grpSpPr>
          <a:xfrm>
            <a:off x="-30480" y="0"/>
            <a:ext cx="9180512" cy="6841664"/>
            <a:chOff x="-30480" y="0"/>
            <a:chExt cx="9180512" cy="6841664"/>
          </a:xfrm>
        </p:grpSpPr>
        <p:sp>
          <p:nvSpPr>
            <p:cNvPr id="6" name="직사각형 5"/>
            <p:cNvSpPr/>
            <p:nvPr/>
          </p:nvSpPr>
          <p:spPr>
            <a:xfrm>
              <a:off x="0" y="0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6611496"/>
              <a:ext cx="9144000" cy="230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-30480" y="6596256"/>
              <a:ext cx="9144000" cy="0"/>
            </a:xfrm>
            <a:prstGeom prst="line">
              <a:avLst/>
            </a:prstGeom>
            <a:ln>
              <a:solidFill>
                <a:srgbClr val="3DE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6032" y="242744"/>
              <a:ext cx="9144000" cy="0"/>
            </a:xfrm>
            <a:prstGeom prst="line">
              <a:avLst/>
            </a:prstGeom>
            <a:ln>
              <a:solidFill>
                <a:srgbClr val="3DE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806425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chemeClr val="bg1"/>
                </a:solidFill>
              </a:rPr>
              <a:t>귀국 후 끝이 아닌 새로운 시작으로 </a:t>
            </a:r>
            <a:r>
              <a:rPr lang="ko-KR" altLang="en-US" sz="2200" b="1" dirty="0" smtClean="0">
                <a:solidFill>
                  <a:srgbClr val="FFFF00"/>
                </a:solidFill>
              </a:rPr>
              <a:t>은혜</a:t>
            </a:r>
            <a:r>
              <a:rPr lang="ko-KR" altLang="en-US" sz="2200" b="1" dirty="0" smtClean="0">
                <a:solidFill>
                  <a:srgbClr val="FFFF00"/>
                </a:solidFill>
              </a:rPr>
              <a:t>를</a:t>
            </a:r>
            <a:r>
              <a:rPr lang="ko-KR" altLang="en-US" sz="2200" b="1" dirty="0" smtClean="0">
                <a:solidFill>
                  <a:srgbClr val="FFFF00"/>
                </a:solidFill>
              </a:rPr>
              <a:t> 갚겠습니다</a:t>
            </a:r>
            <a:r>
              <a:rPr lang="en-US" altLang="ko-KR" sz="2200" b="1" dirty="0" smtClean="0">
                <a:solidFill>
                  <a:srgbClr val="FFFF00"/>
                </a:solidFill>
              </a:rPr>
              <a:t> !</a:t>
            </a:r>
            <a:endParaRPr lang="ko-KR" altLang="en-US" sz="2200" b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7544" y="1700808"/>
            <a:ext cx="8316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dirty="0" smtClean="0">
                <a:latin typeface="+mn-ea"/>
              </a:rPr>
              <a:t> 다양한 기자단 활동으로 후기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활동기 </a:t>
            </a:r>
            <a:r>
              <a:rPr lang="ko-KR" altLang="en-US" b="1" dirty="0" smtClean="0">
                <a:latin typeface="+mn-ea"/>
              </a:rPr>
              <a:t>기사 기고</a:t>
            </a:r>
            <a:endParaRPr lang="en-US" altLang="ko-KR" b="1" dirty="0" smtClean="0">
              <a:latin typeface="+mn-ea"/>
            </a:endParaRPr>
          </a:p>
          <a:p>
            <a:pPr>
              <a:buFontTx/>
              <a:buChar char="-"/>
            </a:pPr>
            <a:endParaRPr lang="en-US" altLang="ko-KR" dirty="0" smtClean="0">
              <a:latin typeface="+mn-ea"/>
            </a:endParaRPr>
          </a:p>
          <a:p>
            <a:pPr>
              <a:buFontTx/>
              <a:buChar char="-"/>
            </a:pPr>
            <a:r>
              <a:rPr lang="ko-KR" altLang="en-US" dirty="0" smtClean="0">
                <a:latin typeface="+mn-ea"/>
              </a:rPr>
              <a:t> 응원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활동영상 </a:t>
            </a:r>
            <a:r>
              <a:rPr lang="en-US" altLang="ko-KR" dirty="0" smtClean="0">
                <a:latin typeface="+mn-ea"/>
              </a:rPr>
              <a:t>UCC </a:t>
            </a:r>
            <a:r>
              <a:rPr lang="ko-KR" altLang="en-US" dirty="0" smtClean="0">
                <a:latin typeface="+mn-ea"/>
              </a:rPr>
              <a:t>제작 </a:t>
            </a:r>
            <a:r>
              <a:rPr lang="en-US" altLang="ko-KR" dirty="0" smtClean="0">
                <a:latin typeface="+mn-ea"/>
              </a:rPr>
              <a:t>/ </a:t>
            </a:r>
            <a:r>
              <a:rPr lang="ko-KR" altLang="en-US" dirty="0" smtClean="0">
                <a:latin typeface="+mn-ea"/>
              </a:rPr>
              <a:t>현지 실시간 제작 및 다녀와서 후기로 </a:t>
            </a:r>
            <a:r>
              <a:rPr lang="en-US" altLang="ko-KR" b="1" dirty="0" smtClean="0">
                <a:latin typeface="+mn-ea"/>
              </a:rPr>
              <a:t>UCC</a:t>
            </a:r>
            <a:r>
              <a:rPr lang="ko-KR" altLang="en-US" b="1" dirty="0" smtClean="0">
                <a:latin typeface="+mn-ea"/>
              </a:rPr>
              <a:t>제작</a:t>
            </a:r>
            <a:endParaRPr lang="en-US" altLang="ko-KR" b="1" dirty="0" smtClean="0">
              <a:latin typeface="+mn-ea"/>
            </a:endParaRPr>
          </a:p>
          <a:p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err="1" smtClean="0">
                <a:latin typeface="+mn-ea"/>
              </a:rPr>
              <a:t>유투브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err="1" smtClean="0">
                <a:latin typeface="+mn-ea"/>
              </a:rPr>
              <a:t>다음팟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err="1" smtClean="0">
                <a:latin typeface="+mn-ea"/>
              </a:rPr>
              <a:t>네이버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붐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err="1" smtClean="0">
                <a:latin typeface="+mn-ea"/>
              </a:rPr>
              <a:t>스펙업</a:t>
            </a:r>
            <a:r>
              <a:rPr lang="ko-KR" altLang="en-US" dirty="0" smtClean="0">
                <a:latin typeface="+mn-ea"/>
              </a:rPr>
              <a:t> 등에 등록</a:t>
            </a:r>
            <a:r>
              <a:rPr lang="en-US" altLang="ko-KR" dirty="0" smtClean="0">
                <a:latin typeface="+mn-ea"/>
              </a:rPr>
              <a:t>)</a:t>
            </a:r>
            <a:endParaRPr lang="en-US" altLang="ko-KR" dirty="0" smtClean="0">
              <a:latin typeface="+mn-ea"/>
            </a:endParaRPr>
          </a:p>
          <a:p>
            <a:pPr>
              <a:buFontTx/>
              <a:buChar char="-"/>
            </a:pPr>
            <a:endParaRPr lang="en-US" altLang="ko-KR" dirty="0" smtClean="0">
              <a:latin typeface="+mn-ea"/>
            </a:endParaRPr>
          </a:p>
          <a:p>
            <a:pPr>
              <a:buFontTx/>
              <a:buChar char="-"/>
            </a:pPr>
            <a:r>
              <a:rPr lang="en-US" altLang="ko-KR" dirty="0" smtClean="0">
                <a:latin typeface="+mn-ea"/>
              </a:rPr>
              <a:t> </a:t>
            </a:r>
            <a:r>
              <a:rPr lang="ko-KR" altLang="en-US" b="1" dirty="0" smtClean="0">
                <a:latin typeface="+mn-ea"/>
              </a:rPr>
              <a:t>각종 언론에 개인 </a:t>
            </a:r>
            <a:r>
              <a:rPr lang="ko-KR" altLang="en-US" b="1" dirty="0" err="1" smtClean="0">
                <a:latin typeface="+mn-ea"/>
              </a:rPr>
              <a:t>인터뷰시</a:t>
            </a:r>
            <a:r>
              <a:rPr lang="ko-KR" altLang="en-US" b="1" dirty="0" smtClean="0">
                <a:latin typeface="+mn-ea"/>
              </a:rPr>
              <a:t> 한우사랑 </a:t>
            </a:r>
            <a:r>
              <a:rPr lang="ko-KR" altLang="en-US" b="1" dirty="0" err="1" smtClean="0">
                <a:latin typeface="+mn-ea"/>
              </a:rPr>
              <a:t>서포터즈</a:t>
            </a:r>
            <a:r>
              <a:rPr lang="ko-KR" altLang="en-US" b="1" dirty="0" smtClean="0">
                <a:latin typeface="+mn-ea"/>
              </a:rPr>
              <a:t> 언급</a:t>
            </a:r>
            <a:r>
              <a:rPr lang="ko-KR" altLang="en-US" dirty="0" smtClean="0">
                <a:latin typeface="+mn-ea"/>
              </a:rPr>
              <a:t>으로서 한우를 알림</a:t>
            </a:r>
            <a:endParaRPr lang="en-US" altLang="ko-KR" dirty="0" smtClean="0">
              <a:latin typeface="+mn-ea"/>
            </a:endParaRPr>
          </a:p>
          <a:p>
            <a:pPr>
              <a:buFontTx/>
              <a:buChar char="-"/>
            </a:pPr>
            <a:endParaRPr lang="en-US" altLang="ko-KR" dirty="0" smtClean="0">
              <a:latin typeface="+mn-ea"/>
            </a:endParaRPr>
          </a:p>
          <a:p>
            <a:pPr>
              <a:buFontTx/>
              <a:buChar char="-"/>
            </a:pPr>
            <a:r>
              <a:rPr lang="en-US" altLang="ko-KR" dirty="0" smtClean="0">
                <a:latin typeface="+mn-ea"/>
              </a:rPr>
              <a:t> </a:t>
            </a:r>
            <a:r>
              <a:rPr lang="ko-KR" altLang="en-US" b="1" dirty="0" err="1" smtClean="0">
                <a:latin typeface="+mn-ea"/>
              </a:rPr>
              <a:t>블로그에</a:t>
            </a:r>
            <a:r>
              <a:rPr lang="ko-KR" altLang="en-US" b="1" dirty="0" smtClean="0">
                <a:latin typeface="+mn-ea"/>
              </a:rPr>
              <a:t> 활동기 </a:t>
            </a:r>
            <a:r>
              <a:rPr lang="en-US" altLang="ko-KR" b="1" dirty="0" smtClean="0">
                <a:latin typeface="+mn-ea"/>
              </a:rPr>
              <a:t>(</a:t>
            </a:r>
            <a:r>
              <a:rPr lang="ko-KR" altLang="en-US" b="1" dirty="0" err="1" smtClean="0">
                <a:latin typeface="+mn-ea"/>
              </a:rPr>
              <a:t>요일별</a:t>
            </a:r>
            <a:r>
              <a:rPr lang="en-US" altLang="ko-KR" b="1" dirty="0" smtClean="0">
                <a:latin typeface="+mn-ea"/>
              </a:rPr>
              <a:t>) </a:t>
            </a:r>
            <a:r>
              <a:rPr lang="ko-KR" altLang="en-US" b="1" dirty="0" smtClean="0">
                <a:latin typeface="+mn-ea"/>
              </a:rPr>
              <a:t>등록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err="1" smtClean="0">
                <a:latin typeface="+mn-ea"/>
              </a:rPr>
              <a:t>페이스북과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트위터에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버즈</a:t>
            </a:r>
            <a:endParaRPr lang="en-US" altLang="ko-KR" dirty="0" smtClean="0">
              <a:latin typeface="+mn-ea"/>
            </a:endParaRPr>
          </a:p>
          <a:p>
            <a:pPr>
              <a:buFontTx/>
              <a:buChar char="-"/>
            </a:pPr>
            <a:endParaRPr lang="en-US" altLang="ko-KR" dirty="0" smtClean="0">
              <a:latin typeface="+mn-ea"/>
            </a:endParaRPr>
          </a:p>
          <a:p>
            <a:pPr>
              <a:buFontTx/>
              <a:buChar char="-"/>
            </a:pP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대한민국정보포털 기자단 자격으로 </a:t>
            </a:r>
            <a:r>
              <a:rPr lang="ko-KR" altLang="en-US" b="1" dirty="0" err="1" smtClean="0">
                <a:latin typeface="+mn-ea"/>
              </a:rPr>
              <a:t>국위선양한</a:t>
            </a:r>
            <a:r>
              <a:rPr lang="ko-KR" altLang="en-US" b="1" dirty="0" smtClean="0">
                <a:latin typeface="+mn-ea"/>
              </a:rPr>
              <a:t> 선수들 인터뷰 실시</a:t>
            </a: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  (</a:t>
            </a:r>
            <a:r>
              <a:rPr lang="ko-KR" altLang="en-US" b="1" dirty="0" smtClean="0">
                <a:latin typeface="+mn-ea"/>
              </a:rPr>
              <a:t>한우 집에서 한우와 함께한 한우 토크 기획</a:t>
            </a:r>
            <a:r>
              <a:rPr lang="en-US" altLang="ko-KR" b="1" dirty="0" smtClean="0">
                <a:latin typeface="+mn-ea"/>
              </a:rPr>
              <a:t>)</a:t>
            </a:r>
          </a:p>
          <a:p>
            <a:pPr>
              <a:buFontTx/>
              <a:buChar char="-"/>
            </a:pPr>
            <a:endParaRPr lang="en-US" altLang="ko-KR" dirty="0" smtClean="0">
              <a:latin typeface="+mn-ea"/>
            </a:endParaRPr>
          </a:p>
          <a:p>
            <a:pPr>
              <a:buFontTx/>
              <a:buChar char="-"/>
            </a:pPr>
            <a:r>
              <a:rPr lang="ko-KR" altLang="en-US" dirty="0" smtClean="0">
                <a:latin typeface="+mn-ea"/>
              </a:rPr>
              <a:t> 귀국 후 보고회를 </a:t>
            </a:r>
            <a:r>
              <a:rPr lang="en-US" altLang="ko-KR" dirty="0" smtClean="0">
                <a:latin typeface="+mn-ea"/>
              </a:rPr>
              <a:t>7</a:t>
            </a:r>
            <a:r>
              <a:rPr lang="ko-KR" altLang="en-US" dirty="0" smtClean="0">
                <a:latin typeface="+mn-ea"/>
              </a:rPr>
              <a:t>명의 후기 작성 도모하여 작은 </a:t>
            </a:r>
            <a:r>
              <a:rPr lang="ko-KR" altLang="en-US" b="1" dirty="0" err="1" smtClean="0">
                <a:latin typeface="+mn-ea"/>
              </a:rPr>
              <a:t>후기집</a:t>
            </a:r>
            <a:r>
              <a:rPr lang="ko-KR" altLang="en-US" b="1" dirty="0" smtClean="0">
                <a:latin typeface="+mn-ea"/>
              </a:rPr>
              <a:t> 완성</a:t>
            </a:r>
            <a:endParaRPr lang="en-US" altLang="ko-KR" b="1" dirty="0" smtClean="0">
              <a:latin typeface="+mn-ea"/>
            </a:endParaRPr>
          </a:p>
          <a:p>
            <a:pPr>
              <a:buFontTx/>
              <a:buChar char="-"/>
            </a:pPr>
            <a:endParaRPr lang="ko-KR" altLang="en-US" dirty="0">
              <a:latin typeface="+mn-ea"/>
            </a:endParaRPr>
          </a:p>
        </p:txBody>
      </p:sp>
      <p:pic>
        <p:nvPicPr>
          <p:cNvPr id="14" name="Picture 5" descr="C:\Documents and Settings\user\바탕 화면\문현우사진\1. 사진\20120307_4951_s.jpg"/>
          <p:cNvPicPr>
            <a:picLocks noChangeAspect="1" noChangeArrowheads="1"/>
          </p:cNvPicPr>
          <p:nvPr/>
        </p:nvPicPr>
        <p:blipFill>
          <a:blip r:embed="rId3" cstate="print"/>
          <a:srcRect b="27778"/>
          <a:stretch>
            <a:fillRect/>
          </a:stretch>
        </p:blipFill>
        <p:spPr bwMode="auto">
          <a:xfrm rot="20578104">
            <a:off x="120296" y="448854"/>
            <a:ext cx="1440407" cy="1037093"/>
          </a:xfrm>
          <a:prstGeom prst="rect">
            <a:avLst/>
          </a:prstGeom>
          <a:noFill/>
        </p:spPr>
      </p:pic>
      <p:sp>
        <p:nvSpPr>
          <p:cNvPr id="26" name="직사각형 25"/>
          <p:cNvSpPr/>
          <p:nvPr/>
        </p:nvSpPr>
        <p:spPr>
          <a:xfrm>
            <a:off x="1403649" y="620688"/>
            <a:ext cx="40446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rotWithShape="0">
                    <a:srgbClr val="000000">
                      <a:alpha val="0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귀국 </a:t>
            </a:r>
            <a:r>
              <a:rPr lang="ko-KR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rotWithShape="0">
                    <a:srgbClr val="000000">
                      <a:alpha val="0"/>
                    </a:srgbClr>
                  </a:outerShdw>
                </a:effectLst>
                <a:latin typeface="HY산B" pitchFamily="18" charset="-127"/>
                <a:ea typeface="HY산B" pitchFamily="18" charset="-127"/>
              </a:rPr>
              <a:t>후 활동계획</a:t>
            </a:r>
            <a:endParaRPr lang="en-US" altLang="ko-KR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algn="tl" rotWithShape="0">
                  <a:srgbClr val="000000">
                    <a:alpha val="0"/>
                  </a:srgbClr>
                </a:outerShdw>
              </a:effectLst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024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461</Words>
  <Application>Microsoft Office PowerPoint</Application>
  <PresentationFormat>화면 슬라이드 쇼(4:3)</PresentationFormat>
  <Paragraphs>71</Paragraphs>
  <Slides>11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굴림</vt:lpstr>
      <vt:lpstr>Arial</vt:lpstr>
      <vt:lpstr>HY산B</vt:lpstr>
      <vt:lpstr>맑은 고딕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삼성</dc:creator>
  <cp:lastModifiedBy>문현우</cp:lastModifiedBy>
  <cp:revision>227</cp:revision>
  <dcterms:created xsi:type="dcterms:W3CDTF">2011-01-24T18:17:37Z</dcterms:created>
  <dcterms:modified xsi:type="dcterms:W3CDTF">2012-07-08T14:50:34Z</dcterms:modified>
</cp:coreProperties>
</file>