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5DF5"/>
    <a:srgbClr val="B26AE8"/>
    <a:srgbClr val="3F21AF"/>
    <a:srgbClr val="FF9900"/>
    <a:srgbClr val="FAEE06"/>
    <a:srgbClr val="00CC00"/>
    <a:srgbClr val="9ABB59"/>
    <a:srgbClr val="F0EA00"/>
    <a:srgbClr val="FCBCDE"/>
    <a:srgbClr val="F987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82" autoAdjust="0"/>
    <p:restoredTop sz="94660"/>
  </p:normalViewPr>
  <p:slideViewPr>
    <p:cSldViewPr>
      <p:cViewPr>
        <p:scale>
          <a:sx n="80" d="100"/>
          <a:sy n="80" d="100"/>
        </p:scale>
        <p:origin x="-1044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67A9D-E565-4110-A303-F8DA0CDFD797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894F5-7453-4588-A72C-A64DA1FFD2D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2894F5-7453-4588-A72C-A64DA1FFD2D1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9616-A251-4459-A8B9-0F4752D128FB}" type="datetimeFigureOut">
              <a:rPr lang="ko-KR" altLang="en-US" smtClean="0"/>
              <a:pPr/>
              <a:t>2012-06-27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9D4AA-FE23-4EC6-956C-351829319DC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2411760" y="1268760"/>
            <a:ext cx="4104456" cy="4180464"/>
          </a:xfrm>
          <a:prstGeom prst="ellipse">
            <a:avLst/>
          </a:prstGeom>
          <a:solidFill>
            <a:srgbClr val="FB88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91880" y="227687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rgbClr val="FEF2C6"/>
                </a:solidFill>
                <a:latin typeface="HY견고딕" pitchFamily="18" charset="-127"/>
                <a:ea typeface="HY견고딕" pitchFamily="18" charset="-127"/>
              </a:rPr>
              <a:t>YOU KNOW</a:t>
            </a:r>
            <a:endParaRPr lang="ko-KR" altLang="en-US" sz="3600" dirty="0">
              <a:solidFill>
                <a:srgbClr val="FEF2C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2492896"/>
            <a:ext cx="468052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100" dirty="0" smtClean="0">
                <a:solidFill>
                  <a:srgbClr val="FEF2C6"/>
                </a:solidFill>
                <a:latin typeface="HY견고딕" pitchFamily="18" charset="-127"/>
                <a:ea typeface="HY견고딕" pitchFamily="18" charset="-127"/>
              </a:rPr>
              <a:t>WHAT</a:t>
            </a:r>
            <a:endParaRPr lang="ko-KR" altLang="en-US" sz="10100" dirty="0">
              <a:solidFill>
                <a:srgbClr val="FEF2C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378619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 smtClean="0">
                <a:solidFill>
                  <a:srgbClr val="FEF2C6"/>
                </a:solidFill>
                <a:latin typeface="HY견고딕" pitchFamily="18" charset="-127"/>
                <a:ea typeface="HY견고딕" pitchFamily="18" charset="-127"/>
              </a:rPr>
              <a:t>I MEAN</a:t>
            </a:r>
            <a:endParaRPr lang="ko-KR" altLang="en-US" sz="3600" dirty="0">
              <a:solidFill>
                <a:srgbClr val="FEF2C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13636" y="6021288"/>
            <a:ext cx="3274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rgbClr val="FB8809"/>
                </a:solidFill>
              </a:rPr>
              <a:t>All rights reserved @ KIM DB</a:t>
            </a:r>
            <a:endParaRPr lang="ko-KR" altLang="en-US" dirty="0">
              <a:solidFill>
                <a:srgbClr val="FB880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72198" y="4071942"/>
            <a:ext cx="2703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FB8809"/>
                </a:solidFill>
                <a:latin typeface="HY견고딕" pitchFamily="18" charset="-127"/>
                <a:ea typeface="HY견고딕" pitchFamily="18" charset="-127"/>
              </a:rPr>
              <a:t>충북대학교</a:t>
            </a:r>
            <a:endParaRPr lang="ko-KR" altLang="en-US" sz="3200" dirty="0">
              <a:solidFill>
                <a:srgbClr val="FB8809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57818" y="4929198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solidFill>
                  <a:srgbClr val="FB8809"/>
                </a:solidFill>
                <a:latin typeface="HY견고딕" pitchFamily="18" charset="-127"/>
                <a:ea typeface="HY견고딕" pitchFamily="18" charset="-127"/>
              </a:rPr>
              <a:t>김단비</a:t>
            </a:r>
            <a:endParaRPr lang="ko-KR" altLang="en-US" sz="3600" dirty="0">
              <a:solidFill>
                <a:srgbClr val="FB8809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122" name="AutoShape 2" descr="[스크랩]2011년 8월 22일"/>
          <p:cNvSpPr>
            <a:spLocks noChangeAspect="1" noChangeArrowheads="1"/>
          </p:cNvSpPr>
          <p:nvPr/>
        </p:nvSpPr>
        <p:spPr bwMode="auto">
          <a:xfrm>
            <a:off x="44323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86446" y="4500570"/>
            <a:ext cx="2449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smtClean="0">
                <a:solidFill>
                  <a:srgbClr val="FB8809"/>
                </a:solidFill>
                <a:latin typeface="HY견고딕" pitchFamily="18" charset="-127"/>
                <a:ea typeface="HY견고딕" pitchFamily="18" charset="-127"/>
              </a:rPr>
              <a:t>축산학과</a:t>
            </a:r>
            <a:endParaRPr lang="ko-KR" altLang="en-US" sz="3200" dirty="0">
              <a:solidFill>
                <a:srgbClr val="FB8809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build="allAtOnce"/>
      <p:bldP spid="10" grpId="0" build="allAtOnce"/>
      <p:bldP spid="1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직사각형 7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smGrid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  <a:effectLst>
            <a:outerShdw blurRad="50800" dist="50800" dir="5400000" algn="ctr" rotWithShape="0">
              <a:srgbClr val="000000">
                <a:alpha val="1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3" name="타원 52"/>
          <p:cNvSpPr/>
          <p:nvPr/>
        </p:nvSpPr>
        <p:spPr>
          <a:xfrm>
            <a:off x="0" y="0"/>
            <a:ext cx="3168352" cy="2852936"/>
          </a:xfrm>
          <a:prstGeom prst="ellipse">
            <a:avLst/>
          </a:prstGeom>
          <a:noFill/>
          <a:ln w="60325">
            <a:solidFill>
              <a:schemeClr val="tx2">
                <a:lumMod val="20000"/>
                <a:lumOff val="80000"/>
                <a:alpha val="68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타원 2"/>
          <p:cNvSpPr/>
          <p:nvPr/>
        </p:nvSpPr>
        <p:spPr>
          <a:xfrm>
            <a:off x="2987824" y="3356992"/>
            <a:ext cx="1224136" cy="1224136"/>
          </a:xfrm>
          <a:prstGeom prst="ellipse">
            <a:avLst/>
          </a:prstGeom>
          <a:solidFill>
            <a:srgbClr val="92D05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3923928" y="3861048"/>
            <a:ext cx="936104" cy="936104"/>
          </a:xfrm>
          <a:prstGeom prst="ellipse">
            <a:avLst/>
          </a:prstGeom>
          <a:solidFill>
            <a:schemeClr val="accent4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타원 6"/>
          <p:cNvSpPr/>
          <p:nvPr/>
        </p:nvSpPr>
        <p:spPr>
          <a:xfrm>
            <a:off x="4211960" y="3284984"/>
            <a:ext cx="576064" cy="576064"/>
          </a:xfrm>
          <a:prstGeom prst="ellipse">
            <a:avLst/>
          </a:prstGeom>
          <a:solidFill>
            <a:srgbClr val="92D05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타원 7"/>
          <p:cNvSpPr/>
          <p:nvPr/>
        </p:nvSpPr>
        <p:spPr>
          <a:xfrm>
            <a:off x="4860032" y="4077072"/>
            <a:ext cx="720080" cy="720080"/>
          </a:xfrm>
          <a:prstGeom prst="ellipse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타원 8"/>
          <p:cNvSpPr/>
          <p:nvPr/>
        </p:nvSpPr>
        <p:spPr>
          <a:xfrm>
            <a:off x="3707904" y="2708920"/>
            <a:ext cx="720080" cy="720080"/>
          </a:xfrm>
          <a:prstGeom prst="ellipse">
            <a:avLst/>
          </a:prstGeom>
          <a:solidFill>
            <a:schemeClr val="accent4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타원 9"/>
          <p:cNvSpPr/>
          <p:nvPr/>
        </p:nvSpPr>
        <p:spPr>
          <a:xfrm>
            <a:off x="4499992" y="2780928"/>
            <a:ext cx="576064" cy="576064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타원 10"/>
          <p:cNvSpPr/>
          <p:nvPr/>
        </p:nvSpPr>
        <p:spPr>
          <a:xfrm>
            <a:off x="3779912" y="1700808"/>
            <a:ext cx="1080120" cy="1080120"/>
          </a:xfrm>
          <a:prstGeom prst="ellipse">
            <a:avLst/>
          </a:prstGeom>
          <a:solidFill>
            <a:srgbClr val="92D050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4860032" y="3356992"/>
            <a:ext cx="720080" cy="720080"/>
          </a:xfrm>
          <a:prstGeom prst="ellipse">
            <a:avLst/>
          </a:prstGeom>
          <a:solidFill>
            <a:schemeClr val="accent4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타원 1"/>
          <p:cNvSpPr/>
          <p:nvPr/>
        </p:nvSpPr>
        <p:spPr>
          <a:xfrm>
            <a:off x="2627784" y="2132856"/>
            <a:ext cx="1152128" cy="1152128"/>
          </a:xfrm>
          <a:prstGeom prst="ellipse">
            <a:avLst/>
          </a:prstGeom>
          <a:solidFill>
            <a:schemeClr val="accent2">
              <a:lumMod val="60000"/>
              <a:lumOff val="40000"/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99592" y="328498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ko-KR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1259632" y="476672"/>
            <a:ext cx="127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5"/>
                </a:solidFill>
                <a:latin typeface="맑은 고딕" pitchFamily="50" charset="-127"/>
                <a:ea typeface="맑은 고딕" pitchFamily="50" charset="-127"/>
              </a:rPr>
              <a:t>이 될 학생</a:t>
            </a:r>
            <a:endParaRPr lang="en-US" altLang="ko-KR" dirty="0" smtClean="0">
              <a:solidFill>
                <a:schemeClr val="accent5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1560" y="980728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5"/>
                </a:solidFill>
              </a:rPr>
              <a:t>내 이름</a:t>
            </a:r>
            <a:endParaRPr lang="en-US" altLang="ko-KR" dirty="0" smtClean="0">
              <a:solidFill>
                <a:schemeClr val="accent5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27584" y="37170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ko-KR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179512" y="1484784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5"/>
                </a:solidFill>
              </a:rPr>
              <a:t>탄탄한 미래의</a:t>
            </a:r>
            <a:endParaRPr lang="en-US" altLang="ko-KR" dirty="0" smtClean="0">
              <a:solidFill>
                <a:schemeClr val="accent5"/>
              </a:solidFill>
            </a:endParaRPr>
          </a:p>
        </p:txBody>
      </p:sp>
      <p:cxnSp>
        <p:nvCxnSpPr>
          <p:cNvPr id="35" name="직선 연결선 25"/>
          <p:cNvCxnSpPr/>
          <p:nvPr/>
        </p:nvCxnSpPr>
        <p:spPr>
          <a:xfrm flipH="1" flipV="1">
            <a:off x="5436096" y="4077072"/>
            <a:ext cx="792088" cy="504056"/>
          </a:xfrm>
          <a:prstGeom prst="straightConnector1">
            <a:avLst/>
          </a:prstGeom>
          <a:ln w="50800" cap="rnd">
            <a:solidFill>
              <a:schemeClr val="accent5">
                <a:lumMod val="50000"/>
              </a:schemeClr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1430922">
            <a:off x="1866031" y="1587828"/>
            <a:ext cx="668773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</a:rPr>
              <a:t>20</a:t>
            </a:r>
            <a:r>
              <a:rPr lang="ko-KR" altLang="en-US" smtClean="0">
                <a:solidFill>
                  <a:schemeClr val="bg1"/>
                </a:solidFill>
              </a:rPr>
              <a:t>대</a:t>
            </a:r>
            <a:endParaRPr lang="en-US" altLang="ko-KR" dirty="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 rot="456866">
            <a:off x="1496258" y="1037215"/>
            <a:ext cx="877163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김단비</a:t>
            </a:r>
            <a:endParaRPr lang="en-US" altLang="ko-KR" dirty="0" smtClean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rot="460143">
            <a:off x="1520887" y="2128556"/>
            <a:ext cx="877163" cy="369332"/>
          </a:xfrm>
          <a:prstGeom prst="rect">
            <a:avLst/>
          </a:prstGeom>
          <a:solidFill>
            <a:schemeClr val="accent5"/>
          </a:solidFill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솔직함</a:t>
            </a:r>
            <a:endParaRPr lang="en-US" altLang="ko-KR" dirty="0" smtClean="0">
              <a:solidFill>
                <a:schemeClr val="bg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rot="21231045">
            <a:off x="456467" y="301724"/>
            <a:ext cx="881428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chemeClr val="bg1"/>
                </a:solidFill>
              </a:rPr>
              <a:t>축산인</a:t>
            </a:r>
            <a:endParaRPr lang="en-US" altLang="ko-KR" dirty="0" smtClean="0">
              <a:solidFill>
                <a:schemeClr val="bg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0034" y="192880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accent5"/>
                </a:solidFill>
              </a:rPr>
              <a:t>버릇없는</a:t>
            </a:r>
            <a:endParaRPr lang="en-US" altLang="ko-KR" dirty="0" smtClean="0">
              <a:solidFill>
                <a:schemeClr val="accent5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436096" y="620688"/>
            <a:ext cx="2160240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200" dirty="0" smtClean="0">
                <a:solidFill>
                  <a:schemeClr val="bg1"/>
                </a:solidFill>
              </a:rPr>
              <a:t>농어촌희망재단</a:t>
            </a:r>
            <a:endParaRPr lang="ko-KR" altLang="en-US" sz="2200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164288" y="90872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이 사랑하는</a:t>
            </a:r>
            <a:endParaRPr lang="ko-KR" altLang="en-US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rot="224788">
            <a:off x="6238849" y="1377038"/>
            <a:ext cx="1879761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chemeClr val="bg1"/>
                </a:solidFill>
              </a:rPr>
              <a:t>후계 장학생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57" name="타원 56"/>
          <p:cNvSpPr/>
          <p:nvPr/>
        </p:nvSpPr>
        <p:spPr>
          <a:xfrm>
            <a:off x="5436096" y="0"/>
            <a:ext cx="3168352" cy="2852936"/>
          </a:xfrm>
          <a:prstGeom prst="ellipse">
            <a:avLst/>
          </a:prstGeom>
          <a:noFill/>
          <a:ln w="60325">
            <a:solidFill>
              <a:schemeClr val="tx2">
                <a:lumMod val="20000"/>
                <a:lumOff val="80000"/>
                <a:alpha val="68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58" name="직선 연결선 25"/>
          <p:cNvCxnSpPr/>
          <p:nvPr/>
        </p:nvCxnSpPr>
        <p:spPr>
          <a:xfrm flipH="1">
            <a:off x="4788024" y="1196752"/>
            <a:ext cx="720080" cy="720080"/>
          </a:xfrm>
          <a:prstGeom prst="straightConnector1">
            <a:avLst/>
          </a:prstGeom>
          <a:ln w="50800" cap="rnd">
            <a:solidFill>
              <a:schemeClr val="accent5">
                <a:lumMod val="50000"/>
              </a:schemeClr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직선 연결선 25"/>
          <p:cNvCxnSpPr/>
          <p:nvPr/>
        </p:nvCxnSpPr>
        <p:spPr>
          <a:xfrm>
            <a:off x="2915816" y="1412776"/>
            <a:ext cx="827584" cy="778396"/>
          </a:xfrm>
          <a:prstGeom prst="straightConnector1">
            <a:avLst/>
          </a:prstGeom>
          <a:ln w="50800" cap="rnd">
            <a:solidFill>
              <a:schemeClr val="accent5">
                <a:lumMod val="50000"/>
              </a:schemeClr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25"/>
          <p:cNvCxnSpPr/>
          <p:nvPr/>
        </p:nvCxnSpPr>
        <p:spPr>
          <a:xfrm flipV="1">
            <a:off x="2483768" y="3356992"/>
            <a:ext cx="792088" cy="792088"/>
          </a:xfrm>
          <a:prstGeom prst="straightConnector1">
            <a:avLst/>
          </a:prstGeom>
          <a:ln w="50800" cap="rnd">
            <a:solidFill>
              <a:schemeClr val="accent5">
                <a:lumMod val="50000"/>
              </a:schemeClr>
            </a:solidFill>
            <a:headEnd type="oval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00034" y="414338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chemeClr val="accent5"/>
                </a:solidFill>
              </a:rPr>
              <a:t>사랑해요</a:t>
            </a:r>
            <a:endParaRPr lang="en-US" altLang="ko-KR" sz="2400" dirty="0" smtClean="0">
              <a:solidFill>
                <a:schemeClr val="accent5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 rot="20834666">
            <a:off x="1620827" y="4487661"/>
            <a:ext cx="1242648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</a:rPr>
              <a:t>국산</a:t>
            </a:r>
            <a:r>
              <a:rPr lang="en-US" altLang="ko-KR" sz="3200" dirty="0" smtClean="0">
                <a:solidFill>
                  <a:schemeClr val="bg1"/>
                </a:solidFill>
              </a:rPr>
              <a:t>!!</a:t>
            </a:r>
          </a:p>
        </p:txBody>
      </p:sp>
      <p:sp>
        <p:nvSpPr>
          <p:cNvPr id="70" name="타원 69"/>
          <p:cNvSpPr/>
          <p:nvPr/>
        </p:nvSpPr>
        <p:spPr>
          <a:xfrm>
            <a:off x="323528" y="3861048"/>
            <a:ext cx="3168352" cy="2852936"/>
          </a:xfrm>
          <a:prstGeom prst="ellipse">
            <a:avLst/>
          </a:prstGeom>
          <a:noFill/>
          <a:ln w="60325">
            <a:solidFill>
              <a:schemeClr val="tx2">
                <a:lumMod val="20000"/>
                <a:lumOff val="80000"/>
                <a:alpha val="68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072198" y="4857760"/>
            <a:ext cx="231622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ko-KR" altLang="en-US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해외여행 결격사유 </a:t>
            </a:r>
            <a:r>
              <a:rPr lang="en-US" altLang="ko-KR" dirty="0" smtClean="0">
                <a:solidFill>
                  <a:schemeClr val="bg1"/>
                </a:solidFill>
                <a:ea typeface="HY견고딕" pitchFamily="18" charset="-127"/>
              </a:rPr>
              <a:t>?</a:t>
            </a:r>
            <a:endParaRPr lang="ko-KR" altLang="en-US" dirty="0">
              <a:solidFill>
                <a:schemeClr val="bg1"/>
              </a:solidFill>
              <a:ea typeface="HY견고딕" pitchFamily="18" charset="-127"/>
            </a:endParaRPr>
          </a:p>
        </p:txBody>
      </p:sp>
      <p:sp>
        <p:nvSpPr>
          <p:cNvPr id="73" name="TextBox 72"/>
          <p:cNvSpPr txBox="1"/>
          <p:nvPr/>
        </p:nvSpPr>
        <p:spPr>
          <a:xfrm rot="475215">
            <a:off x="6895580" y="545959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5"/>
                </a:solidFill>
              </a:rPr>
              <a:t>No No !!</a:t>
            </a:r>
            <a:r>
              <a:rPr lang="ko-KR" altLang="en-US" sz="2400" b="1" dirty="0" smtClean="0">
                <a:solidFill>
                  <a:schemeClr val="accent5"/>
                </a:solidFill>
              </a:rPr>
              <a:t> 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74" name="타원 73"/>
          <p:cNvSpPr/>
          <p:nvPr/>
        </p:nvSpPr>
        <p:spPr>
          <a:xfrm>
            <a:off x="5796136" y="3861048"/>
            <a:ext cx="3168352" cy="2852936"/>
          </a:xfrm>
          <a:prstGeom prst="ellipse">
            <a:avLst/>
          </a:prstGeom>
          <a:noFill/>
          <a:ln w="60325">
            <a:solidFill>
              <a:schemeClr val="tx2">
                <a:lumMod val="20000"/>
                <a:lumOff val="80000"/>
                <a:alpha val="68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203848" y="3212976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TALK</a:t>
            </a:r>
            <a:endParaRPr lang="ko-KR" altLang="en-US" sz="7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2965637" y="2348880"/>
            <a:ext cx="1970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ko-KR" alt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적인</a:t>
            </a:r>
            <a:endParaRPr lang="ko-KR" alt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57158" y="500063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chemeClr val="accent5"/>
                </a:solidFill>
              </a:rPr>
              <a:t>맛있어요</a:t>
            </a:r>
            <a:endParaRPr lang="en-US" altLang="ko-KR" sz="2400" dirty="0" smtClean="0">
              <a:solidFill>
                <a:schemeClr val="accent5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rot="581863">
            <a:off x="1534265" y="5559231"/>
            <a:ext cx="1415772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ko-KR" altLang="en-US" sz="3200" dirty="0" smtClean="0">
                <a:solidFill>
                  <a:schemeClr val="bg1"/>
                </a:solidFill>
              </a:rPr>
              <a:t>한우♥</a:t>
            </a:r>
            <a:endParaRPr lang="en-US" altLang="ko-KR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500"/>
                            </p:stCondLst>
                            <p:childTnLst>
                              <p:par>
                                <p:cTn id="6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allAtOnce"/>
      <p:bldP spid="19" grpId="0" build="allAtOnce"/>
      <p:bldP spid="21" grpId="0" build="allAtOnce"/>
      <p:bldP spid="47" grpId="0" build="allAtOnce" animBg="1"/>
      <p:bldP spid="48" grpId="0" build="allAtOnce" animBg="1"/>
      <p:bldP spid="49" grpId="0" build="allAtOnce" animBg="1"/>
      <p:bldP spid="50" grpId="0" build="allAtOnce" animBg="1"/>
      <p:bldP spid="51" grpId="0" build="allAtOnce"/>
      <p:bldP spid="54" grpId="0" animBg="1"/>
      <p:bldP spid="55" grpId="0"/>
      <p:bldP spid="56" grpId="0" animBg="1"/>
      <p:bldP spid="67" grpId="0"/>
      <p:bldP spid="68" grpId="0" animBg="1"/>
      <p:bldP spid="72" grpId="1" animBg="1"/>
      <p:bldP spid="73" grpId="1"/>
      <p:bldP spid="40" grpId="0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980728"/>
            <a:ext cx="54726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0" b="1" dirty="0" smtClean="0">
                <a:solidFill>
                  <a:srgbClr val="99FF66"/>
                </a:solidFill>
                <a:latin typeface="HY견고딕" pitchFamily="18" charset="-127"/>
                <a:ea typeface="HY견고딕" pitchFamily="18" charset="-127"/>
              </a:rPr>
              <a:t>ECO</a:t>
            </a:r>
            <a:endParaRPr lang="ko-KR" altLang="en-US" sz="15000" b="1" dirty="0">
              <a:solidFill>
                <a:srgbClr val="99FF66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91880" y="3284984"/>
            <a:ext cx="52565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atin typeface="HY강B" pitchFamily="18" charset="-127"/>
                <a:ea typeface="HY강B" pitchFamily="18" charset="-127"/>
              </a:rPr>
              <a:t>차세대 축산의 또 다른 이름</a:t>
            </a:r>
            <a:endParaRPr lang="ko-KR" altLang="en-US" sz="2800" dirty="0"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7" name="꺾인 연결선 6"/>
          <p:cNvCxnSpPr/>
          <p:nvPr/>
        </p:nvCxnSpPr>
        <p:spPr>
          <a:xfrm rot="16200000" flipH="1">
            <a:off x="287524" y="3465004"/>
            <a:ext cx="2304256" cy="1080120"/>
          </a:xfrm>
          <a:prstGeom prst="bentConnector3">
            <a:avLst>
              <a:gd name="adj1" fmla="val 60823"/>
            </a:avLst>
          </a:prstGeom>
          <a:ln w="44450">
            <a:solidFill>
              <a:schemeClr val="bg1">
                <a:lumMod val="50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1979712" y="5157192"/>
            <a:ext cx="1296144" cy="0"/>
          </a:xfrm>
          <a:prstGeom prst="line">
            <a:avLst/>
          </a:prstGeom>
          <a:ln w="444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15816" y="4365104"/>
            <a:ext cx="60486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000" dirty="0" smtClean="0">
                <a:solidFill>
                  <a:srgbClr val="3E4D1F"/>
                </a:solidFill>
                <a:latin typeface="HY견고딕" pitchFamily="18" charset="-127"/>
                <a:ea typeface="HY견고딕" pitchFamily="18" charset="-127"/>
              </a:rPr>
              <a:t>축산업계에 한 자리를 차지할 사람</a:t>
            </a:r>
            <a:endParaRPr lang="en-US" altLang="ko-KR" sz="3000" dirty="0" smtClean="0">
              <a:solidFill>
                <a:srgbClr val="3E4D1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4869160"/>
            <a:ext cx="34676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solidFill>
                  <a:srgbClr val="9CBC5C"/>
                </a:solidFill>
                <a:latin typeface="HY견고딕" pitchFamily="18" charset="-127"/>
                <a:ea typeface="HY견고딕" pitchFamily="18" charset="-127"/>
              </a:rPr>
              <a:t>친환경 축산사업의 거물</a:t>
            </a:r>
            <a:endParaRPr lang="ko-KR" altLang="en-US" sz="2400" dirty="0">
              <a:solidFill>
                <a:srgbClr val="9CBC5C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55976" y="5157192"/>
            <a:ext cx="4118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dirty="0" smtClean="0">
                <a:solidFill>
                  <a:srgbClr val="47782C"/>
                </a:solidFill>
                <a:latin typeface="HY견고딕" pitchFamily="18" charset="-127"/>
                <a:ea typeface="HY견고딕" pitchFamily="18" charset="-127"/>
              </a:rPr>
              <a:t>성공을 위한 도전</a:t>
            </a:r>
            <a:endParaRPr lang="ko-KR" altLang="en-US" sz="4000" dirty="0">
              <a:solidFill>
                <a:srgbClr val="47782C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59632" y="6088559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K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563888" y="6088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D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7984" y="6088559"/>
            <a:ext cx="792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A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92080" y="6088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N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156176" y="6088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B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20272" y="6088559"/>
            <a:ext cx="648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I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23728" y="6088559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I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99792" y="6088559"/>
            <a:ext cx="5760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b="1" dirty="0" smtClean="0">
                <a:solidFill>
                  <a:schemeClr val="accent3">
                    <a:lumMod val="50000"/>
                  </a:schemeClr>
                </a:solidFill>
                <a:latin typeface="HY견고딕" pitchFamily="18" charset="-127"/>
                <a:ea typeface="HY견고딕" pitchFamily="18" charset="-127"/>
              </a:rPr>
              <a:t>M</a:t>
            </a:r>
            <a:endParaRPr lang="ko-KR" altLang="en-US" sz="4400" b="1" dirty="0">
              <a:solidFill>
                <a:schemeClr val="accent3">
                  <a:lumMod val="50000"/>
                </a:schemeClr>
              </a:solidFill>
              <a:latin typeface="HY견고딕" pitchFamily="18" charset="-127"/>
              <a:ea typeface="HY견고딕" pitchFamily="18" charset="-127"/>
            </a:endParaRPr>
          </a:p>
        </p:txBody>
      </p:sp>
      <p:cxnSp>
        <p:nvCxnSpPr>
          <p:cNvPr id="42" name="직선 연결선 41"/>
          <p:cNvCxnSpPr/>
          <p:nvPr/>
        </p:nvCxnSpPr>
        <p:spPr>
          <a:xfrm>
            <a:off x="323528" y="332656"/>
            <a:ext cx="5832648" cy="0"/>
          </a:xfrm>
          <a:prstGeom prst="line">
            <a:avLst/>
          </a:prstGeom>
          <a:ln w="76200">
            <a:solidFill>
              <a:srgbClr val="157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2339752" y="476672"/>
            <a:ext cx="5184576" cy="0"/>
          </a:xfrm>
          <a:prstGeom prst="line">
            <a:avLst/>
          </a:prstGeom>
          <a:ln w="69850">
            <a:solidFill>
              <a:srgbClr val="157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/>
        </p:nvSpPr>
        <p:spPr>
          <a:xfrm>
            <a:off x="251520" y="3212976"/>
            <a:ext cx="3384376" cy="3384376"/>
          </a:xfrm>
          <a:prstGeom prst="roundRect">
            <a:avLst/>
          </a:prstGeom>
          <a:noFill/>
          <a:ln w="120650">
            <a:solidFill>
              <a:schemeClr val="bg1">
                <a:lumMod val="7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643174" y="2071678"/>
            <a:ext cx="6500826" cy="1080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0" y="332656"/>
            <a:ext cx="8099376" cy="13681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764704"/>
            <a:ext cx="8819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800" dirty="0" smtClean="0">
                <a:latin typeface="HY견고딕" pitchFamily="18" charset="-127"/>
                <a:ea typeface="HY견고딕" pitchFamily="18" charset="-127"/>
              </a:rPr>
              <a:t>내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 rot="971157">
            <a:off x="985778" y="149102"/>
            <a:ext cx="15258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800" dirty="0" smtClean="0">
                <a:latin typeface="HY견고딕" pitchFamily="18" charset="-127"/>
                <a:ea typeface="HY견고딕" pitchFamily="18" charset="-127"/>
              </a:rPr>
              <a:t>꿈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83671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 smtClean="0"/>
              <a:t>이</a:t>
            </a:r>
            <a:endParaRPr lang="ko-KR" altLang="en-US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643174" y="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축산업의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 rot="21189621">
            <a:off x="4477699" y="-181867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latin typeface="HY견고딕" pitchFamily="18" charset="-127"/>
                <a:ea typeface="HY견고딕" pitchFamily="18" charset="-127"/>
              </a:rPr>
              <a:t>젊은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86446" y="285728"/>
            <a:ext cx="1271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dirty="0" smtClean="0">
                <a:latin typeface="HY견고딕" pitchFamily="18" charset="-127"/>
                <a:ea typeface="HY견고딕" pitchFamily="18" charset="-127"/>
              </a:rPr>
              <a:t>일꾼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00826" y="0"/>
            <a:ext cx="30075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 smtClean="0"/>
              <a:t>이라는 건 어때</a:t>
            </a:r>
            <a:r>
              <a:rPr lang="en-US" altLang="ko-KR" sz="2800" b="1" dirty="0" smtClean="0"/>
              <a:t>?</a:t>
            </a:r>
            <a:r>
              <a:rPr lang="ko-KR" altLang="en-US" sz="2800" b="1" dirty="0" smtClean="0"/>
              <a:t>  </a:t>
            </a:r>
            <a:endParaRPr lang="ko-KR" altLang="en-US" sz="2800" b="1" dirty="0"/>
          </a:p>
        </p:txBody>
      </p:sp>
      <p:sp>
        <p:nvSpPr>
          <p:cNvPr id="9" name="직사각형 8"/>
          <p:cNvSpPr/>
          <p:nvPr/>
        </p:nvSpPr>
        <p:spPr>
          <a:xfrm>
            <a:off x="611560" y="3356992"/>
            <a:ext cx="583264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96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>大</a:t>
            </a:r>
            <a:r>
              <a:rPr lang="ko-KR" altLang="en-US" sz="9600" dirty="0" smtClean="0">
                <a:solidFill>
                  <a:srgbClr val="FFC000"/>
                </a:solidFill>
                <a:latin typeface="HY견고딕" pitchFamily="18" charset="-127"/>
                <a:ea typeface="HY견고딕" pitchFamily="18" charset="-127"/>
              </a:rPr>
              <a:t>器</a:t>
            </a:r>
            <a:endParaRPr lang="en-US" altLang="ko-KR" sz="9600" dirty="0" smtClean="0">
              <a:solidFill>
                <a:srgbClr val="FFC000"/>
              </a:solidFill>
              <a:latin typeface="HY견고딕" pitchFamily="18" charset="-127"/>
              <a:ea typeface="HY견고딕" pitchFamily="18" charset="-127"/>
            </a:endParaRPr>
          </a:p>
          <a:p>
            <a:r>
              <a:rPr lang="ko-KR" altLang="en-US" sz="9600" dirty="0" smtClean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晩</a:t>
            </a:r>
            <a:r>
              <a:rPr lang="ko-KR" altLang="en-US" sz="9600" dirty="0" smtClean="0">
                <a:solidFill>
                  <a:srgbClr val="0070C0"/>
                </a:solidFill>
                <a:latin typeface="HY견고딕" pitchFamily="18" charset="-127"/>
                <a:ea typeface="HY견고딕" pitchFamily="18" charset="-127"/>
              </a:rPr>
              <a:t>成</a:t>
            </a:r>
            <a:endParaRPr lang="ko-KR" altLang="en-US" sz="9600" dirty="0">
              <a:solidFill>
                <a:srgbClr val="0070C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836712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 smtClean="0"/>
              <a:t>뭐냐고</a:t>
            </a:r>
            <a:endParaRPr lang="ko-KR" alt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67944" y="-99392"/>
            <a:ext cx="7920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7200" b="1" dirty="0" smtClean="0">
                <a:latin typeface="HY견고딕" pitchFamily="18" charset="-127"/>
                <a:ea typeface="HY견고딕" pitchFamily="18" charset="-127"/>
              </a:rPr>
              <a:t>?</a:t>
            </a:r>
            <a:endParaRPr lang="ko-KR" altLang="en-US" sz="7200" b="1" dirty="0"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 rot="20937578">
            <a:off x="2987824" y="4149080"/>
            <a:ext cx="1800200" cy="400110"/>
          </a:xfrm>
          <a:prstGeom prst="rect">
            <a:avLst/>
          </a:prstGeom>
          <a:solidFill>
            <a:srgbClr val="204C82"/>
          </a:solidFill>
        </p:spPr>
        <p:txBody>
          <a:bodyPr wrap="square" rtlCol="0">
            <a:spAutoFit/>
          </a:bodyPr>
          <a:lstStyle/>
          <a:p>
            <a:r>
              <a:rPr lang="ko-KR" altLang="en-US" sz="2000" dirty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난</a:t>
            </a:r>
            <a:r>
              <a:rPr lang="ko-KR" altLang="en-US" sz="2000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 성공할거야</a:t>
            </a:r>
            <a:endParaRPr lang="ko-KR" altLang="en-US" sz="2000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 rot="475121">
            <a:off x="3293118" y="4728025"/>
            <a:ext cx="2160240" cy="400110"/>
          </a:xfrm>
          <a:prstGeom prst="rect">
            <a:avLst/>
          </a:prstGeom>
          <a:solidFill>
            <a:srgbClr val="204C82"/>
          </a:solidFill>
        </p:spPr>
        <p:txBody>
          <a:bodyPr wrap="square" rtlCol="0">
            <a:spAutoFit/>
          </a:bodyPr>
          <a:lstStyle/>
          <a:p>
            <a:r>
              <a:rPr lang="ko-KR" altLang="en-US" sz="2000" b="1" dirty="0" smtClean="0">
                <a:solidFill>
                  <a:schemeClr val="bg1"/>
                </a:solidFill>
                <a:latin typeface="HY견고딕" pitchFamily="18" charset="-127"/>
                <a:ea typeface="HY견고딕" pitchFamily="18" charset="-127"/>
              </a:rPr>
              <a:t>남들보다 멋지게</a:t>
            </a:r>
            <a:endParaRPr lang="ko-KR" altLang="en-US" sz="2000" b="1" dirty="0">
              <a:solidFill>
                <a:schemeClr val="bg1"/>
              </a:solidFill>
              <a:latin typeface="HY견고딕" pitchFamily="18" charset="-127"/>
              <a:ea typeface="HY견고딕" pitchFamily="18" charset="-127"/>
            </a:endParaRPr>
          </a:p>
        </p:txBody>
      </p:sp>
      <p:pic>
        <p:nvPicPr>
          <p:cNvPr id="18" name="그림 17" descr="asdfghjkl;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3612" y="3212976"/>
            <a:ext cx="2830388" cy="44784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02  E" pathEditMode="relative" ptsTypes="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357290" y="1214422"/>
            <a:ext cx="2000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 smtClean="0">
                <a:solidFill>
                  <a:schemeClr val="accent3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  <a:cs typeface="한컴돋움" pitchFamily="18" charset="2"/>
              </a:rPr>
              <a:t>한우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00364" y="1571612"/>
            <a:ext cx="2271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 err="1" smtClean="0">
                <a:solidFill>
                  <a:srgbClr val="9ABB59"/>
                </a:solidFill>
                <a:latin typeface="HY견고딕" pitchFamily="18" charset="-127"/>
                <a:ea typeface="HY견고딕" pitchFamily="18" charset="-127"/>
              </a:rPr>
              <a:t>th</a:t>
            </a:r>
            <a:r>
              <a:rPr lang="ko-KR" altLang="en-US" sz="3200" dirty="0" err="1" smtClean="0">
                <a:solidFill>
                  <a:srgbClr val="9ABB59"/>
                </a:solidFill>
                <a:latin typeface="HY견고딕" pitchFamily="18" charset="-127"/>
                <a:ea typeface="HY견고딕" pitchFamily="18" charset="-127"/>
              </a:rPr>
              <a:t>ㅓ포터즈</a:t>
            </a:r>
            <a:endParaRPr lang="ko-KR" altLang="en-US" sz="3200" dirty="0">
              <a:solidFill>
                <a:srgbClr val="9ABB59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5" name="번개 4"/>
          <p:cNvSpPr/>
          <p:nvPr/>
        </p:nvSpPr>
        <p:spPr>
          <a:xfrm rot="4684928">
            <a:off x="5082153" y="704467"/>
            <a:ext cx="762289" cy="784836"/>
          </a:xfrm>
          <a:prstGeom prst="lightningBolt">
            <a:avLst/>
          </a:prstGeom>
          <a:solidFill>
            <a:srgbClr val="FAEE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6" name="번개 5"/>
          <p:cNvSpPr/>
          <p:nvPr/>
        </p:nvSpPr>
        <p:spPr>
          <a:xfrm rot="6014551">
            <a:off x="5316035" y="1143435"/>
            <a:ext cx="440757" cy="618185"/>
          </a:xfrm>
          <a:prstGeom prst="lightningBolt">
            <a:avLst/>
          </a:prstGeom>
          <a:solidFill>
            <a:srgbClr val="FAEE0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FFFF00"/>
              </a:solidFill>
            </a:endParaRPr>
          </a:p>
        </p:txBody>
      </p:sp>
      <p:sp>
        <p:nvSpPr>
          <p:cNvPr id="8" name="모서리가 둥근 사각형 설명선 7"/>
          <p:cNvSpPr/>
          <p:nvPr/>
        </p:nvSpPr>
        <p:spPr>
          <a:xfrm>
            <a:off x="1285852" y="2571744"/>
            <a:ext cx="6429420" cy="3071834"/>
          </a:xfrm>
          <a:prstGeom prst="wedgeRoundRectCallout">
            <a:avLst>
              <a:gd name="adj1" fmla="val -53004"/>
              <a:gd name="adj2" fmla="val -51341"/>
              <a:gd name="adj3" fmla="val 16667"/>
            </a:avLst>
          </a:prstGeom>
          <a:noFill/>
          <a:ln w="101600" cap="flat">
            <a:solidFill>
              <a:srgbClr val="00B050"/>
            </a:solidFill>
            <a:prstDash val="dash"/>
            <a:round/>
          </a:ln>
          <a:effectLst>
            <a:outerShdw dist="50800" sx="1000" sy="1000" algn="ctr" rotWithShape="0">
              <a:srgbClr val="000000">
                <a:alpha val="3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500166" y="2857496"/>
            <a:ext cx="6080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서포터즈는</a:t>
            </a:r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 홍보전문가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파워블로거만</a:t>
            </a:r>
            <a:r>
              <a:rPr lang="ko-KR" altLang="en-US" sz="2000" b="1" dirty="0" smtClean="0">
                <a:solidFill>
                  <a:schemeClr val="bg1">
                    <a:lumMod val="50000"/>
                  </a:schemeClr>
                </a:solidFill>
              </a:rPr>
              <a:t> 한다는 편견</a:t>
            </a:r>
            <a:r>
              <a:rPr lang="en-US" altLang="ko-KR" sz="2000" b="1" dirty="0" smtClean="0">
                <a:solidFill>
                  <a:schemeClr val="bg1">
                    <a:lumMod val="50000"/>
                  </a:schemeClr>
                </a:solidFill>
              </a:rPr>
              <a:t>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43636" y="1571612"/>
            <a:ext cx="1406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버려</a:t>
            </a:r>
            <a:r>
              <a:rPr lang="en-US" altLang="ko-KR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!!</a:t>
            </a:r>
            <a:endParaRPr lang="ko-KR" altLang="en-US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1604" y="3643314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dirty="0" smtClean="0"/>
              <a:t>축산학과</a:t>
            </a:r>
            <a:endParaRPr lang="ko-KR" alt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071802" y="3500438"/>
            <a:ext cx="27911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/>
              <a:t>미래의 축산인</a:t>
            </a:r>
            <a:endParaRPr lang="ko-KR" alt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71670" y="4572008"/>
            <a:ext cx="1394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/>
              <a:t>내가</a:t>
            </a:r>
            <a:r>
              <a:rPr lang="ko-KR" altLang="en-US" dirty="0" smtClean="0"/>
              <a:t> </a:t>
            </a:r>
            <a:r>
              <a:rPr lang="ko-KR" altLang="en-US" sz="2400" dirty="0" smtClean="0"/>
              <a:t>바로</a:t>
            </a:r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14744" y="4357694"/>
            <a:ext cx="357020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b="1" dirty="0" err="1" smtClean="0"/>
              <a:t>한우서포터즈</a:t>
            </a:r>
            <a:endParaRPr lang="ko-KR" altLang="en-US" sz="4400" b="1" dirty="0"/>
          </a:p>
        </p:txBody>
      </p:sp>
      <p:sp>
        <p:nvSpPr>
          <p:cNvPr id="15" name="포인트가 4개인 별 14"/>
          <p:cNvSpPr/>
          <p:nvPr/>
        </p:nvSpPr>
        <p:spPr>
          <a:xfrm rot="487975">
            <a:off x="6957978" y="4023615"/>
            <a:ext cx="357190" cy="428628"/>
          </a:xfrm>
          <a:prstGeom prst="star4">
            <a:avLst>
              <a:gd name="adj" fmla="val 22772"/>
            </a:avLst>
          </a:prstGeom>
          <a:solidFill>
            <a:srgbClr val="F0E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오른쪽으로 구부러진 화살표 18"/>
          <p:cNvSpPr/>
          <p:nvPr/>
        </p:nvSpPr>
        <p:spPr>
          <a:xfrm rot="11004107">
            <a:off x="7542276" y="1787454"/>
            <a:ext cx="641202" cy="1411718"/>
          </a:xfrm>
          <a:prstGeom prst="curvedRightArrow">
            <a:avLst>
              <a:gd name="adj1" fmla="val 50000"/>
              <a:gd name="adj2" fmla="val 86871"/>
              <a:gd name="adj3" fmla="val 29357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9ABB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 animBg="1"/>
      <p:bldP spid="6" grpId="0" animBg="1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1714464"/>
            <a:ext cx="9144000" cy="5143536"/>
          </a:xfrm>
          <a:prstGeom prst="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 w="92075" cap="flat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00166" y="428604"/>
            <a:ext cx="190308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아</a:t>
            </a:r>
            <a:r>
              <a:rPr lang="ko-KR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이</a:t>
            </a:r>
            <a:r>
              <a:rPr lang="ko-KR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디</a:t>
            </a:r>
            <a:r>
              <a:rPr lang="ko-KR" altLang="en-US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어</a:t>
            </a:r>
            <a:endParaRPr lang="ko-KR" altLang="en-US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214554"/>
            <a:ext cx="9289723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  </a:t>
            </a:r>
            <a:r>
              <a:rPr lang="ko-KR" altLang="en-US" sz="2000" dirty="0" smtClean="0"/>
              <a:t>외국사람들과 우리나라 사람들이 원하는 고기의 육질이 다르다고 들었습니다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이번에 외국</a:t>
            </a:r>
            <a:r>
              <a:rPr lang="ko-KR" altLang="en-US" sz="2000" dirty="0" smtClean="0"/>
              <a:t>에 </a:t>
            </a:r>
            <a:r>
              <a:rPr lang="ko-KR" altLang="en-US" sz="2000" dirty="0" smtClean="0"/>
              <a:t>사는 친척언니가 왔을 때 저희 지역의 한우브랜드인 </a:t>
            </a:r>
            <a:r>
              <a:rPr lang="ko-KR" altLang="en-US" sz="2000" dirty="0" err="1" smtClean="0"/>
              <a:t>조랑우랑을</a:t>
            </a:r>
            <a:endParaRPr lang="en-US" altLang="ko-KR" sz="2000" dirty="0" smtClean="0"/>
          </a:p>
          <a:p>
            <a:r>
              <a:rPr lang="ko-KR" altLang="en-US" sz="2000" dirty="0" smtClean="0"/>
              <a:t>맛보</a:t>
            </a:r>
            <a:r>
              <a:rPr lang="ko-KR" altLang="en-US" sz="2000" dirty="0" smtClean="0"/>
              <a:t>고 </a:t>
            </a:r>
            <a:r>
              <a:rPr lang="ko-KR" altLang="en-US" sz="2000" dirty="0" smtClean="0"/>
              <a:t>언니</a:t>
            </a:r>
            <a:r>
              <a:rPr lang="ko-KR" altLang="en-US" sz="2000" dirty="0" smtClean="0"/>
              <a:t>가 </a:t>
            </a:r>
            <a:r>
              <a:rPr lang="ko-KR" altLang="en-US" sz="2000" dirty="0" smtClean="0"/>
              <a:t>사는 곳의 고기와 육질 및 빛깔이 다르다고 하였습니다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 외국은 스테이크</a:t>
            </a:r>
            <a:r>
              <a:rPr lang="ko-KR" altLang="en-US" sz="2000" dirty="0" smtClean="0"/>
              <a:t>용 </a:t>
            </a:r>
            <a:r>
              <a:rPr lang="ko-KR" altLang="en-US" sz="2000" dirty="0" smtClean="0"/>
              <a:t>고기를 선호하기 때문에 씹는 맛과 탄탄한 육질을 선호하고 </a:t>
            </a:r>
            <a:endParaRPr lang="en-US" altLang="ko-KR" sz="2000" dirty="0" smtClean="0"/>
          </a:p>
          <a:p>
            <a:r>
              <a:rPr lang="ko-KR" altLang="en-US" sz="2000" dirty="0" smtClean="0"/>
              <a:t>우리나라 국민들은 근육 사이에 지방이 들어가있는</a:t>
            </a:r>
            <a:r>
              <a:rPr lang="en-US" altLang="ko-KR" sz="2000" dirty="0" smtClean="0"/>
              <a:t> (</a:t>
            </a:r>
            <a:r>
              <a:rPr lang="ko-KR" altLang="en-US" sz="2000" dirty="0" err="1" smtClean="0"/>
              <a:t>마블링이</a:t>
            </a:r>
            <a:r>
              <a:rPr lang="ko-KR" altLang="en-US" sz="2000" dirty="0" smtClean="0"/>
              <a:t> 있는</a:t>
            </a:r>
            <a:r>
              <a:rPr lang="en-US" altLang="ko-KR" sz="2000" dirty="0" smtClean="0"/>
              <a:t>) </a:t>
            </a:r>
            <a:r>
              <a:rPr lang="ko-KR" altLang="en-US" sz="2000" dirty="0" smtClean="0"/>
              <a:t>고기를 </a:t>
            </a:r>
            <a:endParaRPr lang="en-US" altLang="ko-KR" sz="2000" dirty="0" smtClean="0"/>
          </a:p>
          <a:p>
            <a:r>
              <a:rPr lang="ko-KR" altLang="en-US" sz="2000" dirty="0" smtClean="0"/>
              <a:t>선호한다고 합니다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그러므</a:t>
            </a:r>
            <a:r>
              <a:rPr lang="ko-KR" altLang="en-US" sz="2000" dirty="0" smtClean="0"/>
              <a:t>로 </a:t>
            </a:r>
            <a:r>
              <a:rPr lang="ko-KR" altLang="en-US" sz="2000" dirty="0" smtClean="0"/>
              <a:t>외국인들에게 스테이크용 고기가 보다</a:t>
            </a:r>
            <a:endParaRPr lang="en-US" altLang="ko-KR" sz="2000" dirty="0" smtClean="0"/>
          </a:p>
          <a:p>
            <a:r>
              <a:rPr lang="ko-KR" altLang="en-US" sz="2000" dirty="0" smtClean="0"/>
              <a:t>한우</a:t>
            </a:r>
            <a:r>
              <a:rPr lang="ko-KR" altLang="en-US" sz="2000" dirty="0" smtClean="0"/>
              <a:t>를 </a:t>
            </a:r>
            <a:r>
              <a:rPr lang="ko-KR" altLang="en-US" sz="2000" dirty="0" smtClean="0"/>
              <a:t>이용한 부드러운 맛을 느낄 수 있도록 다양한 조리법을 보여주어도 </a:t>
            </a:r>
            <a:endParaRPr lang="en-US" altLang="ko-KR" sz="2000" dirty="0" smtClean="0"/>
          </a:p>
          <a:p>
            <a:r>
              <a:rPr lang="ko-KR" altLang="en-US" sz="2000" dirty="0" smtClean="0"/>
              <a:t>좋을 것 같습니다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 </a:t>
            </a:r>
            <a:endParaRPr lang="en-US" altLang="ko-KR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357158" y="0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분</a:t>
            </a:r>
            <a:endParaRPr lang="en-US" altLang="ko-KR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4000"/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1714464"/>
            <a:ext cx="9144000" cy="5143536"/>
          </a:xfrm>
          <a:prstGeom prst="rect">
            <a:avLst/>
          </a:prstGeom>
          <a:solidFill>
            <a:schemeClr val="accent6">
              <a:lumMod val="20000"/>
              <a:lumOff val="80000"/>
              <a:alpha val="27000"/>
            </a:schemeClr>
          </a:solidFill>
          <a:ln w="92075" cap="flat"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2285992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/>
              <a:t> 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스테이크는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아이들보다 어른들의 입맛에 맞춘 음식입니다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그러므로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외국의 아이들의 입맛에 맞는 부드럽고 톡톡 튀는 맛으로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사로잡는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것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또한 좋은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방법이라고 생각합니다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한우를 보았을 때 외국인들은 외관상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자국의 소와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다를 것이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없다고 생각할 것입니다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영국은 </a:t>
            </a:r>
            <a:r>
              <a:rPr lang="ko-KR" altLang="en-US" sz="2000" dirty="0" err="1" smtClean="0">
                <a:latin typeface="맑은 고딕" pitchFamily="50" charset="-127"/>
                <a:ea typeface="맑은 고딕" pitchFamily="50" charset="-127"/>
              </a:rPr>
              <a:t>광우병의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위험이 큰 나라입니다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하지만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맛을 보고 한우의 안전성을 된다면 믿고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관심을 가질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것입니다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우리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한우는 런던현지에서 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“</a:t>
            </a:r>
            <a:r>
              <a:rPr lang="ko-KR" altLang="en-US" sz="2000" dirty="0" err="1" smtClean="0">
                <a:latin typeface="맑은 고딕" pitchFamily="50" charset="-127"/>
                <a:ea typeface="맑은 고딕" pitchFamily="50" charset="-127"/>
              </a:rPr>
              <a:t>광우병으로부터의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안전성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”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이라는 슬로건으로 </a:t>
            </a:r>
            <a:endParaRPr lang="en-US" altLang="ko-KR" sz="2000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시작해 코리안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비프의 맛과 품질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,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 대량사육을 하지 않는다는 장점으로 나아간다면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좋은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발돋움이 될 것 </a:t>
            </a:r>
            <a:r>
              <a:rPr lang="ko-KR" altLang="en-US" sz="2000" dirty="0" smtClean="0">
                <a:latin typeface="맑은 고딕" pitchFamily="50" charset="-127"/>
                <a:ea typeface="맑은 고딕" pitchFamily="50" charset="-127"/>
              </a:rPr>
              <a:t>같습니다</a:t>
            </a:r>
            <a:r>
              <a:rPr lang="en-US" altLang="ko-KR" sz="2000" dirty="0" smtClean="0">
                <a:latin typeface="맑은 고딕" pitchFamily="50" charset="-127"/>
                <a:ea typeface="맑은 고딕" pitchFamily="50" charset="-127"/>
              </a:rPr>
              <a:t>.</a:t>
            </a:r>
            <a:endParaRPr lang="ko-KR" altLang="en-US" sz="200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0166" y="428604"/>
            <a:ext cx="1903085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ko-KR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아</a:t>
            </a:r>
            <a:r>
              <a:rPr lang="ko-KR" altLang="en-US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이</a:t>
            </a:r>
            <a:r>
              <a:rPr lang="ko-KR" altLang="en-US" sz="4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디</a:t>
            </a:r>
            <a:r>
              <a:rPr lang="ko-KR" altLang="en-US" sz="2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어</a:t>
            </a:r>
            <a:endParaRPr lang="ko-KR" altLang="en-US" sz="2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57158" y="0"/>
            <a:ext cx="228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5</a:t>
            </a:r>
            <a:r>
              <a:rPr lang="ko-KR" alt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분</a:t>
            </a:r>
            <a:endParaRPr lang="en-US" altLang="ko-KR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71670" y="4643446"/>
            <a:ext cx="66672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3600" dirty="0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귀 사의 무궁한 영광과 </a:t>
            </a:r>
            <a:endParaRPr lang="en-US" altLang="ko-KR" sz="3600" dirty="0" smtClean="0">
              <a:solidFill>
                <a:srgbClr val="B45DF5"/>
              </a:solidFill>
              <a:latin typeface="HY견고딕" pitchFamily="18" charset="-127"/>
              <a:ea typeface="HY견고딕" pitchFamily="18" charset="-127"/>
            </a:endParaRPr>
          </a:p>
          <a:p>
            <a:pPr algn="r"/>
            <a:r>
              <a:rPr lang="ko-KR" altLang="en-US" sz="3600" dirty="0" err="1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축산인들</a:t>
            </a:r>
            <a:r>
              <a:rPr lang="ko-KR" altLang="en-US" sz="3600" dirty="0" err="1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의</a:t>
            </a:r>
            <a:r>
              <a:rPr lang="ko-KR" altLang="en-US" sz="3600" dirty="0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ko-KR" altLang="en-US" sz="3600" dirty="0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번창을 기원합니다</a:t>
            </a:r>
            <a:r>
              <a:rPr lang="en-US" altLang="ko-KR" sz="3600" dirty="0" smtClean="0">
                <a:solidFill>
                  <a:srgbClr val="B45DF5"/>
                </a:solidFill>
                <a:latin typeface="HY견고딕" pitchFamily="18" charset="-127"/>
                <a:ea typeface="HY견고딕" pitchFamily="18" charset="-127"/>
              </a:rPr>
              <a:t>.</a:t>
            </a:r>
            <a:endParaRPr lang="ko-KR" altLang="en-US" sz="3600" dirty="0">
              <a:solidFill>
                <a:srgbClr val="B45DF5"/>
              </a:solidFill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284</Words>
  <Application>Microsoft Office PowerPoint</Application>
  <PresentationFormat>화면 슬라이드 쇼(4:3)</PresentationFormat>
  <Paragraphs>88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TG</cp:lastModifiedBy>
  <cp:revision>45</cp:revision>
  <dcterms:created xsi:type="dcterms:W3CDTF">2012-06-08T09:25:01Z</dcterms:created>
  <dcterms:modified xsi:type="dcterms:W3CDTF">2012-06-26T16:18:11Z</dcterms:modified>
</cp:coreProperties>
</file>