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303" r:id="rId2"/>
    <p:sldId id="287" r:id="rId3"/>
    <p:sldId id="265" r:id="rId4"/>
    <p:sldId id="301" r:id="rId5"/>
    <p:sldId id="300" r:id="rId6"/>
    <p:sldId id="281" r:id="rId7"/>
    <p:sldId id="296" r:id="rId8"/>
    <p:sldId id="302" r:id="rId9"/>
    <p:sldId id="297" r:id="rId10"/>
    <p:sldId id="298" r:id="rId11"/>
    <p:sldId id="280" r:id="rId12"/>
    <p:sldId id="278" r:id="rId13"/>
    <p:sldId id="382" r:id="rId14"/>
    <p:sldId id="353" r:id="rId15"/>
    <p:sldId id="354" r:id="rId16"/>
    <p:sldId id="355" r:id="rId17"/>
    <p:sldId id="356" r:id="rId18"/>
    <p:sldId id="357" r:id="rId19"/>
    <p:sldId id="358" r:id="rId20"/>
    <p:sldId id="359" r:id="rId21"/>
    <p:sldId id="360" r:id="rId22"/>
    <p:sldId id="361" r:id="rId23"/>
    <p:sldId id="362" r:id="rId24"/>
    <p:sldId id="363" r:id="rId25"/>
    <p:sldId id="364" r:id="rId26"/>
    <p:sldId id="365" r:id="rId27"/>
    <p:sldId id="366" r:id="rId28"/>
    <p:sldId id="367" r:id="rId29"/>
    <p:sldId id="368" r:id="rId30"/>
    <p:sldId id="369" r:id="rId31"/>
    <p:sldId id="370" r:id="rId32"/>
    <p:sldId id="371" r:id="rId33"/>
    <p:sldId id="372" r:id="rId34"/>
    <p:sldId id="373" r:id="rId35"/>
    <p:sldId id="374" r:id="rId36"/>
    <p:sldId id="375" r:id="rId37"/>
    <p:sldId id="376" r:id="rId38"/>
    <p:sldId id="377" r:id="rId39"/>
    <p:sldId id="378" r:id="rId40"/>
    <p:sldId id="379" r:id="rId41"/>
    <p:sldId id="380" r:id="rId42"/>
    <p:sldId id="381" r:id="rId43"/>
    <p:sldId id="308" r:id="rId44"/>
    <p:sldId id="350" r:id="rId45"/>
    <p:sldId id="351" r:id="rId46"/>
    <p:sldId id="352" r:id="rId47"/>
    <p:sldId id="309" r:id="rId48"/>
    <p:sldId id="346" r:id="rId49"/>
    <p:sldId id="347" r:id="rId50"/>
    <p:sldId id="348" r:id="rId51"/>
    <p:sldId id="349" r:id="rId52"/>
    <p:sldId id="345" r:id="rId53"/>
    <p:sldId id="314" r:id="rId54"/>
    <p:sldId id="313" r:id="rId55"/>
    <p:sldId id="315" r:id="rId56"/>
    <p:sldId id="383" r:id="rId57"/>
    <p:sldId id="384" r:id="rId58"/>
    <p:sldId id="385" r:id="rId59"/>
    <p:sldId id="279" r:id="rId60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16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04" autoAdjust="0"/>
  </p:normalViewPr>
  <p:slideViewPr>
    <p:cSldViewPr showGuides="1">
      <p:cViewPr>
        <p:scale>
          <a:sx n="70" d="100"/>
          <a:sy n="70" d="100"/>
        </p:scale>
        <p:origin x="-1386" y="-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36D72A-C153-4624-B712-397163951F77}" type="datetimeFigureOut">
              <a:rPr lang="ko-KR" altLang="en-US" smtClean="0"/>
              <a:t>2012-07-08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FF0AF3-3F8D-469D-B015-CA34D3D9D89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43330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1C138-698D-49AD-BF51-C0F7E0335C40}" type="datetimeFigureOut">
              <a:rPr lang="ko-KR" altLang="en-US" smtClean="0"/>
              <a:t>2012-07-08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279-F19F-4EBC-89C0-897D374867E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37630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1C138-698D-49AD-BF51-C0F7E0335C40}" type="datetimeFigureOut">
              <a:rPr lang="ko-KR" altLang="en-US" smtClean="0"/>
              <a:t>2012-07-08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279-F19F-4EBC-89C0-897D374867E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93165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1C138-698D-49AD-BF51-C0F7E0335C40}" type="datetimeFigureOut">
              <a:rPr lang="ko-KR" altLang="en-US" smtClean="0"/>
              <a:t>2012-07-08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279-F19F-4EBC-89C0-897D374867E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39677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1C138-698D-49AD-BF51-C0F7E0335C40}" type="datetimeFigureOut">
              <a:rPr lang="ko-KR" altLang="en-US" smtClean="0"/>
              <a:t>2012-07-08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279-F19F-4EBC-89C0-897D374867E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2763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1C138-698D-49AD-BF51-C0F7E0335C40}" type="datetimeFigureOut">
              <a:rPr lang="ko-KR" altLang="en-US" smtClean="0"/>
              <a:t>2012-07-08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279-F19F-4EBC-89C0-897D374867E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8114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1C138-698D-49AD-BF51-C0F7E0335C40}" type="datetimeFigureOut">
              <a:rPr lang="ko-KR" altLang="en-US" smtClean="0"/>
              <a:t>2012-07-08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279-F19F-4EBC-89C0-897D374867E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32567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1C138-698D-49AD-BF51-C0F7E0335C40}" type="datetimeFigureOut">
              <a:rPr lang="ko-KR" altLang="en-US" smtClean="0"/>
              <a:t>2012-07-08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279-F19F-4EBC-89C0-897D374867E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81015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1C138-698D-49AD-BF51-C0F7E0335C40}" type="datetimeFigureOut">
              <a:rPr lang="ko-KR" altLang="en-US" smtClean="0"/>
              <a:t>2012-07-08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279-F19F-4EBC-89C0-897D374867E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88978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1C138-698D-49AD-BF51-C0F7E0335C40}" type="datetimeFigureOut">
              <a:rPr lang="ko-KR" altLang="en-US" smtClean="0"/>
              <a:t>2012-07-08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279-F19F-4EBC-89C0-897D374867E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17018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1C138-698D-49AD-BF51-C0F7E0335C40}" type="datetimeFigureOut">
              <a:rPr lang="ko-KR" altLang="en-US" smtClean="0"/>
              <a:t>2012-07-08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279-F19F-4EBC-89C0-897D374867E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20262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1C138-698D-49AD-BF51-C0F7E0335C40}" type="datetimeFigureOut">
              <a:rPr lang="ko-KR" altLang="en-US" smtClean="0"/>
              <a:t>2012-07-08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279-F19F-4EBC-89C0-897D374867E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4010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81C138-698D-49AD-BF51-C0F7E0335C40}" type="datetimeFigureOut">
              <a:rPr lang="ko-KR" altLang="en-US" smtClean="0"/>
              <a:t>2012-07-08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60E279-F19F-4EBC-89C0-897D374867E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75496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11" Type="http://schemas.openxmlformats.org/officeDocument/2006/relationships/image" Target="../media/image21.jpg"/><Relationship Id="rId5" Type="http://schemas.openxmlformats.org/officeDocument/2006/relationships/image" Target="../media/image15.jpg"/><Relationship Id="rId10" Type="http://schemas.openxmlformats.org/officeDocument/2006/relationships/image" Target="../media/image20.jpg"/><Relationship Id="rId4" Type="http://schemas.openxmlformats.org/officeDocument/2006/relationships/image" Target="../media/image14.jpg"/><Relationship Id="rId9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7" Type="http://schemas.openxmlformats.org/officeDocument/2006/relationships/image" Target="../media/image73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77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g"/><Relationship Id="rId3" Type="http://schemas.openxmlformats.org/officeDocument/2006/relationships/image" Target="../media/image94.jpg"/><Relationship Id="rId7" Type="http://schemas.openxmlformats.org/officeDocument/2006/relationships/image" Target="../media/image98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g"/><Relationship Id="rId5" Type="http://schemas.openxmlformats.org/officeDocument/2006/relationships/image" Target="../media/image96.jpg"/><Relationship Id="rId10" Type="http://schemas.openxmlformats.org/officeDocument/2006/relationships/image" Target="../media/image101.jpg"/><Relationship Id="rId4" Type="http://schemas.openxmlformats.org/officeDocument/2006/relationships/image" Target="../media/image95.jpg"/><Relationship Id="rId9" Type="http://schemas.openxmlformats.org/officeDocument/2006/relationships/image" Target="../media/image100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cebook.com/hwanseo.yang" TargetMode="External"/><Relationship Id="rId2" Type="http://schemas.openxmlformats.org/officeDocument/2006/relationships/hyperlink" Target="http://blog.naver.com/hwanseo207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9.jpeg"/><Relationship Id="rId4" Type="http://schemas.openxmlformats.org/officeDocument/2006/relationships/hyperlink" Target="https://twitter.com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323528" y="1340768"/>
            <a:ext cx="8174142" cy="43924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6000" dirty="0" smtClean="0">
                <a:ln>
                  <a:solidFill>
                    <a:srgbClr val="FF0066"/>
                  </a:solidFill>
                </a:ln>
                <a:solidFill>
                  <a:srgbClr val="FF0066"/>
                </a:solidFill>
                <a:latin typeface="나눔손글씨 붓" pitchFamily="66" charset="-127"/>
                <a:ea typeface="나눔손글씨 붓" pitchFamily="66" charset="-127"/>
              </a:rPr>
              <a:t>대한민국의 牛승을 위해 </a:t>
            </a:r>
            <a:endParaRPr lang="en-US" altLang="ko-KR" sz="6000" dirty="0" smtClean="0">
              <a:ln>
                <a:solidFill>
                  <a:srgbClr val="FF0066"/>
                </a:solidFill>
              </a:ln>
              <a:solidFill>
                <a:srgbClr val="FF0066"/>
              </a:solidFill>
              <a:latin typeface="나눔손글씨 붓" pitchFamily="66" charset="-127"/>
              <a:ea typeface="나눔손글씨 붓" pitchFamily="66" charset="-127"/>
            </a:endParaRPr>
          </a:p>
          <a:p>
            <a:pPr algn="ctr"/>
            <a:r>
              <a:rPr lang="ko-KR" altLang="en-US" sz="6000" dirty="0" err="1" smtClean="0">
                <a:ln>
                  <a:solidFill>
                    <a:srgbClr val="FF0066"/>
                  </a:solidFill>
                </a:ln>
                <a:solidFill>
                  <a:srgbClr val="FF0066"/>
                </a:solidFill>
                <a:latin typeface="나눔손글씨 붓" pitchFamily="66" charset="-127"/>
                <a:ea typeface="나눔손글씨 붓" pitchFamily="66" charset="-127"/>
              </a:rPr>
              <a:t>한우서포터즈가</a:t>
            </a:r>
            <a:r>
              <a:rPr lang="ko-KR" altLang="en-US" sz="6000" dirty="0" smtClean="0">
                <a:ln>
                  <a:solidFill>
                    <a:srgbClr val="FF0066"/>
                  </a:solidFill>
                </a:ln>
                <a:solidFill>
                  <a:srgbClr val="FF0066"/>
                </a:solidFill>
                <a:latin typeface="나눔손글씨 붓" pitchFamily="66" charset="-127"/>
                <a:ea typeface="나눔손글씨 붓" pitchFamily="66" charset="-127"/>
              </a:rPr>
              <a:t> 되고자 하는</a:t>
            </a:r>
            <a:endParaRPr lang="en-US" altLang="ko-KR" sz="6000" dirty="0" smtClean="0">
              <a:ln>
                <a:solidFill>
                  <a:srgbClr val="FF0066"/>
                </a:solidFill>
              </a:ln>
              <a:solidFill>
                <a:srgbClr val="FF0066"/>
              </a:solidFill>
              <a:latin typeface="나눔손글씨 붓" pitchFamily="66" charset="-127"/>
              <a:ea typeface="나눔손글씨 붓" pitchFamily="66" charset="-127"/>
            </a:endParaRPr>
          </a:p>
          <a:p>
            <a:pPr algn="ctr"/>
            <a:endParaRPr lang="en-US" altLang="ko-KR" sz="6000" dirty="0">
              <a:ln>
                <a:solidFill>
                  <a:srgbClr val="FF0066"/>
                </a:solidFill>
              </a:ln>
              <a:solidFill>
                <a:srgbClr val="FF0066"/>
              </a:solidFill>
              <a:latin typeface="나눔손글씨 붓" pitchFamily="66" charset="-127"/>
              <a:ea typeface="나눔손글씨 붓" pitchFamily="66" charset="-127"/>
            </a:endParaRPr>
          </a:p>
          <a:p>
            <a:pPr algn="ctr"/>
            <a:r>
              <a:rPr lang="ko-KR" altLang="en-US" sz="6000" dirty="0" smtClean="0">
                <a:ln>
                  <a:solidFill>
                    <a:srgbClr val="FF0066"/>
                  </a:solidFill>
                </a:ln>
                <a:solidFill>
                  <a:srgbClr val="FF0066"/>
                </a:solidFill>
                <a:latin typeface="나눔손글씨 붓" pitchFamily="66" charset="-127"/>
                <a:ea typeface="나눔손글씨 붓" pitchFamily="66" charset="-127"/>
              </a:rPr>
              <a:t>열정 가득한 지원자 </a:t>
            </a:r>
            <a:endParaRPr lang="en-US" altLang="ko-KR" sz="6000" dirty="0" smtClean="0">
              <a:ln>
                <a:solidFill>
                  <a:srgbClr val="FF0066"/>
                </a:solidFill>
              </a:ln>
              <a:solidFill>
                <a:srgbClr val="FF0066"/>
              </a:solidFill>
              <a:latin typeface="나눔손글씨 붓" pitchFamily="66" charset="-127"/>
              <a:ea typeface="나눔손글씨 붓" pitchFamily="66" charset="-127"/>
            </a:endParaRPr>
          </a:p>
          <a:p>
            <a:pPr algn="ctr"/>
            <a:r>
              <a:rPr lang="ko-KR" altLang="en-US" sz="6000" dirty="0" err="1" smtClean="0">
                <a:ln>
                  <a:solidFill>
                    <a:srgbClr val="FF0066"/>
                  </a:solidFill>
                </a:ln>
                <a:solidFill>
                  <a:srgbClr val="FF0066"/>
                </a:solidFill>
                <a:latin typeface="나눔손글씨 붓" pitchFamily="66" charset="-127"/>
                <a:ea typeface="나눔손글씨 붓" pitchFamily="66" charset="-127"/>
              </a:rPr>
              <a:t>퐝서를</a:t>
            </a:r>
            <a:r>
              <a:rPr lang="ko-KR" altLang="en-US" sz="6000" dirty="0" smtClean="0">
                <a:ln>
                  <a:solidFill>
                    <a:srgbClr val="FF0066"/>
                  </a:solidFill>
                </a:ln>
                <a:solidFill>
                  <a:srgbClr val="FF0066"/>
                </a:solidFill>
                <a:latin typeface="나눔손글씨 붓" pitchFamily="66" charset="-127"/>
                <a:ea typeface="나눔손글씨 붓" pitchFamily="66" charset="-127"/>
              </a:rPr>
              <a:t> 소개합니다</a:t>
            </a:r>
            <a:r>
              <a:rPr lang="en-US" altLang="ko-KR" sz="6000" dirty="0" smtClean="0">
                <a:ln>
                  <a:solidFill>
                    <a:srgbClr val="FF0066"/>
                  </a:solidFill>
                </a:ln>
                <a:solidFill>
                  <a:srgbClr val="FF0066"/>
                </a:solidFill>
                <a:latin typeface="나눔손글씨 붓" pitchFamily="66" charset="-127"/>
                <a:ea typeface="나눔손글씨 붓" pitchFamily="66" charset="-127"/>
              </a:rPr>
              <a:t>.</a:t>
            </a:r>
            <a:endParaRPr lang="ko-KR" altLang="en-US" sz="6000" dirty="0">
              <a:ln>
                <a:solidFill>
                  <a:srgbClr val="FF0066"/>
                </a:solidFill>
              </a:ln>
              <a:solidFill>
                <a:srgbClr val="FF0066"/>
              </a:solidFill>
              <a:latin typeface="나눔손글씨 붓" pitchFamily="66" charset="-127"/>
              <a:ea typeface="나눔손글씨 붓" pitchFamily="66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23211" y="6381328"/>
            <a:ext cx="4520789" cy="1138773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ko-KR" altLang="en-US" sz="16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폰트는 </a:t>
            </a:r>
            <a:r>
              <a:rPr lang="ko-KR" altLang="en-US" sz="1600" dirty="0" err="1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나눔고딕체와</a:t>
            </a:r>
            <a:r>
              <a:rPr lang="ko-KR" altLang="en-US" sz="16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 </a:t>
            </a:r>
            <a:r>
              <a:rPr lang="ko-KR" altLang="en-US" sz="1600" dirty="0" err="1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서울남산체에</a:t>
            </a:r>
            <a:r>
              <a:rPr lang="ko-KR" altLang="en-US" sz="16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 맞춰져 있습니다</a:t>
            </a:r>
            <a:r>
              <a:rPr lang="en-US" altLang="ko-KR" sz="16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endParaRPr lang="en-US" altLang="ko-KR" sz="1600" dirty="0">
              <a:latin typeface="서울남산체 B" pitchFamily="18" charset="-127"/>
              <a:ea typeface="서울남산체 B" pitchFamily="18" charset="-127"/>
            </a:endParaRPr>
          </a:p>
          <a:p>
            <a:endParaRPr lang="en-US" altLang="ko-KR" sz="1600" dirty="0" smtClean="0">
              <a:latin typeface="서울남산체 B" pitchFamily="18" charset="-127"/>
              <a:ea typeface="서울남산체 B" pitchFamily="18" charset="-127"/>
            </a:endParaRPr>
          </a:p>
          <a:p>
            <a:endParaRPr lang="ko-KR" altLang="en-US" sz="2000" b="1" dirty="0">
              <a:latin typeface="서울남산체 B" pitchFamily="18" charset="-127"/>
              <a:ea typeface="서울남산체 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75600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그림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214" y="494377"/>
            <a:ext cx="9211589" cy="5937418"/>
          </a:xfrm>
          <a:prstGeom prst="rect">
            <a:avLst/>
          </a:prstGeom>
        </p:spPr>
      </p:pic>
      <p:sp>
        <p:nvSpPr>
          <p:cNvPr id="17" name="직사각형 16"/>
          <p:cNvSpPr/>
          <p:nvPr/>
        </p:nvSpPr>
        <p:spPr>
          <a:xfrm>
            <a:off x="4860032" y="692696"/>
            <a:ext cx="4104456" cy="547260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2400" b="1" dirty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8</a:t>
            </a:r>
            <a:r>
              <a:rPr lang="en-US" altLang="ko-KR" sz="2400" b="1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. </a:t>
            </a:r>
            <a:r>
              <a:rPr lang="ko-KR" altLang="en-US" sz="2400" b="1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나는 감동 </a:t>
            </a:r>
            <a:r>
              <a:rPr lang="en-US" altLang="ko-KR" sz="2400" b="1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delivery man</a:t>
            </a:r>
          </a:p>
          <a:p>
            <a:pPr marL="342900" indent="-342900">
              <a:buAutoNum type="arabicPeriod"/>
            </a:pPr>
            <a:endParaRPr lang="en-US" altLang="ko-KR" dirty="0" smtClean="0">
              <a:solidFill>
                <a:sysClr val="windowText" lastClr="000000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저의 </a:t>
            </a:r>
            <a:r>
              <a:rPr lang="ko-KR" altLang="en-US" dirty="0" err="1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포스팅을</a:t>
            </a:r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 보는 사람들마다 자주 하는 말이 있습니다</a:t>
            </a:r>
            <a:r>
              <a:rPr lang="en-US" altLang="ko-KR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. ‘</a:t>
            </a:r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아 </a:t>
            </a:r>
            <a:r>
              <a:rPr lang="ko-KR" altLang="en-US" dirty="0" err="1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퐝서님</a:t>
            </a:r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 제가 여행을 하고 있는 듯한 느낌이네요</a:t>
            </a:r>
            <a:r>
              <a:rPr lang="en-US" altLang="ko-KR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’, ‘</a:t>
            </a:r>
            <a:r>
              <a:rPr lang="ko-KR" altLang="en-US" dirty="0" err="1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퐝서님</a:t>
            </a:r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 덕분에 간접적으로 여행을 했습니다</a:t>
            </a:r>
            <a:r>
              <a:rPr lang="en-US" altLang="ko-KR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’ </a:t>
            </a:r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등등의 이야기를 들으며 큰 뿌듯함을 느꼈습니다</a:t>
            </a:r>
            <a:r>
              <a:rPr lang="en-US" altLang="ko-KR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endParaRPr lang="en-US" altLang="ko-KR" dirty="0">
              <a:solidFill>
                <a:sysClr val="windowText" lastClr="000000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이번에 런던으로 가서 저만의 시각과 감성으로 기술된 </a:t>
            </a:r>
            <a:r>
              <a:rPr lang="ko-KR" altLang="en-US" dirty="0" err="1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서포터즈</a:t>
            </a:r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 활동기에서 사람들이 또 큰 감동을 느낄 수 있도록 하고 싶습니다</a:t>
            </a:r>
            <a:r>
              <a:rPr lang="en-US" altLang="ko-KR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5701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6" y="620688"/>
            <a:ext cx="3771900" cy="323850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390" y="620688"/>
            <a:ext cx="3676650" cy="3143250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92" y="620688"/>
            <a:ext cx="3619500" cy="3114675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602" y="548680"/>
            <a:ext cx="3714750" cy="2686050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195" y="548680"/>
            <a:ext cx="3743325" cy="3209925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7" y="3014003"/>
            <a:ext cx="3609975" cy="3381375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3037815"/>
            <a:ext cx="4410075" cy="3333750"/>
          </a:xfrm>
          <a:prstGeom prst="rect">
            <a:avLst/>
          </a:prstGeom>
        </p:spPr>
      </p:pic>
      <p:pic>
        <p:nvPicPr>
          <p:cNvPr id="26" name="그림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2996953"/>
            <a:ext cx="3638550" cy="3398426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600" y="3068960"/>
            <a:ext cx="4114800" cy="3114675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545" y="2924944"/>
            <a:ext cx="3714750" cy="3248025"/>
          </a:xfrm>
          <a:prstGeom prst="rect">
            <a:avLst/>
          </a:prstGeom>
        </p:spPr>
      </p:pic>
      <p:sp>
        <p:nvSpPr>
          <p:cNvPr id="23" name="직사각형 22"/>
          <p:cNvSpPr/>
          <p:nvPr/>
        </p:nvSpPr>
        <p:spPr>
          <a:xfrm>
            <a:off x="4860032" y="692696"/>
            <a:ext cx="4104456" cy="547260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2400" b="1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9. </a:t>
            </a:r>
            <a:r>
              <a:rPr lang="ko-KR" altLang="en-US" sz="2400" b="1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나는 </a:t>
            </a:r>
            <a:r>
              <a:rPr lang="en-US" altLang="ko-KR" sz="2400" b="1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SNS Specialist</a:t>
            </a:r>
          </a:p>
          <a:p>
            <a:pPr marL="342900" indent="-342900">
              <a:buAutoNum type="arabicPeriod"/>
            </a:pPr>
            <a:endParaRPr lang="en-US" altLang="ko-KR" dirty="0" smtClean="0">
              <a:solidFill>
                <a:sysClr val="windowText" lastClr="000000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저는 </a:t>
            </a:r>
            <a:r>
              <a:rPr lang="ko-KR" altLang="en-US" dirty="0" err="1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블로그</a:t>
            </a:r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 외에도 </a:t>
            </a:r>
            <a:r>
              <a:rPr lang="ko-KR" altLang="en-US" dirty="0" err="1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페이스북</a:t>
            </a:r>
            <a:r>
              <a:rPr lang="en-US" altLang="ko-KR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, </a:t>
            </a:r>
            <a:r>
              <a:rPr lang="ko-KR" altLang="en-US" dirty="0" err="1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트위터</a:t>
            </a:r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 운영을 활발하게 하고 있으며</a:t>
            </a:r>
            <a:r>
              <a:rPr lang="en-US" altLang="ko-KR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, </a:t>
            </a:r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운영에 있어서 누구보다 자신이 있습니다</a:t>
            </a:r>
            <a:r>
              <a:rPr lang="en-US" altLang="ko-KR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endParaRPr lang="en-US" altLang="ko-KR" dirty="0" smtClean="0">
              <a:solidFill>
                <a:sysClr val="windowText" lastClr="000000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저는 이처럼 사람들의 이목을 확 잡을 수 있는 저의 여행사진들을 매일 </a:t>
            </a:r>
            <a:r>
              <a:rPr lang="en-US" altLang="ko-KR" dirty="0" err="1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sns</a:t>
            </a:r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에 업데이트하면서 저만의 여행이야기를 사람들에게 소개하려고 많은 노력을 하고 있습니다</a:t>
            </a:r>
            <a:r>
              <a:rPr lang="en-US" altLang="ko-KR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endParaRPr lang="en-US" altLang="ko-KR" dirty="0">
              <a:solidFill>
                <a:sysClr val="windowText" lastClr="000000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이번에는 한우 </a:t>
            </a:r>
            <a:r>
              <a:rPr lang="ko-KR" altLang="en-US" dirty="0" err="1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서포터즈로서</a:t>
            </a:r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 런던에서의 활동기를 매일 매일 업데이트하겠습니다</a:t>
            </a:r>
            <a:r>
              <a:rPr lang="en-US" altLang="ko-KR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4106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80"/>
            <a:ext cx="9144000" cy="5904656"/>
          </a:xfrm>
          <a:prstGeom prst="rect">
            <a:avLst/>
          </a:prstGeom>
        </p:spPr>
      </p:pic>
      <p:sp>
        <p:nvSpPr>
          <p:cNvPr id="15" name="직사각형 14"/>
          <p:cNvSpPr/>
          <p:nvPr/>
        </p:nvSpPr>
        <p:spPr>
          <a:xfrm>
            <a:off x="4860032" y="692696"/>
            <a:ext cx="4104456" cy="547260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2400" b="1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10. </a:t>
            </a:r>
            <a:r>
              <a:rPr lang="ko-KR" altLang="en-US" sz="2400" b="1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나는 </a:t>
            </a:r>
            <a:r>
              <a:rPr lang="en-US" altLang="ko-KR" sz="2400" b="1" dirty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D</a:t>
            </a:r>
            <a:r>
              <a:rPr lang="en-US" altLang="ko-KR" sz="2400" b="1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reamer</a:t>
            </a:r>
          </a:p>
          <a:p>
            <a:pPr marL="342900" indent="-342900">
              <a:buAutoNum type="arabicPeriod"/>
            </a:pPr>
            <a:endParaRPr lang="en-US" altLang="ko-KR" dirty="0" smtClean="0">
              <a:solidFill>
                <a:sysClr val="windowText" lastClr="000000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저는 항상 꿈을 꾸는 </a:t>
            </a:r>
            <a:r>
              <a:rPr lang="ko-KR" altLang="en-US" dirty="0" err="1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드리머입니다</a:t>
            </a:r>
            <a:r>
              <a:rPr lang="en-US" altLang="ko-KR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. </a:t>
            </a:r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올림픽</a:t>
            </a:r>
            <a:r>
              <a:rPr lang="en-US" altLang="ko-KR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, </a:t>
            </a:r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월드컵 개최국에서 올림픽</a:t>
            </a:r>
            <a:r>
              <a:rPr lang="en-US" altLang="ko-KR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, </a:t>
            </a:r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월드컵 즐기기는 저의 </a:t>
            </a:r>
            <a:r>
              <a:rPr lang="ko-KR" altLang="en-US" dirty="0" err="1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버킷리스트에</a:t>
            </a:r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 포함되어 있는 항목입니다</a:t>
            </a:r>
            <a:r>
              <a:rPr lang="en-US" altLang="ko-KR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endParaRPr lang="en-US" altLang="ko-KR" dirty="0">
              <a:solidFill>
                <a:sysClr val="windowText" lastClr="000000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지금 저는 대학생활 마지막 청춘을 보내고 있습니다</a:t>
            </a:r>
            <a:r>
              <a:rPr lang="en-US" altLang="ko-KR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. </a:t>
            </a:r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이번이 저의 </a:t>
            </a:r>
            <a:r>
              <a:rPr lang="ko-KR" altLang="en-US" dirty="0" err="1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버킷리스트를</a:t>
            </a:r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 실현할 마지막 기회라고 생각하고</a:t>
            </a:r>
            <a:r>
              <a:rPr lang="en-US" altLang="ko-KR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, </a:t>
            </a:r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정말 큰 열정을 다해 임하고 싶습니다</a:t>
            </a:r>
            <a:r>
              <a:rPr lang="en-US" altLang="ko-KR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. </a:t>
            </a:r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대학시절 마지막 방학에 정말 평생 잊을 수 없는 소중한 추억을 만들고 싶습니다</a:t>
            </a:r>
            <a:r>
              <a:rPr lang="en-US" altLang="ko-KR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8465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323528" y="1340768"/>
            <a:ext cx="8174142" cy="43924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6000" dirty="0" smtClean="0">
                <a:ln>
                  <a:solidFill>
                    <a:srgbClr val="FF0066"/>
                  </a:solidFill>
                </a:ln>
                <a:solidFill>
                  <a:srgbClr val="FF0066"/>
                </a:solidFill>
                <a:latin typeface="나눔손글씨 붓" pitchFamily="66" charset="-127"/>
                <a:ea typeface="나눔손글씨 붓" pitchFamily="66" charset="-127"/>
              </a:rPr>
              <a:t>나 </a:t>
            </a:r>
            <a:r>
              <a:rPr lang="ko-KR" altLang="en-US" sz="6000" dirty="0" err="1" smtClean="0">
                <a:ln>
                  <a:solidFill>
                    <a:srgbClr val="FF0066"/>
                  </a:solidFill>
                </a:ln>
                <a:solidFill>
                  <a:srgbClr val="FF0066"/>
                </a:solidFill>
                <a:latin typeface="나눔손글씨 붓" pitchFamily="66" charset="-127"/>
                <a:ea typeface="나눔손글씨 붓" pitchFamily="66" charset="-127"/>
              </a:rPr>
              <a:t>퐝서가</a:t>
            </a:r>
            <a:r>
              <a:rPr lang="ko-KR" altLang="en-US" sz="6000" dirty="0" smtClean="0">
                <a:ln>
                  <a:solidFill>
                    <a:srgbClr val="FF0066"/>
                  </a:solidFill>
                </a:ln>
                <a:solidFill>
                  <a:srgbClr val="FF0066"/>
                </a:solidFill>
                <a:latin typeface="나눔손글씨 붓" pitchFamily="66" charset="-127"/>
                <a:ea typeface="나눔손글씨 붓" pitchFamily="66" charset="-127"/>
              </a:rPr>
              <a:t> 왜 </a:t>
            </a:r>
            <a:r>
              <a:rPr lang="ko-KR" altLang="en-US" sz="6000" dirty="0" err="1" smtClean="0">
                <a:ln>
                  <a:solidFill>
                    <a:srgbClr val="FF0066"/>
                  </a:solidFill>
                </a:ln>
                <a:solidFill>
                  <a:srgbClr val="FF0066"/>
                </a:solidFill>
                <a:latin typeface="나눔손글씨 붓" pitchFamily="66" charset="-127"/>
                <a:ea typeface="나눔손글씨 붓" pitchFamily="66" charset="-127"/>
              </a:rPr>
              <a:t>한우서포터즈가</a:t>
            </a:r>
            <a:r>
              <a:rPr lang="ko-KR" altLang="en-US" sz="6000" dirty="0" smtClean="0">
                <a:ln>
                  <a:solidFill>
                    <a:srgbClr val="FF0066"/>
                  </a:solidFill>
                </a:ln>
                <a:solidFill>
                  <a:srgbClr val="FF0066"/>
                </a:solidFill>
                <a:latin typeface="나눔손글씨 붓" pitchFamily="66" charset="-127"/>
                <a:ea typeface="나눔손글씨 붓" pitchFamily="66" charset="-127"/>
              </a:rPr>
              <a:t> </a:t>
            </a:r>
            <a:endParaRPr lang="en-US" altLang="ko-KR" sz="6000" dirty="0" smtClean="0">
              <a:ln>
                <a:solidFill>
                  <a:srgbClr val="FF0066"/>
                </a:solidFill>
              </a:ln>
              <a:solidFill>
                <a:srgbClr val="FF0066"/>
              </a:solidFill>
              <a:latin typeface="나눔손글씨 붓" pitchFamily="66" charset="-127"/>
              <a:ea typeface="나눔손글씨 붓" pitchFamily="66" charset="-127"/>
            </a:endParaRPr>
          </a:p>
          <a:p>
            <a:pPr algn="ctr"/>
            <a:r>
              <a:rPr lang="ko-KR" altLang="en-US" sz="6000" dirty="0" smtClean="0">
                <a:ln>
                  <a:solidFill>
                    <a:srgbClr val="FF0066"/>
                  </a:solidFill>
                </a:ln>
                <a:solidFill>
                  <a:srgbClr val="FF0066"/>
                </a:solidFill>
                <a:latin typeface="나눔손글씨 붓" pitchFamily="66" charset="-127"/>
                <a:ea typeface="나눔손글씨 붓" pitchFamily="66" charset="-127"/>
              </a:rPr>
              <a:t>되어야 하나</a:t>
            </a:r>
            <a:r>
              <a:rPr lang="en-US" altLang="ko-KR" sz="6000" dirty="0" smtClean="0">
                <a:ln>
                  <a:solidFill>
                    <a:srgbClr val="FF0066"/>
                  </a:solidFill>
                </a:ln>
                <a:solidFill>
                  <a:srgbClr val="FF0066"/>
                </a:solidFill>
                <a:latin typeface="나눔손글씨 붓" pitchFamily="66" charset="-127"/>
                <a:ea typeface="나눔손글씨 붓" pitchFamily="66" charset="-127"/>
              </a:rPr>
              <a:t>?</a:t>
            </a:r>
          </a:p>
          <a:p>
            <a:pPr algn="ctr"/>
            <a:endParaRPr lang="en-US" altLang="ko-KR" sz="6000" dirty="0">
              <a:ln>
                <a:solidFill>
                  <a:srgbClr val="FF0066"/>
                </a:solidFill>
              </a:ln>
              <a:solidFill>
                <a:srgbClr val="FF0066"/>
              </a:solidFill>
              <a:latin typeface="나눔손글씨 붓" pitchFamily="66" charset="-127"/>
              <a:ea typeface="나눔손글씨 붓" pitchFamily="66" charset="-127"/>
            </a:endParaRPr>
          </a:p>
          <a:p>
            <a:pPr algn="ctr"/>
            <a:r>
              <a:rPr lang="ko-KR" altLang="en-US" sz="6000" dirty="0" err="1" smtClean="0">
                <a:ln>
                  <a:solidFill>
                    <a:srgbClr val="FF0066"/>
                  </a:solidFill>
                </a:ln>
                <a:solidFill>
                  <a:srgbClr val="FF0066"/>
                </a:solidFill>
                <a:latin typeface="나눔손글씨 붓" pitchFamily="66" charset="-127"/>
                <a:ea typeface="나눔손글씨 붓" pitchFamily="66" charset="-127"/>
              </a:rPr>
              <a:t>퐝서의</a:t>
            </a:r>
            <a:r>
              <a:rPr lang="ko-KR" altLang="en-US" sz="6000" dirty="0" smtClean="0">
                <a:ln>
                  <a:solidFill>
                    <a:srgbClr val="FF0066"/>
                  </a:solidFill>
                </a:ln>
                <a:solidFill>
                  <a:srgbClr val="FF0066"/>
                </a:solidFill>
                <a:latin typeface="나눔손글씨 붓" pitchFamily="66" charset="-127"/>
                <a:ea typeface="나눔손글씨 붓" pitchFamily="66" charset="-127"/>
              </a:rPr>
              <a:t> 특장점</a:t>
            </a:r>
            <a:endParaRPr lang="ko-KR" altLang="en-US" sz="6000" dirty="0">
              <a:ln>
                <a:solidFill>
                  <a:srgbClr val="FF0066"/>
                </a:solidFill>
              </a:ln>
              <a:solidFill>
                <a:srgbClr val="FF0066"/>
              </a:solidFill>
              <a:latin typeface="나눔손글씨 붓" pitchFamily="66" charset="-127"/>
              <a:ea typeface="나눔손글씨 붓" pitchFamily="66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3187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사각형 17"/>
          <p:cNvSpPr/>
          <p:nvPr/>
        </p:nvSpPr>
        <p:spPr>
          <a:xfrm>
            <a:off x="251520" y="188640"/>
            <a:ext cx="8352928" cy="2918996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000" b="1" dirty="0" smtClean="0">
                <a:solidFill>
                  <a:srgbClr val="FF0000"/>
                </a:solidFill>
                <a:ea typeface="나눔고딕" pitchFamily="50" charset="-127"/>
              </a:rPr>
              <a:t>첫 번째 이유</a:t>
            </a:r>
            <a:r>
              <a:rPr lang="en-US" altLang="ko-KR" sz="2000" b="1" dirty="0" smtClean="0">
                <a:solidFill>
                  <a:srgbClr val="FF0000"/>
                </a:solidFill>
                <a:ea typeface="나눔고딕" pitchFamily="50" charset="-127"/>
              </a:rPr>
              <a:t>. </a:t>
            </a:r>
            <a:r>
              <a:rPr lang="ko-KR" altLang="en-US" sz="2800" b="1" dirty="0" smtClean="0">
                <a:solidFill>
                  <a:schemeClr val="bg1"/>
                </a:solidFill>
                <a:ea typeface="나눔고딕" pitchFamily="50" charset="-127"/>
              </a:rPr>
              <a:t>다양한 </a:t>
            </a:r>
            <a:r>
              <a:rPr lang="ko-KR" altLang="en-US" sz="2800" b="1" dirty="0" err="1" smtClean="0">
                <a:solidFill>
                  <a:schemeClr val="bg1"/>
                </a:solidFill>
                <a:ea typeface="나눔고딕" pitchFamily="50" charset="-127"/>
              </a:rPr>
              <a:t>컨텐츠</a:t>
            </a:r>
            <a:r>
              <a:rPr lang="ko-KR" altLang="en-US" sz="2800" b="1" dirty="0" smtClean="0">
                <a:solidFill>
                  <a:schemeClr val="bg1"/>
                </a:solidFill>
                <a:ea typeface="나눔고딕" pitchFamily="50" charset="-127"/>
              </a:rPr>
              <a:t> 제작의 프로페셔널</a:t>
            </a:r>
            <a:endParaRPr lang="en-US" altLang="ko-KR" sz="2800" b="1" dirty="0" smtClean="0">
              <a:solidFill>
                <a:schemeClr val="bg1"/>
              </a:solidFill>
              <a:ea typeface="나눔고딕" pitchFamily="50" charset="-127"/>
            </a:endParaRPr>
          </a:p>
          <a:p>
            <a:endParaRPr lang="en-US" altLang="ko-KR" b="1" dirty="0">
              <a:solidFill>
                <a:schemeClr val="bg1"/>
              </a:solidFill>
              <a:ea typeface="나눔고딕" pitchFamily="50" charset="-127"/>
            </a:endParaRPr>
          </a:p>
          <a:p>
            <a:r>
              <a:rPr lang="ko-KR" altLang="en-US" b="1" dirty="0" err="1" smtClean="0">
                <a:solidFill>
                  <a:schemeClr val="bg1"/>
                </a:solidFill>
                <a:ea typeface="나눔고딕" pitchFamily="50" charset="-127"/>
              </a:rPr>
              <a:t>한우서포터즈로서</a:t>
            </a:r>
            <a:r>
              <a:rPr lang="ko-KR" altLang="en-US" b="1" dirty="0" smtClean="0">
                <a:solidFill>
                  <a:schemeClr val="bg1"/>
                </a:solidFill>
                <a:ea typeface="나눔고딕" pitchFamily="50" charset="-127"/>
              </a:rPr>
              <a:t> 런던에서 활동한 모습을 기록하고 그것들을 후에 많은 사람들에게 소개</a:t>
            </a:r>
            <a:r>
              <a:rPr lang="en-US" altLang="ko-KR" b="1" dirty="0" smtClean="0">
                <a:solidFill>
                  <a:schemeClr val="bg1"/>
                </a:solidFill>
                <a:ea typeface="나눔고딕" pitchFamily="50" charset="-127"/>
              </a:rPr>
              <a:t>, </a:t>
            </a:r>
            <a:r>
              <a:rPr lang="ko-KR" altLang="en-US" b="1" dirty="0" smtClean="0">
                <a:solidFill>
                  <a:schemeClr val="bg1"/>
                </a:solidFill>
                <a:ea typeface="나눔고딕" pitchFamily="50" charset="-127"/>
              </a:rPr>
              <a:t>홍보하는 일이 무엇보다 중요합니다</a:t>
            </a:r>
            <a:r>
              <a:rPr lang="en-US" altLang="ko-KR" b="1" dirty="0" smtClean="0">
                <a:solidFill>
                  <a:schemeClr val="bg1"/>
                </a:solidFill>
                <a:ea typeface="나눔고딕" pitchFamily="50" charset="-127"/>
              </a:rPr>
              <a:t>. PR Communicator</a:t>
            </a:r>
            <a:r>
              <a:rPr lang="ko-KR" altLang="en-US" b="1" dirty="0" smtClean="0">
                <a:solidFill>
                  <a:schemeClr val="bg1"/>
                </a:solidFill>
                <a:ea typeface="나눔고딕" pitchFamily="50" charset="-127"/>
              </a:rPr>
              <a:t>가 꿈인 저는 대학생활 동안 다양한 활동들을 통해 이와 관련한 역량과 경험들을 키웠습니다</a:t>
            </a:r>
            <a:r>
              <a:rPr lang="en-US" altLang="ko-KR" b="1" dirty="0" smtClean="0">
                <a:solidFill>
                  <a:schemeClr val="bg1"/>
                </a:solidFill>
                <a:ea typeface="나눔고딕" pitchFamily="50" charset="-127"/>
              </a:rPr>
              <a:t>. </a:t>
            </a:r>
          </a:p>
          <a:p>
            <a:endParaRPr lang="en-US" altLang="ko-KR" b="1" dirty="0">
              <a:solidFill>
                <a:schemeClr val="bg1"/>
              </a:solidFill>
              <a:ea typeface="나눔고딕" pitchFamily="50" charset="-127"/>
            </a:endParaRPr>
          </a:p>
          <a:p>
            <a:r>
              <a:rPr lang="ko-KR" altLang="en-US" b="1" dirty="0" smtClean="0">
                <a:solidFill>
                  <a:schemeClr val="bg1"/>
                </a:solidFill>
                <a:ea typeface="나눔고딕" pitchFamily="50" charset="-127"/>
              </a:rPr>
              <a:t>그 중에서 제가 가장 자신 있는 분야가 바로 </a:t>
            </a:r>
            <a:endParaRPr lang="en-US" altLang="ko-KR" b="1" dirty="0" smtClean="0">
              <a:solidFill>
                <a:schemeClr val="bg1"/>
              </a:solidFill>
              <a:ea typeface="나눔고딕" pitchFamily="50" charset="-127"/>
            </a:endParaRPr>
          </a:p>
          <a:p>
            <a:r>
              <a:rPr lang="en-US" altLang="ko-KR" b="1" dirty="0" smtClean="0">
                <a:solidFill>
                  <a:srgbClr val="FF0000"/>
                </a:solidFill>
                <a:ea typeface="나눔고딕" pitchFamily="50" charset="-127"/>
              </a:rPr>
              <a:t>‘</a:t>
            </a:r>
            <a:r>
              <a:rPr lang="ko-KR" altLang="en-US" b="1" dirty="0" smtClean="0">
                <a:solidFill>
                  <a:srgbClr val="FF0000"/>
                </a:solidFill>
                <a:ea typeface="나눔고딕" pitchFamily="50" charset="-127"/>
              </a:rPr>
              <a:t>사람들의 흥미를 이끄는 다양한 </a:t>
            </a:r>
            <a:r>
              <a:rPr lang="en-US" altLang="ko-KR" b="1" dirty="0" smtClean="0">
                <a:solidFill>
                  <a:srgbClr val="FF0000"/>
                </a:solidFill>
                <a:ea typeface="나눔고딕" pitchFamily="50" charset="-127"/>
              </a:rPr>
              <a:t>Contents</a:t>
            </a:r>
            <a:r>
              <a:rPr lang="ko-KR" altLang="en-US" b="1" dirty="0" smtClean="0">
                <a:solidFill>
                  <a:srgbClr val="FF0000"/>
                </a:solidFill>
                <a:ea typeface="나눔고딕" pitchFamily="50" charset="-127"/>
              </a:rPr>
              <a:t>의 제작</a:t>
            </a:r>
            <a:r>
              <a:rPr lang="en-US" altLang="ko-KR" b="1" dirty="0" smtClean="0">
                <a:solidFill>
                  <a:srgbClr val="FF0000"/>
                </a:solidFill>
                <a:ea typeface="나눔고딕" pitchFamily="50" charset="-127"/>
              </a:rPr>
              <a:t>’</a:t>
            </a:r>
            <a:r>
              <a:rPr lang="ko-KR" altLang="en-US" b="1" dirty="0" smtClean="0">
                <a:solidFill>
                  <a:schemeClr val="bg1"/>
                </a:solidFill>
                <a:ea typeface="나눔고딕" pitchFamily="50" charset="-127"/>
              </a:rPr>
              <a:t>입니다</a:t>
            </a:r>
            <a:r>
              <a:rPr lang="en-US" altLang="ko-KR" b="1" dirty="0" smtClean="0">
                <a:solidFill>
                  <a:schemeClr val="bg1"/>
                </a:solidFill>
                <a:ea typeface="나눔고딕" pitchFamily="50" charset="-127"/>
              </a:rPr>
              <a:t>. </a:t>
            </a:r>
            <a:r>
              <a:rPr lang="ko-KR" altLang="en-US" b="1" dirty="0" smtClean="0">
                <a:solidFill>
                  <a:schemeClr val="bg1"/>
                </a:solidFill>
                <a:ea typeface="나눔고딕" pitchFamily="50" charset="-127"/>
              </a:rPr>
              <a:t>사진과 영상 제작에 능수능란하고</a:t>
            </a:r>
            <a:r>
              <a:rPr lang="en-US" altLang="ko-KR" b="1" dirty="0" smtClean="0">
                <a:solidFill>
                  <a:schemeClr val="bg1"/>
                </a:solidFill>
                <a:ea typeface="나눔고딕" pitchFamily="50" charset="-127"/>
              </a:rPr>
              <a:t>, </a:t>
            </a:r>
            <a:r>
              <a:rPr lang="ko-KR" altLang="en-US" b="1" dirty="0" err="1" smtClean="0">
                <a:solidFill>
                  <a:schemeClr val="bg1"/>
                </a:solidFill>
                <a:ea typeface="나눔고딕" pitchFamily="50" charset="-127"/>
              </a:rPr>
              <a:t>컨텐츠</a:t>
            </a:r>
            <a:r>
              <a:rPr lang="ko-KR" altLang="en-US" b="1" dirty="0" smtClean="0">
                <a:solidFill>
                  <a:schemeClr val="bg1"/>
                </a:solidFill>
                <a:ea typeface="나눔고딕" pitchFamily="50" charset="-127"/>
              </a:rPr>
              <a:t> 제작에 이해도가 높다고 제 스스로 자신합니다</a:t>
            </a:r>
            <a:r>
              <a:rPr lang="en-US" altLang="ko-KR" b="1" dirty="0" smtClean="0">
                <a:solidFill>
                  <a:schemeClr val="bg1"/>
                </a:solidFill>
                <a:ea typeface="나눔고딕" pitchFamily="50" charset="-127"/>
              </a:rPr>
              <a:t>. </a:t>
            </a:r>
          </a:p>
          <a:p>
            <a:endParaRPr lang="en-US" altLang="ko-KR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2806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4860032" y="5770066"/>
            <a:ext cx="428396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/>
              <a:t>I’m VIEW FINDER</a:t>
            </a:r>
            <a:endParaRPr lang="ko-KR" altLang="en-US" sz="3200" b="1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60648"/>
            <a:ext cx="4894703" cy="3276619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-1188640" y="44624"/>
            <a:ext cx="428396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/>
              <a:t>#1. </a:t>
            </a:r>
            <a:r>
              <a:rPr lang="ko-KR" altLang="en-US" sz="3200" b="1" dirty="0" smtClean="0"/>
              <a:t>사진</a:t>
            </a:r>
            <a:endParaRPr lang="ko-KR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777109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449" y="676656"/>
            <a:ext cx="2743200" cy="1834896"/>
          </a:xfrm>
          <a:prstGeom prst="rect">
            <a:avLst/>
          </a:prstGeom>
        </p:spPr>
      </p:pic>
      <p:sp>
        <p:nvSpPr>
          <p:cNvPr id="13" name="직사각형 12"/>
          <p:cNvSpPr/>
          <p:nvPr/>
        </p:nvSpPr>
        <p:spPr>
          <a:xfrm>
            <a:off x="14376" y="2780928"/>
            <a:ext cx="8950112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solidFill>
                  <a:sysClr val="windowText" lastClr="000000"/>
                </a:solidFill>
              </a:rPr>
              <a:t>사람들의 감성과 흥미를 끌 수 있는 사진촬영에 무엇보다 자신이 있습니다</a:t>
            </a:r>
            <a:r>
              <a:rPr lang="en-US" altLang="ko-KR" dirty="0" smtClean="0">
                <a:solidFill>
                  <a:sysClr val="windowText" lastClr="000000"/>
                </a:solidFill>
              </a:rPr>
              <a:t>.</a:t>
            </a:r>
            <a:endParaRPr lang="ko-KR" altLang="en-US" dirty="0">
              <a:solidFill>
                <a:sysClr val="windowText" lastClr="000000"/>
              </a:solidFill>
            </a:endParaRPr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183" y="676656"/>
            <a:ext cx="2743200" cy="1834896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56" y="676656"/>
            <a:ext cx="2754776" cy="1834414"/>
          </a:xfrm>
          <a:prstGeom prst="rect">
            <a:avLst/>
          </a:prstGeom>
        </p:spPr>
      </p:pic>
      <p:sp>
        <p:nvSpPr>
          <p:cNvPr id="23" name="직사각형 22"/>
          <p:cNvSpPr/>
          <p:nvPr/>
        </p:nvSpPr>
        <p:spPr>
          <a:xfrm>
            <a:off x="-684584" y="5739833"/>
            <a:ext cx="6894512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/>
              <a:t>I can attract people mind</a:t>
            </a:r>
            <a:endParaRPr lang="ko-KR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98525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-612576" y="0"/>
            <a:ext cx="428396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/>
              <a:t>World I met</a:t>
            </a:r>
            <a:endParaRPr lang="ko-KR" altLang="en-US" sz="3200" b="1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48" y="836712"/>
            <a:ext cx="3924319" cy="2232248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49" y="4077072"/>
            <a:ext cx="3924319" cy="2448272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760" y="0"/>
            <a:ext cx="4587240" cy="6858000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1475656" y="2708920"/>
            <a:ext cx="295232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/>
              <a:t>I can see another world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1157604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112" y="3408"/>
            <a:ext cx="4385888" cy="2933672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31" y="44624"/>
            <a:ext cx="3352721" cy="2088232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434" y="3140968"/>
            <a:ext cx="4387093" cy="2844571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31" y="2348881"/>
            <a:ext cx="3355102" cy="2214372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24" y="4725144"/>
            <a:ext cx="3364528" cy="2098358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6084168" y="5743382"/>
            <a:ext cx="3384376" cy="14300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 smtClean="0"/>
              <a:t>Different sight</a:t>
            </a:r>
            <a:endParaRPr lang="ko-KR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809754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195" y="4005064"/>
            <a:ext cx="4265187" cy="2852936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" y="0"/>
            <a:ext cx="5660171" cy="378904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259632" y="4024298"/>
            <a:ext cx="3384376" cy="14300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 smtClean="0"/>
              <a:t>I can see different</a:t>
            </a:r>
          </a:p>
          <a:p>
            <a:pPr algn="ctr"/>
            <a:r>
              <a:rPr lang="en-US" altLang="ko-KR" sz="2800" b="1" dirty="0" smtClean="0"/>
              <a:t>through the lens</a:t>
            </a:r>
            <a:endParaRPr lang="ko-KR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83333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4062942" y="1139552"/>
            <a:ext cx="4901546" cy="475252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4149377" y="980728"/>
            <a:ext cx="4756430" cy="707886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altLang="ko-KR" sz="4000" b="1" dirty="0" err="1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Hwanseo</a:t>
            </a:r>
            <a:r>
              <a:rPr lang="en-US" altLang="ko-KR" sz="4000" b="1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 Yang, </a:t>
            </a:r>
            <a:r>
              <a:rPr lang="ko-KR" altLang="en-US" sz="4000" b="1" dirty="0" err="1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퐝서</a:t>
            </a:r>
            <a:endParaRPr lang="ko-KR" altLang="en-US" sz="4000" b="1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217350" y="1628800"/>
            <a:ext cx="3667018" cy="461665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>
                <a:solidFill>
                  <a:srgbClr val="C00000"/>
                </a:solidFill>
                <a:latin typeface="서울남산체 B" pitchFamily="18" charset="-127"/>
                <a:ea typeface="서울남산체 B" pitchFamily="18" charset="-127"/>
              </a:rPr>
              <a:t>도전은 청춘이다</a:t>
            </a:r>
            <a:endParaRPr lang="ko-KR" altLang="en-US" sz="2400" b="1" dirty="0">
              <a:solidFill>
                <a:srgbClr val="C00000"/>
              </a:solidFill>
              <a:latin typeface="서울남산체 B" pitchFamily="18" charset="-127"/>
              <a:ea typeface="서울남산체 B" pitchFamily="18" charset="-127"/>
            </a:endParaRP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77" y="1139552"/>
            <a:ext cx="3456384" cy="475252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211960" y="2420888"/>
            <a:ext cx="4636206" cy="433965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ko-KR" altLang="en-US" sz="16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직업 </a:t>
            </a:r>
            <a:r>
              <a:rPr lang="en-US" altLang="ko-KR" sz="16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: </a:t>
            </a:r>
            <a:r>
              <a:rPr lang="ko-KR" altLang="en-US" sz="16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마지막 대학생활을 보내고 있는 늙은 </a:t>
            </a:r>
            <a:r>
              <a:rPr lang="en-US" altLang="ko-KR" sz="16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4</a:t>
            </a:r>
            <a:r>
              <a:rPr lang="ko-KR" altLang="en-US" sz="16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학년</a:t>
            </a:r>
            <a:endParaRPr lang="en-US" altLang="ko-KR" sz="1600" dirty="0" smtClean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sz="16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연락처 </a:t>
            </a:r>
            <a:r>
              <a:rPr lang="en-US" altLang="ko-KR" sz="16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: 010-4855-3692</a:t>
            </a:r>
          </a:p>
          <a:p>
            <a:r>
              <a:rPr lang="ko-KR" altLang="en-US" sz="16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비상연락처 </a:t>
            </a:r>
            <a:r>
              <a:rPr lang="en-US" altLang="ko-KR" sz="16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: 010-3584-3692</a:t>
            </a:r>
          </a:p>
          <a:p>
            <a:r>
              <a:rPr lang="ko-KR" altLang="en-US" sz="16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지원동기 </a:t>
            </a:r>
            <a:r>
              <a:rPr lang="en-US" altLang="ko-KR" sz="16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: </a:t>
            </a:r>
            <a:r>
              <a:rPr lang="ko-KR" altLang="en-US" sz="16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나의 가슴을 뛰게 만드는 일이라서</a:t>
            </a:r>
            <a:endParaRPr lang="en-US" altLang="ko-KR" sz="1600" dirty="0" smtClean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endParaRPr lang="en-US" altLang="ko-KR" sz="1600" dirty="0" smtClean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sz="16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항상 도전하는 아름다운 대한민국 청년</a:t>
            </a:r>
            <a:r>
              <a:rPr lang="en-US" altLang="ko-KR" sz="16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, </a:t>
            </a:r>
            <a:r>
              <a:rPr lang="ko-KR" altLang="en-US" sz="1600" dirty="0" err="1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양환서입니다</a:t>
            </a:r>
            <a:r>
              <a:rPr lang="en-US" altLang="ko-KR" sz="16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r>
              <a:rPr lang="ko-KR" altLang="en-US" sz="1600" dirty="0" err="1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한우서포터즈로서</a:t>
            </a:r>
            <a:r>
              <a:rPr lang="ko-KR" altLang="en-US" sz="16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 런던으로 꼭 가기를 희망하면서</a:t>
            </a:r>
            <a:endParaRPr lang="en-US" altLang="ko-KR" sz="1600" dirty="0" smtClean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sz="16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이번 저에 관한 소개서를 작성해 보았습니다</a:t>
            </a:r>
            <a:r>
              <a:rPr lang="en-US" altLang="ko-KR" sz="16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!</a:t>
            </a:r>
          </a:p>
          <a:p>
            <a:endParaRPr lang="en-US" altLang="ko-KR" sz="1600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sz="1600" dirty="0" err="1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음메</a:t>
            </a:r>
            <a:r>
              <a:rPr lang="ko-KR" altLang="en-US" sz="16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 </a:t>
            </a:r>
            <a:r>
              <a:rPr lang="en-US" altLang="ko-KR" sz="16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~ </a:t>
            </a:r>
            <a:r>
              <a:rPr lang="ko-KR" altLang="en-US" sz="1600" dirty="0" err="1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음메</a:t>
            </a:r>
            <a:r>
              <a:rPr lang="ko-KR" altLang="en-US" sz="16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 </a:t>
            </a:r>
            <a:r>
              <a:rPr lang="en-US" altLang="ko-KR" sz="16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~ </a:t>
            </a:r>
          </a:p>
          <a:p>
            <a:r>
              <a:rPr lang="ko-KR" altLang="en-US" sz="16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이번 소개서를 읽고</a:t>
            </a:r>
            <a:endParaRPr lang="en-US" altLang="ko-KR" sz="1600" dirty="0" smtClean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sz="16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저 </a:t>
            </a:r>
            <a:r>
              <a:rPr lang="ko-KR" altLang="en-US" sz="1600" dirty="0" err="1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양환서가</a:t>
            </a:r>
            <a:r>
              <a:rPr lang="ko-KR" altLang="en-US" sz="16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 정말 마음에 든다면</a:t>
            </a:r>
            <a:endParaRPr lang="en-US" altLang="ko-KR" sz="1600" dirty="0" smtClean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sz="16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꼭 저</a:t>
            </a:r>
            <a:r>
              <a:rPr lang="ko-KR" altLang="en-US" sz="1600" dirty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를</a:t>
            </a:r>
            <a:r>
              <a:rPr lang="ko-KR" altLang="en-US" sz="16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 잡아가시길 바랍니다</a:t>
            </a:r>
            <a:r>
              <a:rPr lang="en-US" altLang="ko-KR" sz="16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!</a:t>
            </a:r>
          </a:p>
          <a:p>
            <a:endParaRPr lang="en-US" altLang="ko-KR" sz="1600" dirty="0" smtClean="0">
              <a:latin typeface="서울남산체 B" pitchFamily="18" charset="-127"/>
              <a:ea typeface="서울남산체 B" pitchFamily="18" charset="-127"/>
            </a:endParaRPr>
          </a:p>
          <a:p>
            <a:endParaRPr lang="en-US" altLang="ko-KR" sz="1600" dirty="0">
              <a:latin typeface="서울남산체 B" pitchFamily="18" charset="-127"/>
              <a:ea typeface="서울남산체 B" pitchFamily="18" charset="-127"/>
            </a:endParaRPr>
          </a:p>
          <a:p>
            <a:endParaRPr lang="en-US" altLang="ko-KR" sz="1600" dirty="0" smtClean="0">
              <a:latin typeface="서울남산체 B" pitchFamily="18" charset="-127"/>
              <a:ea typeface="서울남산체 B" pitchFamily="18" charset="-127"/>
            </a:endParaRPr>
          </a:p>
          <a:p>
            <a:endParaRPr lang="ko-KR" altLang="en-US" sz="2000" b="1" dirty="0">
              <a:latin typeface="서울남산체 B" pitchFamily="18" charset="-127"/>
              <a:ea typeface="서울남산체 B" pitchFamily="18" charset="-127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211960" y="4809292"/>
            <a:ext cx="184731" cy="400110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</a:ln>
        </p:spPr>
        <p:txBody>
          <a:bodyPr wrap="none" rtlCol="0">
            <a:spAutoFit/>
          </a:bodyPr>
          <a:lstStyle/>
          <a:p>
            <a:endParaRPr lang="ko-KR" altLang="en-US" sz="2000" b="1" dirty="0">
              <a:latin typeface="서울남산체 B" pitchFamily="18" charset="-127"/>
              <a:ea typeface="서울남산체 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0344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356992"/>
            <a:ext cx="3819027" cy="2706987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49" y="800454"/>
            <a:ext cx="3819027" cy="255653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48" y="3346332"/>
            <a:ext cx="3819027" cy="2717648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800453"/>
            <a:ext cx="3819027" cy="2556539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899592" y="6063980"/>
            <a:ext cx="3384376" cy="14300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 smtClean="0"/>
              <a:t>I’m a “View Finder”</a:t>
            </a:r>
          </a:p>
          <a:p>
            <a:pPr algn="ctr"/>
            <a:endParaRPr lang="ko-KR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660501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972" y="473943"/>
            <a:ext cx="2775168" cy="1834896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5" y="2924943"/>
            <a:ext cx="5796136" cy="3564651"/>
          </a:xfrm>
          <a:prstGeom prst="rect">
            <a:avLst/>
          </a:prstGeom>
        </p:spPr>
      </p:pic>
      <p:sp>
        <p:nvSpPr>
          <p:cNvPr id="10" name="직사각형 9"/>
          <p:cNvSpPr/>
          <p:nvPr/>
        </p:nvSpPr>
        <p:spPr>
          <a:xfrm>
            <a:off x="-621911" y="476672"/>
            <a:ext cx="428396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/>
              <a:t>World I felt</a:t>
            </a:r>
            <a:endParaRPr lang="ko-KR" altLang="en-US" sz="3200" b="1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5" y="500019"/>
            <a:ext cx="2749996" cy="180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99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3060595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839" y="3284984"/>
            <a:ext cx="3315816" cy="2217912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68405"/>
            <a:ext cx="4021667" cy="2692190"/>
          </a:xfrm>
          <a:prstGeom prst="rect">
            <a:avLst/>
          </a:prstGeom>
        </p:spPr>
      </p:pic>
      <p:sp>
        <p:nvSpPr>
          <p:cNvPr id="11" name="직사각형 10"/>
          <p:cNvSpPr/>
          <p:nvPr/>
        </p:nvSpPr>
        <p:spPr>
          <a:xfrm>
            <a:off x="323528" y="4432122"/>
            <a:ext cx="428396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200" b="1" dirty="0" smtClean="0"/>
              <a:t>Little different</a:t>
            </a:r>
          </a:p>
          <a:p>
            <a:r>
              <a:rPr lang="en-US" altLang="ko-KR" sz="3200" b="1" dirty="0" smtClean="0"/>
              <a:t>Little special</a:t>
            </a:r>
            <a:endParaRPr lang="ko-KR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010070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>
          <a:xfrm>
            <a:off x="6300192" y="5755757"/>
            <a:ext cx="428396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200" b="1" dirty="0" smtClean="0"/>
              <a:t>People I met</a:t>
            </a:r>
            <a:endParaRPr lang="ko-KR" altLang="en-US" sz="3200" b="1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123"/>
            <a:ext cx="4587240" cy="685800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8405"/>
            <a:ext cx="4104456" cy="2880320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140968"/>
            <a:ext cx="4104456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266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>
          <a:xfrm>
            <a:off x="179512" y="5720430"/>
            <a:ext cx="428396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200" b="1" dirty="0" smtClean="0"/>
              <a:t>Precious meeting</a:t>
            </a:r>
          </a:p>
          <a:p>
            <a:r>
              <a:rPr lang="en-US" altLang="ko-KR" sz="3200" b="1" dirty="0" smtClean="0"/>
              <a:t>Memorable people</a:t>
            </a:r>
            <a:endParaRPr lang="ko-KR" altLang="en-US" sz="3200" b="1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5354767" cy="3456384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770384"/>
            <a:ext cx="4572000" cy="306059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452" y="1824836"/>
            <a:ext cx="2743352" cy="1836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128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>
          <a:xfrm>
            <a:off x="2051720" y="3717032"/>
            <a:ext cx="428396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200" b="1" dirty="0" smtClean="0"/>
              <a:t>Warm and Mild</a:t>
            </a:r>
            <a:endParaRPr lang="ko-KR" altLang="en-US" sz="3200" b="1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8" y="287880"/>
            <a:ext cx="4885104" cy="3285136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4797152"/>
            <a:ext cx="3382556" cy="2024932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567399"/>
            <a:ext cx="3384472" cy="2011234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60648"/>
            <a:ext cx="3382556" cy="2011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568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323528" y="4725144"/>
            <a:ext cx="7848872" cy="18722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b="1" dirty="0" smtClean="0"/>
              <a:t>5</a:t>
            </a:r>
            <a:r>
              <a:rPr lang="ko-KR" altLang="en-US" b="1" dirty="0" smtClean="0"/>
              <a:t>년 전에 샀던 카메라</a:t>
            </a:r>
            <a:r>
              <a:rPr lang="en-US" altLang="ko-KR" b="1" dirty="0" smtClean="0"/>
              <a:t>. </a:t>
            </a:r>
            <a:r>
              <a:rPr lang="ko-KR" altLang="en-US" b="1" dirty="0" smtClean="0"/>
              <a:t>하지만 최고 </a:t>
            </a:r>
            <a:r>
              <a:rPr lang="ko-KR" altLang="en-US" b="1" dirty="0" err="1" smtClean="0"/>
              <a:t>퀄리티의</a:t>
            </a:r>
            <a:r>
              <a:rPr lang="ko-KR" altLang="en-US" b="1" dirty="0" smtClean="0"/>
              <a:t> 작품을 만들 수 있습니다</a:t>
            </a:r>
            <a:r>
              <a:rPr lang="en-US" altLang="ko-KR" b="1" dirty="0" smtClean="0"/>
              <a:t>.</a:t>
            </a:r>
          </a:p>
          <a:p>
            <a:r>
              <a:rPr lang="ko-KR" altLang="en-US" b="1" dirty="0" smtClean="0"/>
              <a:t>이번 </a:t>
            </a:r>
            <a:r>
              <a:rPr lang="ko-KR" altLang="en-US" b="1" dirty="0" err="1" smtClean="0"/>
              <a:t>서포터즈</a:t>
            </a:r>
            <a:r>
              <a:rPr lang="ko-KR" altLang="en-US" b="1" dirty="0" smtClean="0"/>
              <a:t> 활동의 가장 중요한 부분중의 하나는 </a:t>
            </a:r>
            <a:r>
              <a:rPr lang="en-US" altLang="ko-KR" b="1" dirty="0" smtClean="0">
                <a:solidFill>
                  <a:srgbClr val="FF0000"/>
                </a:solidFill>
              </a:rPr>
              <a:t>‘</a:t>
            </a:r>
            <a:r>
              <a:rPr lang="ko-KR" altLang="en-US" b="1" dirty="0" smtClean="0">
                <a:solidFill>
                  <a:srgbClr val="FF0000"/>
                </a:solidFill>
              </a:rPr>
              <a:t>사진</a:t>
            </a:r>
            <a:r>
              <a:rPr lang="en-US" altLang="ko-KR" b="1" dirty="0" smtClean="0"/>
              <a:t>’</a:t>
            </a:r>
            <a:r>
              <a:rPr lang="ko-KR" altLang="en-US" b="1" dirty="0" smtClean="0"/>
              <a:t>이 아닐까 생각합니다</a:t>
            </a:r>
            <a:r>
              <a:rPr lang="en-US" altLang="ko-KR" b="1" dirty="0" smtClean="0"/>
              <a:t>. </a:t>
            </a:r>
            <a:r>
              <a:rPr lang="ko-KR" altLang="en-US" b="1" dirty="0" smtClean="0"/>
              <a:t>오랜 시간 동안 쌓아온 사진 내공을 바탕으로 많은 사람들이 감동을 받을 수 있는 사진을 만들어서 소개하겠습니다</a:t>
            </a:r>
            <a:r>
              <a:rPr lang="en-US" altLang="ko-KR" b="1" dirty="0" smtClean="0"/>
              <a:t>.</a:t>
            </a:r>
          </a:p>
          <a:p>
            <a:endParaRPr lang="en-US" altLang="ko-KR" b="1" dirty="0"/>
          </a:p>
          <a:p>
            <a:r>
              <a:rPr lang="ko-KR" altLang="en-US" b="1" dirty="0" smtClean="0"/>
              <a:t>현장의 생생한 모습도 확실히 담아낼 자신이 있습니다</a:t>
            </a:r>
            <a:r>
              <a:rPr lang="en-US" altLang="ko-KR" b="1" dirty="0" smtClean="0"/>
              <a:t>.</a:t>
            </a:r>
          </a:p>
          <a:p>
            <a:r>
              <a:rPr lang="ko-KR" altLang="en-US" b="1" dirty="0" smtClean="0"/>
              <a:t>한우 </a:t>
            </a:r>
            <a:r>
              <a:rPr lang="ko-KR" altLang="en-US" b="1" dirty="0" err="1" smtClean="0"/>
              <a:t>서포터즈로서</a:t>
            </a:r>
            <a:r>
              <a:rPr lang="ko-KR" altLang="en-US" b="1" dirty="0" smtClean="0"/>
              <a:t> 런던에 가서 구석구석 숨겨진 이야기를 찾아내겠습니다</a:t>
            </a:r>
            <a:r>
              <a:rPr lang="en-US" altLang="ko-KR" b="1" dirty="0" smtClean="0"/>
              <a:t>.</a:t>
            </a:r>
            <a:endParaRPr lang="ko-KR" altLang="en-US" b="1" dirty="0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368405"/>
            <a:ext cx="8572500" cy="4068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100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>
          <a:xfrm>
            <a:off x="3779912" y="4221088"/>
            <a:ext cx="6768752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200" b="1" dirty="0" smtClean="0">
                <a:solidFill>
                  <a:srgbClr val="FFC000"/>
                </a:solidFill>
                <a:latin typeface="나눔명조 ExtraBold" pitchFamily="18" charset="-127"/>
                <a:ea typeface="나눔명조 ExtraBold" pitchFamily="18" charset="-127"/>
              </a:rPr>
              <a:t>Little different, little special</a:t>
            </a:r>
            <a:endParaRPr lang="ko-KR" altLang="en-US" sz="3200" b="1" dirty="0">
              <a:solidFill>
                <a:srgbClr val="FFC000"/>
              </a:solidFill>
              <a:latin typeface="나눔명조 ExtraBold" pitchFamily="18" charset="-127"/>
              <a:ea typeface="나눔명조 ExtraBold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323528" y="5661248"/>
            <a:ext cx="7848872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3200" b="1" dirty="0" smtClean="0"/>
              <a:t>남들과 조금은 </a:t>
            </a:r>
            <a:r>
              <a:rPr lang="ko-KR" altLang="en-US" sz="3200" b="1" dirty="0" smtClean="0">
                <a:solidFill>
                  <a:srgbClr val="FF0000"/>
                </a:solidFill>
              </a:rPr>
              <a:t>다른 시선</a:t>
            </a:r>
            <a:r>
              <a:rPr lang="ko-KR" altLang="en-US" sz="3200" b="1" dirty="0" smtClean="0"/>
              <a:t>으로</a:t>
            </a:r>
            <a:r>
              <a:rPr lang="en-US" altLang="ko-KR" sz="3200" b="1" dirty="0" smtClean="0"/>
              <a:t>,</a:t>
            </a:r>
          </a:p>
          <a:p>
            <a:r>
              <a:rPr lang="ko-KR" altLang="en-US" sz="3200" b="1" dirty="0" smtClean="0"/>
              <a:t>보다 특별한 작품을 만들어 내겠습니다</a:t>
            </a:r>
            <a:r>
              <a:rPr lang="en-US" altLang="ko-KR" sz="3200" b="1" dirty="0" smtClean="0"/>
              <a:t>.</a:t>
            </a:r>
            <a:endParaRPr lang="ko-KR" altLang="en-US" sz="3200" b="1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561975"/>
            <a:ext cx="8572500" cy="380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076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19" y="1122830"/>
            <a:ext cx="2743200" cy="1834896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140968"/>
            <a:ext cx="221932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450" y="3140968"/>
            <a:ext cx="2095500" cy="1133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그림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328" y="3140967"/>
            <a:ext cx="307657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직사각형 18"/>
          <p:cNvSpPr/>
          <p:nvPr/>
        </p:nvSpPr>
        <p:spPr>
          <a:xfrm>
            <a:off x="-1008112" y="44624"/>
            <a:ext cx="428396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/>
              <a:t>#2. </a:t>
            </a:r>
            <a:r>
              <a:rPr lang="ko-KR" altLang="en-US" sz="3200" b="1" dirty="0" smtClean="0"/>
              <a:t>디자인</a:t>
            </a:r>
            <a:endParaRPr lang="ko-KR" altLang="en-US" sz="3200" b="1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390" y="1122830"/>
            <a:ext cx="2707105" cy="1834896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119782"/>
            <a:ext cx="2743200" cy="1837944"/>
          </a:xfrm>
          <a:prstGeom prst="rect">
            <a:avLst/>
          </a:prstGeom>
        </p:spPr>
      </p:pic>
      <p:sp>
        <p:nvSpPr>
          <p:cNvPr id="23" name="직사각형 22"/>
          <p:cNvSpPr/>
          <p:nvPr/>
        </p:nvSpPr>
        <p:spPr>
          <a:xfrm>
            <a:off x="323528" y="4509120"/>
            <a:ext cx="7848872" cy="22322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b="1" dirty="0" smtClean="0"/>
              <a:t>홍보를 함에 있어 시각미디어의 활용은 무엇보다 중요합니다</a:t>
            </a:r>
            <a:r>
              <a:rPr lang="en-US" altLang="ko-KR" b="1" dirty="0" smtClean="0"/>
              <a:t>.</a:t>
            </a:r>
            <a:r>
              <a:rPr lang="ko-KR" altLang="en-US" b="1" dirty="0" smtClean="0"/>
              <a:t> </a:t>
            </a:r>
            <a:endParaRPr lang="en-US" altLang="ko-KR" b="1" dirty="0" smtClean="0"/>
          </a:p>
          <a:p>
            <a:r>
              <a:rPr lang="ko-KR" altLang="en-US" b="1" dirty="0" smtClean="0"/>
              <a:t>사람들의 이목을 확 끌 수 있는</a:t>
            </a:r>
            <a:r>
              <a:rPr lang="en-US" altLang="ko-KR" b="1" dirty="0" smtClean="0"/>
              <a:t>!!</a:t>
            </a:r>
          </a:p>
          <a:p>
            <a:r>
              <a:rPr lang="ko-KR" altLang="en-US" b="1" dirty="0" smtClean="0"/>
              <a:t>그런 </a:t>
            </a:r>
            <a:r>
              <a:rPr lang="ko-KR" altLang="en-US" b="1" dirty="0" err="1" smtClean="0"/>
              <a:t>컨텐츠를</a:t>
            </a:r>
            <a:r>
              <a:rPr lang="ko-KR" altLang="en-US" b="1" dirty="0" smtClean="0"/>
              <a:t> 제작하겠습니다</a:t>
            </a:r>
            <a:r>
              <a:rPr lang="en-US" altLang="ko-KR" b="1" dirty="0" smtClean="0"/>
              <a:t>.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12277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그림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17054"/>
            <a:ext cx="4121527" cy="256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221" y="692696"/>
            <a:ext cx="4330267" cy="2581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직사각형 22"/>
          <p:cNvSpPr/>
          <p:nvPr/>
        </p:nvSpPr>
        <p:spPr>
          <a:xfrm>
            <a:off x="251520" y="4005064"/>
            <a:ext cx="8800000" cy="22322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b="1" dirty="0" smtClean="0">
                <a:solidFill>
                  <a:srgbClr val="FF0000"/>
                </a:solidFill>
              </a:rPr>
              <a:t>영상 제작</a:t>
            </a:r>
            <a:r>
              <a:rPr lang="ko-KR" altLang="en-US" b="1" dirty="0" smtClean="0"/>
              <a:t>에도 능통합니다</a:t>
            </a:r>
            <a:r>
              <a:rPr lang="en-US" altLang="ko-KR" b="1" dirty="0" smtClean="0"/>
              <a:t>.</a:t>
            </a:r>
          </a:p>
          <a:p>
            <a:endParaRPr lang="en-US" altLang="ko-KR" b="1" dirty="0"/>
          </a:p>
          <a:p>
            <a:r>
              <a:rPr lang="ko-KR" altLang="en-US" b="1" dirty="0" smtClean="0"/>
              <a:t>현재 저는 울산대학교 </a:t>
            </a:r>
            <a:r>
              <a:rPr lang="ko-KR" altLang="en-US" b="1" dirty="0" err="1" smtClean="0"/>
              <a:t>글로벌기술마케터양성센터</a:t>
            </a:r>
            <a:r>
              <a:rPr lang="ko-KR" altLang="en-US" b="1" dirty="0" smtClean="0"/>
              <a:t> 홍보팀장을 맡고 있습니다</a:t>
            </a:r>
            <a:r>
              <a:rPr lang="en-US" altLang="ko-KR" b="1" dirty="0" smtClean="0"/>
              <a:t>. </a:t>
            </a:r>
            <a:r>
              <a:rPr lang="ko-KR" altLang="en-US" b="1" dirty="0" smtClean="0"/>
              <a:t>이곳은 울산의 많은 수출기업이랑 협력하여 학생들에게 많은 기회를 주고 있는데요</a:t>
            </a:r>
            <a:r>
              <a:rPr lang="en-US" altLang="ko-KR" b="1" dirty="0" smtClean="0"/>
              <a:t>. </a:t>
            </a:r>
            <a:r>
              <a:rPr lang="ko-KR" altLang="en-US" b="1" dirty="0" smtClean="0"/>
              <a:t>대부분의 프로그램에 제가 참여해서 영상을 찍고 편집해서 학교 홍보 스크린으로 내보거나 울산의 수출기업들에게 영상을 배포하고 있습니다</a:t>
            </a:r>
            <a:r>
              <a:rPr lang="en-US" altLang="ko-KR" b="1" dirty="0" smtClean="0"/>
              <a:t>.  </a:t>
            </a:r>
          </a:p>
          <a:p>
            <a:endParaRPr lang="en-US" altLang="ko-KR" b="1" dirty="0"/>
          </a:p>
          <a:p>
            <a:endParaRPr lang="en-US" altLang="ko-KR" b="1" dirty="0" smtClean="0"/>
          </a:p>
          <a:p>
            <a:endParaRPr lang="ko-KR" altLang="en-US" b="1" dirty="0"/>
          </a:p>
        </p:txBody>
      </p:sp>
      <p:sp>
        <p:nvSpPr>
          <p:cNvPr id="24" name="직사각형 23"/>
          <p:cNvSpPr/>
          <p:nvPr/>
        </p:nvSpPr>
        <p:spPr>
          <a:xfrm>
            <a:off x="-1188640" y="44624"/>
            <a:ext cx="428396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/>
              <a:t>#3. </a:t>
            </a:r>
            <a:r>
              <a:rPr lang="ko-KR" altLang="en-US" sz="3200" b="1" dirty="0" smtClean="0"/>
              <a:t>영</a:t>
            </a:r>
            <a:r>
              <a:rPr lang="ko-KR" altLang="en-US" sz="3200" b="1" dirty="0"/>
              <a:t>상</a:t>
            </a:r>
          </a:p>
        </p:txBody>
      </p:sp>
    </p:spTree>
    <p:extLst>
      <p:ext uri="{BB962C8B-B14F-4D97-AF65-F5344CB8AC3E}">
        <p14:creationId xmlns:p14="http://schemas.microsoft.com/office/powerpoint/2010/main" val="59626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0" y="0"/>
            <a:ext cx="9180512" cy="4766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4860032" y="692696"/>
            <a:ext cx="4104456" cy="5688632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ko-KR" altLang="en-US" sz="2400" b="1" dirty="0" smtClean="0">
                <a:solidFill>
                  <a:srgbClr val="FF0000"/>
                </a:solidFill>
                <a:ea typeface="서울남산체 B" pitchFamily="18" charset="-127"/>
              </a:rPr>
              <a:t>나는 </a:t>
            </a:r>
            <a:r>
              <a:rPr lang="en-US" altLang="ko-KR" sz="2400" b="1" dirty="0" smtClean="0">
                <a:solidFill>
                  <a:srgbClr val="FF0000"/>
                </a:solidFill>
                <a:ea typeface="서울남산체 B" pitchFamily="18" charset="-127"/>
              </a:rPr>
              <a:t>Challenger</a:t>
            </a:r>
          </a:p>
          <a:p>
            <a:pPr marL="342900" indent="-342900">
              <a:buAutoNum type="arabicPeriod"/>
            </a:pPr>
            <a:endParaRPr lang="en-US" altLang="ko-KR" dirty="0" smtClean="0">
              <a:solidFill>
                <a:sysClr val="windowText" lastClr="000000"/>
              </a:solidFill>
              <a:ea typeface="서울남산체 B" pitchFamily="18" charset="-127"/>
            </a:endParaRPr>
          </a:p>
          <a:p>
            <a:r>
              <a:rPr lang="ko-KR" altLang="en-US" dirty="0" smtClean="0">
                <a:solidFill>
                  <a:sysClr val="windowText" lastClr="000000"/>
                </a:solidFill>
                <a:ea typeface="서울남산체 B" pitchFamily="18" charset="-127"/>
              </a:rPr>
              <a:t>저는 </a:t>
            </a:r>
            <a:r>
              <a:rPr lang="en-US" altLang="ko-KR" dirty="0" smtClean="0">
                <a:solidFill>
                  <a:sysClr val="windowText" lastClr="000000"/>
                </a:solidFill>
                <a:ea typeface="서울남산체 B" pitchFamily="18" charset="-127"/>
              </a:rPr>
              <a:t>‘</a:t>
            </a:r>
            <a:r>
              <a:rPr lang="ko-KR" altLang="en-US" dirty="0" smtClean="0">
                <a:solidFill>
                  <a:sysClr val="windowText" lastClr="000000"/>
                </a:solidFill>
                <a:ea typeface="서울남산체 B" pitchFamily="18" charset="-127"/>
              </a:rPr>
              <a:t>청춘은 도전이다</a:t>
            </a:r>
            <a:r>
              <a:rPr lang="en-US" altLang="ko-KR" dirty="0" smtClean="0">
                <a:solidFill>
                  <a:sysClr val="windowText" lastClr="000000"/>
                </a:solidFill>
                <a:ea typeface="서울남산체 B" pitchFamily="18" charset="-127"/>
              </a:rPr>
              <a:t>’</a:t>
            </a:r>
            <a:r>
              <a:rPr lang="ko-KR" altLang="en-US" dirty="0" smtClean="0">
                <a:solidFill>
                  <a:sysClr val="windowText" lastClr="000000"/>
                </a:solidFill>
                <a:ea typeface="서울남산체 B" pitchFamily="18" charset="-127"/>
              </a:rPr>
              <a:t>라고 생각합니다</a:t>
            </a:r>
            <a:r>
              <a:rPr lang="en-US" altLang="ko-KR" dirty="0" smtClean="0">
                <a:solidFill>
                  <a:sysClr val="windowText" lastClr="000000"/>
                </a:solidFill>
                <a:ea typeface="서울남산체 B" pitchFamily="18" charset="-127"/>
              </a:rPr>
              <a:t>. </a:t>
            </a:r>
            <a:r>
              <a:rPr lang="ko-KR" altLang="en-US" dirty="0" err="1" smtClean="0">
                <a:solidFill>
                  <a:sysClr val="windowText" lastClr="000000"/>
                </a:solidFill>
                <a:ea typeface="서울남산체 B" pitchFamily="18" charset="-127"/>
              </a:rPr>
              <a:t>블로그</a:t>
            </a:r>
            <a:r>
              <a:rPr lang="ko-KR" altLang="en-US" dirty="0" smtClean="0">
                <a:solidFill>
                  <a:sysClr val="windowText" lastClr="000000"/>
                </a:solidFill>
                <a:ea typeface="서울남산체 B" pitchFamily="18" charset="-127"/>
              </a:rPr>
              <a:t> 대문에도 이런 글귀를 써놓았습니다</a:t>
            </a:r>
            <a:r>
              <a:rPr lang="en-US" altLang="ko-KR" dirty="0" smtClean="0">
                <a:solidFill>
                  <a:sysClr val="windowText" lastClr="000000"/>
                </a:solidFill>
                <a:ea typeface="서울남산체 B" pitchFamily="18" charset="-127"/>
              </a:rPr>
              <a:t>. </a:t>
            </a:r>
            <a:r>
              <a:rPr lang="ko-KR" altLang="en-US" dirty="0" smtClean="0">
                <a:solidFill>
                  <a:sysClr val="windowText" lastClr="000000"/>
                </a:solidFill>
                <a:ea typeface="서울남산체 B" pitchFamily="18" charset="-127"/>
              </a:rPr>
              <a:t>그리고 </a:t>
            </a:r>
            <a:r>
              <a:rPr lang="en-US" altLang="ko-KR" dirty="0" smtClean="0">
                <a:solidFill>
                  <a:sysClr val="windowText" lastClr="000000"/>
                </a:solidFill>
                <a:ea typeface="서울남산체 B" pitchFamily="18" charset="-127"/>
              </a:rPr>
              <a:t>‘</a:t>
            </a:r>
            <a:r>
              <a:rPr lang="ko-KR" altLang="en-US" dirty="0" smtClean="0">
                <a:solidFill>
                  <a:sysClr val="windowText" lastClr="000000"/>
                </a:solidFill>
                <a:ea typeface="서울남산체 B" pitchFamily="18" charset="-127"/>
              </a:rPr>
              <a:t>기회가 오면 주저하지 말고 잡자</a:t>
            </a:r>
            <a:r>
              <a:rPr lang="en-US" altLang="ko-KR" dirty="0" smtClean="0">
                <a:solidFill>
                  <a:sysClr val="windowText" lastClr="000000"/>
                </a:solidFill>
                <a:ea typeface="서울남산체 B" pitchFamily="18" charset="-127"/>
              </a:rPr>
              <a:t>’</a:t>
            </a:r>
            <a:r>
              <a:rPr lang="ko-KR" altLang="en-US" dirty="0" smtClean="0">
                <a:solidFill>
                  <a:sysClr val="windowText" lastClr="000000"/>
                </a:solidFill>
                <a:ea typeface="서울남산체 B" pitchFamily="18" charset="-127"/>
              </a:rPr>
              <a:t>라는 삶의 신조를 가지고 도전을 최고가치관으로 삼으며 항상 도전적인 역량과 경험을 기르기 위해 지금까지 많은 노력을 해오고 있습니다</a:t>
            </a:r>
            <a:r>
              <a:rPr lang="en-US" altLang="ko-KR" dirty="0" smtClean="0">
                <a:solidFill>
                  <a:sysClr val="windowText" lastClr="000000"/>
                </a:solidFill>
                <a:ea typeface="서울남산체 B" pitchFamily="18" charset="-127"/>
              </a:rPr>
              <a:t>.</a:t>
            </a:r>
          </a:p>
          <a:p>
            <a:endParaRPr lang="en-US" altLang="ko-KR" dirty="0">
              <a:solidFill>
                <a:sysClr val="windowText" lastClr="000000"/>
              </a:solidFill>
              <a:ea typeface="서울남산체 B" pitchFamily="18" charset="-127"/>
            </a:endParaRPr>
          </a:p>
          <a:p>
            <a:r>
              <a:rPr lang="ko-KR" altLang="en-US" dirty="0" smtClean="0">
                <a:solidFill>
                  <a:sysClr val="windowText" lastClr="000000"/>
                </a:solidFill>
                <a:ea typeface="서울남산체 B" pitchFamily="18" charset="-127"/>
              </a:rPr>
              <a:t>북극권 </a:t>
            </a:r>
            <a:r>
              <a:rPr lang="en-US" altLang="ko-KR" dirty="0" smtClean="0">
                <a:solidFill>
                  <a:sysClr val="windowText" lastClr="000000"/>
                </a:solidFill>
                <a:ea typeface="서울남산체 B" pitchFamily="18" charset="-127"/>
              </a:rPr>
              <a:t>12,000km</a:t>
            </a:r>
            <a:r>
              <a:rPr lang="ko-KR" altLang="en-US" dirty="0" smtClean="0">
                <a:solidFill>
                  <a:sysClr val="windowText" lastClr="000000"/>
                </a:solidFill>
                <a:ea typeface="서울남산체 B" pitchFamily="18" charset="-127"/>
              </a:rPr>
              <a:t>를 </a:t>
            </a:r>
            <a:r>
              <a:rPr lang="ko-KR" altLang="en-US" dirty="0" err="1" smtClean="0">
                <a:solidFill>
                  <a:sysClr val="windowText" lastClr="000000"/>
                </a:solidFill>
                <a:ea typeface="서울남산체 B" pitchFamily="18" charset="-127"/>
              </a:rPr>
              <a:t>개썰매를</a:t>
            </a:r>
            <a:r>
              <a:rPr lang="ko-KR" altLang="en-US" dirty="0" smtClean="0">
                <a:solidFill>
                  <a:sysClr val="windowText" lastClr="000000"/>
                </a:solidFill>
                <a:ea typeface="서울남산체 B" pitchFamily="18" charset="-127"/>
              </a:rPr>
              <a:t> 타고 달린 </a:t>
            </a:r>
            <a:r>
              <a:rPr lang="ko-KR" altLang="en-US" dirty="0" err="1" smtClean="0">
                <a:solidFill>
                  <a:sysClr val="windowText" lastClr="000000"/>
                </a:solidFill>
                <a:ea typeface="서울남산체 B" pitchFamily="18" charset="-127"/>
              </a:rPr>
              <a:t>우에무라</a:t>
            </a:r>
            <a:r>
              <a:rPr lang="ko-KR" altLang="en-US" dirty="0" smtClean="0">
                <a:solidFill>
                  <a:sysClr val="windowText" lastClr="000000"/>
                </a:solidFill>
                <a:ea typeface="서울남산체 B" pitchFamily="18" charset="-127"/>
              </a:rPr>
              <a:t> </a:t>
            </a:r>
            <a:r>
              <a:rPr lang="ko-KR" altLang="en-US" dirty="0" err="1" smtClean="0">
                <a:solidFill>
                  <a:sysClr val="windowText" lastClr="000000"/>
                </a:solidFill>
                <a:ea typeface="서울남산체 B" pitchFamily="18" charset="-127"/>
              </a:rPr>
              <a:t>나오미의</a:t>
            </a:r>
            <a:r>
              <a:rPr lang="ko-KR" altLang="en-US" dirty="0" smtClean="0">
                <a:solidFill>
                  <a:sysClr val="windowText" lastClr="000000"/>
                </a:solidFill>
                <a:ea typeface="서울남산체 B" pitchFamily="18" charset="-127"/>
              </a:rPr>
              <a:t> 책을 보면서 이것은 저의 도전정신을 더욱 일깨워 주었고 끊임없이 도전이 하고 싶어졌습니다</a:t>
            </a:r>
            <a:r>
              <a:rPr lang="en-US" altLang="ko-KR" dirty="0" smtClean="0">
                <a:solidFill>
                  <a:sysClr val="windowText" lastClr="000000"/>
                </a:solidFill>
                <a:ea typeface="서울남산체 B" pitchFamily="18" charset="-127"/>
              </a:rPr>
              <a:t>.</a:t>
            </a:r>
          </a:p>
          <a:p>
            <a:endParaRPr lang="en-US" altLang="ko-KR" dirty="0">
              <a:solidFill>
                <a:sysClr val="windowText" lastClr="000000"/>
              </a:solidFill>
              <a:ea typeface="서울남산체 B" pitchFamily="18" charset="-127"/>
            </a:endParaRPr>
          </a:p>
          <a:p>
            <a:r>
              <a:rPr lang="ko-KR" altLang="en-US" dirty="0" smtClean="0">
                <a:solidFill>
                  <a:sysClr val="windowText" lastClr="000000"/>
                </a:solidFill>
                <a:ea typeface="서울남산체 B" pitchFamily="18" charset="-127"/>
              </a:rPr>
              <a:t>이번 </a:t>
            </a:r>
            <a:r>
              <a:rPr lang="ko-KR" altLang="en-US" dirty="0" err="1" smtClean="0">
                <a:solidFill>
                  <a:sysClr val="windowText" lastClr="000000"/>
                </a:solidFill>
                <a:ea typeface="서울남산체 B" pitchFamily="18" charset="-127"/>
              </a:rPr>
              <a:t>한우서포터즈</a:t>
            </a:r>
            <a:r>
              <a:rPr lang="ko-KR" altLang="en-US" dirty="0" smtClean="0">
                <a:solidFill>
                  <a:sysClr val="windowText" lastClr="000000"/>
                </a:solidFill>
                <a:ea typeface="서울남산체 B" pitchFamily="18" charset="-127"/>
              </a:rPr>
              <a:t> 역시 저에게 큰 도전입니다</a:t>
            </a:r>
            <a:r>
              <a:rPr lang="en-US" altLang="ko-KR" dirty="0" smtClean="0">
                <a:solidFill>
                  <a:sysClr val="windowText" lastClr="000000"/>
                </a:solidFill>
                <a:ea typeface="서울남산체 B" pitchFamily="18" charset="-127"/>
              </a:rPr>
              <a:t>.</a:t>
            </a:r>
            <a:endParaRPr lang="en-US" altLang="ko-KR" dirty="0">
              <a:solidFill>
                <a:sysClr val="windowText" lastClr="000000"/>
              </a:solidFill>
              <a:ea typeface="서울남산체 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716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76" y="1138646"/>
            <a:ext cx="1515620" cy="2650394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138646"/>
            <a:ext cx="1440160" cy="2650394"/>
          </a:xfrm>
          <a:prstGeom prst="rect">
            <a:avLst/>
          </a:prstGeom>
        </p:spPr>
      </p:pic>
      <p:sp>
        <p:nvSpPr>
          <p:cNvPr id="24" name="직사각형 23"/>
          <p:cNvSpPr/>
          <p:nvPr/>
        </p:nvSpPr>
        <p:spPr>
          <a:xfrm>
            <a:off x="-1188640" y="44624"/>
            <a:ext cx="428396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/>
              <a:t>#3. </a:t>
            </a:r>
            <a:r>
              <a:rPr lang="ko-KR" altLang="en-US" sz="3200" b="1" dirty="0" smtClean="0"/>
              <a:t>영</a:t>
            </a:r>
            <a:r>
              <a:rPr lang="ko-KR" altLang="en-US" sz="3200" b="1" dirty="0"/>
              <a:t>상</a:t>
            </a:r>
          </a:p>
        </p:txBody>
      </p:sp>
      <p:sp>
        <p:nvSpPr>
          <p:cNvPr id="8" name="직사각형 7"/>
          <p:cNvSpPr/>
          <p:nvPr/>
        </p:nvSpPr>
        <p:spPr>
          <a:xfrm>
            <a:off x="251520" y="4365104"/>
            <a:ext cx="8800000" cy="22322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400" b="1" dirty="0" smtClean="0"/>
              <a:t>또한</a:t>
            </a:r>
            <a:r>
              <a:rPr lang="en-US" altLang="ko-KR" sz="1400" b="1" dirty="0" smtClean="0"/>
              <a:t>, </a:t>
            </a:r>
            <a:r>
              <a:rPr lang="ko-KR" altLang="en-US" sz="1400" b="1" dirty="0" smtClean="0"/>
              <a:t>이번에는 </a:t>
            </a:r>
            <a:r>
              <a:rPr lang="ko-KR" altLang="en-US" sz="1400" b="1" dirty="0" err="1" smtClean="0"/>
              <a:t>피지서포터즈</a:t>
            </a:r>
            <a:r>
              <a:rPr lang="ko-KR" altLang="en-US" sz="1400" b="1" dirty="0" smtClean="0"/>
              <a:t> 활동을 통해 영상제작을 맡아서 최종 </a:t>
            </a:r>
            <a:r>
              <a:rPr lang="en-US" altLang="ko-KR" sz="1400" b="1" dirty="0" smtClean="0"/>
              <a:t>2</a:t>
            </a:r>
            <a:r>
              <a:rPr lang="ko-KR" altLang="en-US" sz="1400" b="1" dirty="0" smtClean="0"/>
              <a:t>등 </a:t>
            </a:r>
            <a:r>
              <a:rPr lang="ko-KR" altLang="en-US" sz="1400" b="1" dirty="0" err="1" smtClean="0"/>
              <a:t>서포터즈가</a:t>
            </a:r>
            <a:r>
              <a:rPr lang="ko-KR" altLang="en-US" sz="1400" b="1" dirty="0" smtClean="0"/>
              <a:t> 되었습니다</a:t>
            </a:r>
            <a:r>
              <a:rPr lang="en-US" altLang="ko-KR" sz="1400" b="1" dirty="0" smtClean="0"/>
              <a:t>.</a:t>
            </a:r>
          </a:p>
          <a:p>
            <a:endParaRPr lang="en-US" altLang="ko-KR" sz="1400" b="1" dirty="0"/>
          </a:p>
          <a:p>
            <a:endParaRPr lang="en-US" altLang="ko-KR" sz="1400" b="1" dirty="0" smtClean="0"/>
          </a:p>
          <a:p>
            <a:r>
              <a:rPr lang="ko-KR" altLang="en-US" b="1" dirty="0" smtClean="0"/>
              <a:t>영상보다 홍보효과가 더 </a:t>
            </a:r>
            <a:r>
              <a:rPr lang="ko-KR" altLang="en-US" b="1" dirty="0" err="1" smtClean="0"/>
              <a:t>큰것은</a:t>
            </a:r>
            <a:r>
              <a:rPr lang="ko-KR" altLang="en-US" b="1" dirty="0" smtClean="0"/>
              <a:t> 없습니다</a:t>
            </a:r>
            <a:r>
              <a:rPr lang="en-US" altLang="ko-KR" b="1" dirty="0" smtClean="0"/>
              <a:t>.</a:t>
            </a:r>
          </a:p>
          <a:p>
            <a:r>
              <a:rPr lang="ko-KR" altLang="en-US" b="1" dirty="0" err="1" smtClean="0"/>
              <a:t>한우서포터즈가</a:t>
            </a:r>
            <a:r>
              <a:rPr lang="ko-KR" altLang="en-US" b="1" dirty="0" smtClean="0"/>
              <a:t> 되어서 런던으로 날아가서 </a:t>
            </a:r>
            <a:r>
              <a:rPr lang="en-US" altLang="ko-KR" b="1" dirty="0" smtClean="0"/>
              <a:t>~</a:t>
            </a:r>
          </a:p>
          <a:p>
            <a:r>
              <a:rPr lang="ko-KR" altLang="en-US" b="1" dirty="0" smtClean="0">
                <a:solidFill>
                  <a:srgbClr val="FFC000"/>
                </a:solidFill>
                <a:latin typeface="나눔명조 ExtraBold" pitchFamily="18" charset="-127"/>
                <a:ea typeface="나눔명조 ExtraBold" pitchFamily="18" charset="-127"/>
              </a:rPr>
              <a:t>그곳의 모든 구석구석의 모습</a:t>
            </a:r>
            <a:r>
              <a:rPr lang="en-US" altLang="ko-KR" b="1" dirty="0" smtClean="0">
                <a:solidFill>
                  <a:srgbClr val="FFC000"/>
                </a:solidFill>
                <a:latin typeface="나눔명조 ExtraBold" pitchFamily="18" charset="-127"/>
                <a:ea typeface="나눔명조 ExtraBold" pitchFamily="18" charset="-127"/>
              </a:rPr>
              <a:t>.</a:t>
            </a:r>
          </a:p>
          <a:p>
            <a:r>
              <a:rPr lang="ko-KR" altLang="en-US" b="1" dirty="0" smtClean="0">
                <a:solidFill>
                  <a:srgbClr val="FFC000"/>
                </a:solidFill>
                <a:latin typeface="나눔명조 ExtraBold" pitchFamily="18" charset="-127"/>
                <a:ea typeface="나눔명조 ExtraBold" pitchFamily="18" charset="-127"/>
              </a:rPr>
              <a:t>대한민국 선수들의 땀과 노력 그리고 열정</a:t>
            </a:r>
            <a:endParaRPr lang="en-US" altLang="ko-KR" b="1" dirty="0" smtClean="0">
              <a:solidFill>
                <a:srgbClr val="FFC000"/>
              </a:solidFill>
              <a:latin typeface="나눔명조 ExtraBold" pitchFamily="18" charset="-127"/>
              <a:ea typeface="나눔명조 ExtraBold" pitchFamily="18" charset="-127"/>
            </a:endParaRPr>
          </a:p>
          <a:p>
            <a:r>
              <a:rPr lang="ko-KR" altLang="en-US" b="1" dirty="0" smtClean="0">
                <a:solidFill>
                  <a:srgbClr val="FFC000"/>
                </a:solidFill>
                <a:latin typeface="나눔명조 ExtraBold" pitchFamily="18" charset="-127"/>
                <a:ea typeface="나눔명조 ExtraBold" pitchFamily="18" charset="-127"/>
              </a:rPr>
              <a:t>대한민국의 뜨거운 응원</a:t>
            </a:r>
            <a:endParaRPr lang="en-US" altLang="ko-KR" b="1" dirty="0" smtClean="0">
              <a:solidFill>
                <a:srgbClr val="FFC000"/>
              </a:solidFill>
              <a:latin typeface="나눔명조 ExtraBold" pitchFamily="18" charset="-127"/>
              <a:ea typeface="나눔명조 ExtraBold" pitchFamily="18" charset="-127"/>
            </a:endParaRPr>
          </a:p>
          <a:p>
            <a:endParaRPr lang="en-US" altLang="ko-KR" b="1" dirty="0"/>
          </a:p>
          <a:p>
            <a:r>
              <a:rPr lang="ko-KR" altLang="en-US" b="1" dirty="0" smtClean="0"/>
              <a:t>이 모든 것들을 카메라에 담아서 </a:t>
            </a:r>
            <a:r>
              <a:rPr lang="ko-KR" altLang="en-US" b="1" dirty="0" smtClean="0">
                <a:solidFill>
                  <a:srgbClr val="FF0000"/>
                </a:solidFill>
              </a:rPr>
              <a:t>감동적인 영상</a:t>
            </a:r>
            <a:r>
              <a:rPr lang="ko-KR" altLang="en-US" b="1" dirty="0" smtClean="0"/>
              <a:t>을 만들 수 있는 저 </a:t>
            </a:r>
            <a:r>
              <a:rPr lang="ko-KR" altLang="en-US" b="1" dirty="0" err="1" smtClean="0"/>
              <a:t>퐝서</a:t>
            </a:r>
            <a:r>
              <a:rPr lang="en-US" altLang="ko-KR" b="1" dirty="0" smtClean="0"/>
              <a:t>!</a:t>
            </a:r>
          </a:p>
          <a:p>
            <a:r>
              <a:rPr lang="ko-KR" altLang="en-US" b="1" dirty="0" smtClean="0"/>
              <a:t>꼭 한우 </a:t>
            </a:r>
            <a:r>
              <a:rPr lang="ko-KR" altLang="en-US" b="1" dirty="0" err="1" smtClean="0"/>
              <a:t>서포터즈가</a:t>
            </a:r>
            <a:r>
              <a:rPr lang="ko-KR" altLang="en-US" b="1" dirty="0" smtClean="0"/>
              <a:t> 되어야 합니다</a:t>
            </a:r>
            <a:r>
              <a:rPr lang="en-US" altLang="ko-KR" b="1" dirty="0" smtClean="0"/>
              <a:t>.</a:t>
            </a:r>
            <a:endParaRPr lang="en-US" altLang="ko-KR" b="1" dirty="0"/>
          </a:p>
          <a:p>
            <a:endParaRPr lang="en-US" altLang="ko-KR" b="1" dirty="0" smtClean="0"/>
          </a:p>
          <a:p>
            <a:endParaRPr lang="ko-KR" altLang="en-US" b="1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921489"/>
            <a:ext cx="4896544" cy="2792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179512" y="221972"/>
            <a:ext cx="8712968" cy="2918996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000" b="1" dirty="0" smtClean="0">
                <a:solidFill>
                  <a:srgbClr val="FF0000"/>
                </a:solidFill>
                <a:ea typeface="나눔고딕" pitchFamily="50" charset="-127"/>
              </a:rPr>
              <a:t>두 번째 이유</a:t>
            </a:r>
            <a:r>
              <a:rPr lang="en-US" altLang="ko-KR" sz="2000" b="1" dirty="0" smtClean="0">
                <a:solidFill>
                  <a:srgbClr val="FF0000"/>
                </a:solidFill>
                <a:ea typeface="나눔고딕" pitchFamily="50" charset="-127"/>
              </a:rPr>
              <a:t>. </a:t>
            </a:r>
            <a:r>
              <a:rPr lang="ko-KR" altLang="en-US" sz="2800" b="1" dirty="0" smtClean="0">
                <a:solidFill>
                  <a:schemeClr val="bg1"/>
                </a:solidFill>
                <a:ea typeface="나눔고딕" pitchFamily="50" charset="-127"/>
              </a:rPr>
              <a:t>다양한 대외활동으로 쌓아온 역량 및 경험</a:t>
            </a:r>
            <a:endParaRPr lang="en-US" altLang="ko-KR" sz="2800" b="1" dirty="0" smtClean="0">
              <a:solidFill>
                <a:schemeClr val="bg1"/>
              </a:solidFill>
              <a:ea typeface="나눔고딕" pitchFamily="50" charset="-127"/>
            </a:endParaRPr>
          </a:p>
          <a:p>
            <a:endParaRPr lang="en-US" altLang="ko-KR" b="1" dirty="0">
              <a:solidFill>
                <a:schemeClr val="bg1"/>
              </a:solidFill>
              <a:ea typeface="나눔고딕" pitchFamily="50" charset="-127"/>
            </a:endParaRPr>
          </a:p>
          <a:p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지금까지 대학생활 동안 도전과 열정으로 다양한 대외활동에 참여했습니다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다양한 기자단 활동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, </a:t>
            </a:r>
            <a:r>
              <a:rPr lang="ko-KR" altLang="en-US" dirty="0" err="1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서포터즈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 활동</a:t>
            </a:r>
            <a:r>
              <a:rPr lang="en-US" altLang="ko-KR" dirty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 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등의 경험이 있는 제가 이번 </a:t>
            </a:r>
            <a:r>
              <a:rPr lang="ko-KR" altLang="en-US" dirty="0" err="1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한우서포터즈에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 </a:t>
            </a:r>
            <a:endParaRPr lang="en-US" altLang="ko-KR" dirty="0" smtClean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가장 적합한 인물이라는 것을 확신합니다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  <a:endParaRPr lang="en-US" altLang="ko-KR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4833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그룹 14"/>
          <p:cNvGrpSpPr/>
          <p:nvPr/>
        </p:nvGrpSpPr>
        <p:grpSpPr>
          <a:xfrm>
            <a:off x="280644" y="332657"/>
            <a:ext cx="5943832" cy="1728192"/>
            <a:chOff x="280644" y="332657"/>
            <a:chExt cx="5943832" cy="1728192"/>
          </a:xfrm>
        </p:grpSpPr>
        <p:pic>
          <p:nvPicPr>
            <p:cNvPr id="3" name="그림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644" y="332657"/>
              <a:ext cx="2737774" cy="1728192"/>
            </a:xfrm>
            <a:prstGeom prst="rect">
              <a:avLst/>
            </a:prstGeom>
          </p:spPr>
        </p:pic>
        <p:sp>
          <p:nvSpPr>
            <p:cNvPr id="4" name="직사각형 3"/>
            <p:cNvSpPr/>
            <p:nvPr/>
          </p:nvSpPr>
          <p:spPr>
            <a:xfrm>
              <a:off x="3199104" y="358059"/>
              <a:ext cx="3025372" cy="772688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dirty="0" err="1" smtClean="0">
                  <a:solidFill>
                    <a:schemeClr val="bg1"/>
                  </a:solidFill>
                  <a:latin typeface="서울남산체 B" pitchFamily="18" charset="-127"/>
                  <a:ea typeface="서울남산체 B" pitchFamily="18" charset="-127"/>
                </a:rPr>
                <a:t>루프트한자</a:t>
              </a:r>
              <a:r>
                <a:rPr lang="ko-KR" altLang="en-US" dirty="0" smtClean="0">
                  <a:solidFill>
                    <a:schemeClr val="bg1"/>
                  </a:solidFill>
                  <a:latin typeface="서울남산체 B" pitchFamily="18" charset="-127"/>
                  <a:ea typeface="서울남산체 B" pitchFamily="18" charset="-127"/>
                </a:rPr>
                <a:t> 최우수 홍보대사</a:t>
              </a:r>
              <a:r>
                <a:rPr lang="en-US" altLang="ko-KR" dirty="0" smtClean="0">
                  <a:solidFill>
                    <a:schemeClr val="bg1"/>
                  </a:solidFill>
                  <a:latin typeface="서울남산체 B" pitchFamily="18" charset="-127"/>
                  <a:ea typeface="서울남산체 B" pitchFamily="18" charset="-127"/>
                </a:rPr>
                <a:t>.</a:t>
              </a:r>
              <a:endParaRPr lang="en-US" altLang="ko-KR" dirty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endParaRPr>
            </a:p>
          </p:txBody>
        </p:sp>
      </p:grpSp>
      <p:grpSp>
        <p:nvGrpSpPr>
          <p:cNvPr id="13" name="그룹 12"/>
          <p:cNvGrpSpPr/>
          <p:nvPr/>
        </p:nvGrpSpPr>
        <p:grpSpPr>
          <a:xfrm>
            <a:off x="280644" y="2360015"/>
            <a:ext cx="5791432" cy="1717058"/>
            <a:chOff x="280644" y="2360015"/>
            <a:chExt cx="5791432" cy="1717058"/>
          </a:xfrm>
        </p:grpSpPr>
        <p:pic>
          <p:nvPicPr>
            <p:cNvPr id="2" name="그림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644" y="2360015"/>
              <a:ext cx="2766060" cy="1717058"/>
            </a:xfrm>
            <a:prstGeom prst="rect">
              <a:avLst/>
            </a:prstGeom>
          </p:spPr>
        </p:pic>
        <p:sp>
          <p:nvSpPr>
            <p:cNvPr id="8" name="직사각형 7"/>
            <p:cNvSpPr/>
            <p:nvPr/>
          </p:nvSpPr>
          <p:spPr>
            <a:xfrm>
              <a:off x="3046704" y="2360015"/>
              <a:ext cx="3025372" cy="772688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dirty="0" smtClean="0">
                  <a:solidFill>
                    <a:schemeClr val="bg1"/>
                  </a:solidFill>
                  <a:latin typeface="서울남산체 B" pitchFamily="18" charset="-127"/>
                  <a:ea typeface="서울남산체 B" pitchFamily="18" charset="-127"/>
                </a:rPr>
                <a:t>신용회복위원회 최우수 기자단</a:t>
              </a:r>
              <a:r>
                <a:rPr lang="en-US" altLang="ko-KR" dirty="0" smtClean="0">
                  <a:solidFill>
                    <a:schemeClr val="bg1"/>
                  </a:solidFill>
                  <a:latin typeface="서울남산체 B" pitchFamily="18" charset="-127"/>
                  <a:ea typeface="서울남산체 B" pitchFamily="18" charset="-127"/>
                </a:rPr>
                <a:t>.</a:t>
              </a:r>
              <a:endParaRPr lang="en-US" altLang="ko-KR" dirty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endParaRPr>
            </a:p>
          </p:txBody>
        </p:sp>
      </p:grpSp>
      <p:grpSp>
        <p:nvGrpSpPr>
          <p:cNvPr id="14" name="그룹 13"/>
          <p:cNvGrpSpPr/>
          <p:nvPr/>
        </p:nvGrpSpPr>
        <p:grpSpPr>
          <a:xfrm>
            <a:off x="275218" y="4365104"/>
            <a:ext cx="5949258" cy="1834896"/>
            <a:chOff x="275218" y="4365104"/>
            <a:chExt cx="5949258" cy="1834896"/>
          </a:xfrm>
        </p:grpSpPr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218" y="4365104"/>
              <a:ext cx="2743200" cy="1834896"/>
            </a:xfrm>
            <a:prstGeom prst="rect">
              <a:avLst/>
            </a:prstGeom>
          </p:spPr>
        </p:pic>
        <p:sp>
          <p:nvSpPr>
            <p:cNvPr id="9" name="직사각형 8"/>
            <p:cNvSpPr/>
            <p:nvPr/>
          </p:nvSpPr>
          <p:spPr>
            <a:xfrm>
              <a:off x="3199104" y="4384504"/>
              <a:ext cx="3025372" cy="772688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dirty="0" smtClean="0">
                  <a:solidFill>
                    <a:schemeClr val="bg1"/>
                  </a:solidFill>
                  <a:latin typeface="서울남산체 B" pitchFamily="18" charset="-127"/>
                  <a:ea typeface="서울남산체 B" pitchFamily="18" charset="-127"/>
                </a:rPr>
                <a:t>연금복권 최우수 </a:t>
              </a:r>
              <a:r>
                <a:rPr lang="ko-KR" altLang="en-US" dirty="0" err="1" smtClean="0">
                  <a:solidFill>
                    <a:schemeClr val="bg1"/>
                  </a:solidFill>
                  <a:latin typeface="서울남산체 B" pitchFamily="18" charset="-127"/>
                  <a:ea typeface="서울남산체 B" pitchFamily="18" charset="-127"/>
                </a:rPr>
                <a:t>서포터즈</a:t>
              </a:r>
              <a:endParaRPr lang="en-US" altLang="ko-KR" dirty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endParaRPr>
            </a:p>
          </p:txBody>
        </p:sp>
      </p:grpSp>
      <p:grpSp>
        <p:nvGrpSpPr>
          <p:cNvPr id="19" name="그룹 18"/>
          <p:cNvGrpSpPr/>
          <p:nvPr/>
        </p:nvGrpSpPr>
        <p:grpSpPr>
          <a:xfrm>
            <a:off x="3194665" y="346562"/>
            <a:ext cx="5902783" cy="1714287"/>
            <a:chOff x="3194665" y="346562"/>
            <a:chExt cx="5902783" cy="1714287"/>
          </a:xfrm>
        </p:grpSpPr>
        <p:pic>
          <p:nvPicPr>
            <p:cNvPr id="10" name="그림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4665" y="358059"/>
              <a:ext cx="2729449" cy="1702790"/>
            </a:xfrm>
            <a:prstGeom prst="rect">
              <a:avLst/>
            </a:prstGeom>
          </p:spPr>
        </p:pic>
        <p:sp>
          <p:nvSpPr>
            <p:cNvPr id="16" name="직사각형 15"/>
            <p:cNvSpPr/>
            <p:nvPr/>
          </p:nvSpPr>
          <p:spPr>
            <a:xfrm>
              <a:off x="6072076" y="346562"/>
              <a:ext cx="3025372" cy="772688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dirty="0" err="1" smtClean="0">
                  <a:solidFill>
                    <a:schemeClr val="bg1"/>
                  </a:solidFill>
                  <a:latin typeface="서울남산체 B" pitchFamily="18" charset="-127"/>
                  <a:ea typeface="서울남산체 B" pitchFamily="18" charset="-127"/>
                </a:rPr>
                <a:t>에바항</a:t>
              </a:r>
              <a:r>
                <a:rPr lang="ko-KR" altLang="en-US" dirty="0" err="1">
                  <a:solidFill>
                    <a:schemeClr val="bg1"/>
                  </a:solidFill>
                  <a:latin typeface="서울남산체 B" pitchFamily="18" charset="-127"/>
                  <a:ea typeface="서울남산체 B" pitchFamily="18" charset="-127"/>
                </a:rPr>
                <a:t>공</a:t>
              </a:r>
              <a:r>
                <a:rPr lang="ko-KR" altLang="en-US" dirty="0" smtClean="0">
                  <a:solidFill>
                    <a:schemeClr val="bg1"/>
                  </a:solidFill>
                  <a:latin typeface="서울남산체 B" pitchFamily="18" charset="-127"/>
                  <a:ea typeface="서울남산체 B" pitchFamily="18" charset="-127"/>
                </a:rPr>
                <a:t> 최우수 </a:t>
              </a:r>
              <a:r>
                <a:rPr lang="ko-KR" altLang="en-US" dirty="0" err="1" smtClean="0">
                  <a:solidFill>
                    <a:schemeClr val="bg1"/>
                  </a:solidFill>
                  <a:latin typeface="서울남산체 B" pitchFamily="18" charset="-127"/>
                  <a:ea typeface="서울남산체 B" pitchFamily="18" charset="-127"/>
                </a:rPr>
                <a:t>서포터즈</a:t>
              </a:r>
              <a:r>
                <a:rPr lang="en-US" altLang="ko-KR" dirty="0" smtClean="0">
                  <a:solidFill>
                    <a:schemeClr val="bg1"/>
                  </a:solidFill>
                  <a:latin typeface="서울남산체 B" pitchFamily="18" charset="-127"/>
                  <a:ea typeface="서울남산체 B" pitchFamily="18" charset="-127"/>
                </a:rPr>
                <a:t>.</a:t>
              </a:r>
              <a:endParaRPr lang="en-US" altLang="ko-KR" dirty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endParaRPr>
            </a:p>
          </p:txBody>
        </p:sp>
      </p:grpSp>
      <p:grpSp>
        <p:nvGrpSpPr>
          <p:cNvPr id="20" name="그룹 19"/>
          <p:cNvGrpSpPr/>
          <p:nvPr/>
        </p:nvGrpSpPr>
        <p:grpSpPr>
          <a:xfrm>
            <a:off x="3178967" y="2360015"/>
            <a:ext cx="5930573" cy="1728192"/>
            <a:chOff x="3178967" y="2360015"/>
            <a:chExt cx="5930573" cy="1728192"/>
          </a:xfrm>
        </p:grpSpPr>
        <p:pic>
          <p:nvPicPr>
            <p:cNvPr id="11" name="그림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8967" y="2360015"/>
              <a:ext cx="2745147" cy="1728192"/>
            </a:xfrm>
            <a:prstGeom prst="rect">
              <a:avLst/>
            </a:prstGeom>
          </p:spPr>
        </p:pic>
        <p:sp>
          <p:nvSpPr>
            <p:cNvPr id="17" name="직사각형 16"/>
            <p:cNvSpPr/>
            <p:nvPr/>
          </p:nvSpPr>
          <p:spPr>
            <a:xfrm>
              <a:off x="6084168" y="2420888"/>
              <a:ext cx="3025372" cy="772688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dirty="0" err="1" smtClean="0">
                  <a:solidFill>
                    <a:schemeClr val="bg1"/>
                  </a:solidFill>
                  <a:latin typeface="서울남산체 B" pitchFamily="18" charset="-127"/>
                  <a:ea typeface="서울남산체 B" pitchFamily="18" charset="-127"/>
                </a:rPr>
                <a:t>서울핵안보정상회의</a:t>
              </a:r>
              <a:endPara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endParaRPr>
            </a:p>
            <a:p>
              <a:r>
                <a:rPr lang="ko-KR" altLang="en-US" dirty="0" smtClean="0">
                  <a:solidFill>
                    <a:schemeClr val="bg1"/>
                  </a:solidFill>
                  <a:latin typeface="서울남산체 B" pitchFamily="18" charset="-127"/>
                  <a:ea typeface="서울남산체 B" pitchFamily="18" charset="-127"/>
                </a:rPr>
                <a:t>최우수 </a:t>
              </a:r>
              <a:r>
                <a:rPr lang="ko-KR" altLang="en-US" dirty="0" err="1" smtClean="0">
                  <a:solidFill>
                    <a:schemeClr val="bg1"/>
                  </a:solidFill>
                  <a:latin typeface="서울남산체 B" pitchFamily="18" charset="-127"/>
                  <a:ea typeface="서울남산체 B" pitchFamily="18" charset="-127"/>
                </a:rPr>
                <a:t>서포터즈</a:t>
              </a:r>
              <a:r>
                <a:rPr lang="en-US" altLang="ko-KR" dirty="0" smtClean="0">
                  <a:solidFill>
                    <a:schemeClr val="bg1"/>
                  </a:solidFill>
                  <a:latin typeface="서울남산체 B" pitchFamily="18" charset="-127"/>
                  <a:ea typeface="서울남산체 B" pitchFamily="18" charset="-127"/>
                </a:rPr>
                <a:t>.</a:t>
              </a:r>
              <a:endParaRPr lang="en-US" altLang="ko-KR" dirty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endParaRPr>
            </a:p>
          </p:txBody>
        </p:sp>
      </p:grpSp>
      <p:grpSp>
        <p:nvGrpSpPr>
          <p:cNvPr id="21" name="그룹 20"/>
          <p:cNvGrpSpPr/>
          <p:nvPr/>
        </p:nvGrpSpPr>
        <p:grpSpPr>
          <a:xfrm>
            <a:off x="3199104" y="4328251"/>
            <a:ext cx="5910436" cy="2091144"/>
            <a:chOff x="3199104" y="4328251"/>
            <a:chExt cx="5910436" cy="2091144"/>
          </a:xfrm>
        </p:grpSpPr>
        <p:pic>
          <p:nvPicPr>
            <p:cNvPr id="12" name="그림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104" y="4328251"/>
              <a:ext cx="2725010" cy="2091144"/>
            </a:xfrm>
            <a:prstGeom prst="rect">
              <a:avLst/>
            </a:prstGeom>
          </p:spPr>
        </p:pic>
        <p:sp>
          <p:nvSpPr>
            <p:cNvPr id="18" name="직사각형 17"/>
            <p:cNvSpPr/>
            <p:nvPr/>
          </p:nvSpPr>
          <p:spPr>
            <a:xfrm>
              <a:off x="6084168" y="4365104"/>
              <a:ext cx="3025372" cy="772688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dirty="0" smtClean="0">
                  <a:solidFill>
                    <a:schemeClr val="bg1"/>
                  </a:solidFill>
                  <a:latin typeface="서울남산체 B" pitchFamily="18" charset="-127"/>
                  <a:ea typeface="서울남산체 B" pitchFamily="18" charset="-127"/>
                </a:rPr>
                <a:t>DMZ</a:t>
              </a:r>
              <a:r>
                <a:rPr lang="ko-KR" altLang="en-US" dirty="0" err="1" smtClean="0">
                  <a:solidFill>
                    <a:schemeClr val="bg1"/>
                  </a:solidFill>
                  <a:latin typeface="서울남산체 B" pitchFamily="18" charset="-127"/>
                  <a:ea typeface="서울남산체 B" pitchFamily="18" charset="-127"/>
                </a:rPr>
                <a:t>생태띠잇기</a:t>
              </a:r>
              <a:r>
                <a:rPr lang="ko-KR" altLang="en-US" dirty="0" smtClean="0">
                  <a:solidFill>
                    <a:schemeClr val="bg1"/>
                  </a:solidFill>
                  <a:latin typeface="서울남산체 B" pitchFamily="18" charset="-127"/>
                  <a:ea typeface="서울남산체 B" pitchFamily="18" charset="-127"/>
                </a:rPr>
                <a:t> </a:t>
              </a:r>
              <a:endPara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endParaRPr>
            </a:p>
            <a:p>
              <a:r>
                <a:rPr lang="ko-KR" altLang="en-US" dirty="0" smtClean="0">
                  <a:solidFill>
                    <a:schemeClr val="bg1"/>
                  </a:solidFill>
                  <a:latin typeface="서울남산체 B" pitchFamily="18" charset="-127"/>
                  <a:ea typeface="서울남산체 B" pitchFamily="18" charset="-127"/>
                </a:rPr>
                <a:t>최우수 </a:t>
              </a:r>
              <a:r>
                <a:rPr lang="ko-KR" altLang="en-US" dirty="0" err="1" smtClean="0">
                  <a:solidFill>
                    <a:schemeClr val="bg1"/>
                  </a:solidFill>
                  <a:latin typeface="서울남산체 B" pitchFamily="18" charset="-127"/>
                  <a:ea typeface="서울남산체 B" pitchFamily="18" charset="-127"/>
                </a:rPr>
                <a:t>서포터즈</a:t>
              </a:r>
              <a:endParaRPr lang="en-US" altLang="ko-KR" dirty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404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251520" y="404664"/>
            <a:ext cx="8352928" cy="83076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이상의 경험뿐만 아니라</a:t>
            </a:r>
            <a:r>
              <a:rPr lang="en-US" altLang="ko-KR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,</a:t>
            </a:r>
          </a:p>
          <a:p>
            <a:endParaRPr lang="en-US" altLang="ko-KR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endParaRPr lang="en-US" altLang="ko-KR" dirty="0" smtClean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08720"/>
            <a:ext cx="3343920" cy="250794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908720"/>
            <a:ext cx="3771712" cy="2522856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251520" y="4149080"/>
            <a:ext cx="8352928" cy="237626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000" dirty="0" smtClean="0">
                <a:solidFill>
                  <a:srgbClr val="FFC000"/>
                </a:solidFill>
                <a:latin typeface="서울남산체 B" pitchFamily="18" charset="-127"/>
                <a:ea typeface="서울남산체 B" pitchFamily="18" charset="-127"/>
              </a:rPr>
              <a:t>캐나다대사관 기자단 </a:t>
            </a:r>
            <a:r>
              <a:rPr lang="en-US" altLang="ko-KR" sz="2000" dirty="0" smtClean="0">
                <a:solidFill>
                  <a:srgbClr val="FFC000"/>
                </a:solidFill>
                <a:latin typeface="서울남산체 B" pitchFamily="18" charset="-127"/>
                <a:ea typeface="서울남산체 B" pitchFamily="18" charset="-127"/>
              </a:rPr>
              <a:t>2,3</a:t>
            </a:r>
            <a:r>
              <a:rPr lang="ko-KR" altLang="en-US" sz="2000" dirty="0" smtClean="0">
                <a:solidFill>
                  <a:srgbClr val="FFC000"/>
                </a:solidFill>
                <a:latin typeface="서울남산체 B" pitchFamily="18" charset="-127"/>
                <a:ea typeface="서울남산체 B" pitchFamily="18" charset="-127"/>
              </a:rPr>
              <a:t>기 </a:t>
            </a:r>
            <a:r>
              <a:rPr lang="en-US" altLang="ko-KR" sz="2000" dirty="0" smtClean="0">
                <a:solidFill>
                  <a:srgbClr val="FFC000"/>
                </a:solidFill>
                <a:latin typeface="서울남산체 B" pitchFamily="18" charset="-127"/>
                <a:ea typeface="서울남산체 B" pitchFamily="18" charset="-127"/>
              </a:rPr>
              <a:t>: </a:t>
            </a:r>
            <a:r>
              <a:rPr lang="ko-KR" altLang="en-US" dirty="0" smtClean="0">
                <a:solidFill>
                  <a:srgbClr val="00B0F0"/>
                </a:solidFill>
                <a:latin typeface="서울남산체 B" pitchFamily="18" charset="-127"/>
                <a:ea typeface="서울남산체 B" pitchFamily="18" charset="-127"/>
              </a:rPr>
              <a:t>구석구석의 생생한 이야기 </a:t>
            </a:r>
            <a:r>
              <a:rPr lang="en-US" altLang="ko-KR" dirty="0" smtClean="0">
                <a:solidFill>
                  <a:srgbClr val="00B0F0"/>
                </a:solidFill>
                <a:latin typeface="서울남산체 B" pitchFamily="18" charset="-127"/>
                <a:ea typeface="서울남산체 B" pitchFamily="18" charset="-127"/>
              </a:rPr>
              <a:t>&amp; </a:t>
            </a:r>
            <a:r>
              <a:rPr lang="ko-KR" altLang="en-US" dirty="0" smtClean="0">
                <a:solidFill>
                  <a:srgbClr val="00B0F0"/>
                </a:solidFill>
                <a:latin typeface="서울남산체 B" pitchFamily="18" charset="-127"/>
                <a:ea typeface="서울남산체 B" pitchFamily="18" charset="-127"/>
              </a:rPr>
              <a:t>완벽한 </a:t>
            </a:r>
            <a:r>
              <a:rPr lang="en-US" altLang="ko-KR" dirty="0" smtClean="0">
                <a:solidFill>
                  <a:srgbClr val="00B0F0"/>
                </a:solidFill>
                <a:latin typeface="서울남산체 B" pitchFamily="18" charset="-127"/>
                <a:ea typeface="서울남산체 B" pitchFamily="18" charset="-127"/>
              </a:rPr>
              <a:t>Communication</a:t>
            </a:r>
          </a:p>
          <a:p>
            <a:endParaRPr lang="en-US" altLang="ko-KR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캐나다대사관 기자단 활동을 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1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년 동안 하면서 캐나다대사관이 주최했던 행사에는 빠지지 않고 대부분 다 참여했습니다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 </a:t>
            </a:r>
          </a:p>
          <a:p>
            <a:endParaRPr lang="en-US" altLang="ko-KR" dirty="0" smtClean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사람들이 잘 몰랐던 캐나다의 다양한 소식 전하기</a:t>
            </a:r>
            <a:r>
              <a:rPr lang="en-US" altLang="ko-KR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? 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제가 했습니다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r>
              <a:rPr lang="ko-KR" altLang="en-US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이번 런던올림픽의 구석구석 생생한 소식 전하기</a:t>
            </a:r>
            <a:r>
              <a:rPr lang="en-US" altLang="ko-KR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?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 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제가 하겠습니다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endParaRPr lang="en-US" altLang="ko-KR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캐나다대사관 활동을 함에 있어서 필수역량은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? </a:t>
            </a:r>
            <a:r>
              <a:rPr lang="en-US" altLang="ko-KR" dirty="0" smtClean="0">
                <a:solidFill>
                  <a:srgbClr val="0070C0"/>
                </a:solidFill>
                <a:latin typeface="서울남산체 B" pitchFamily="18" charset="-127"/>
                <a:ea typeface="서울남산체 B" pitchFamily="18" charset="-127"/>
              </a:rPr>
              <a:t>English Communication</a:t>
            </a:r>
          </a:p>
          <a:p>
            <a:r>
              <a:rPr lang="ko-KR" altLang="en-US" dirty="0" err="1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한우서포터즈로서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 런던에서 영어회화를 담당할 사람은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? </a:t>
            </a:r>
            <a:r>
              <a:rPr lang="ko-KR" altLang="en-US" dirty="0" smtClean="0">
                <a:solidFill>
                  <a:srgbClr val="0070C0"/>
                </a:solidFill>
                <a:latin typeface="서울남산체 B" pitchFamily="18" charset="-127"/>
                <a:ea typeface="서울남산체 B" pitchFamily="18" charset="-127"/>
              </a:rPr>
              <a:t>나 </a:t>
            </a:r>
            <a:r>
              <a:rPr lang="ko-KR" altLang="en-US" dirty="0" err="1" smtClean="0">
                <a:solidFill>
                  <a:srgbClr val="0070C0"/>
                </a:solidFill>
                <a:latin typeface="서울남산체 B" pitchFamily="18" charset="-127"/>
                <a:ea typeface="서울남산체 B" pitchFamily="18" charset="-127"/>
              </a:rPr>
              <a:t>퐝서</a:t>
            </a:r>
            <a:r>
              <a:rPr lang="en-US" altLang="ko-KR" dirty="0" smtClean="0">
                <a:solidFill>
                  <a:srgbClr val="0070C0"/>
                </a:solidFill>
                <a:latin typeface="서울남산체 B" pitchFamily="18" charset="-127"/>
                <a:ea typeface="서울남산체 B" pitchFamily="18" charset="-127"/>
              </a:rPr>
              <a:t>!</a:t>
            </a:r>
          </a:p>
          <a:p>
            <a:endParaRPr lang="en-US" altLang="ko-KR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endParaRPr lang="en-US" altLang="ko-KR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endParaRPr lang="en-US" altLang="ko-KR" dirty="0" smtClean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5260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60" y="106273"/>
            <a:ext cx="4700283" cy="1738551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492" y="1988840"/>
            <a:ext cx="5222858" cy="1794966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251520" y="4509120"/>
            <a:ext cx="8352928" cy="237626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000" dirty="0" smtClean="0">
                <a:solidFill>
                  <a:srgbClr val="FFC000"/>
                </a:solidFill>
                <a:latin typeface="서울남산체 B" pitchFamily="18" charset="-127"/>
                <a:ea typeface="서울남산체 B" pitchFamily="18" charset="-127"/>
              </a:rPr>
              <a:t>하나투어 </a:t>
            </a:r>
            <a:r>
              <a:rPr lang="ko-KR" altLang="en-US" sz="2000" dirty="0" err="1" smtClean="0">
                <a:solidFill>
                  <a:srgbClr val="FFC000"/>
                </a:solidFill>
                <a:latin typeface="서울남산체 B" pitchFamily="18" charset="-127"/>
                <a:ea typeface="서울남산체 B" pitchFamily="18" charset="-127"/>
              </a:rPr>
              <a:t>팔라우</a:t>
            </a:r>
            <a:r>
              <a:rPr lang="ko-KR" altLang="en-US" sz="2000" dirty="0" smtClean="0">
                <a:solidFill>
                  <a:srgbClr val="FFC000"/>
                </a:solidFill>
                <a:latin typeface="서울남산체 B" pitchFamily="18" charset="-127"/>
                <a:ea typeface="서울남산체 B" pitchFamily="18" charset="-127"/>
              </a:rPr>
              <a:t> 원정대 </a:t>
            </a:r>
            <a:r>
              <a:rPr lang="en-US" altLang="ko-KR" sz="2000" dirty="0" smtClean="0">
                <a:solidFill>
                  <a:srgbClr val="FFC000"/>
                </a:solidFill>
                <a:latin typeface="서울남산체 B" pitchFamily="18" charset="-127"/>
                <a:ea typeface="서울남산체 B" pitchFamily="18" charset="-127"/>
              </a:rPr>
              <a:t>: </a:t>
            </a:r>
            <a:r>
              <a:rPr lang="ko-KR" altLang="en-US" dirty="0" smtClean="0">
                <a:solidFill>
                  <a:srgbClr val="00B0F0"/>
                </a:solidFill>
                <a:latin typeface="서울남산체 B" pitchFamily="18" charset="-127"/>
                <a:ea typeface="서울남산체 B" pitchFamily="18" charset="-127"/>
              </a:rPr>
              <a:t>최고의 팀원 </a:t>
            </a:r>
            <a:r>
              <a:rPr lang="en-US" altLang="ko-KR" dirty="0" smtClean="0">
                <a:solidFill>
                  <a:srgbClr val="00B0F0"/>
                </a:solidFill>
                <a:latin typeface="서울남산체 B" pitchFamily="18" charset="-127"/>
                <a:ea typeface="서울남산체 B" pitchFamily="18" charset="-127"/>
              </a:rPr>
              <a:t>&amp; </a:t>
            </a:r>
            <a:r>
              <a:rPr lang="ko-KR" altLang="en-US" dirty="0" smtClean="0">
                <a:solidFill>
                  <a:srgbClr val="00B0F0"/>
                </a:solidFill>
                <a:latin typeface="서울남산체 B" pitchFamily="18" charset="-127"/>
                <a:ea typeface="서울남산체 B" pitchFamily="18" charset="-127"/>
              </a:rPr>
              <a:t>최고의 </a:t>
            </a:r>
            <a:r>
              <a:rPr lang="en-US" altLang="ko-KR" dirty="0" smtClean="0">
                <a:solidFill>
                  <a:srgbClr val="00B0F0"/>
                </a:solidFill>
                <a:latin typeface="서울남산체 B" pitchFamily="18" charset="-127"/>
                <a:ea typeface="서울남산체 B" pitchFamily="18" charset="-127"/>
              </a:rPr>
              <a:t>Quality</a:t>
            </a:r>
          </a:p>
          <a:p>
            <a:endParaRPr lang="en-US" altLang="ko-KR" dirty="0" smtClean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작년에 하나투어 </a:t>
            </a:r>
            <a:r>
              <a:rPr lang="ko-KR" altLang="en-US" dirty="0" err="1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팔라우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 원정대에 참가해서 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4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박 동안 약 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2,000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장의 사진을 찍었습니다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r>
              <a:rPr lang="ko-KR" altLang="en-US" dirty="0" err="1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팔라우에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 있는 동안에는 같이 간 분들과 함께 최고의 팀을 이루며 여행을 화끈하게 즐겼습니다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endParaRPr lang="en-US" altLang="ko-KR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여행 후에 미션을 열심히 수행한 결과</a:t>
            </a:r>
            <a:endParaRPr lang="en-US" altLang="ko-KR" dirty="0" smtClean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저의 </a:t>
            </a:r>
            <a:r>
              <a:rPr lang="ko-KR" altLang="en-US" dirty="0" err="1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팔라우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 여행 </a:t>
            </a:r>
            <a:r>
              <a:rPr lang="ko-KR" altLang="en-US" dirty="0" err="1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포스팅은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 </a:t>
            </a:r>
            <a:r>
              <a:rPr lang="en-US" altLang="ko-KR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5</a:t>
            </a:r>
            <a:r>
              <a:rPr lang="ko-KR" altLang="en-US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개월 동안 </a:t>
            </a:r>
            <a:r>
              <a:rPr lang="ko-KR" altLang="en-US" dirty="0" err="1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네이버</a:t>
            </a:r>
            <a:r>
              <a:rPr lang="ko-KR" altLang="en-US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 </a:t>
            </a:r>
            <a:r>
              <a:rPr lang="ko-KR" altLang="en-US" dirty="0" err="1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검색어</a:t>
            </a:r>
            <a:r>
              <a:rPr lang="ko-KR" altLang="en-US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 </a:t>
            </a:r>
            <a:r>
              <a:rPr lang="en-US" altLang="ko-KR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1</a:t>
            </a:r>
            <a:r>
              <a:rPr lang="ko-KR" altLang="en-US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위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를 유지하고 있습니다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r>
              <a:rPr lang="ko-KR" altLang="en-US" dirty="0" err="1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한우서포터즈로서도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 런던에서 팀원들과 함께 뜨겁게 즐기고</a:t>
            </a:r>
            <a:endParaRPr lang="en-US" altLang="ko-KR" dirty="0" smtClean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한국으로 와서는 저 </a:t>
            </a:r>
            <a:r>
              <a:rPr lang="ko-KR" altLang="en-US" dirty="0" err="1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퐝서가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 </a:t>
            </a:r>
            <a:r>
              <a:rPr lang="ko-KR" altLang="en-US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최고의 홍보효과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를 만들어 내겠습니다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endParaRPr lang="en-US" altLang="ko-KR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endParaRPr lang="en-US" altLang="ko-KR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endParaRPr lang="en-US" altLang="ko-KR" dirty="0" smtClean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6717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54" y="260648"/>
            <a:ext cx="4884965" cy="324036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60648"/>
            <a:ext cx="2351314" cy="1559705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370" y="1989426"/>
            <a:ext cx="2351314" cy="1559705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251520" y="4509120"/>
            <a:ext cx="8352928" cy="237626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2000" dirty="0" smtClean="0">
                <a:solidFill>
                  <a:srgbClr val="FFC000"/>
                </a:solidFill>
                <a:latin typeface="서울남산체 B" pitchFamily="18" charset="-127"/>
                <a:ea typeface="서울남산체 B" pitchFamily="18" charset="-127"/>
              </a:rPr>
              <a:t>DMZ</a:t>
            </a:r>
            <a:r>
              <a:rPr lang="ko-KR" altLang="en-US" sz="2000" dirty="0" err="1" smtClean="0">
                <a:solidFill>
                  <a:srgbClr val="FFC000"/>
                </a:solidFill>
                <a:latin typeface="서울남산체 B" pitchFamily="18" charset="-127"/>
                <a:ea typeface="서울남산체 B" pitchFamily="18" charset="-127"/>
              </a:rPr>
              <a:t>생태띠잇기</a:t>
            </a:r>
            <a:r>
              <a:rPr lang="ko-KR" altLang="en-US" sz="2000" dirty="0" smtClean="0">
                <a:solidFill>
                  <a:srgbClr val="FFC000"/>
                </a:solidFill>
                <a:latin typeface="서울남산체 B" pitchFamily="18" charset="-127"/>
                <a:ea typeface="서울남산체 B" pitchFamily="18" charset="-127"/>
              </a:rPr>
              <a:t> </a:t>
            </a:r>
            <a:r>
              <a:rPr lang="ko-KR" altLang="en-US" sz="2000" dirty="0" err="1" smtClean="0">
                <a:solidFill>
                  <a:srgbClr val="FFC000"/>
                </a:solidFill>
                <a:latin typeface="서울남산체 B" pitchFamily="18" charset="-127"/>
                <a:ea typeface="서울남산체 B" pitchFamily="18" charset="-127"/>
              </a:rPr>
              <a:t>서포터즈</a:t>
            </a:r>
            <a:r>
              <a:rPr lang="ko-KR" altLang="en-US" sz="2000" dirty="0" smtClean="0">
                <a:solidFill>
                  <a:srgbClr val="FFC000"/>
                </a:solidFill>
                <a:latin typeface="서울남산체 B" pitchFamily="18" charset="-127"/>
                <a:ea typeface="서울남산체 B" pitchFamily="18" charset="-127"/>
              </a:rPr>
              <a:t> </a:t>
            </a:r>
            <a:r>
              <a:rPr lang="en-US" altLang="ko-KR" sz="2000" dirty="0" smtClean="0">
                <a:solidFill>
                  <a:srgbClr val="FFC000"/>
                </a:solidFill>
                <a:latin typeface="서울남산체 B" pitchFamily="18" charset="-127"/>
                <a:ea typeface="서울남산체 B" pitchFamily="18" charset="-127"/>
              </a:rPr>
              <a:t>: </a:t>
            </a:r>
            <a:r>
              <a:rPr lang="ko-KR" altLang="en-US" dirty="0" smtClean="0">
                <a:solidFill>
                  <a:srgbClr val="00B0F0"/>
                </a:solidFill>
                <a:latin typeface="서울남산체 B" pitchFamily="18" charset="-127"/>
                <a:ea typeface="서울남산체 B" pitchFamily="18" charset="-127"/>
              </a:rPr>
              <a:t>해외에서도 열심히 홍보를 했던 최고의 열정</a:t>
            </a:r>
            <a:r>
              <a:rPr lang="en-US" altLang="ko-KR" dirty="0" smtClean="0">
                <a:solidFill>
                  <a:srgbClr val="00B0F0"/>
                </a:solidFill>
                <a:latin typeface="서울남산체 B" pitchFamily="18" charset="-127"/>
                <a:ea typeface="서울남산체 B" pitchFamily="18" charset="-127"/>
              </a:rPr>
              <a:t>!</a:t>
            </a:r>
          </a:p>
          <a:p>
            <a:endParaRPr lang="en-US" altLang="ko-KR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서울에서 만난 친구들과 함께 팀을 꾸려 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DMZ</a:t>
            </a:r>
            <a:r>
              <a:rPr lang="ko-KR" altLang="en-US" dirty="0" err="1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생태띠잇기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 </a:t>
            </a:r>
            <a:r>
              <a:rPr lang="ko-KR" altLang="en-US" dirty="0" err="1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서포터즈를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 했습니다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같이 대만여행을 가서 그곳에서도 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DMZ</a:t>
            </a:r>
            <a:r>
              <a:rPr lang="ko-KR" altLang="en-US" dirty="0" err="1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생태띠잇기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 홍보물을 들고서 사진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&amp;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영상을 열심히 찍으면서 미션을 수행했습니다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endParaRPr lang="en-US" altLang="ko-KR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언제나 지칠 줄 모르는 </a:t>
            </a:r>
            <a:r>
              <a:rPr lang="ko-KR" altLang="en-US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뜨거운 열정</a:t>
            </a:r>
            <a:r>
              <a:rPr lang="en-US" altLang="ko-KR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!</a:t>
            </a:r>
          </a:p>
          <a:p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시간과 장소에 상관없이 언제 어디서나 </a:t>
            </a:r>
            <a:r>
              <a:rPr lang="ko-KR" altLang="en-US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뜨거운 불꽃을 내는 저 </a:t>
            </a:r>
            <a:r>
              <a:rPr lang="ko-KR" altLang="en-US" dirty="0" err="1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퐝서</a:t>
            </a:r>
            <a:r>
              <a:rPr lang="en-US" altLang="ko-KR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!</a:t>
            </a:r>
          </a:p>
          <a:p>
            <a:r>
              <a:rPr lang="ko-KR" altLang="en-US" dirty="0" err="1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한우서포터즈에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 가장 필요한 인물입니다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endParaRPr lang="en-US" altLang="ko-KR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뜨거운 열정의 </a:t>
            </a:r>
            <a:r>
              <a:rPr lang="ko-KR" altLang="en-US" dirty="0" err="1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퐝서를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 기억해주세요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!</a:t>
            </a:r>
          </a:p>
          <a:p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 </a:t>
            </a:r>
          </a:p>
          <a:p>
            <a:endParaRPr lang="en-US" altLang="ko-KR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endParaRPr lang="en-US" altLang="ko-KR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endParaRPr lang="en-US" altLang="ko-KR" dirty="0" smtClean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2795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251520" y="2636912"/>
            <a:ext cx="8352928" cy="4680520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저는 아무리 바빠도 </a:t>
            </a:r>
            <a:r>
              <a:rPr lang="ko-KR" altLang="en-US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제가 좋아하는 일은 절대 포기하지 못하는 성격입니다</a:t>
            </a:r>
            <a:r>
              <a:rPr lang="en-US" altLang="ko-KR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19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학점을 듣고 </a:t>
            </a:r>
            <a:r>
              <a:rPr lang="ko-KR" altLang="en-US" dirty="0" err="1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알바를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 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2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개나 뛰면서도 제가 좋아하는 </a:t>
            </a:r>
            <a:r>
              <a:rPr lang="ko-KR" altLang="en-US" dirty="0" err="1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서포터즈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 활동을 한 학기에 </a:t>
            </a:r>
            <a:endParaRPr lang="en-US" altLang="ko-KR" dirty="0" smtClean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기본 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3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개씩 했습니다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endParaRPr lang="en-US" altLang="ko-KR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전날 술을 아무리 많이 먹었어도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, 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아무리 늦은 시간에 집에 도착해도 </a:t>
            </a:r>
            <a:endParaRPr lang="en-US" altLang="ko-KR" dirty="0" smtClean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다음날 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9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시에 올릴 </a:t>
            </a:r>
            <a:r>
              <a:rPr lang="ko-KR" altLang="en-US" dirty="0" err="1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포스팅은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 꼭 하고 잠자리에 듭니다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endParaRPr lang="en-US" altLang="ko-KR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정말 바쁜 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4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학년 생활을 보내고 있습니다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하지만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, </a:t>
            </a:r>
            <a:r>
              <a:rPr lang="ko-KR" altLang="en-US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한우 </a:t>
            </a:r>
            <a:r>
              <a:rPr lang="ko-KR" altLang="en-US" dirty="0" err="1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서포터즈</a:t>
            </a:r>
            <a:r>
              <a:rPr lang="ko-KR" altLang="en-US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 </a:t>
            </a:r>
            <a:r>
              <a:rPr lang="en-US" altLang="ko-KR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..</a:t>
            </a:r>
          </a:p>
          <a:p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제가 너무 좋아하는 일이고 저의 가슴 속 열정을 불태우는 활동이기 때문에</a:t>
            </a:r>
            <a:endParaRPr lang="en-US" altLang="ko-KR" dirty="0" smtClean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도저히 포기를 못하겠습니다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endParaRPr lang="en-US" altLang="ko-KR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진정 그 일을 좋아하는 사람은 </a:t>
            </a:r>
            <a:r>
              <a:rPr lang="ko-KR" altLang="en-US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가슴 속 열정의 온도가 다릅니다</a:t>
            </a:r>
            <a:r>
              <a:rPr lang="en-US" altLang="ko-KR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저 </a:t>
            </a:r>
            <a:r>
              <a:rPr lang="ko-KR" altLang="en-US" dirty="0" err="1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퐝서가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 그렇습니다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 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한우 </a:t>
            </a:r>
            <a:r>
              <a:rPr lang="ko-KR" altLang="en-US" dirty="0" err="1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서포터즈가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 되기 위한 제 가슴 속 열정의 온도가 다릅니다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꼭 한우 </a:t>
            </a:r>
            <a:r>
              <a:rPr lang="ko-KR" altLang="en-US" dirty="0" err="1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서포터즈가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 되어서 런던으로 가야겠습니다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 </a:t>
            </a:r>
          </a:p>
          <a:p>
            <a:endParaRPr lang="en-US" altLang="ko-KR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endParaRPr lang="en-US" altLang="ko-KR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endParaRPr lang="en-US" altLang="ko-KR" dirty="0" smtClean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19" y="260648"/>
            <a:ext cx="8298337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78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179512" y="-675456"/>
            <a:ext cx="8712968" cy="2918996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000" b="1" dirty="0">
                <a:solidFill>
                  <a:srgbClr val="FF0000"/>
                </a:solidFill>
                <a:ea typeface="나눔고딕" pitchFamily="50" charset="-127"/>
              </a:rPr>
              <a:t>세</a:t>
            </a:r>
            <a:r>
              <a:rPr lang="ko-KR" altLang="en-US" sz="2000" b="1" dirty="0" smtClean="0">
                <a:solidFill>
                  <a:srgbClr val="FF0000"/>
                </a:solidFill>
                <a:ea typeface="나눔고딕" pitchFamily="50" charset="-127"/>
              </a:rPr>
              <a:t> 번째 이유</a:t>
            </a:r>
            <a:r>
              <a:rPr lang="en-US" altLang="ko-KR" sz="2000" b="1" dirty="0" smtClean="0">
                <a:solidFill>
                  <a:srgbClr val="FF0000"/>
                </a:solidFill>
                <a:ea typeface="나눔고딕" pitchFamily="50" charset="-127"/>
              </a:rPr>
              <a:t>. </a:t>
            </a:r>
            <a:r>
              <a:rPr lang="ko-KR" altLang="en-US" sz="2800" b="1" dirty="0" smtClean="0">
                <a:solidFill>
                  <a:schemeClr val="bg1"/>
                </a:solidFill>
                <a:ea typeface="나눔고딕" pitchFamily="50" charset="-127"/>
              </a:rPr>
              <a:t>화끈하게 즐길 수 있다</a:t>
            </a:r>
            <a:r>
              <a:rPr lang="en-US" altLang="ko-KR" sz="2800" b="1" dirty="0">
                <a:solidFill>
                  <a:schemeClr val="bg1"/>
                </a:solidFill>
                <a:ea typeface="나눔고딕" pitchFamily="50" charset="-127"/>
              </a:rPr>
              <a:t>!</a:t>
            </a:r>
            <a:endParaRPr lang="en-US" altLang="ko-KR" sz="2800" b="1" dirty="0" smtClean="0">
              <a:solidFill>
                <a:schemeClr val="bg1"/>
              </a:solidFill>
              <a:ea typeface="나눔고딕" pitchFamily="50" charset="-127"/>
            </a:endParaRPr>
          </a:p>
          <a:p>
            <a:endParaRPr lang="en-US" altLang="ko-KR" b="1" dirty="0">
              <a:solidFill>
                <a:schemeClr val="bg1"/>
              </a:solidFill>
              <a:ea typeface="나눔고딕" pitchFamily="50" charset="-127"/>
            </a:endParaRPr>
          </a:p>
          <a:p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한우 </a:t>
            </a:r>
            <a:r>
              <a:rPr lang="ko-KR" altLang="en-US" dirty="0" err="1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서포터즈로서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 런던에서 화끈하게 즐길 준비가 되어 있습니다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!</a:t>
            </a:r>
            <a:endParaRPr lang="en-US" altLang="ko-KR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56792"/>
            <a:ext cx="3062114" cy="2048214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3241626" y="1280233"/>
            <a:ext cx="5688632" cy="1788727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b="1" dirty="0" smtClean="0">
                <a:solidFill>
                  <a:srgbClr val="FFC000"/>
                </a:solidFill>
                <a:latin typeface="서울남산체 B" pitchFamily="18" charset="-127"/>
                <a:ea typeface="서울남산체 B" pitchFamily="18" charset="-127"/>
              </a:rPr>
              <a:t>‘</a:t>
            </a:r>
            <a:r>
              <a:rPr lang="en-US" altLang="ko-KR" sz="1400" b="1" dirty="0" smtClean="0">
                <a:solidFill>
                  <a:srgbClr val="FFC000"/>
                </a:solidFill>
                <a:latin typeface="서울남산체 B" pitchFamily="18" charset="-127"/>
                <a:ea typeface="서울남산체 B" pitchFamily="18" charset="-127"/>
              </a:rPr>
              <a:t>ATV</a:t>
            </a:r>
            <a:r>
              <a:rPr lang="ko-KR" altLang="en-US" sz="1400" b="1" dirty="0" smtClean="0">
                <a:solidFill>
                  <a:srgbClr val="FFC000"/>
                </a:solidFill>
                <a:latin typeface="서울남산체 B" pitchFamily="18" charset="-127"/>
                <a:ea typeface="서울남산체 B" pitchFamily="18" charset="-127"/>
              </a:rPr>
              <a:t>를 타면서 </a:t>
            </a:r>
            <a:r>
              <a:rPr lang="en-US" altLang="ko-KR" sz="1400" b="1" dirty="0" smtClean="0">
                <a:solidFill>
                  <a:srgbClr val="FFC000"/>
                </a:solidFill>
                <a:latin typeface="서울남산체 B" pitchFamily="18" charset="-127"/>
                <a:ea typeface="서울남산체 B" pitchFamily="18" charset="-127"/>
              </a:rPr>
              <a:t>DSLR</a:t>
            </a:r>
            <a:r>
              <a:rPr lang="ko-KR" altLang="en-US" sz="1400" b="1" dirty="0" smtClean="0">
                <a:solidFill>
                  <a:srgbClr val="FFC000"/>
                </a:solidFill>
                <a:latin typeface="서울남산체 B" pitchFamily="18" charset="-127"/>
                <a:ea typeface="서울남산체 B" pitchFamily="18" charset="-127"/>
              </a:rPr>
              <a:t>를 들고 </a:t>
            </a:r>
            <a:r>
              <a:rPr lang="ko-KR" altLang="en-US" sz="1400" b="1" dirty="0" err="1" smtClean="0">
                <a:solidFill>
                  <a:srgbClr val="FFC000"/>
                </a:solidFill>
                <a:latin typeface="서울남산체 B" pitchFamily="18" charset="-127"/>
                <a:ea typeface="서울남산체 B" pitchFamily="18" charset="-127"/>
              </a:rPr>
              <a:t>셀카</a:t>
            </a:r>
            <a:r>
              <a:rPr lang="ko-KR" altLang="en-US" sz="1400" b="1" dirty="0" smtClean="0">
                <a:solidFill>
                  <a:srgbClr val="FFC000"/>
                </a:solidFill>
                <a:latin typeface="서울남산체 B" pitchFamily="18" charset="-127"/>
                <a:ea typeface="서울남산체 B" pitchFamily="18" charset="-127"/>
              </a:rPr>
              <a:t> 찍는 분은 정말 처음 봤어요 </a:t>
            </a:r>
            <a:r>
              <a:rPr lang="ko-KR" altLang="en-US" sz="1400" b="1" dirty="0" err="1" smtClean="0">
                <a:solidFill>
                  <a:srgbClr val="FFC000"/>
                </a:solidFill>
                <a:latin typeface="서울남산체 B" pitchFamily="18" charset="-127"/>
                <a:ea typeface="서울남산체 B" pitchFamily="18" charset="-127"/>
              </a:rPr>
              <a:t>ㅋㅋ</a:t>
            </a:r>
            <a:r>
              <a:rPr lang="en-US" altLang="ko-KR" sz="1400" b="1" dirty="0" smtClean="0">
                <a:solidFill>
                  <a:srgbClr val="FFC000"/>
                </a:solidFill>
                <a:latin typeface="서울남산체 B" pitchFamily="18" charset="-127"/>
                <a:ea typeface="서울남산체 B" pitchFamily="18" charset="-127"/>
              </a:rPr>
              <a:t>’</a:t>
            </a:r>
          </a:p>
          <a:p>
            <a:endParaRPr lang="en-US" altLang="ko-KR" sz="1400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네</a:t>
            </a:r>
            <a:r>
              <a:rPr lang="en-US" altLang="ko-KR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, </a:t>
            </a:r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저는 어떤 상황에서도 </a:t>
            </a:r>
            <a:r>
              <a:rPr lang="en-US" altLang="ko-KR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DSLR</a:t>
            </a:r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를 들고 </a:t>
            </a:r>
            <a:r>
              <a:rPr lang="ko-KR" altLang="en-US" sz="1400" dirty="0" err="1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셀카</a:t>
            </a:r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 찍는 것을 즐깁니다</a:t>
            </a:r>
            <a:r>
              <a:rPr lang="en-US" altLang="ko-KR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!</a:t>
            </a:r>
          </a:p>
          <a:p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이번 런던에서도</a:t>
            </a:r>
            <a:r>
              <a:rPr lang="en-US" altLang="ko-KR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?! </a:t>
            </a:r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저의 </a:t>
            </a:r>
            <a:r>
              <a:rPr lang="en-US" altLang="ko-KR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DSLR</a:t>
            </a:r>
            <a:r>
              <a:rPr lang="ko-KR" altLang="en-US" sz="1400" dirty="0" err="1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셀카쇼</a:t>
            </a:r>
            <a:r>
              <a:rPr lang="en-US" altLang="ko-KR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! </a:t>
            </a:r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기대하셔도 좋습니다</a:t>
            </a:r>
            <a:r>
              <a:rPr lang="en-US" altLang="ko-KR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!</a:t>
            </a:r>
            <a:endParaRPr lang="en-US" altLang="ko-KR" sz="1400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3275856" y="4088545"/>
            <a:ext cx="5688632" cy="1788727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b="1" dirty="0" smtClean="0">
                <a:solidFill>
                  <a:srgbClr val="FFC000"/>
                </a:solidFill>
                <a:latin typeface="서울남산체 B" pitchFamily="18" charset="-127"/>
                <a:ea typeface="서울남산체 B" pitchFamily="18" charset="-127"/>
              </a:rPr>
              <a:t>‘</a:t>
            </a:r>
            <a:r>
              <a:rPr lang="ko-KR" altLang="en-US" sz="1400" b="1" dirty="0" smtClean="0">
                <a:solidFill>
                  <a:srgbClr val="FFC000"/>
                </a:solidFill>
                <a:latin typeface="서울남산체 B" pitchFamily="18" charset="-127"/>
                <a:ea typeface="서울남산체 B" pitchFamily="18" charset="-127"/>
              </a:rPr>
              <a:t>떠나있는 곳에서는 돈과 시간이 전혀 아깝지 않다</a:t>
            </a:r>
            <a:r>
              <a:rPr lang="en-US" altLang="ko-KR" sz="1400" b="1" dirty="0" smtClean="0">
                <a:solidFill>
                  <a:srgbClr val="FFC000"/>
                </a:solidFill>
                <a:latin typeface="서울남산체 B" pitchFamily="18" charset="-127"/>
                <a:ea typeface="서울남산체 B" pitchFamily="18" charset="-127"/>
              </a:rPr>
              <a:t>’</a:t>
            </a:r>
          </a:p>
          <a:p>
            <a:endParaRPr lang="en-US" altLang="ko-KR" sz="1400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확실하게 즐길 준비가 되어 있습니다</a:t>
            </a:r>
            <a:r>
              <a:rPr lang="en-US" altLang="ko-KR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돈 아끼는 것을 싫어합니다</a:t>
            </a:r>
            <a:r>
              <a:rPr lang="en-US" altLang="ko-KR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더 많은 경험을 하기를 원하고</a:t>
            </a:r>
            <a:r>
              <a:rPr lang="en-US" altLang="ko-KR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, </a:t>
            </a:r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더 다양한 활동을 하기를 원하고</a:t>
            </a:r>
            <a:r>
              <a:rPr lang="en-US" altLang="ko-KR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, </a:t>
            </a:r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더 많은 사람을 만나길 원하고</a:t>
            </a:r>
            <a:r>
              <a:rPr lang="en-US" altLang="ko-KR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, </a:t>
            </a:r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더 색다른 곳들을 보기를 원합니다</a:t>
            </a:r>
            <a:r>
              <a:rPr lang="en-US" altLang="ko-KR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!</a:t>
            </a:r>
          </a:p>
          <a:p>
            <a:endParaRPr lang="en-US" altLang="ko-KR" sz="1400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endParaRPr lang="en-US" altLang="ko-KR" sz="1400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82" y="4088545"/>
            <a:ext cx="3096344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48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3275856" y="-459432"/>
            <a:ext cx="5688632" cy="1788727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주요 명소를 배경으로 사진을 찍습니다</a:t>
            </a:r>
            <a:r>
              <a:rPr lang="en-US" altLang="ko-KR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이번에 </a:t>
            </a:r>
            <a:r>
              <a:rPr lang="ko-KR" altLang="en-US" sz="1400" b="1" dirty="0" smtClean="0">
                <a:solidFill>
                  <a:srgbClr val="FFC000"/>
                </a:solidFill>
                <a:latin typeface="서울남산체 B" pitchFamily="18" charset="-127"/>
                <a:ea typeface="서울남산체 B" pitchFamily="18" charset="-127"/>
              </a:rPr>
              <a:t>런던에서는 태극기를 들고서 멋진 사진</a:t>
            </a:r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을 찍어보고 싶습니다</a:t>
            </a:r>
            <a:r>
              <a:rPr lang="en-US" altLang="ko-KR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  <a:endParaRPr lang="en-US" altLang="ko-KR" sz="1400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13" y="116632"/>
            <a:ext cx="3053913" cy="2048213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22" y="2276872"/>
            <a:ext cx="3053772" cy="2292783"/>
          </a:xfrm>
          <a:prstGeom prst="rect">
            <a:avLst/>
          </a:prstGeom>
        </p:spPr>
      </p:pic>
      <p:sp>
        <p:nvSpPr>
          <p:cNvPr id="11" name="직사각형 10"/>
          <p:cNvSpPr/>
          <p:nvPr/>
        </p:nvSpPr>
        <p:spPr>
          <a:xfrm>
            <a:off x="178352" y="4365104"/>
            <a:ext cx="3097504" cy="192497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400" b="1" dirty="0" smtClean="0">
                <a:solidFill>
                  <a:srgbClr val="FFC000"/>
                </a:solidFill>
                <a:latin typeface="서울남산체 B" pitchFamily="18" charset="-127"/>
                <a:ea typeface="서울남산체 B" pitchFamily="18" charset="-127"/>
              </a:rPr>
              <a:t>놀 때는 놀고</a:t>
            </a:r>
            <a:r>
              <a:rPr lang="en-US" altLang="ko-KR" sz="1400" b="1" dirty="0" smtClean="0">
                <a:solidFill>
                  <a:srgbClr val="FFC000"/>
                </a:solidFill>
                <a:latin typeface="서울남산체 B" pitchFamily="18" charset="-127"/>
                <a:ea typeface="서울남산체 B" pitchFamily="18" charset="-127"/>
              </a:rPr>
              <a:t>, </a:t>
            </a:r>
            <a:r>
              <a:rPr lang="ko-KR" altLang="en-US" sz="1400" b="1" dirty="0" smtClean="0">
                <a:solidFill>
                  <a:srgbClr val="FFC000"/>
                </a:solidFill>
                <a:latin typeface="서울남산체 B" pitchFamily="18" charset="-127"/>
                <a:ea typeface="서울남산체 B" pitchFamily="18" charset="-127"/>
              </a:rPr>
              <a:t>일 할 때는 열정</a:t>
            </a:r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을 다해 </a:t>
            </a:r>
            <a:endParaRPr lang="en-US" altLang="ko-KR" sz="1400" dirty="0" smtClean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열심히 합니다</a:t>
            </a:r>
            <a:r>
              <a:rPr lang="en-US" altLang="ko-KR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!</a:t>
            </a:r>
          </a:p>
          <a:p>
            <a:endParaRPr lang="en-US" altLang="ko-KR" sz="1400" dirty="0" smtClean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사뭇 진지한 저의 모습을 보시면 </a:t>
            </a:r>
            <a:endParaRPr lang="en-US" altLang="ko-KR" sz="1400" dirty="0" smtClean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조금 놀라실 거에요</a:t>
            </a:r>
            <a:r>
              <a:rPr lang="en-US" altLang="ko-KR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!</a:t>
            </a:r>
          </a:p>
          <a:p>
            <a:endParaRPr lang="en-US" altLang="ko-KR" sz="1400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743" y="2996952"/>
            <a:ext cx="5222858" cy="1794966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743" y="4941168"/>
            <a:ext cx="2431409" cy="1764451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172" y="4941168"/>
            <a:ext cx="2603554" cy="1764451"/>
          </a:xfrm>
          <a:prstGeom prst="rect">
            <a:avLst/>
          </a:prstGeom>
        </p:spPr>
      </p:pic>
      <p:sp>
        <p:nvSpPr>
          <p:cNvPr id="15" name="직사각형 14"/>
          <p:cNvSpPr/>
          <p:nvPr/>
        </p:nvSpPr>
        <p:spPr>
          <a:xfrm>
            <a:off x="3851920" y="1628800"/>
            <a:ext cx="5688632" cy="1788727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400" b="1" dirty="0" smtClean="0">
                <a:solidFill>
                  <a:srgbClr val="FFC000"/>
                </a:solidFill>
                <a:latin typeface="서울남산체 B" pitchFamily="18" charset="-127"/>
                <a:ea typeface="서울남산체 B" pitchFamily="18" charset="-127"/>
              </a:rPr>
              <a:t>JUMP SHOT!!</a:t>
            </a:r>
          </a:p>
          <a:p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어디를 가도 </a:t>
            </a:r>
            <a:r>
              <a:rPr lang="ko-KR" altLang="en-US" sz="1400" dirty="0" err="1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점프샷은</a:t>
            </a:r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 꼭 찍습니다</a:t>
            </a:r>
            <a:r>
              <a:rPr lang="en-US" altLang="ko-KR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!</a:t>
            </a:r>
          </a:p>
          <a:p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신나게 사람들과 함께 </a:t>
            </a:r>
            <a:r>
              <a:rPr lang="ko-KR" altLang="en-US" sz="1400" dirty="0" err="1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점프샷을</a:t>
            </a:r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 하면서 즐길 준비가 되어 있습니다</a:t>
            </a:r>
            <a:r>
              <a:rPr lang="en-US" altLang="ko-KR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!</a:t>
            </a:r>
            <a:endParaRPr lang="en-US" altLang="ko-KR" sz="1400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6357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179512" y="-675456"/>
            <a:ext cx="8712968" cy="2918996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000" b="1" dirty="0" smtClean="0">
                <a:solidFill>
                  <a:srgbClr val="FF0000"/>
                </a:solidFill>
                <a:ea typeface="나눔고딕" pitchFamily="50" charset="-127"/>
              </a:rPr>
              <a:t>네 번째 이유</a:t>
            </a:r>
            <a:r>
              <a:rPr lang="en-US" altLang="ko-KR" sz="2000" b="1" dirty="0" smtClean="0">
                <a:solidFill>
                  <a:srgbClr val="FF0000"/>
                </a:solidFill>
                <a:ea typeface="나눔고딕" pitchFamily="50" charset="-127"/>
              </a:rPr>
              <a:t>. </a:t>
            </a:r>
            <a:r>
              <a:rPr lang="ko-KR" altLang="en-US" sz="2800" b="1" dirty="0" smtClean="0">
                <a:solidFill>
                  <a:schemeClr val="bg1"/>
                </a:solidFill>
                <a:ea typeface="나눔고딕" pitchFamily="50" charset="-127"/>
              </a:rPr>
              <a:t>두 시간만 자도 하루를 버티는 호랑이체력</a:t>
            </a:r>
            <a:r>
              <a:rPr lang="en-US" altLang="ko-KR" sz="2800" b="1" dirty="0" smtClean="0">
                <a:solidFill>
                  <a:schemeClr val="bg1"/>
                </a:solidFill>
                <a:ea typeface="나눔고딕" pitchFamily="50" charset="-127"/>
              </a:rPr>
              <a:t>!</a:t>
            </a:r>
            <a:r>
              <a:rPr lang="ko-KR" altLang="en-US" sz="2800" b="1" dirty="0" smtClean="0">
                <a:solidFill>
                  <a:schemeClr val="bg1"/>
                </a:solidFill>
                <a:ea typeface="나눔고딕" pitchFamily="50" charset="-127"/>
              </a:rPr>
              <a:t> </a:t>
            </a:r>
            <a:endParaRPr lang="en-US" altLang="ko-KR" b="1" dirty="0">
              <a:solidFill>
                <a:schemeClr val="bg1"/>
              </a:solidFill>
              <a:ea typeface="나눔고딕" pitchFamily="50" charset="-127"/>
            </a:endParaRPr>
          </a:p>
          <a:p>
            <a:endParaRPr lang="en-US" altLang="ko-KR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3923928" y="1124744"/>
            <a:ext cx="4968552" cy="2880320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400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저는 강철체력입니다</a:t>
            </a:r>
            <a:r>
              <a:rPr lang="en-US" altLang="ko-KR" sz="1400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평소 꾸준한 운동으로 체력을 키우고 </a:t>
            </a:r>
            <a:endParaRPr lang="en-US" altLang="ko-KR" sz="1400" dirty="0" smtClean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있습니다</a:t>
            </a:r>
            <a:r>
              <a:rPr lang="en-US" altLang="ko-KR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endParaRPr lang="en-US" altLang="ko-KR" sz="1400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매일 </a:t>
            </a:r>
            <a:r>
              <a:rPr lang="ko-KR" altLang="en-US" sz="1400" dirty="0" err="1" smtClean="0">
                <a:solidFill>
                  <a:srgbClr val="FFC000"/>
                </a:solidFill>
                <a:latin typeface="서울남산체 B" pitchFamily="18" charset="-127"/>
                <a:ea typeface="서울남산체 B" pitchFamily="18" charset="-127"/>
              </a:rPr>
              <a:t>헬쓰는</a:t>
            </a:r>
            <a:r>
              <a:rPr lang="ko-KR" altLang="en-US" sz="1400" dirty="0" smtClean="0">
                <a:solidFill>
                  <a:srgbClr val="FFC000"/>
                </a:solidFill>
                <a:latin typeface="서울남산체 B" pitchFamily="18" charset="-127"/>
                <a:ea typeface="서울남산체 B" pitchFamily="18" charset="-127"/>
              </a:rPr>
              <a:t> 물론이고</a:t>
            </a:r>
            <a:endParaRPr lang="en-US" altLang="ko-KR" sz="1400" dirty="0" smtClean="0">
              <a:solidFill>
                <a:srgbClr val="FFC000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sz="1400" dirty="0" smtClean="0">
                <a:solidFill>
                  <a:srgbClr val="FFC000"/>
                </a:solidFill>
                <a:latin typeface="서울남산체 B" pitchFamily="18" charset="-127"/>
                <a:ea typeface="서울남산체 B" pitchFamily="18" charset="-127"/>
              </a:rPr>
              <a:t>격주마다 한번씩 등산을 갑니다</a:t>
            </a:r>
            <a:r>
              <a:rPr lang="en-US" altLang="ko-KR" sz="1400" dirty="0" smtClean="0">
                <a:solidFill>
                  <a:srgbClr val="FFC000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런던에서 이 강인한 체력을 잘 발휘해서</a:t>
            </a:r>
            <a:endParaRPr lang="en-US" altLang="ko-KR" sz="1400" dirty="0" smtClean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응원도 열심히 하고 </a:t>
            </a:r>
            <a:r>
              <a:rPr lang="en-US" altLang="ko-KR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~ </a:t>
            </a:r>
          </a:p>
          <a:p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구석구석 </a:t>
            </a:r>
            <a:r>
              <a:rPr lang="ko-KR" altLang="en-US" sz="1400" dirty="0" err="1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서포터즈</a:t>
            </a:r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 역할을 성실히 이행할 수 있습니다</a:t>
            </a:r>
            <a:r>
              <a:rPr lang="en-US" altLang="ko-KR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!</a:t>
            </a:r>
          </a:p>
          <a:p>
            <a:endParaRPr lang="en-US" altLang="ko-KR" sz="1400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endParaRPr lang="en-US" altLang="ko-KR" dirty="0" smtClean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endParaRPr lang="en-US" altLang="ko-KR" sz="1400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endParaRPr lang="en-US" altLang="ko-KR" sz="1400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28" y="3645024"/>
            <a:ext cx="3404407" cy="2592288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79" y="1102756"/>
            <a:ext cx="3388757" cy="2268507"/>
          </a:xfrm>
          <a:prstGeom prst="rect">
            <a:avLst/>
          </a:prstGeom>
        </p:spPr>
      </p:pic>
      <p:sp>
        <p:nvSpPr>
          <p:cNvPr id="11" name="직사각형 10"/>
          <p:cNvSpPr/>
          <p:nvPr/>
        </p:nvSpPr>
        <p:spPr>
          <a:xfrm>
            <a:off x="3923928" y="3501008"/>
            <a:ext cx="4968552" cy="2880320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이상하게도 해외에 나가면 꼭 </a:t>
            </a:r>
            <a:r>
              <a:rPr lang="en-US" altLang="ko-KR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5</a:t>
            </a:r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시나 </a:t>
            </a:r>
            <a:r>
              <a:rPr lang="en-US" altLang="ko-KR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6</a:t>
            </a:r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시에 눈이 떠집니다</a:t>
            </a:r>
            <a:r>
              <a:rPr lang="en-US" altLang="ko-KR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아니</a:t>
            </a:r>
            <a:r>
              <a:rPr lang="en-US" altLang="ko-KR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, </a:t>
            </a:r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눈을 뜨려고 노력합니다</a:t>
            </a:r>
            <a:r>
              <a:rPr lang="en-US" altLang="ko-KR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endParaRPr lang="en-US" altLang="ko-KR" sz="1400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그곳에서의 시간은 너무나 아깝기 때문입니다</a:t>
            </a:r>
            <a:r>
              <a:rPr lang="en-US" altLang="ko-KR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그리고 이른 아침의 타지는 정말 너무나 아름답습니다</a:t>
            </a:r>
            <a:r>
              <a:rPr lang="en-US" altLang="ko-KR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endParaRPr lang="en-US" altLang="ko-KR" sz="1400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런던에서도 잠을 줄여가면서</a:t>
            </a:r>
            <a:endParaRPr lang="en-US" altLang="ko-KR" sz="1400" dirty="0" smtClean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구석구석 아름다움을 담겠습니다</a:t>
            </a:r>
            <a:r>
              <a:rPr lang="en-US" altLang="ko-KR" sz="14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  <a:endParaRPr lang="en-US" altLang="ko-KR" sz="1400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endParaRPr lang="en-US" altLang="ko-KR" dirty="0" smtClean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endParaRPr lang="en-US" altLang="ko-KR" sz="1400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endParaRPr lang="en-US" altLang="ko-KR" sz="1400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4504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직사각형 16"/>
          <p:cNvSpPr/>
          <p:nvPr/>
        </p:nvSpPr>
        <p:spPr>
          <a:xfrm>
            <a:off x="4860032" y="692696"/>
            <a:ext cx="4104456" cy="547260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2400" b="1" dirty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2</a:t>
            </a:r>
            <a:r>
              <a:rPr lang="en-US" altLang="ko-KR" sz="2400" b="1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  <a:r>
              <a:rPr lang="en-US" altLang="ko-KR" sz="2400" b="1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 </a:t>
            </a:r>
            <a:r>
              <a:rPr lang="ko-KR" altLang="en-US" sz="2400" b="1" dirty="0" smtClean="0">
                <a:solidFill>
                  <a:srgbClr val="FF0000"/>
                </a:solidFill>
                <a:ea typeface="서울남산체 B" pitchFamily="18" charset="-127"/>
              </a:rPr>
              <a:t>나는 </a:t>
            </a:r>
            <a:r>
              <a:rPr lang="en-US" altLang="ko-KR" sz="2400" b="1" dirty="0" smtClean="0">
                <a:solidFill>
                  <a:srgbClr val="FF0000"/>
                </a:solidFill>
                <a:ea typeface="서울남산체 B" pitchFamily="18" charset="-127"/>
              </a:rPr>
              <a:t>Passionate</a:t>
            </a:r>
          </a:p>
          <a:p>
            <a:pPr marL="342900" indent="-342900">
              <a:buAutoNum type="arabicPeriod"/>
            </a:pPr>
            <a:endParaRPr lang="en-US" altLang="ko-KR" dirty="0" smtClean="0">
              <a:solidFill>
                <a:sysClr val="windowText" lastClr="000000"/>
              </a:solidFill>
              <a:ea typeface="서울남산체 B" pitchFamily="18" charset="-127"/>
            </a:endParaRPr>
          </a:p>
          <a:p>
            <a:r>
              <a:rPr lang="ko-KR" altLang="en-US" dirty="0" err="1" smtClean="0">
                <a:solidFill>
                  <a:sysClr val="windowText" lastClr="000000"/>
                </a:solidFill>
                <a:ea typeface="서울남산체 B" pitchFamily="18" charset="-127"/>
              </a:rPr>
              <a:t>어릴적부터</a:t>
            </a:r>
            <a:r>
              <a:rPr lang="ko-KR" altLang="en-US" dirty="0" smtClean="0">
                <a:solidFill>
                  <a:sysClr val="windowText" lastClr="000000"/>
                </a:solidFill>
                <a:ea typeface="서울남산체 B" pitchFamily="18" charset="-127"/>
              </a:rPr>
              <a:t> 해외여행을 꿈꿨습니다</a:t>
            </a:r>
            <a:r>
              <a:rPr lang="en-US" altLang="ko-KR" dirty="0" smtClean="0">
                <a:solidFill>
                  <a:sysClr val="windowText" lastClr="000000"/>
                </a:solidFill>
                <a:ea typeface="서울남산체 B" pitchFamily="18" charset="-127"/>
              </a:rPr>
              <a:t>. </a:t>
            </a:r>
            <a:r>
              <a:rPr lang="ko-KR" altLang="en-US" dirty="0" smtClean="0">
                <a:solidFill>
                  <a:sysClr val="windowText" lastClr="000000"/>
                </a:solidFill>
                <a:ea typeface="서울남산체 B" pitchFamily="18" charset="-127"/>
              </a:rPr>
              <a:t>하지만 가정형편이 안 좋아서 그것은 먼 미래 이야기 같아 보였습니다</a:t>
            </a:r>
            <a:r>
              <a:rPr lang="en-US" altLang="ko-KR" dirty="0" smtClean="0">
                <a:solidFill>
                  <a:sysClr val="windowText" lastClr="000000"/>
                </a:solidFill>
                <a:ea typeface="서울남산체 B" pitchFamily="18" charset="-127"/>
              </a:rPr>
              <a:t>. </a:t>
            </a:r>
            <a:r>
              <a:rPr lang="ko-KR" altLang="en-US" dirty="0" smtClean="0">
                <a:solidFill>
                  <a:sysClr val="windowText" lastClr="000000"/>
                </a:solidFill>
                <a:ea typeface="서울남산체 B" pitchFamily="18" charset="-127"/>
              </a:rPr>
              <a:t>하지만 모든 일에 항상 열정을 가지고 임하면 기회가 찾아올 것이라는 것을 확신했습니다</a:t>
            </a:r>
            <a:r>
              <a:rPr lang="en-US" altLang="ko-KR" dirty="0" smtClean="0">
                <a:solidFill>
                  <a:sysClr val="windowText" lastClr="000000"/>
                </a:solidFill>
                <a:ea typeface="서울남산체 B" pitchFamily="18" charset="-127"/>
              </a:rPr>
              <a:t>.</a:t>
            </a:r>
          </a:p>
          <a:p>
            <a:endParaRPr lang="en-US" altLang="ko-KR" dirty="0">
              <a:solidFill>
                <a:sysClr val="windowText" lastClr="000000"/>
              </a:solidFill>
              <a:ea typeface="서울남산체 B" pitchFamily="18" charset="-127"/>
            </a:endParaRPr>
          </a:p>
          <a:p>
            <a:r>
              <a:rPr lang="ko-KR" altLang="en-US" dirty="0" err="1" smtClean="0">
                <a:solidFill>
                  <a:sysClr val="windowText" lastClr="000000"/>
                </a:solidFill>
                <a:ea typeface="서울남산체 B" pitchFamily="18" charset="-127"/>
              </a:rPr>
              <a:t>루프트한자</a:t>
            </a:r>
            <a:r>
              <a:rPr lang="ko-KR" altLang="en-US" dirty="0" smtClean="0">
                <a:solidFill>
                  <a:sysClr val="windowText" lastClr="000000"/>
                </a:solidFill>
                <a:ea typeface="서울남산체 B" pitchFamily="18" charset="-127"/>
              </a:rPr>
              <a:t> 독일항공 홍보대사 활동을 통해 </a:t>
            </a:r>
            <a:r>
              <a:rPr lang="en-US" altLang="ko-KR" dirty="0" smtClean="0">
                <a:solidFill>
                  <a:sysClr val="windowText" lastClr="000000"/>
                </a:solidFill>
                <a:ea typeface="서울남산체 B" pitchFamily="18" charset="-127"/>
              </a:rPr>
              <a:t>3</a:t>
            </a:r>
            <a:r>
              <a:rPr lang="ko-KR" altLang="en-US" dirty="0" smtClean="0">
                <a:solidFill>
                  <a:sysClr val="windowText" lastClr="000000"/>
                </a:solidFill>
                <a:ea typeface="서울남산체 B" pitchFamily="18" charset="-127"/>
              </a:rPr>
              <a:t>개월 동안 총 </a:t>
            </a:r>
            <a:r>
              <a:rPr lang="en-US" altLang="ko-KR" dirty="0" smtClean="0">
                <a:solidFill>
                  <a:sysClr val="windowText" lastClr="000000"/>
                </a:solidFill>
                <a:ea typeface="서울남산체 B" pitchFamily="18" charset="-127"/>
              </a:rPr>
              <a:t>77</a:t>
            </a:r>
            <a:r>
              <a:rPr lang="ko-KR" altLang="en-US" dirty="0" smtClean="0">
                <a:solidFill>
                  <a:sysClr val="windowText" lastClr="000000"/>
                </a:solidFill>
                <a:ea typeface="서울남산체 B" pitchFamily="18" charset="-127"/>
              </a:rPr>
              <a:t>개의 </a:t>
            </a:r>
            <a:r>
              <a:rPr lang="ko-KR" altLang="en-US" dirty="0" err="1" smtClean="0">
                <a:solidFill>
                  <a:sysClr val="windowText" lastClr="000000"/>
                </a:solidFill>
                <a:ea typeface="서울남산체 B" pitchFamily="18" charset="-127"/>
              </a:rPr>
              <a:t>포스팅을</a:t>
            </a:r>
            <a:r>
              <a:rPr lang="ko-KR" altLang="en-US" dirty="0" smtClean="0">
                <a:solidFill>
                  <a:sysClr val="windowText" lastClr="000000"/>
                </a:solidFill>
                <a:ea typeface="서울남산체 B" pitchFamily="18" charset="-127"/>
              </a:rPr>
              <a:t> 작성</a:t>
            </a:r>
            <a:r>
              <a:rPr lang="en-US" altLang="ko-KR" dirty="0" smtClean="0">
                <a:solidFill>
                  <a:sysClr val="windowText" lastClr="000000"/>
                </a:solidFill>
                <a:ea typeface="서울남산체 B" pitchFamily="18" charset="-127"/>
              </a:rPr>
              <a:t>, </a:t>
            </a:r>
            <a:r>
              <a:rPr lang="ko-KR" altLang="en-US" dirty="0" smtClean="0">
                <a:solidFill>
                  <a:sysClr val="windowText" lastClr="000000"/>
                </a:solidFill>
                <a:ea typeface="서울남산체 B" pitchFamily="18" charset="-127"/>
              </a:rPr>
              <a:t>온라인 홍보활동을 해서 최우수 홍보대사가 되어서 꿈에 그리던 유럽항공권을 받았습니다</a:t>
            </a:r>
            <a:r>
              <a:rPr lang="en-US" altLang="ko-KR" dirty="0" smtClean="0">
                <a:solidFill>
                  <a:sysClr val="windowText" lastClr="000000"/>
                </a:solidFill>
                <a:ea typeface="서울남산체 B" pitchFamily="18" charset="-127"/>
              </a:rPr>
              <a:t>.</a:t>
            </a:r>
          </a:p>
          <a:p>
            <a:endParaRPr lang="en-US" altLang="ko-KR" dirty="0">
              <a:solidFill>
                <a:sysClr val="windowText" lastClr="000000"/>
              </a:solidFill>
              <a:ea typeface="서울남산체 B" pitchFamily="18" charset="-127"/>
            </a:endParaRPr>
          </a:p>
          <a:p>
            <a:r>
              <a:rPr lang="ko-KR" altLang="en-US" dirty="0" err="1" smtClean="0">
                <a:solidFill>
                  <a:sysClr val="windowText" lastClr="000000"/>
                </a:solidFill>
                <a:ea typeface="서울남산체 B" pitchFamily="18" charset="-127"/>
              </a:rPr>
              <a:t>에바항공</a:t>
            </a:r>
            <a:r>
              <a:rPr lang="ko-KR" altLang="en-US" dirty="0" smtClean="0">
                <a:solidFill>
                  <a:sysClr val="windowText" lastClr="000000"/>
                </a:solidFill>
                <a:ea typeface="서울남산체 B" pitchFamily="18" charset="-127"/>
              </a:rPr>
              <a:t> 마케팅챌린저로서 한 달 동안 </a:t>
            </a:r>
            <a:r>
              <a:rPr lang="en-US" altLang="ko-KR" dirty="0" smtClean="0">
                <a:solidFill>
                  <a:sysClr val="windowText" lastClr="000000"/>
                </a:solidFill>
                <a:ea typeface="서울남산체 B" pitchFamily="18" charset="-127"/>
              </a:rPr>
              <a:t>22</a:t>
            </a:r>
            <a:r>
              <a:rPr lang="ko-KR" altLang="en-US" dirty="0" smtClean="0">
                <a:solidFill>
                  <a:sysClr val="windowText" lastClr="000000"/>
                </a:solidFill>
                <a:ea typeface="서울남산체 B" pitchFamily="18" charset="-127"/>
              </a:rPr>
              <a:t>개의 </a:t>
            </a:r>
            <a:r>
              <a:rPr lang="ko-KR" altLang="en-US" dirty="0" err="1" smtClean="0">
                <a:solidFill>
                  <a:sysClr val="windowText" lastClr="000000"/>
                </a:solidFill>
                <a:ea typeface="서울남산체 B" pitchFamily="18" charset="-127"/>
              </a:rPr>
              <a:t>포스팅</a:t>
            </a:r>
            <a:r>
              <a:rPr lang="ko-KR" altLang="en-US" dirty="0" smtClean="0">
                <a:solidFill>
                  <a:sysClr val="windowText" lastClr="000000"/>
                </a:solidFill>
                <a:ea typeface="서울남산체 B" pitchFamily="18" charset="-127"/>
              </a:rPr>
              <a:t> 작성</a:t>
            </a:r>
            <a:r>
              <a:rPr lang="en-US" altLang="ko-KR" dirty="0" smtClean="0">
                <a:solidFill>
                  <a:sysClr val="windowText" lastClr="000000"/>
                </a:solidFill>
                <a:ea typeface="서울남산체 B" pitchFamily="18" charset="-127"/>
              </a:rPr>
              <a:t>, </a:t>
            </a:r>
            <a:r>
              <a:rPr lang="ko-KR" altLang="en-US" dirty="0" smtClean="0">
                <a:solidFill>
                  <a:sysClr val="windowText" lastClr="000000"/>
                </a:solidFill>
                <a:ea typeface="서울남산체 B" pitchFamily="18" charset="-127"/>
              </a:rPr>
              <a:t>홍보활동을 통해 최우수 마케팅챌린저가 되어서 대만여행을 다녀올 수 있었습니다</a:t>
            </a:r>
            <a:r>
              <a:rPr lang="en-US" altLang="ko-KR" dirty="0" smtClean="0">
                <a:solidFill>
                  <a:sysClr val="windowText" lastClr="000000"/>
                </a:solidFill>
                <a:ea typeface="서울남산체 B" pitchFamily="18" charset="-127"/>
              </a:rPr>
              <a:t>. </a:t>
            </a:r>
            <a:r>
              <a:rPr lang="ko-KR" altLang="en-US" dirty="0" smtClean="0">
                <a:solidFill>
                  <a:sysClr val="windowText" lastClr="000000"/>
                </a:solidFill>
                <a:ea typeface="서울남산체 B" pitchFamily="18" charset="-127"/>
              </a:rPr>
              <a:t>저는 이처럼 항상 열정을 다해서 저의 꿈들을 이뤄오고 있습니다</a:t>
            </a:r>
            <a:r>
              <a:rPr lang="en-US" altLang="ko-KR" dirty="0" smtClean="0">
                <a:solidFill>
                  <a:sysClr val="windowText" lastClr="000000"/>
                </a:solidFill>
                <a:ea typeface="서울남산체 B" pitchFamily="18" charset="-127"/>
              </a:rPr>
              <a:t>.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01" y="656987"/>
            <a:ext cx="4146305" cy="2617313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00" y="3456661"/>
            <a:ext cx="4146305" cy="2802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444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179512" y="-675456"/>
            <a:ext cx="8712968" cy="2918996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000" b="1" dirty="0" smtClean="0">
                <a:solidFill>
                  <a:srgbClr val="FF0000"/>
                </a:solidFill>
                <a:ea typeface="나눔고딕" pitchFamily="50" charset="-127"/>
              </a:rPr>
              <a:t>다</a:t>
            </a:r>
            <a:r>
              <a:rPr lang="ko-KR" altLang="en-US" sz="2000" b="1" dirty="0">
                <a:solidFill>
                  <a:srgbClr val="FF0000"/>
                </a:solidFill>
                <a:ea typeface="나눔고딕" pitchFamily="50" charset="-127"/>
              </a:rPr>
              <a:t>섯</a:t>
            </a:r>
            <a:r>
              <a:rPr lang="ko-KR" altLang="en-US" sz="2000" b="1" dirty="0" smtClean="0">
                <a:solidFill>
                  <a:srgbClr val="FF0000"/>
                </a:solidFill>
                <a:ea typeface="나눔고딕" pitchFamily="50" charset="-127"/>
              </a:rPr>
              <a:t> 번째 이유</a:t>
            </a:r>
            <a:r>
              <a:rPr lang="en-US" altLang="ko-KR" sz="2000" b="1" dirty="0" smtClean="0">
                <a:solidFill>
                  <a:srgbClr val="FF0000"/>
                </a:solidFill>
                <a:ea typeface="나눔고딕" pitchFamily="50" charset="-127"/>
              </a:rPr>
              <a:t>. </a:t>
            </a:r>
            <a:r>
              <a:rPr lang="ko-KR" altLang="en-US" sz="2800" b="1" dirty="0" smtClean="0">
                <a:solidFill>
                  <a:schemeClr val="bg1"/>
                </a:solidFill>
                <a:ea typeface="나눔고딕" pitchFamily="50" charset="-127"/>
              </a:rPr>
              <a:t>한국을 진심 사랑하는 대한민국 청년</a:t>
            </a:r>
            <a:r>
              <a:rPr lang="en-US" altLang="ko-KR" sz="2800" b="1" dirty="0" smtClean="0">
                <a:solidFill>
                  <a:schemeClr val="bg1"/>
                </a:solidFill>
                <a:ea typeface="나눔고딕" pitchFamily="50" charset="-127"/>
              </a:rPr>
              <a:t>!</a:t>
            </a:r>
          </a:p>
          <a:p>
            <a:endParaRPr lang="en-US" altLang="ko-KR" b="1" dirty="0">
              <a:solidFill>
                <a:schemeClr val="bg1"/>
              </a:solidFill>
              <a:ea typeface="나눔고딕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803" y="2132856"/>
            <a:ext cx="3201704" cy="1997568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163006" y="1154433"/>
            <a:ext cx="8712968" cy="52989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ko-KR" b="1" dirty="0">
              <a:solidFill>
                <a:schemeClr val="bg1"/>
              </a:solidFill>
              <a:ea typeface="나눔고딕" pitchFamily="50" charset="-127"/>
            </a:endParaRPr>
          </a:p>
          <a:p>
            <a:r>
              <a:rPr lang="ko-KR" altLang="en-US" b="1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저 </a:t>
            </a:r>
            <a:r>
              <a:rPr lang="ko-KR" altLang="en-US" b="1" dirty="0" err="1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퐝서는</a:t>
            </a:r>
            <a:r>
              <a:rPr lang="ko-KR" altLang="en-US" b="1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 우리나라 대한민국을 정말 사랑하며 프라이드를 가지고 있습니다</a:t>
            </a:r>
            <a:r>
              <a:rPr lang="en-US" altLang="ko-KR" b="1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!</a:t>
            </a:r>
          </a:p>
          <a:p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제가 가장 좋아하는 것이 여행입니다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여행을 하면서 어디에서 누구를 만나는 내가 나이고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, 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내가 사는 곳이 한국이라는 것에 </a:t>
            </a:r>
            <a:endParaRPr lang="en-US" altLang="ko-KR" dirty="0" smtClean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자신을 갖게 </a:t>
            </a:r>
            <a:r>
              <a:rPr lang="ko-KR" altLang="en-US" dirty="0" err="1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되었씁니다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endParaRPr lang="en-US" altLang="ko-KR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항상 여행을 하면 한가지 떳떳한 점이 있습니다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그것은 바로 </a:t>
            </a:r>
            <a:r>
              <a:rPr lang="en-US" altLang="ko-KR" dirty="0" smtClean="0">
                <a:solidFill>
                  <a:srgbClr val="FFC000"/>
                </a:solidFill>
                <a:latin typeface="서울남산체 B" pitchFamily="18" charset="-127"/>
                <a:ea typeface="서울남산체 B" pitchFamily="18" charset="-127"/>
              </a:rPr>
              <a:t>‘</a:t>
            </a:r>
            <a:r>
              <a:rPr lang="ko-KR" altLang="en-US" dirty="0" smtClean="0">
                <a:solidFill>
                  <a:srgbClr val="FFC000"/>
                </a:solidFill>
                <a:latin typeface="서울남산체 B" pitchFamily="18" charset="-127"/>
                <a:ea typeface="서울남산체 B" pitchFamily="18" charset="-127"/>
              </a:rPr>
              <a:t>제 나라에 대한 자부심</a:t>
            </a:r>
            <a:r>
              <a:rPr lang="en-US" altLang="ko-KR" dirty="0" smtClean="0">
                <a:solidFill>
                  <a:srgbClr val="FFC000"/>
                </a:solidFill>
                <a:latin typeface="서울남산체 B" pitchFamily="18" charset="-127"/>
                <a:ea typeface="서울남산체 B" pitchFamily="18" charset="-127"/>
              </a:rPr>
              <a:t>’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입니다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endParaRPr lang="en-US" altLang="ko-KR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dirty="0" err="1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여행를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 해보면서 저는 배낭가방에 태극기를 달고 다니면서 </a:t>
            </a:r>
            <a:endParaRPr lang="en-US" altLang="ko-KR" dirty="0" smtClean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제가 한국인이라는 것을 떳떳하게 대놓고 다닙니다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endParaRPr lang="en-US" altLang="ko-KR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거리에 우리나라 기업의 광고가 나올 때마다 뿌듯했던 적은 없었습니다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레스토랑을 가더라도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, 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호텔을 가더라도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, </a:t>
            </a:r>
            <a:r>
              <a:rPr lang="ko-KR" altLang="en-US" dirty="0" err="1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펍을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 가더라도 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TV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는 무조건 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SAMSUNG, LG</a:t>
            </a:r>
          </a:p>
          <a:p>
            <a:endParaRPr lang="en-US" altLang="ko-KR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dirty="0" smtClean="0">
                <a:solidFill>
                  <a:srgbClr val="FFC000"/>
                </a:solidFill>
                <a:latin typeface="서울남산체 B" pitchFamily="18" charset="-127"/>
                <a:ea typeface="서울남산체 B" pitchFamily="18" charset="-127"/>
              </a:rPr>
              <a:t>기억에 남는 에피소드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는</a:t>
            </a:r>
            <a:endParaRPr lang="en-US" altLang="ko-KR" dirty="0" smtClean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유럽 배낭여행을 갔을 때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, 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기차 안에서 뒤에 있던 독일 아저씨가 제 가방의 태극기를 보고서</a:t>
            </a:r>
            <a:endParaRPr lang="en-US" altLang="ko-KR" dirty="0" smtClean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“Are u Korean?” “Internet speed in your country is so fast, right?”</a:t>
            </a:r>
          </a:p>
          <a:p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이렇게 물으면서 제가 그렇다 라고 답하니 놀라움을 금치 못했던 기억이 납니다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r>
              <a:rPr lang="ko-KR" altLang="en-US" sz="2400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이번 런던에서도 우리나라를 널리 알리고 싶습니다</a:t>
            </a:r>
            <a:r>
              <a:rPr lang="en-US" altLang="ko-KR" sz="2400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endParaRPr lang="en-US" altLang="ko-KR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7395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163006" y="2306561"/>
            <a:ext cx="8712968" cy="4434807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ko-KR" b="1" dirty="0">
              <a:solidFill>
                <a:schemeClr val="bg1"/>
              </a:solidFill>
              <a:ea typeface="나눔고딕" pitchFamily="50" charset="-127"/>
            </a:endParaRPr>
          </a:p>
          <a:p>
            <a:endParaRPr lang="en-US" altLang="ko-KR" dirty="0" smtClean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세계에서 만난 많은 사람들에게 우리나라 대한민국에 대해서 </a:t>
            </a:r>
            <a:endParaRPr lang="en-US" altLang="ko-KR" dirty="0" smtClean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dirty="0" smtClean="0">
                <a:solidFill>
                  <a:srgbClr val="FFC000"/>
                </a:solidFill>
                <a:latin typeface="서울남산체 B" pitchFamily="18" charset="-127"/>
                <a:ea typeface="서울남산체 B" pitchFamily="18" charset="-127"/>
              </a:rPr>
              <a:t>소개해주고</a:t>
            </a:r>
            <a:r>
              <a:rPr lang="en-US" altLang="ko-KR" dirty="0" smtClean="0">
                <a:solidFill>
                  <a:srgbClr val="FFC000"/>
                </a:solidFill>
                <a:latin typeface="서울남산체 B" pitchFamily="18" charset="-127"/>
                <a:ea typeface="서울남산체 B" pitchFamily="18" charset="-127"/>
              </a:rPr>
              <a:t>, </a:t>
            </a:r>
            <a:r>
              <a:rPr lang="ko-KR" altLang="en-US" dirty="0" smtClean="0">
                <a:solidFill>
                  <a:srgbClr val="FFC000"/>
                </a:solidFill>
                <a:latin typeface="서울남산체 B" pitchFamily="18" charset="-127"/>
                <a:ea typeface="서울남산체 B" pitchFamily="18" charset="-127"/>
              </a:rPr>
              <a:t>자랑거리만 주구장창 늘어놓고</a:t>
            </a:r>
            <a:endParaRPr lang="en-US" altLang="ko-KR" dirty="0" smtClean="0">
              <a:solidFill>
                <a:srgbClr val="FFC000"/>
              </a:solidFill>
              <a:latin typeface="서울남산체 B" pitchFamily="18" charset="-127"/>
              <a:ea typeface="서울남산체 B" pitchFamily="18" charset="-127"/>
            </a:endParaRPr>
          </a:p>
          <a:p>
            <a:endParaRPr lang="en-US" altLang="ko-KR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서울 지하철 역에서 헤매는 큰 </a:t>
            </a:r>
            <a:r>
              <a:rPr lang="ko-KR" altLang="en-US" dirty="0" err="1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캐리어를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 가지고 다니는 외국인을 보면</a:t>
            </a:r>
            <a:endParaRPr lang="en-US" altLang="ko-KR" dirty="0" smtClean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en-US" altLang="ko-KR" dirty="0" smtClean="0">
                <a:solidFill>
                  <a:srgbClr val="FFC000"/>
                </a:solidFill>
                <a:latin typeface="서울남산체 B" pitchFamily="18" charset="-127"/>
                <a:ea typeface="서울남산체 B" pitchFamily="18" charset="-127"/>
              </a:rPr>
              <a:t>“Can I help you?” </a:t>
            </a:r>
            <a:r>
              <a:rPr lang="ko-KR" altLang="en-US" dirty="0" smtClean="0">
                <a:solidFill>
                  <a:srgbClr val="FFC000"/>
                </a:solidFill>
                <a:latin typeface="서울남산체 B" pitchFamily="18" charset="-127"/>
                <a:ea typeface="서울남산체 B" pitchFamily="18" charset="-127"/>
              </a:rPr>
              <a:t>라는 말과 함께 먼저 다가가서 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그들에게 따뜻한 한국의 모습을 </a:t>
            </a:r>
            <a:endParaRPr lang="en-US" altLang="ko-KR" dirty="0" smtClean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보여주기 위해서 국내외에서 열심히 노력하는 </a:t>
            </a:r>
            <a:r>
              <a:rPr lang="ko-KR" altLang="en-US" dirty="0" err="1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퐝서입니다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endParaRPr lang="en-US" altLang="ko-KR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저의 바람은 오직 그것입니다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r>
              <a:rPr lang="ko-KR" altLang="en-US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많은 나라의 사람들이 세계의 작은 나라인 우리 대한민국을 알고</a:t>
            </a:r>
            <a:r>
              <a:rPr lang="en-US" altLang="ko-KR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,</a:t>
            </a:r>
          </a:p>
          <a:p>
            <a:r>
              <a:rPr lang="ko-KR" altLang="en-US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그리고 그들이 대한민국이라는 나라가 정말 따뜻한 나라라고 생각할 수 있도록</a:t>
            </a:r>
            <a:r>
              <a:rPr lang="en-US" altLang="ko-KR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,</a:t>
            </a:r>
          </a:p>
          <a:p>
            <a:r>
              <a:rPr lang="ko-KR" altLang="en-US" sz="2400" dirty="0" smtClean="0">
                <a:solidFill>
                  <a:srgbClr val="FFC000"/>
                </a:solidFill>
                <a:latin typeface="서울남산체 B" pitchFamily="18" charset="-127"/>
                <a:ea typeface="서울남산체 B" pitchFamily="18" charset="-127"/>
              </a:rPr>
              <a:t>작지만 큰 따뜻함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을 실천하고 싶습니다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endParaRPr lang="en-US" altLang="ko-KR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endParaRPr lang="en-US" altLang="ko-KR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90" y="1052736"/>
            <a:ext cx="2627784" cy="1759095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058044"/>
            <a:ext cx="2627782" cy="1759094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082306"/>
            <a:ext cx="2619854" cy="1753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65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163006" y="3933056"/>
            <a:ext cx="8712968" cy="273630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저는 가장 최근에 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2012 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서울 </a:t>
            </a:r>
            <a:r>
              <a:rPr lang="ko-KR" altLang="en-US" dirty="0" err="1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핵안보정상회의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 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E-Reporter 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활동을 했습니다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우리나라 대한민국의 성장에 작지만 큰 보탬이 되고 싶어서 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2011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부산세계개발원조총회에 이어서 이번 활동에서도 최우수활동자가 되어서 미디어센터에 출입해서 행사날 현장의 모습을 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SNS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를 통해서 많은 분들께 생생히 전달시켜 드릴 수 있었습니다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endParaRPr lang="en-US" altLang="ko-KR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dirty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한우 </a:t>
            </a:r>
            <a:r>
              <a:rPr lang="ko-KR" altLang="en-US" dirty="0" err="1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서포터즈</a:t>
            </a:r>
            <a:r>
              <a:rPr lang="en-US" altLang="ko-KR" dirty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! </a:t>
            </a:r>
            <a:r>
              <a:rPr lang="ko-KR" altLang="en-US" dirty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무엇보다 대한민국을 진정 사랑해야 할 수 있었습니다</a:t>
            </a:r>
            <a:r>
              <a:rPr lang="en-US" altLang="ko-KR" dirty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endParaRPr lang="en-US" altLang="ko-KR" dirty="0" smtClean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우리나라 대한민국에 작지만 큰 보탬이 되기 위해 </a:t>
            </a:r>
            <a:endParaRPr lang="en-US" altLang="ko-KR" dirty="0" smtClean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항상 노력하는 대한민국 청년 </a:t>
            </a:r>
            <a:r>
              <a:rPr lang="ko-KR" altLang="en-US" dirty="0" err="1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양환서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! 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제가 그 자격이 있습니다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endParaRPr lang="en-US" altLang="ko-KR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endParaRPr lang="en-US" altLang="ko-KR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86" y="260649"/>
            <a:ext cx="8310162" cy="3312368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35" y="68983"/>
            <a:ext cx="4629150" cy="3695700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96019"/>
            <a:ext cx="4686300" cy="5038725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68983"/>
            <a:ext cx="4543425" cy="5010150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286" y="76326"/>
            <a:ext cx="4600575" cy="4067175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20618"/>
            <a:ext cx="4648200" cy="4200525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64" y="1060776"/>
            <a:ext cx="4572000" cy="4419600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64" y="2996754"/>
            <a:ext cx="4552950" cy="4933950"/>
          </a:xfrm>
          <a:prstGeom prst="rect">
            <a:avLst/>
          </a:prstGeom>
        </p:spPr>
      </p:pic>
      <p:pic>
        <p:nvPicPr>
          <p:cNvPr id="24" name="그림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682304"/>
            <a:ext cx="4572000" cy="378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419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323528" y="1340768"/>
            <a:ext cx="8174142" cy="43924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6000" dirty="0" err="1" smtClean="0">
                <a:ln>
                  <a:solidFill>
                    <a:srgbClr val="FF0066"/>
                  </a:solidFill>
                </a:ln>
                <a:solidFill>
                  <a:srgbClr val="FF0066"/>
                </a:solidFill>
                <a:latin typeface="나눔손글씨 붓" pitchFamily="66" charset="-127"/>
                <a:ea typeface="나눔손글씨 붓" pitchFamily="66" charset="-127"/>
              </a:rPr>
              <a:t>퐝서의</a:t>
            </a:r>
            <a:r>
              <a:rPr lang="ko-KR" altLang="en-US" sz="6000" dirty="0" smtClean="0">
                <a:ln>
                  <a:solidFill>
                    <a:srgbClr val="FF0066"/>
                  </a:solidFill>
                </a:ln>
                <a:solidFill>
                  <a:srgbClr val="FF0066"/>
                </a:solidFill>
                <a:latin typeface="나눔손글씨 붓" pitchFamily="66" charset="-127"/>
                <a:ea typeface="나눔손글씨 붓" pitchFamily="66" charset="-127"/>
              </a:rPr>
              <a:t> </a:t>
            </a:r>
            <a:r>
              <a:rPr lang="en-US" altLang="ko-KR" sz="6000" dirty="0" smtClean="0">
                <a:ln>
                  <a:solidFill>
                    <a:srgbClr val="FF0066"/>
                  </a:solidFill>
                </a:ln>
                <a:solidFill>
                  <a:srgbClr val="FF0066"/>
                </a:solidFill>
                <a:latin typeface="나눔손글씨 붓" pitchFamily="66" charset="-127"/>
                <a:ea typeface="나눔손글씨 붓" pitchFamily="66" charset="-127"/>
              </a:rPr>
              <a:t>SNS</a:t>
            </a:r>
            <a:r>
              <a:rPr lang="ko-KR" altLang="en-US" sz="6000" dirty="0" smtClean="0">
                <a:ln>
                  <a:solidFill>
                    <a:srgbClr val="FF0066"/>
                  </a:solidFill>
                </a:ln>
                <a:solidFill>
                  <a:srgbClr val="FF0066"/>
                </a:solidFill>
                <a:latin typeface="나눔손글씨 붓" pitchFamily="66" charset="-127"/>
                <a:ea typeface="나눔손글씨 붓" pitchFamily="66" charset="-127"/>
              </a:rPr>
              <a:t>활용 능력</a:t>
            </a:r>
            <a:r>
              <a:rPr lang="en-US" altLang="ko-KR" sz="6000" dirty="0" smtClean="0">
                <a:ln>
                  <a:solidFill>
                    <a:srgbClr val="FF0066"/>
                  </a:solidFill>
                </a:ln>
                <a:solidFill>
                  <a:srgbClr val="FF0066"/>
                </a:solidFill>
                <a:latin typeface="나눔손글씨 붓" pitchFamily="66" charset="-127"/>
                <a:ea typeface="나눔손글씨 붓" pitchFamily="66" charset="-127"/>
              </a:rPr>
              <a:t>!</a:t>
            </a:r>
          </a:p>
          <a:p>
            <a:pPr algn="ctr"/>
            <a:r>
              <a:rPr lang="ko-KR" altLang="en-US" sz="6000" dirty="0" smtClean="0">
                <a:ln>
                  <a:solidFill>
                    <a:srgbClr val="FF0066"/>
                  </a:solidFill>
                </a:ln>
                <a:solidFill>
                  <a:srgbClr val="FF0066"/>
                </a:solidFill>
                <a:latin typeface="나눔손글씨 붓" pitchFamily="66" charset="-127"/>
                <a:ea typeface="나눔손글씨 붓" pitchFamily="66" charset="-127"/>
              </a:rPr>
              <a:t>나는 </a:t>
            </a:r>
            <a:r>
              <a:rPr lang="en-US" altLang="ko-KR" sz="6000" dirty="0" smtClean="0">
                <a:ln>
                  <a:solidFill>
                    <a:srgbClr val="FF0066"/>
                  </a:solidFill>
                </a:ln>
                <a:solidFill>
                  <a:srgbClr val="FF0066"/>
                </a:solidFill>
                <a:latin typeface="나눔손글씨 붓" pitchFamily="66" charset="-127"/>
                <a:ea typeface="나눔손글씨 붓" pitchFamily="66" charset="-127"/>
              </a:rPr>
              <a:t>SNS</a:t>
            </a:r>
            <a:r>
              <a:rPr lang="ko-KR" altLang="en-US" sz="6000" dirty="0" smtClean="0">
                <a:ln>
                  <a:solidFill>
                    <a:srgbClr val="FF0066"/>
                  </a:solidFill>
                </a:ln>
                <a:solidFill>
                  <a:srgbClr val="FF0066"/>
                </a:solidFill>
                <a:latin typeface="나눔손글씨 붓" pitchFamily="66" charset="-127"/>
                <a:ea typeface="나눔손글씨 붓" pitchFamily="66" charset="-127"/>
              </a:rPr>
              <a:t>의 황제</a:t>
            </a:r>
            <a:r>
              <a:rPr lang="en-US" altLang="ko-KR" sz="6000" dirty="0" smtClean="0">
                <a:ln>
                  <a:solidFill>
                    <a:srgbClr val="FF0066"/>
                  </a:solidFill>
                </a:ln>
                <a:solidFill>
                  <a:srgbClr val="FF0066"/>
                </a:solidFill>
                <a:latin typeface="나눔손글씨 붓" pitchFamily="66" charset="-127"/>
                <a:ea typeface="나눔손글씨 붓" pitchFamily="66" charset="-127"/>
              </a:rPr>
              <a:t>!</a:t>
            </a:r>
            <a:endParaRPr lang="ko-KR" altLang="en-US" sz="6000" dirty="0">
              <a:ln>
                <a:solidFill>
                  <a:srgbClr val="FF0066"/>
                </a:solidFill>
              </a:ln>
              <a:solidFill>
                <a:srgbClr val="FF0066"/>
              </a:solidFill>
              <a:latin typeface="나눔손글씨 붓" pitchFamily="66" charset="-127"/>
              <a:ea typeface="나눔손글씨 붓" pitchFamily="66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09797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사각형 17"/>
          <p:cNvSpPr/>
          <p:nvPr/>
        </p:nvSpPr>
        <p:spPr>
          <a:xfrm>
            <a:off x="251520" y="188640"/>
            <a:ext cx="8352928" cy="93610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dirty="0" err="1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블로</a:t>
            </a:r>
            <a:r>
              <a:rPr lang="ko-KR" altLang="en-US" dirty="0" err="1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그</a:t>
            </a:r>
            <a:r>
              <a:rPr lang="ko-KR" altLang="en-US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 </a:t>
            </a:r>
            <a:r>
              <a:rPr lang="en-US" altLang="ko-KR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: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 http://blog.naver.com/hwanseo207</a:t>
            </a:r>
            <a:endParaRPr lang="en-US" altLang="ko-KR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268760"/>
            <a:ext cx="7497550" cy="4920511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>
          <a:xfrm>
            <a:off x="832782" y="6189271"/>
            <a:ext cx="8352928" cy="93610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가장 활발하게 운영하고 있는 </a:t>
            </a:r>
            <a:r>
              <a:rPr lang="en-US" altLang="ko-KR" dirty="0" err="1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sns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입니다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 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저의 </a:t>
            </a:r>
            <a:r>
              <a:rPr lang="ko-KR" altLang="en-US" dirty="0" err="1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블로그는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 제 보물 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1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호입니다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  <a:endParaRPr lang="en-US" altLang="ko-KR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4320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95" y="980728"/>
            <a:ext cx="7632848" cy="5040412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>
          <a:xfrm>
            <a:off x="832782" y="6021288"/>
            <a:ext cx="8352928" cy="93610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매일 한 개 이상의 </a:t>
            </a:r>
            <a:r>
              <a:rPr lang="ko-KR" altLang="en-US" dirty="0" err="1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포스팅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, 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사람들과의 끊임없는 소통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이것은 저에게 굉장히 행복한 일입니다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  <a:endParaRPr lang="en-US" altLang="ko-KR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4320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832782" y="6021288"/>
            <a:ext cx="8352928" cy="93610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평균 방문자 수 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3,000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명</a:t>
            </a:r>
            <a:endParaRPr lang="en-US" altLang="ko-KR" dirty="0" smtClean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여행을 테마로 해서 이 분야에서 최고의 </a:t>
            </a:r>
            <a:r>
              <a:rPr lang="ko-KR" altLang="en-US" dirty="0" err="1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블로그를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 운영하고 있습니다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  <a:endParaRPr lang="en-US" altLang="ko-KR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" y="2081212"/>
            <a:ext cx="8934450" cy="269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20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사각형 17"/>
          <p:cNvSpPr/>
          <p:nvPr/>
        </p:nvSpPr>
        <p:spPr>
          <a:xfrm>
            <a:off x="251520" y="188640"/>
            <a:ext cx="8352928" cy="93610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dirty="0" err="1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페이스북</a:t>
            </a:r>
            <a:r>
              <a:rPr lang="ko-KR" altLang="en-US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 </a:t>
            </a:r>
            <a:r>
              <a:rPr lang="en-US" altLang="ko-KR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: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 www.facebook.com/hwanseo.yang</a:t>
            </a:r>
            <a:endParaRPr lang="en-US" altLang="ko-KR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73" y="1134265"/>
            <a:ext cx="66865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94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1" y="955190"/>
            <a:ext cx="4121231" cy="499110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955190"/>
            <a:ext cx="4752975" cy="4991100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251520" y="5888855"/>
            <a:ext cx="8352928" cy="93610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재미있는 사진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, 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여행이야기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! 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또한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, 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저만의 감성과 시각으로 짧게나마 기술된 글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!</a:t>
            </a:r>
          </a:p>
          <a:p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많은 분들이 항상 관심을 가지고 읽어 주십니다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^^</a:t>
            </a:r>
            <a:endParaRPr lang="en-US" altLang="ko-KR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0171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74" y="620688"/>
            <a:ext cx="3679553" cy="387667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620688"/>
            <a:ext cx="4619625" cy="484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71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086" y="404613"/>
            <a:ext cx="9210086" cy="6048773"/>
          </a:xfrm>
          <a:prstGeom prst="rect">
            <a:avLst/>
          </a:prstGeom>
        </p:spPr>
      </p:pic>
      <p:sp>
        <p:nvSpPr>
          <p:cNvPr id="16" name="직사각형 15"/>
          <p:cNvSpPr/>
          <p:nvPr/>
        </p:nvSpPr>
        <p:spPr>
          <a:xfrm>
            <a:off x="4860032" y="692696"/>
            <a:ext cx="4104456" cy="547260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2400" b="1" dirty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3</a:t>
            </a:r>
            <a:r>
              <a:rPr lang="en-US" altLang="ko-KR" sz="2400" b="1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. </a:t>
            </a:r>
            <a:r>
              <a:rPr lang="ko-KR" altLang="en-US" sz="2400" b="1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나는 </a:t>
            </a:r>
            <a:r>
              <a:rPr lang="en-US" altLang="ko-KR" sz="2400" b="1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Adventurer</a:t>
            </a:r>
            <a:endParaRPr lang="en-US" altLang="ko-KR" sz="2400" dirty="0" smtClean="0">
              <a:solidFill>
                <a:srgbClr val="FF0000"/>
              </a:solidFill>
              <a:latin typeface="서울남산체 B" pitchFamily="18" charset="-127"/>
              <a:ea typeface="서울남산체 B" pitchFamily="18" charset="-127"/>
            </a:endParaRPr>
          </a:p>
          <a:p>
            <a:endParaRPr lang="en-US" altLang="ko-KR" dirty="0">
              <a:solidFill>
                <a:sysClr val="windowText" lastClr="000000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저는 모험을 좋아하는 모험가입니다</a:t>
            </a:r>
            <a:r>
              <a:rPr lang="en-US" altLang="ko-KR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. </a:t>
            </a:r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작년 </a:t>
            </a:r>
            <a:r>
              <a:rPr lang="en-US" altLang="ko-KR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8</a:t>
            </a:r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월에 </a:t>
            </a:r>
            <a:r>
              <a:rPr lang="ko-KR" altLang="en-US" dirty="0" err="1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루프트한자</a:t>
            </a:r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 최우수 활동자가 되어서 혼자 유럽배낭여행을 다녀왔습니다</a:t>
            </a:r>
            <a:r>
              <a:rPr lang="en-US" altLang="ko-KR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. </a:t>
            </a:r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저는 별다른 계획도 없이 그냥 무작정 떠났습니다</a:t>
            </a:r>
            <a:r>
              <a:rPr lang="en-US" altLang="ko-KR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. </a:t>
            </a:r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무언가 새로운 경험을 할 수 있을 것 같다는 생각이 들었기 때문입니다</a:t>
            </a:r>
            <a:r>
              <a:rPr lang="en-US" altLang="ko-KR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. </a:t>
            </a:r>
          </a:p>
          <a:p>
            <a:endParaRPr lang="en-US" altLang="ko-KR" dirty="0" smtClean="0">
              <a:solidFill>
                <a:sysClr val="windowText" lastClr="000000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발이 터지도록 무작정 걷고</a:t>
            </a:r>
            <a:r>
              <a:rPr lang="en-US" altLang="ko-KR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, </a:t>
            </a:r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불도 </a:t>
            </a:r>
            <a:r>
              <a:rPr lang="ko-KR" altLang="en-US" dirty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안 들어오는 </a:t>
            </a:r>
            <a:r>
              <a:rPr lang="ko-KR" altLang="en-US" dirty="0" err="1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캠핑장에서</a:t>
            </a:r>
            <a:r>
              <a:rPr lang="ko-KR" altLang="en-US" dirty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 </a:t>
            </a:r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숙박하고</a:t>
            </a:r>
            <a:r>
              <a:rPr lang="en-US" altLang="ko-KR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,</a:t>
            </a:r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 </a:t>
            </a:r>
            <a:r>
              <a:rPr lang="ko-KR" altLang="en-US" dirty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산 위에서 혼자 밥을 </a:t>
            </a:r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먹고</a:t>
            </a:r>
            <a:r>
              <a:rPr lang="en-US" altLang="ko-KR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,</a:t>
            </a:r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 </a:t>
            </a:r>
            <a:r>
              <a:rPr lang="ko-KR" altLang="en-US" dirty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어두컴컴한 산길을 따라서 길을 찾아 </a:t>
            </a:r>
            <a:r>
              <a:rPr lang="ko-KR" altLang="en-US" dirty="0" err="1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헤매였던</a:t>
            </a:r>
            <a:r>
              <a:rPr lang="ko-KR" altLang="en-US" dirty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 적도 있습니다</a:t>
            </a:r>
            <a:r>
              <a:rPr lang="en-US" altLang="ko-KR" dirty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. </a:t>
            </a:r>
            <a:r>
              <a:rPr lang="ko-KR" altLang="en-US" dirty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외롭고 힘들었지만 너무나 아름다운 기억들이었습니다</a:t>
            </a:r>
            <a:r>
              <a:rPr lang="en-US" altLang="ko-KR" dirty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endParaRPr lang="en-US" altLang="ko-KR" dirty="0">
              <a:solidFill>
                <a:sysClr val="windowText" lastClr="000000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그렇게 하다 보니 새로운 유럽을 만날 수 있었고 저만의 유럽을 찾는 계기가 되었습니다</a:t>
            </a:r>
            <a:r>
              <a:rPr lang="en-US" altLang="ko-KR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1597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251520" y="5888855"/>
            <a:ext cx="8352928" cy="93610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dirty="0" err="1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핵안보정상화의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 최우수 리포터가 되어서 </a:t>
            </a:r>
            <a:r>
              <a:rPr lang="ko-KR" altLang="en-US" dirty="0" err="1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핵안보정상회의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 기간 동안 </a:t>
            </a:r>
            <a:endParaRPr lang="en-US" altLang="ko-KR" dirty="0" smtClean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미디어센터에서 </a:t>
            </a:r>
            <a:r>
              <a:rPr lang="ko-KR" altLang="en-US" dirty="0" err="1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페이스북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 운영 요원을 맡았습니다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  <a:endParaRPr lang="en-US" altLang="ko-KR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66938"/>
            <a:ext cx="4686300" cy="503872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680" y="1286063"/>
            <a:ext cx="45720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45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251520" y="5888855"/>
            <a:ext cx="8352928" cy="93610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dirty="0" err="1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미디이센터에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 상주하면서 실시간으로 </a:t>
            </a:r>
            <a:r>
              <a:rPr lang="ko-KR" altLang="en-US" dirty="0" err="1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페이스북으로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 </a:t>
            </a:r>
            <a:r>
              <a:rPr lang="ko-KR" altLang="en-US" dirty="0" err="1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핵안보정상회의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 관련 소식들을</a:t>
            </a:r>
            <a:endParaRPr lang="en-US" altLang="ko-KR" dirty="0" smtClean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많은 분들께 전할 수 있었습니다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  <a:endParaRPr lang="en-US" altLang="ko-KR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07" y="538512"/>
            <a:ext cx="4543425" cy="501015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348137"/>
            <a:ext cx="4648200" cy="420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25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사각형 17"/>
          <p:cNvSpPr/>
          <p:nvPr/>
        </p:nvSpPr>
        <p:spPr>
          <a:xfrm>
            <a:off x="251520" y="188640"/>
            <a:ext cx="8352928" cy="93610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dirty="0" err="1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트위</a:t>
            </a:r>
            <a:r>
              <a:rPr lang="ko-KR" altLang="en-US" dirty="0" err="1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터</a:t>
            </a:r>
            <a:r>
              <a:rPr lang="ko-KR" altLang="en-US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 </a:t>
            </a:r>
            <a:r>
              <a:rPr lang="en-US" altLang="ko-KR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: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 www.twitter.com/Hwanseo_Yang</a:t>
            </a:r>
            <a:endParaRPr lang="en-US" altLang="ko-KR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96" y="1113079"/>
            <a:ext cx="8029575" cy="536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043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2656"/>
            <a:ext cx="4876800" cy="4914900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395536" y="5517232"/>
            <a:ext cx="8352928" cy="93610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dirty="0" err="1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트위터로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 사람들과 활발히 소통을 합니다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저의 일상뿐만 아니라 여행 이야기를 알리려고 부단히 노력하고 있습니다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  <a:endParaRPr lang="en-US" altLang="ko-KR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82418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/>
          <p:cNvSpPr/>
          <p:nvPr/>
        </p:nvSpPr>
        <p:spPr>
          <a:xfrm>
            <a:off x="14376" y="2780928"/>
            <a:ext cx="8950112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solidFill>
                  <a:sysClr val="windowText" lastClr="000000"/>
                </a:solidFill>
              </a:rPr>
              <a:t>사람들의 감성과 흥미를 끌 수 있는 사진촬영에 무엇보다 자신이 있습니다</a:t>
            </a:r>
            <a:r>
              <a:rPr lang="en-US" altLang="ko-KR" dirty="0" smtClean="0">
                <a:solidFill>
                  <a:sysClr val="windowText" lastClr="000000"/>
                </a:solidFill>
              </a:rPr>
              <a:t>.</a:t>
            </a:r>
            <a:endParaRPr lang="ko-KR" altLang="en-US" dirty="0">
              <a:solidFill>
                <a:sysClr val="windowText" lastClr="000000"/>
              </a:solidFill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65468" y="5739833"/>
            <a:ext cx="6894512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b="1" dirty="0" err="1" smtClean="0"/>
              <a:t>트위터에서도</a:t>
            </a:r>
            <a:r>
              <a:rPr lang="ko-KR" altLang="en-US" b="1" dirty="0" smtClean="0"/>
              <a:t> 시각미디어 자료를 잘 활용해서 사람들의 관심을 끄려고 노력합니다</a:t>
            </a:r>
            <a:r>
              <a:rPr lang="en-US" altLang="ko-KR" b="1" dirty="0" smtClean="0"/>
              <a:t>.</a:t>
            </a:r>
            <a:endParaRPr lang="ko-KR" altLang="en-US" b="1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9" y="476672"/>
            <a:ext cx="3960498" cy="2952797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363" y="476672"/>
            <a:ext cx="4810125" cy="52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88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35496" y="0"/>
            <a:ext cx="835292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>
                <a:solidFill>
                  <a:srgbClr val="FF0000"/>
                </a:solidFill>
              </a:rPr>
              <a:t>SNS</a:t>
            </a:r>
            <a:r>
              <a:rPr lang="ko-KR" altLang="en-US" sz="3200" b="1" dirty="0" smtClean="0">
                <a:solidFill>
                  <a:srgbClr val="FF0000"/>
                </a:solidFill>
              </a:rPr>
              <a:t>운영 요원으로 런던으로 가게 된다면</a:t>
            </a:r>
            <a:r>
              <a:rPr lang="en-US" altLang="ko-KR" sz="3200" b="1" dirty="0" smtClean="0">
                <a:solidFill>
                  <a:srgbClr val="FF0000"/>
                </a:solidFill>
              </a:rPr>
              <a:t>?</a:t>
            </a:r>
            <a:endParaRPr lang="ko-KR" alt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251520" y="1340768"/>
            <a:ext cx="8136904" cy="47525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b="1" dirty="0" err="1" smtClean="0"/>
              <a:t>블로그</a:t>
            </a:r>
            <a:r>
              <a:rPr lang="en-US" altLang="ko-KR" b="1" dirty="0" smtClean="0"/>
              <a:t>, </a:t>
            </a:r>
            <a:r>
              <a:rPr lang="ko-KR" altLang="en-US" b="1" dirty="0" err="1" smtClean="0"/>
              <a:t>페이스북</a:t>
            </a:r>
            <a:r>
              <a:rPr lang="en-US" altLang="ko-KR" b="1" dirty="0" smtClean="0"/>
              <a:t>, </a:t>
            </a:r>
            <a:r>
              <a:rPr lang="ko-KR" altLang="en-US" b="1" dirty="0" err="1" smtClean="0"/>
              <a:t>트위터를</a:t>
            </a:r>
            <a:r>
              <a:rPr lang="ko-KR" altLang="en-US" b="1" dirty="0" smtClean="0"/>
              <a:t> 막론하고 실시간으로 </a:t>
            </a:r>
            <a:r>
              <a:rPr lang="ko-KR" altLang="en-US" b="1" dirty="0" err="1" smtClean="0"/>
              <a:t>한우서포터즈로서</a:t>
            </a:r>
            <a:r>
              <a:rPr lang="ko-KR" altLang="en-US" b="1" dirty="0" smtClean="0"/>
              <a:t> 런던 </a:t>
            </a:r>
            <a:endParaRPr lang="en-US" altLang="ko-KR" b="1" dirty="0" smtClean="0"/>
          </a:p>
          <a:p>
            <a:r>
              <a:rPr lang="ko-KR" altLang="en-US" b="1" dirty="0" smtClean="0"/>
              <a:t>올림픽에서의 </a:t>
            </a:r>
            <a:r>
              <a:rPr lang="ko-KR" altLang="en-US" b="1" dirty="0" smtClean="0"/>
              <a:t>소식을 전하겠습니다</a:t>
            </a:r>
            <a:r>
              <a:rPr lang="en-US" altLang="ko-KR" b="1" dirty="0" smtClean="0"/>
              <a:t>.</a:t>
            </a:r>
          </a:p>
          <a:p>
            <a:endParaRPr lang="en-US" altLang="ko-KR" b="1" dirty="0" smtClean="0"/>
          </a:p>
          <a:p>
            <a:r>
              <a:rPr lang="ko-KR" altLang="en-US" b="1" dirty="0" err="1" smtClean="0"/>
              <a:t>핵안보정상회의에서</a:t>
            </a:r>
            <a:r>
              <a:rPr lang="ko-KR" altLang="en-US" b="1" dirty="0" smtClean="0"/>
              <a:t> </a:t>
            </a:r>
            <a:r>
              <a:rPr lang="en-US" altLang="ko-KR" b="1" dirty="0" smtClean="0"/>
              <a:t>SNS</a:t>
            </a:r>
            <a:r>
              <a:rPr lang="ko-KR" altLang="en-US" b="1" dirty="0" smtClean="0"/>
              <a:t>요원으로 활동했던 것처럼 노트북</a:t>
            </a:r>
            <a:r>
              <a:rPr lang="en-US" altLang="ko-KR" b="1" dirty="0" smtClean="0"/>
              <a:t>, </a:t>
            </a:r>
            <a:r>
              <a:rPr lang="ko-KR" altLang="en-US" b="1" dirty="0" err="1" smtClean="0"/>
              <a:t>태블릿</a:t>
            </a:r>
            <a:r>
              <a:rPr lang="en-US" altLang="ko-KR" b="1" dirty="0" smtClean="0"/>
              <a:t>PC, </a:t>
            </a:r>
            <a:r>
              <a:rPr lang="ko-KR" altLang="en-US" b="1" dirty="0" smtClean="0"/>
              <a:t>휴대폰 모든 기기들을 총동원해서 실시간으로 소식들을 한국에 알리고</a:t>
            </a:r>
            <a:endParaRPr lang="en-US" altLang="ko-KR" b="1" dirty="0" smtClean="0"/>
          </a:p>
          <a:p>
            <a:r>
              <a:rPr lang="ko-KR" altLang="en-US" b="1" dirty="0" smtClean="0"/>
              <a:t>많은 분들이 큰 관심을 가질 수 있도록 하겠습니다</a:t>
            </a:r>
            <a:r>
              <a:rPr lang="en-US" altLang="ko-KR" b="1" dirty="0" smtClean="0"/>
              <a:t>.</a:t>
            </a:r>
          </a:p>
          <a:p>
            <a:endParaRPr lang="en-US" altLang="ko-KR" b="1" dirty="0"/>
          </a:p>
          <a:p>
            <a:r>
              <a:rPr lang="ko-KR" altLang="en-US" b="1" dirty="0" smtClean="0"/>
              <a:t>활동기간 동안 저의 </a:t>
            </a:r>
            <a:r>
              <a:rPr lang="en-US" altLang="ko-KR" b="1" dirty="0" smtClean="0"/>
              <a:t>DSLR</a:t>
            </a:r>
            <a:r>
              <a:rPr lang="ko-KR" altLang="en-US" b="1" dirty="0" smtClean="0"/>
              <a:t>과 캠코더를 이용해서 </a:t>
            </a:r>
            <a:endParaRPr lang="en-US" altLang="ko-KR" b="1" dirty="0" smtClean="0"/>
          </a:p>
          <a:p>
            <a:r>
              <a:rPr lang="ko-KR" altLang="en-US" b="1" dirty="0" smtClean="0"/>
              <a:t>사진과 영상을 찍어서 한국으로 돌아와서는 더 자세하고 생생한 이야기들을</a:t>
            </a:r>
            <a:endParaRPr lang="en-US" altLang="ko-KR" b="1" dirty="0" smtClean="0"/>
          </a:p>
          <a:p>
            <a:r>
              <a:rPr lang="en-US" altLang="ko-KR" b="1" dirty="0" smtClean="0"/>
              <a:t>SNS</a:t>
            </a:r>
            <a:r>
              <a:rPr lang="ko-KR" altLang="en-US" b="1" dirty="0" smtClean="0"/>
              <a:t>를 통해서 전달하도록 하겠습니다</a:t>
            </a:r>
            <a:r>
              <a:rPr lang="en-US" altLang="ko-KR" b="1" dirty="0" smtClean="0"/>
              <a:t>.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1763197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48680"/>
            <a:ext cx="5828081" cy="4877346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>
          <a:xfrm>
            <a:off x="251520" y="5426026"/>
            <a:ext cx="8136904" cy="13153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b="1" dirty="0" err="1" smtClean="0"/>
              <a:t>블로그</a:t>
            </a:r>
            <a:r>
              <a:rPr lang="ko-KR" altLang="en-US" b="1" dirty="0" err="1" smtClean="0"/>
              <a:t>로</a:t>
            </a:r>
            <a:r>
              <a:rPr lang="ko-KR" altLang="en-US" b="1" dirty="0" smtClean="0"/>
              <a:t> 이웃들께 실시간으로 소식 전하기</a:t>
            </a:r>
            <a:r>
              <a:rPr lang="en-US" altLang="ko-KR" b="1" dirty="0" smtClean="0"/>
              <a:t>!</a:t>
            </a:r>
          </a:p>
          <a:p>
            <a:r>
              <a:rPr lang="ko-KR" altLang="en-US" b="1" dirty="0" smtClean="0"/>
              <a:t>오랜 </a:t>
            </a:r>
            <a:r>
              <a:rPr lang="ko-KR" altLang="en-US" b="1" dirty="0" err="1" smtClean="0"/>
              <a:t>블로그</a:t>
            </a:r>
            <a:r>
              <a:rPr lang="ko-KR" altLang="en-US" b="1" dirty="0" smtClean="0"/>
              <a:t> 운영 경험으로 실시간으로 </a:t>
            </a:r>
            <a:r>
              <a:rPr lang="ko-KR" altLang="en-US" b="1" dirty="0" err="1" smtClean="0"/>
              <a:t>포스팅</a:t>
            </a:r>
            <a:r>
              <a:rPr lang="en-US" altLang="ko-KR" b="1" dirty="0" smtClean="0"/>
              <a:t>! </a:t>
            </a:r>
            <a:r>
              <a:rPr lang="ko-KR" altLang="en-US" b="1" dirty="0" err="1" smtClean="0"/>
              <a:t>자신있습니다</a:t>
            </a:r>
            <a:r>
              <a:rPr lang="en-US" altLang="ko-KR" b="1" dirty="0" smtClean="0"/>
              <a:t>.</a:t>
            </a:r>
          </a:p>
          <a:p>
            <a:r>
              <a:rPr lang="ko-KR" altLang="en-US" b="1" dirty="0" smtClean="0"/>
              <a:t>하루 일과가 끝난 밤에 매일 </a:t>
            </a:r>
            <a:r>
              <a:rPr lang="ko-KR" altLang="en-US" b="1" dirty="0" err="1" smtClean="0"/>
              <a:t>모바일</a:t>
            </a:r>
            <a:r>
              <a:rPr lang="ko-KR" altLang="en-US" b="1" dirty="0" smtClean="0"/>
              <a:t> </a:t>
            </a:r>
            <a:r>
              <a:rPr lang="ko-KR" altLang="en-US" b="1" dirty="0" err="1" smtClean="0"/>
              <a:t>포스팅을</a:t>
            </a:r>
            <a:r>
              <a:rPr lang="ko-KR" altLang="en-US" b="1" dirty="0" smtClean="0"/>
              <a:t> 하겠습니다</a:t>
            </a:r>
            <a:r>
              <a:rPr lang="en-US" altLang="ko-KR" b="1" dirty="0" smtClean="0"/>
              <a:t>.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1632493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251520" y="5426026"/>
            <a:ext cx="8136904" cy="13153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b="1" dirty="0" err="1" smtClean="0"/>
              <a:t>페이스북으로</a:t>
            </a:r>
            <a:r>
              <a:rPr lang="ko-KR" altLang="en-US" b="1" dirty="0" smtClean="0"/>
              <a:t> 마찬가지로 실시간 소식 전하기</a:t>
            </a:r>
            <a:r>
              <a:rPr lang="en-US" altLang="ko-KR" b="1" dirty="0" smtClean="0"/>
              <a:t>!</a:t>
            </a:r>
          </a:p>
          <a:p>
            <a:r>
              <a:rPr lang="ko-KR" altLang="en-US" b="1" dirty="0" smtClean="0"/>
              <a:t>아름다운 사진과 감동적인 글로 </a:t>
            </a:r>
            <a:r>
              <a:rPr lang="en-US" altLang="ko-KR" b="1" dirty="0" smtClean="0"/>
              <a:t>~ </a:t>
            </a:r>
            <a:r>
              <a:rPr lang="ko-KR" altLang="en-US" b="1" dirty="0" err="1" smtClean="0"/>
              <a:t>한우서포터즈로서</a:t>
            </a:r>
            <a:r>
              <a:rPr lang="ko-KR" altLang="en-US" b="1" dirty="0" smtClean="0"/>
              <a:t> 런던올림픽의</a:t>
            </a:r>
            <a:endParaRPr lang="en-US" altLang="ko-KR" b="1" dirty="0" smtClean="0"/>
          </a:p>
          <a:p>
            <a:r>
              <a:rPr lang="ko-KR" altLang="en-US" b="1" dirty="0" smtClean="0"/>
              <a:t>생생한 소식들을 저의 </a:t>
            </a:r>
            <a:r>
              <a:rPr lang="ko-KR" altLang="en-US" b="1" dirty="0" err="1" smtClean="0"/>
              <a:t>페이스북</a:t>
            </a:r>
            <a:r>
              <a:rPr lang="ko-KR" altLang="en-US" b="1" dirty="0" smtClean="0"/>
              <a:t> </a:t>
            </a:r>
            <a:r>
              <a:rPr lang="ko-KR" altLang="en-US" b="1" dirty="0" smtClean="0"/>
              <a:t>친구 </a:t>
            </a:r>
            <a:r>
              <a:rPr lang="en-US" altLang="ko-KR" b="1" dirty="0" smtClean="0"/>
              <a:t>1300</a:t>
            </a:r>
            <a:r>
              <a:rPr lang="ko-KR" altLang="en-US" b="1" dirty="0" smtClean="0"/>
              <a:t>명에게뿐만 아니라</a:t>
            </a:r>
            <a:endParaRPr lang="en-US" altLang="ko-KR" b="1" dirty="0" smtClean="0"/>
          </a:p>
          <a:p>
            <a:r>
              <a:rPr lang="ko-KR" altLang="en-US" b="1" dirty="0" smtClean="0"/>
              <a:t>제가 속해있는 </a:t>
            </a:r>
            <a:r>
              <a:rPr lang="en-US" altLang="ko-KR" b="1" dirty="0" smtClean="0"/>
              <a:t>30</a:t>
            </a:r>
            <a:r>
              <a:rPr lang="ko-KR" altLang="en-US" b="1" dirty="0" smtClean="0"/>
              <a:t>여 개의 그룹에 알리겠습니다</a:t>
            </a:r>
            <a:r>
              <a:rPr lang="en-US" altLang="ko-KR" b="1" dirty="0" smtClean="0"/>
              <a:t>.</a:t>
            </a:r>
            <a:endParaRPr lang="ko-KR" altLang="en-US" b="1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72" y="315275"/>
            <a:ext cx="4657725" cy="483870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868" y="315311"/>
            <a:ext cx="4562475" cy="375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896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251520" y="5426026"/>
            <a:ext cx="8136904" cy="13153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b="1" dirty="0" err="1" smtClean="0"/>
              <a:t>트위터로는</a:t>
            </a:r>
            <a:r>
              <a:rPr lang="ko-KR" altLang="en-US" b="1" dirty="0" smtClean="0"/>
              <a:t> 한우 </a:t>
            </a:r>
            <a:r>
              <a:rPr lang="ko-KR" altLang="en-US" b="1" dirty="0" err="1" smtClean="0"/>
              <a:t>서포터즈로</a:t>
            </a:r>
            <a:r>
              <a:rPr lang="ko-KR" altLang="en-US" b="1" dirty="0" smtClean="0"/>
              <a:t> </a:t>
            </a:r>
            <a:r>
              <a:rPr lang="ko-KR" altLang="en-US" b="1" dirty="0" err="1" smtClean="0"/>
              <a:t>해쉬태그를</a:t>
            </a:r>
            <a:r>
              <a:rPr lang="ko-KR" altLang="en-US" b="1" dirty="0" smtClean="0"/>
              <a:t> 만들어서</a:t>
            </a:r>
            <a:r>
              <a:rPr lang="en-US" altLang="ko-KR" b="1" dirty="0" smtClean="0"/>
              <a:t>!</a:t>
            </a:r>
          </a:p>
          <a:p>
            <a:r>
              <a:rPr lang="ko-KR" altLang="en-US" b="1" dirty="0" smtClean="0"/>
              <a:t>사람들에게 자연스럽게 런던올림픽에 응원간 한우 </a:t>
            </a:r>
            <a:r>
              <a:rPr lang="ko-KR" altLang="en-US" b="1" dirty="0" err="1" smtClean="0"/>
              <a:t>서포터즈를</a:t>
            </a:r>
            <a:r>
              <a:rPr lang="ko-KR" altLang="en-US" b="1" dirty="0" smtClean="0"/>
              <a:t> 알릴 것입니다</a:t>
            </a:r>
            <a:r>
              <a:rPr lang="en-US" altLang="ko-KR" b="1" dirty="0" smtClean="0"/>
              <a:t>.</a:t>
            </a:r>
          </a:p>
          <a:p>
            <a:r>
              <a:rPr lang="ko-KR" altLang="en-US" b="1" dirty="0" smtClean="0"/>
              <a:t>응원모습</a:t>
            </a:r>
            <a:r>
              <a:rPr lang="en-US" altLang="ko-KR" b="1" dirty="0" smtClean="0"/>
              <a:t>, </a:t>
            </a:r>
            <a:r>
              <a:rPr lang="ko-KR" altLang="en-US" b="1" dirty="0" smtClean="0"/>
              <a:t>현장의 모습</a:t>
            </a:r>
            <a:r>
              <a:rPr lang="en-US" altLang="ko-KR" b="1" dirty="0" smtClean="0"/>
              <a:t>, </a:t>
            </a:r>
            <a:r>
              <a:rPr lang="ko-KR" altLang="en-US" b="1" dirty="0" smtClean="0"/>
              <a:t>한우 </a:t>
            </a:r>
            <a:r>
              <a:rPr lang="ko-KR" altLang="en-US" b="1" dirty="0" err="1" smtClean="0"/>
              <a:t>서포터즈의</a:t>
            </a:r>
            <a:r>
              <a:rPr lang="ko-KR" altLang="en-US" b="1" dirty="0" smtClean="0"/>
              <a:t> 다양한 활동 및 </a:t>
            </a:r>
            <a:r>
              <a:rPr lang="ko-KR" altLang="en-US" b="1" dirty="0" err="1" smtClean="0"/>
              <a:t>퍼포먼스</a:t>
            </a:r>
            <a:r>
              <a:rPr lang="ko-KR" altLang="en-US" b="1" dirty="0" smtClean="0"/>
              <a:t> 등을 </a:t>
            </a:r>
            <a:endParaRPr lang="en-US" altLang="ko-KR" b="1" dirty="0" smtClean="0"/>
          </a:p>
          <a:p>
            <a:r>
              <a:rPr lang="ko-KR" altLang="en-US" b="1" dirty="0" smtClean="0"/>
              <a:t>열심히 알리고 무한 </a:t>
            </a:r>
            <a:r>
              <a:rPr lang="en-US" altLang="ko-KR" b="1" dirty="0" smtClean="0"/>
              <a:t>RT</a:t>
            </a:r>
            <a:r>
              <a:rPr lang="ko-KR" altLang="en-US" b="1" dirty="0" smtClean="0"/>
              <a:t>가 될 수 있도록 하겠습니다</a:t>
            </a:r>
            <a:r>
              <a:rPr lang="en-US" altLang="ko-KR" b="1" dirty="0" smtClean="0"/>
              <a:t>.</a:t>
            </a:r>
            <a:endParaRPr lang="ko-KR" altLang="en-US" b="1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672"/>
            <a:ext cx="4781550" cy="3876675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72" y="476672"/>
            <a:ext cx="4829175" cy="406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896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5178" y="6378125"/>
            <a:ext cx="9180512" cy="476672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/>
          <p:cNvSpPr/>
          <p:nvPr/>
        </p:nvSpPr>
        <p:spPr>
          <a:xfrm>
            <a:off x="683568" y="3392996"/>
            <a:ext cx="8208912" cy="2844316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200" dirty="0" err="1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양환서</a:t>
            </a:r>
            <a:endParaRPr lang="en-US" altLang="ko-KR" sz="3200" dirty="0" smtClean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pPr algn="ctr"/>
            <a:endParaRPr lang="en-US" altLang="ko-KR" sz="3200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pPr algn="ctr"/>
            <a:r>
              <a:rPr lang="ko-KR" altLang="en-US" sz="32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한우 한 마리 잡아가시기 바랍니다</a:t>
            </a:r>
            <a:r>
              <a:rPr lang="en-US" altLang="ko-KR" sz="32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pPr algn="ctr"/>
            <a:r>
              <a:rPr lang="ko-KR" altLang="en-US" sz="32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항상 듬직하고 우직하고 성실한 </a:t>
            </a:r>
            <a:endParaRPr lang="en-US" altLang="ko-KR" sz="3200" dirty="0" smtClean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pPr algn="ctr"/>
            <a:r>
              <a:rPr lang="ko-KR" altLang="en-US" sz="32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저 양한우 잡아가주세요</a:t>
            </a:r>
            <a:r>
              <a:rPr lang="en-US" altLang="ko-KR" sz="3200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!!</a:t>
            </a:r>
          </a:p>
          <a:p>
            <a:pPr algn="ctr"/>
            <a:endParaRPr lang="en-US" altLang="ko-KR" sz="3200" dirty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  <a:p>
            <a:pPr algn="ctr"/>
            <a:r>
              <a:rPr lang="ko-KR" altLang="en-US" dirty="0" err="1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블로그</a:t>
            </a:r>
            <a:r>
              <a:rPr lang="ko-KR" altLang="en-US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 </a:t>
            </a:r>
            <a:r>
              <a:rPr lang="en-US" altLang="ko-KR" dirty="0" smtClean="0">
                <a:solidFill>
                  <a:schemeClr val="bg1"/>
                </a:solidFill>
                <a:latin typeface="서울남산체 B" pitchFamily="18" charset="-127"/>
                <a:ea typeface="서울남산체 B" pitchFamily="18" charset="-127"/>
              </a:rPr>
              <a:t>: </a:t>
            </a:r>
            <a:r>
              <a:rPr lang="en-US" altLang="ko-KR" dirty="0">
                <a:hlinkClick r:id="rId2"/>
              </a:rPr>
              <a:t>http://</a:t>
            </a:r>
            <a:r>
              <a:rPr lang="en-US" altLang="ko-KR" dirty="0" smtClean="0">
                <a:hlinkClick r:id="rId2"/>
              </a:rPr>
              <a:t>blog.naver.com/hwanseo207</a:t>
            </a:r>
            <a:endParaRPr lang="en-US" altLang="ko-KR" dirty="0" smtClean="0"/>
          </a:p>
          <a:p>
            <a:pPr algn="ctr"/>
            <a:r>
              <a:rPr lang="ko-KR" altLang="en-US" dirty="0" err="1"/>
              <a:t>페이스북</a:t>
            </a:r>
            <a:r>
              <a:rPr lang="ko-KR" altLang="en-US" dirty="0"/>
              <a:t> </a:t>
            </a:r>
            <a:r>
              <a:rPr lang="en-US" altLang="ko-KR" dirty="0"/>
              <a:t>: </a:t>
            </a:r>
            <a:r>
              <a:rPr lang="en-US" altLang="ko-KR" dirty="0">
                <a:hlinkClick r:id="rId3"/>
              </a:rPr>
              <a:t>http://www.facebook.com/hwanseo.yang</a:t>
            </a:r>
            <a:endParaRPr lang="ko-KR" altLang="en-US" dirty="0"/>
          </a:p>
          <a:p>
            <a:pPr algn="ctr"/>
            <a:r>
              <a:rPr lang="ko-KR" altLang="en-US" dirty="0" err="1"/>
              <a:t>트위터</a:t>
            </a:r>
            <a:r>
              <a:rPr lang="ko-KR" altLang="en-US" dirty="0"/>
              <a:t> </a:t>
            </a:r>
            <a:r>
              <a:rPr lang="en-US" altLang="ko-KR" dirty="0"/>
              <a:t>: </a:t>
            </a:r>
            <a:r>
              <a:rPr lang="en-US" altLang="ko-KR" dirty="0">
                <a:hlinkClick r:id="rId4"/>
              </a:rPr>
              <a:t>https://twitter.com/#!/Hwanseo_Yang</a:t>
            </a:r>
            <a:endParaRPr lang="ko-KR" altLang="en-US" dirty="0"/>
          </a:p>
          <a:p>
            <a:pPr algn="ctr"/>
            <a:endParaRPr lang="en-US" altLang="ko-KR" dirty="0" smtClean="0">
              <a:solidFill>
                <a:schemeClr val="bg1"/>
              </a:solidFill>
              <a:latin typeface="서울남산체 B" pitchFamily="18" charset="-127"/>
              <a:ea typeface="서울남산체 B" pitchFamily="18" charset="-127"/>
            </a:endParaRPr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037" y="342570"/>
            <a:ext cx="5259974" cy="308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98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6632"/>
            <a:ext cx="8640960" cy="13681520"/>
          </a:xfrm>
          <a:prstGeom prst="rect">
            <a:avLst/>
          </a:prstGeom>
        </p:spPr>
      </p:pic>
      <p:sp>
        <p:nvSpPr>
          <p:cNvPr id="17" name="직사각형 16"/>
          <p:cNvSpPr/>
          <p:nvPr/>
        </p:nvSpPr>
        <p:spPr>
          <a:xfrm>
            <a:off x="4860032" y="692696"/>
            <a:ext cx="4104456" cy="547260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2400" b="1" dirty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4</a:t>
            </a:r>
            <a:r>
              <a:rPr lang="en-US" altLang="ko-KR" sz="2400" b="1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. </a:t>
            </a:r>
            <a:r>
              <a:rPr lang="ko-KR" altLang="en-US" sz="2400" b="1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나는 </a:t>
            </a:r>
            <a:r>
              <a:rPr lang="en-US" altLang="ko-KR" sz="2400" b="1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Communicator</a:t>
            </a:r>
          </a:p>
          <a:p>
            <a:pPr marL="342900" indent="-342900">
              <a:buAutoNum type="arabicPeriod"/>
            </a:pPr>
            <a:endParaRPr lang="en-US" altLang="ko-KR" dirty="0" smtClean="0">
              <a:solidFill>
                <a:sysClr val="windowText" lastClr="000000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저는 </a:t>
            </a:r>
            <a:r>
              <a:rPr lang="ko-KR" altLang="en-US" dirty="0" err="1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블로그에서</a:t>
            </a:r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 사람들과의 소통을 </a:t>
            </a:r>
            <a:endParaRPr lang="en-US" altLang="ko-KR" dirty="0" smtClean="0">
              <a:solidFill>
                <a:sysClr val="windowText" lastClr="000000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활발히 하는 </a:t>
            </a:r>
            <a:r>
              <a:rPr lang="ko-KR" altLang="en-US" dirty="0" err="1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커뮤니케이터입니다</a:t>
            </a:r>
            <a:r>
              <a:rPr lang="en-US" altLang="ko-KR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r>
              <a:rPr lang="en-US" altLang="ko-KR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 </a:t>
            </a:r>
          </a:p>
          <a:p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매일 한 개 이상의 여행 </a:t>
            </a:r>
            <a:r>
              <a:rPr lang="ko-KR" altLang="en-US" dirty="0" err="1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포스팅이</a:t>
            </a:r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 가능하고 </a:t>
            </a:r>
            <a:endParaRPr lang="en-US" altLang="ko-KR" dirty="0" smtClean="0">
              <a:solidFill>
                <a:sysClr val="windowText" lastClr="000000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적극적인 소통으로 많은 이들에게 </a:t>
            </a:r>
            <a:endParaRPr lang="en-US" altLang="ko-KR" dirty="0" smtClean="0">
              <a:solidFill>
                <a:sysClr val="windowText" lastClr="000000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저만의 여행기를 소개하고 있습니다</a:t>
            </a:r>
            <a:r>
              <a:rPr lang="en-US" altLang="ko-KR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endParaRPr lang="en-US" altLang="ko-KR" dirty="0">
              <a:solidFill>
                <a:sysClr val="windowText" lastClr="000000"/>
              </a:solidFill>
            </a:endParaRPr>
          </a:p>
          <a:p>
            <a:r>
              <a:rPr lang="ko-KR" altLang="en-US" dirty="0" err="1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도전가와</a:t>
            </a:r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 모험가 정신을 가지고 이번 </a:t>
            </a:r>
            <a:r>
              <a:rPr lang="ko-KR" altLang="en-US" dirty="0" err="1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한우서포터즈로서도</a:t>
            </a:r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 큰 도전과 모험을 하고 싶은 저 </a:t>
            </a:r>
            <a:r>
              <a:rPr lang="ko-KR" altLang="en-US" dirty="0" err="1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퐝서입니다</a:t>
            </a:r>
            <a:r>
              <a:rPr lang="en-US" altLang="ko-KR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. </a:t>
            </a:r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또한</a:t>
            </a:r>
            <a:r>
              <a:rPr lang="en-US" altLang="ko-KR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, </a:t>
            </a:r>
            <a:r>
              <a:rPr lang="ko-KR" altLang="en-US" dirty="0" err="1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한우서포터즈로서</a:t>
            </a:r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 활동 내용들을 많은 사람들과 함께 나누고 싶습니다</a:t>
            </a:r>
            <a:r>
              <a:rPr lang="en-US" altLang="ko-KR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  <a:endParaRPr lang="en-US" altLang="ko-KR" dirty="0">
              <a:solidFill>
                <a:sysClr val="windowText" lastClr="000000"/>
              </a:solidFill>
            </a:endParaRPr>
          </a:p>
          <a:p>
            <a:endParaRPr lang="ko-KR" altLang="en-US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22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7.62125E-7 L -2.5E-6 -1.012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59" y="497785"/>
            <a:ext cx="9216145" cy="5918706"/>
          </a:xfrm>
          <a:prstGeom prst="rect">
            <a:avLst/>
          </a:prstGeom>
        </p:spPr>
      </p:pic>
      <p:sp>
        <p:nvSpPr>
          <p:cNvPr id="17" name="직사각형 16"/>
          <p:cNvSpPr/>
          <p:nvPr/>
        </p:nvSpPr>
        <p:spPr>
          <a:xfrm>
            <a:off x="4860032" y="692696"/>
            <a:ext cx="4104456" cy="547260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2400" b="1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5. </a:t>
            </a:r>
            <a:r>
              <a:rPr lang="ko-KR" altLang="en-US" sz="2400" b="1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나는 </a:t>
            </a:r>
            <a:r>
              <a:rPr lang="en-US" altLang="ko-KR" sz="2400" b="1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Best Photographer</a:t>
            </a:r>
          </a:p>
          <a:p>
            <a:pPr marL="342900" indent="-342900">
              <a:buAutoNum type="arabicPeriod"/>
            </a:pPr>
            <a:endParaRPr lang="en-US" altLang="ko-KR" dirty="0" smtClean="0">
              <a:solidFill>
                <a:sysClr val="windowText" lastClr="000000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저는 </a:t>
            </a:r>
            <a:r>
              <a:rPr lang="en-US" altLang="ko-KR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4</a:t>
            </a:r>
            <a:r>
              <a:rPr lang="ko-KR" altLang="en-US" dirty="0" err="1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년전</a:t>
            </a:r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 군 전역 후에 샀던 니콘</a:t>
            </a:r>
            <a:r>
              <a:rPr lang="en-US" altLang="ko-KR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D80 + </a:t>
            </a:r>
            <a:r>
              <a:rPr lang="ko-KR" altLang="en-US" dirty="0" err="1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탐론</a:t>
            </a:r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 </a:t>
            </a:r>
            <a:r>
              <a:rPr lang="en-US" altLang="ko-KR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17-50</a:t>
            </a:r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렌즈를 지금까지 사용해오고 있습니다</a:t>
            </a:r>
            <a:r>
              <a:rPr lang="en-US" altLang="ko-KR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. </a:t>
            </a:r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하지만 오래된 장비임에도 불구하고 저는 이처럼 최고의 </a:t>
            </a:r>
            <a:r>
              <a:rPr lang="ko-KR" altLang="en-US" dirty="0" err="1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퀄리티를</a:t>
            </a:r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 자랑하는 사진과 영상을 만들 자신이 있습니다</a:t>
            </a:r>
            <a:r>
              <a:rPr lang="en-US" altLang="ko-KR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endParaRPr lang="en-US" altLang="ko-KR" dirty="0">
              <a:solidFill>
                <a:sysClr val="windowText" lastClr="000000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항상 최고를 만들어서 사람들의 흥미를 끌 수 있도록 하겠습니다</a:t>
            </a:r>
            <a:r>
              <a:rPr lang="en-US" altLang="ko-KR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 </a:t>
            </a:r>
            <a:endParaRPr lang="en-US" altLang="ko-KR" dirty="0" smtClean="0">
              <a:solidFill>
                <a:sysClr val="windowText" lastClr="000000"/>
              </a:solidFill>
              <a:latin typeface="서울남산체 B" pitchFamily="18" charset="-127"/>
              <a:ea typeface="서울남산체 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5701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직사각형 16"/>
          <p:cNvSpPr/>
          <p:nvPr/>
        </p:nvSpPr>
        <p:spPr>
          <a:xfrm>
            <a:off x="4860032" y="692696"/>
            <a:ext cx="4104456" cy="547260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2400" b="1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6. </a:t>
            </a:r>
            <a:r>
              <a:rPr lang="ko-KR" altLang="en-US" sz="2400" b="1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나는 </a:t>
            </a:r>
            <a:r>
              <a:rPr lang="en-US" altLang="ko-KR" sz="2400" b="1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Best moviemaker</a:t>
            </a:r>
          </a:p>
          <a:p>
            <a:endParaRPr lang="en-US" altLang="ko-KR" dirty="0" smtClean="0">
              <a:solidFill>
                <a:sysClr val="windowText" lastClr="000000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저는 현재 울산대학교 </a:t>
            </a:r>
            <a:r>
              <a:rPr lang="ko-KR" altLang="en-US" dirty="0" err="1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글로벌기술마케터양성센터에서</a:t>
            </a:r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 홍보팀장으로 활동을 하고 있습니다</a:t>
            </a:r>
            <a:r>
              <a:rPr lang="en-US" altLang="ko-KR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. </a:t>
            </a:r>
          </a:p>
          <a:p>
            <a:endParaRPr lang="en-US" altLang="ko-KR" dirty="0">
              <a:solidFill>
                <a:sysClr val="windowText" lastClr="000000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이곳에서 하는 프로그램의 모든 내용들을 혼자서 촬영하고 편집해서 동영상을 만들고 있습니다</a:t>
            </a:r>
            <a:r>
              <a:rPr lang="en-US" altLang="ko-KR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. 10</a:t>
            </a:r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분 분량의 동영상을 만들기 위해 </a:t>
            </a:r>
            <a:r>
              <a:rPr lang="en-US" altLang="ko-KR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3</a:t>
            </a:r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주라는 시간을 소비했던 적도 있었습니다</a:t>
            </a:r>
            <a:r>
              <a:rPr lang="en-US" altLang="ko-KR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. </a:t>
            </a:r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제가 만든 동영상들은 울산의 수출기업들에게 배포되고 있고</a:t>
            </a:r>
            <a:r>
              <a:rPr lang="en-US" altLang="ko-KR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, </a:t>
            </a:r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울산대학교 내 홍보 스크린을 통해 방영되고 있습니다</a:t>
            </a:r>
            <a:r>
              <a:rPr lang="en-US" altLang="ko-KR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  <a:p>
            <a:endParaRPr lang="en-US" altLang="ko-KR" dirty="0">
              <a:solidFill>
                <a:sysClr val="windowText" lastClr="000000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아직까지 기술적인 면에서 많이 부족하지만 끊임없이 노력하고 있습니다</a:t>
            </a:r>
            <a:r>
              <a:rPr lang="en-US" altLang="ko-KR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. </a:t>
            </a:r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런</a:t>
            </a:r>
            <a:r>
              <a:rPr lang="ko-KR" altLang="en-US" dirty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던</a:t>
            </a:r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에서도 최고의 영상을 만들어서 사람들에게 소개하고 싶습니다</a:t>
            </a:r>
            <a:r>
              <a:rPr lang="en-US" altLang="ko-KR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690516"/>
            <a:ext cx="4050804" cy="2474788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36712"/>
            <a:ext cx="4050804" cy="248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03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618" y="466723"/>
            <a:ext cx="9287490" cy="5965071"/>
          </a:xfrm>
          <a:prstGeom prst="rect">
            <a:avLst/>
          </a:prstGeom>
        </p:spPr>
      </p:pic>
      <p:sp>
        <p:nvSpPr>
          <p:cNvPr id="17" name="직사각형 16"/>
          <p:cNvSpPr/>
          <p:nvPr/>
        </p:nvSpPr>
        <p:spPr>
          <a:xfrm>
            <a:off x="4860032" y="692696"/>
            <a:ext cx="4104456" cy="547260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2400" b="1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7. </a:t>
            </a:r>
            <a:r>
              <a:rPr lang="ko-KR" altLang="en-US" sz="2400" b="1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나는 </a:t>
            </a:r>
            <a:r>
              <a:rPr lang="en-US" altLang="ko-KR" sz="2400" b="1" dirty="0" smtClean="0">
                <a:solidFill>
                  <a:srgbClr val="FF0000"/>
                </a:solidFill>
                <a:latin typeface="서울남산체 B" pitchFamily="18" charset="-127"/>
                <a:ea typeface="서울남산체 B" pitchFamily="18" charset="-127"/>
              </a:rPr>
              <a:t>Brighter</a:t>
            </a:r>
          </a:p>
          <a:p>
            <a:pPr marL="342900" indent="-342900">
              <a:buAutoNum type="arabicPeriod"/>
            </a:pPr>
            <a:endParaRPr lang="en-US" altLang="ko-KR" dirty="0" smtClean="0">
              <a:solidFill>
                <a:sysClr val="windowText" lastClr="000000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가끔씩 저는 여행 노하우</a:t>
            </a:r>
            <a:r>
              <a:rPr lang="en-US" altLang="ko-KR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, </a:t>
            </a:r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여행 명소</a:t>
            </a:r>
            <a:r>
              <a:rPr lang="en-US" altLang="ko-KR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, </a:t>
            </a:r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여행 일정 등이 있는 글을 작성해서 사람들을 위한 하나의 불빛 역할을 하고 있습니다</a:t>
            </a:r>
            <a:r>
              <a:rPr lang="en-US" altLang="ko-KR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.  </a:t>
            </a:r>
          </a:p>
          <a:p>
            <a:endParaRPr lang="en-US" altLang="ko-KR" dirty="0">
              <a:solidFill>
                <a:sysClr val="windowText" lastClr="000000"/>
              </a:solidFill>
              <a:latin typeface="서울남산체 B" pitchFamily="18" charset="-127"/>
              <a:ea typeface="서울남산체 B" pitchFamily="18" charset="-127"/>
            </a:endParaRPr>
          </a:p>
          <a:p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이런 글은 </a:t>
            </a:r>
            <a:r>
              <a:rPr lang="ko-KR" altLang="en-US" dirty="0" err="1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포스팅</a:t>
            </a:r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 </a:t>
            </a:r>
            <a:r>
              <a:rPr lang="ko-KR" altLang="en-US" dirty="0" err="1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할때마다</a:t>
            </a:r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 큰 관심을 받으며 많은 사람들이 도움을 얻고 있다는 생각에 스스로 너무 뿌듯합니다</a:t>
            </a:r>
            <a:r>
              <a:rPr lang="en-US" altLang="ko-KR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. </a:t>
            </a:r>
            <a:r>
              <a:rPr lang="ko-KR" altLang="en-US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앞으로도 사람들을 위한 길잡이 역할을 하고 있습니다</a:t>
            </a:r>
            <a:r>
              <a:rPr lang="en-US" altLang="ko-KR" dirty="0" smtClean="0">
                <a:solidFill>
                  <a:sysClr val="windowText" lastClr="000000"/>
                </a:solidFill>
                <a:latin typeface="서울남산체 B" pitchFamily="18" charset="-127"/>
                <a:ea typeface="서울남산체 B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5701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2119</TotalTime>
  <Words>2324</Words>
  <Application>Microsoft Office PowerPoint</Application>
  <PresentationFormat>화면 슬라이드 쇼(4:3)</PresentationFormat>
  <Paragraphs>341</Paragraphs>
  <Slides>59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59</vt:i4>
      </vt:variant>
    </vt:vector>
  </HeadingPairs>
  <TitlesOfParts>
    <vt:vector size="60" baseType="lpstr"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삼성</dc:creator>
  <cp:lastModifiedBy>퐝서</cp:lastModifiedBy>
  <cp:revision>129</cp:revision>
  <dcterms:created xsi:type="dcterms:W3CDTF">2011-01-31T14:08:28Z</dcterms:created>
  <dcterms:modified xsi:type="dcterms:W3CDTF">2012-07-07T16:09:40Z</dcterms:modified>
</cp:coreProperties>
</file>