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2" r:id="rId4"/>
    <p:sldId id="263" r:id="rId5"/>
  </p:sldIdLst>
  <p:sldSz cx="6858000" cy="9144000" type="screen4x3"/>
  <p:notesSz cx="6834188" cy="997902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05" autoAdjust="0"/>
    <p:restoredTop sz="99404" autoAdjust="0"/>
  </p:normalViewPr>
  <p:slideViewPr>
    <p:cSldViewPr>
      <p:cViewPr varScale="1">
        <p:scale>
          <a:sx n="81" d="100"/>
          <a:sy n="81" d="100"/>
        </p:scale>
        <p:origin x="-167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D3FDE-ED0C-4453-A7D2-552E75EC7B5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A3AB2-93F1-47F8-8FB9-0A24B6B49C7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0518C-1DAD-4FFA-8439-DA09A4504FA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B1CA5-5E6E-442A-B268-14DCDE09EFD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8E402-7AF4-4792-9FBD-1C6FA1C8D7D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8BE1F-1FDD-41B9-AAB4-EA466477FE4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14977-5340-4598-AACA-FE463E14D25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8D74E-965A-4F92-A548-7AC17EF02D5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5DB06-6431-4BC5-9729-684FA98B623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23D42-2734-45A4-8A7D-4730D0A41BE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76651-A0D4-4F95-9343-DE00F8A444C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850FE5-DFB4-4EDC-A380-F1023D2E497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sz="4000" dirty="0" smtClean="0">
                <a:latin typeface="바탕체" pitchFamily="17" charset="-127"/>
                <a:ea typeface="바탕체" pitchFamily="17" charset="-127"/>
              </a:rPr>
              <a:t>제</a:t>
            </a:r>
            <a:r>
              <a:rPr lang="en-US" altLang="ko-KR" sz="4000" dirty="0" smtClean="0">
                <a:latin typeface="바탕체" pitchFamily="17" charset="-127"/>
                <a:ea typeface="바탕체" pitchFamily="17" charset="-127"/>
              </a:rPr>
              <a:t>3</a:t>
            </a:r>
            <a:r>
              <a:rPr lang="ko-KR" altLang="en-US" sz="4000" dirty="0" smtClean="0">
                <a:latin typeface="바탕체" pitchFamily="17" charset="-127"/>
                <a:ea typeface="바탕체" pitchFamily="17" charset="-127"/>
              </a:rPr>
              <a:t>회 성공 한우전문점 </a:t>
            </a:r>
            <a:r>
              <a:rPr lang="en-US" altLang="ko-KR" sz="4000" dirty="0" smtClean="0">
                <a:latin typeface="바탕체" pitchFamily="17" charset="-127"/>
                <a:ea typeface="바탕체" pitchFamily="17" charset="-127"/>
              </a:rPr>
              <a:t/>
            </a:r>
            <a:br>
              <a:rPr lang="en-US" altLang="ko-KR" sz="4000" dirty="0" smtClean="0">
                <a:latin typeface="바탕체" pitchFamily="17" charset="-127"/>
                <a:ea typeface="바탕체" pitchFamily="17" charset="-127"/>
              </a:rPr>
            </a:br>
            <a:r>
              <a:rPr lang="ko-KR" altLang="en-US" sz="4000" dirty="0" smtClean="0">
                <a:latin typeface="바탕체" pitchFamily="17" charset="-127"/>
                <a:ea typeface="바탕체" pitchFamily="17" charset="-127"/>
              </a:rPr>
              <a:t>벤치마킹 투어</a:t>
            </a:r>
            <a:endParaRPr lang="ko-KR" altLang="en-US" sz="4000" dirty="0">
              <a:latin typeface="바탕체" pitchFamily="17" charset="-127"/>
              <a:ea typeface="바탕체" pitchFamily="17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04664" y="5181600"/>
            <a:ext cx="6192688" cy="470520"/>
          </a:xfrm>
        </p:spPr>
        <p:txBody>
          <a:bodyPr/>
          <a:lstStyle/>
          <a:p>
            <a:r>
              <a:rPr lang="en-US" altLang="ko-KR" sz="2600" dirty="0" smtClean="0">
                <a:latin typeface="바탕체" pitchFamily="17" charset="-127"/>
                <a:ea typeface="바탕체" pitchFamily="17" charset="-127"/>
              </a:rPr>
              <a:t>- </a:t>
            </a:r>
            <a:r>
              <a:rPr lang="ko-KR" altLang="en-US" sz="2600" dirty="0" smtClean="0">
                <a:latin typeface="바탕체" pitchFamily="17" charset="-127"/>
                <a:ea typeface="바탕체" pitchFamily="17" charset="-127"/>
              </a:rPr>
              <a:t>광주</a:t>
            </a:r>
            <a:r>
              <a:rPr lang="en-US" altLang="ko-KR" sz="2600" dirty="0" smtClean="0">
                <a:latin typeface="바탕체" pitchFamily="17" charset="-127"/>
                <a:ea typeface="바탕체" pitchFamily="17" charset="-127"/>
              </a:rPr>
              <a:t>&amp;</a:t>
            </a:r>
            <a:r>
              <a:rPr lang="ko-KR" altLang="en-US" sz="2600" dirty="0" smtClean="0">
                <a:latin typeface="바탕체" pitchFamily="17" charset="-127"/>
                <a:ea typeface="바탕체" pitchFamily="17" charset="-127"/>
              </a:rPr>
              <a:t>호남권 </a:t>
            </a:r>
            <a:r>
              <a:rPr lang="en-US" altLang="ko-KR" sz="2600" dirty="0" smtClean="0">
                <a:latin typeface="바탕체" pitchFamily="17" charset="-127"/>
                <a:ea typeface="바탕체" pitchFamily="17" charset="-127"/>
              </a:rPr>
              <a:t>1</a:t>
            </a:r>
            <a:r>
              <a:rPr lang="ko-KR" altLang="en-US" sz="2600" dirty="0" smtClean="0">
                <a:latin typeface="바탕체" pitchFamily="17" charset="-127"/>
                <a:ea typeface="바탕체" pitchFamily="17" charset="-127"/>
              </a:rPr>
              <a:t>박 </a:t>
            </a:r>
            <a:r>
              <a:rPr lang="en-US" altLang="ko-KR" sz="2600" dirty="0" smtClean="0">
                <a:latin typeface="바탕체" pitchFamily="17" charset="-127"/>
                <a:ea typeface="바탕체" pitchFamily="17" charset="-127"/>
              </a:rPr>
              <a:t>2</a:t>
            </a:r>
            <a:r>
              <a:rPr lang="ko-KR" altLang="en-US" sz="2600" dirty="0" smtClean="0">
                <a:latin typeface="바탕체" pitchFamily="17" charset="-127"/>
                <a:ea typeface="바탕체" pitchFamily="17" charset="-127"/>
              </a:rPr>
              <a:t>일 벤치마킹 투어</a:t>
            </a:r>
            <a:endParaRPr lang="ko-KR" altLang="en-US" sz="2600" dirty="0">
              <a:latin typeface="바탕체" pitchFamily="17" charset="-127"/>
              <a:ea typeface="바탕체" pitchFamily="17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sz="2000" dirty="0" smtClean="0">
                <a:latin typeface="바탕체" pitchFamily="17" charset="-127"/>
                <a:ea typeface="바탕체" pitchFamily="17" charset="-127"/>
              </a:rPr>
              <a:t> </a:t>
            </a:r>
            <a:r>
              <a:rPr lang="ko-KR" altLang="en-US" sz="1400" dirty="0" smtClean="0">
                <a:latin typeface="바탕체" pitchFamily="17" charset="-127"/>
                <a:ea typeface="바탕체" pitchFamily="17" charset="-127"/>
              </a:rPr>
              <a:t>별첨 </a:t>
            </a:r>
            <a:r>
              <a:rPr lang="en-US" altLang="ko-KR" sz="1400" dirty="0" smtClean="0">
                <a:latin typeface="바탕체" pitchFamily="17" charset="-127"/>
                <a:ea typeface="바탕체" pitchFamily="17" charset="-127"/>
              </a:rPr>
              <a:t>1&gt;</a:t>
            </a:r>
            <a:br>
              <a:rPr lang="en-US" altLang="ko-KR" sz="1400" dirty="0" smtClean="0">
                <a:latin typeface="바탕체" pitchFamily="17" charset="-127"/>
                <a:ea typeface="바탕체" pitchFamily="17" charset="-127"/>
              </a:rPr>
            </a:br>
            <a:r>
              <a:rPr lang="en-US" altLang="ko-KR" sz="2000" dirty="0" smtClean="0">
                <a:latin typeface="바탕체" pitchFamily="17" charset="-127"/>
                <a:ea typeface="바탕체" pitchFamily="17" charset="-127"/>
              </a:rPr>
              <a:t/>
            </a:r>
            <a:br>
              <a:rPr lang="en-US" altLang="ko-KR" sz="2000" dirty="0" smtClean="0">
                <a:latin typeface="바탕체" pitchFamily="17" charset="-127"/>
                <a:ea typeface="바탕체" pitchFamily="17" charset="-127"/>
              </a:rPr>
            </a:br>
            <a:r>
              <a:rPr lang="ko-KR" altLang="en-US" sz="1800" dirty="0" smtClean="0">
                <a:latin typeface="바탕체" pitchFamily="17" charset="-127"/>
                <a:ea typeface="바탕체" pitchFamily="17" charset="-127"/>
              </a:rPr>
              <a:t>제</a:t>
            </a:r>
            <a:r>
              <a:rPr lang="en-US" altLang="ko-KR" sz="1800" dirty="0" smtClean="0">
                <a:latin typeface="바탕체" pitchFamily="17" charset="-127"/>
                <a:ea typeface="바탕체" pitchFamily="17" charset="-127"/>
              </a:rPr>
              <a:t>3</a:t>
            </a:r>
            <a:r>
              <a:rPr lang="ko-KR" altLang="en-US" sz="1800" dirty="0" smtClean="0">
                <a:latin typeface="바탕체" pitchFamily="17" charset="-127"/>
                <a:ea typeface="바탕체" pitchFamily="17" charset="-127"/>
              </a:rPr>
              <a:t>회 성공 한우음식점 벤치마킹 투어 사업내용</a:t>
            </a:r>
            <a:endParaRPr lang="ko-KR" altLang="en-US" sz="1800" dirty="0">
              <a:latin typeface="바탕체" pitchFamily="17" charset="-127"/>
              <a:ea typeface="바탕체" pitchFamily="17" charset="-127"/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260648" y="2123728"/>
          <a:ext cx="6254452" cy="330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72"/>
                <a:gridCol w="1080120"/>
                <a:gridCol w="1368152"/>
                <a:gridCol w="3158108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latin typeface="바탕체" pitchFamily="17" charset="-127"/>
                          <a:ea typeface="바탕체" pitchFamily="17" charset="-127"/>
                        </a:rPr>
                        <a:t>구분</a:t>
                      </a:r>
                      <a:endParaRPr lang="ko-KR" altLang="en-US" sz="1100" b="1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latin typeface="바탕체" pitchFamily="17" charset="-127"/>
                          <a:ea typeface="바탕체" pitchFamily="17" charset="-127"/>
                        </a:rPr>
                        <a:t>예상시간</a:t>
                      </a:r>
                      <a:endParaRPr lang="ko-KR" altLang="en-US" sz="1100" b="1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latin typeface="바탕체" pitchFamily="17" charset="-127"/>
                          <a:ea typeface="바탕체" pitchFamily="17" charset="-127"/>
                        </a:rPr>
                        <a:t>방문매장</a:t>
                      </a:r>
                      <a:endParaRPr lang="ko-KR" altLang="en-US" sz="1100" b="1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smtClean="0">
                          <a:latin typeface="바탕체" pitchFamily="17" charset="-127"/>
                          <a:ea typeface="바탕체" pitchFamily="17" charset="-127"/>
                        </a:rPr>
                        <a:t>투어 교육 내용</a:t>
                      </a:r>
                      <a:endParaRPr lang="ko-KR" altLang="en-US" sz="1100" b="1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rowSpan="7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바탕체" pitchFamily="17" charset="-127"/>
                          <a:ea typeface="바탕체" pitchFamily="17" charset="-127"/>
                        </a:rPr>
                        <a:t>1</a:t>
                      </a:r>
                      <a:r>
                        <a:rPr lang="ko-KR" altLang="en-US" sz="1100" dirty="0" smtClean="0">
                          <a:latin typeface="바탕체" pitchFamily="17" charset="-127"/>
                          <a:ea typeface="바탕체" pitchFamily="17" charset="-127"/>
                        </a:rPr>
                        <a:t>일차</a:t>
                      </a:r>
                      <a:endParaRPr lang="ko-KR" altLang="en-US" sz="1100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바탕체" pitchFamily="17" charset="-127"/>
                          <a:ea typeface="바탕체" pitchFamily="17" charset="-127"/>
                        </a:rPr>
                        <a:t>09:00</a:t>
                      </a:r>
                      <a:endParaRPr lang="ko-KR" altLang="en-US" sz="1100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100" dirty="0" smtClean="0">
                          <a:latin typeface="바탕체" pitchFamily="17" charset="-127"/>
                          <a:ea typeface="바탕체" pitchFamily="17" charset="-127"/>
                        </a:rPr>
                        <a:t>등록</a:t>
                      </a:r>
                      <a:r>
                        <a:rPr lang="en-US" altLang="ko-KR" sz="1100" dirty="0" smtClean="0">
                          <a:latin typeface="바탕체" pitchFamily="17" charset="-127"/>
                          <a:ea typeface="바탕체" pitchFamily="17" charset="-127"/>
                        </a:rPr>
                        <a:t>, </a:t>
                      </a:r>
                      <a:r>
                        <a:rPr lang="ko-KR" altLang="en-US" sz="1100" dirty="0" smtClean="0">
                          <a:latin typeface="바탕체" pitchFamily="17" charset="-127"/>
                          <a:ea typeface="바탕체" pitchFamily="17" charset="-127"/>
                        </a:rPr>
                        <a:t>출발</a:t>
                      </a:r>
                      <a:endParaRPr lang="ko-KR" altLang="en-US" sz="1100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바탕체" pitchFamily="17" charset="-127"/>
                          <a:ea typeface="바탕체" pitchFamily="17" charset="-127"/>
                        </a:rPr>
                        <a:t>11:30~12:20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 smtClean="0">
                          <a:latin typeface="바탕체" pitchFamily="17" charset="-127"/>
                          <a:ea typeface="바탕체" pitchFamily="17" charset="-127"/>
                        </a:rPr>
                        <a:t>전남 광양</a:t>
                      </a:r>
                      <a:endParaRPr lang="en-US" altLang="ko-KR" sz="1100" dirty="0" smtClean="0"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latinLnBrk="1"/>
                      <a:r>
                        <a:rPr lang="en-US" altLang="ko-KR" sz="1100" dirty="0" smtClean="0">
                          <a:latin typeface="바탕체" pitchFamily="17" charset="-127"/>
                          <a:ea typeface="바탕체" pitchFamily="17" charset="-127"/>
                        </a:rPr>
                        <a:t>&lt;</a:t>
                      </a:r>
                      <a:r>
                        <a:rPr lang="ko-KR" altLang="en-US" sz="1100" dirty="0" smtClean="0">
                          <a:latin typeface="바탕체" pitchFamily="17" charset="-127"/>
                          <a:ea typeface="바탕체" pitchFamily="17" charset="-127"/>
                        </a:rPr>
                        <a:t>매실한우</a:t>
                      </a:r>
                      <a:r>
                        <a:rPr lang="en-US" altLang="ko-KR" sz="1100" dirty="0" smtClean="0">
                          <a:latin typeface="바탕체" pitchFamily="17" charset="-127"/>
                          <a:ea typeface="바탕체" pitchFamily="17" charset="-127"/>
                        </a:rPr>
                        <a:t>&gt;</a:t>
                      </a:r>
                      <a:endParaRPr lang="ko-KR" altLang="en-US" sz="1100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바탕체" pitchFamily="17" charset="-127"/>
                          <a:ea typeface="바탕체" pitchFamily="17" charset="-127"/>
                        </a:rPr>
                        <a:t>* </a:t>
                      </a:r>
                      <a:r>
                        <a:rPr lang="ko-KR" altLang="en-US" sz="1100" dirty="0" err="1" smtClean="0">
                          <a:latin typeface="바탕체" pitchFamily="17" charset="-127"/>
                          <a:ea typeface="바탕체" pitchFamily="17" charset="-127"/>
                        </a:rPr>
                        <a:t>광양식한우불고기</a:t>
                      </a:r>
                      <a:r>
                        <a:rPr lang="ko-KR" altLang="en-US" sz="1100" dirty="0" smtClean="0"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lang="ko-KR" altLang="en-US" sz="1100" dirty="0" err="1" smtClean="0">
                          <a:latin typeface="바탕체" pitchFamily="17" charset="-127"/>
                          <a:ea typeface="바탕체" pitchFamily="17" charset="-127"/>
                        </a:rPr>
                        <a:t>식문화</a:t>
                      </a:r>
                      <a:endParaRPr lang="en-US" altLang="ko-KR" sz="1100" dirty="0" smtClean="0"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latinLnBrk="1"/>
                      <a:r>
                        <a:rPr lang="en-US" altLang="ko-KR" sz="1100" dirty="0" smtClean="0">
                          <a:latin typeface="바탕체" pitchFamily="17" charset="-127"/>
                          <a:ea typeface="바탕체" pitchFamily="17" charset="-127"/>
                        </a:rPr>
                        <a:t>* </a:t>
                      </a:r>
                      <a:r>
                        <a:rPr lang="ko-KR" altLang="en-US" sz="1100" dirty="0" smtClean="0">
                          <a:latin typeface="바탕체" pitchFamily="17" charset="-127"/>
                          <a:ea typeface="바탕체" pitchFamily="17" charset="-127"/>
                        </a:rPr>
                        <a:t>즉석양념으로 고기 소비 극대화</a:t>
                      </a:r>
                      <a:endParaRPr lang="en-US" altLang="ko-KR" sz="1100" dirty="0" smtClean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바탕체" pitchFamily="17" charset="-127"/>
                          <a:ea typeface="바탕체" pitchFamily="17" charset="-127"/>
                        </a:rPr>
                        <a:t>13:20~14:00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 smtClean="0">
                          <a:latin typeface="바탕체" pitchFamily="17" charset="-127"/>
                          <a:ea typeface="바탕체" pitchFamily="17" charset="-127"/>
                        </a:rPr>
                        <a:t>전남 곡성</a:t>
                      </a:r>
                      <a:endParaRPr lang="en-US" altLang="ko-KR" sz="1100" dirty="0" smtClean="0"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latinLnBrk="1"/>
                      <a:r>
                        <a:rPr lang="en-US" altLang="ko-KR" sz="1100" dirty="0" smtClean="0">
                          <a:latin typeface="바탕체" pitchFamily="17" charset="-127"/>
                          <a:ea typeface="바탕체" pitchFamily="17" charset="-127"/>
                        </a:rPr>
                        <a:t>&lt;</a:t>
                      </a:r>
                      <a:r>
                        <a:rPr lang="ko-KR" altLang="en-US" sz="1100" dirty="0" err="1" smtClean="0">
                          <a:latin typeface="바탕체" pitchFamily="17" charset="-127"/>
                          <a:ea typeface="바탕체" pitchFamily="17" charset="-127"/>
                        </a:rPr>
                        <a:t>한우촌</a:t>
                      </a:r>
                      <a:r>
                        <a:rPr lang="ko-KR" altLang="en-US" sz="1100" dirty="0" smtClean="0">
                          <a:latin typeface="바탕체" pitchFamily="17" charset="-127"/>
                          <a:ea typeface="바탕체" pitchFamily="17" charset="-127"/>
                        </a:rPr>
                        <a:t> 농장</a:t>
                      </a:r>
                      <a:r>
                        <a:rPr lang="en-US" altLang="ko-KR" sz="1100" dirty="0" smtClean="0">
                          <a:latin typeface="바탕체" pitchFamily="17" charset="-127"/>
                          <a:ea typeface="바탕체" pitchFamily="17" charset="-127"/>
                        </a:rPr>
                        <a:t>&gt;</a:t>
                      </a:r>
                      <a:endParaRPr lang="ko-KR" altLang="en-US" sz="1100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바탕체" pitchFamily="17" charset="-127"/>
                          <a:ea typeface="바탕체" pitchFamily="17" charset="-127"/>
                        </a:rPr>
                        <a:t>* </a:t>
                      </a:r>
                      <a:r>
                        <a:rPr lang="ko-KR" altLang="en-US" sz="1100" dirty="0" smtClean="0">
                          <a:latin typeface="바탕체" pitchFamily="17" charset="-127"/>
                          <a:ea typeface="바탕체" pitchFamily="17" charset="-127"/>
                        </a:rPr>
                        <a:t>한우 </a:t>
                      </a:r>
                      <a:r>
                        <a:rPr lang="en-US" altLang="ko-KR" sz="1100" dirty="0" smtClean="0">
                          <a:latin typeface="바탕체" pitchFamily="17" charset="-127"/>
                          <a:ea typeface="바탕체" pitchFamily="17" charset="-127"/>
                        </a:rPr>
                        <a:t>800</a:t>
                      </a:r>
                      <a:r>
                        <a:rPr lang="ko-KR" altLang="en-US" sz="1100" dirty="0" err="1" smtClean="0">
                          <a:latin typeface="바탕체" pitchFamily="17" charset="-127"/>
                          <a:ea typeface="바탕체" pitchFamily="17" charset="-127"/>
                        </a:rPr>
                        <a:t>여두를</a:t>
                      </a:r>
                      <a:r>
                        <a:rPr lang="ko-KR" altLang="en-US" sz="1100" dirty="0" smtClean="0">
                          <a:latin typeface="바탕체" pitchFamily="17" charset="-127"/>
                          <a:ea typeface="바탕체" pitchFamily="17" charset="-127"/>
                        </a:rPr>
                        <a:t> 사육</a:t>
                      </a:r>
                      <a:endParaRPr lang="en-US" altLang="ko-KR" sz="1100" dirty="0" smtClean="0"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latinLnBrk="1"/>
                      <a:r>
                        <a:rPr lang="en-US" altLang="ko-KR" sz="1100" dirty="0" smtClean="0">
                          <a:latin typeface="바탕체" pitchFamily="17" charset="-127"/>
                          <a:ea typeface="바탕체" pitchFamily="17" charset="-127"/>
                        </a:rPr>
                        <a:t>* </a:t>
                      </a:r>
                      <a:r>
                        <a:rPr lang="ko-KR" altLang="en-US" sz="1100" dirty="0" err="1" smtClean="0">
                          <a:latin typeface="바탕체" pitchFamily="17" charset="-127"/>
                          <a:ea typeface="바탕체" pitchFamily="17" charset="-127"/>
                        </a:rPr>
                        <a:t>고급육</a:t>
                      </a:r>
                      <a:r>
                        <a:rPr lang="ko-KR" altLang="en-US" sz="1100" dirty="0" smtClean="0">
                          <a:latin typeface="바탕체" pitchFamily="17" charset="-127"/>
                          <a:ea typeface="바탕체" pitchFamily="17" charset="-127"/>
                        </a:rPr>
                        <a:t> 생산 농장 </a:t>
                      </a:r>
                      <a:endParaRPr lang="ko-KR" altLang="en-US" sz="1100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바탕체" pitchFamily="17" charset="-127"/>
                          <a:ea typeface="바탕체" pitchFamily="17" charset="-127"/>
                        </a:rPr>
                        <a:t>14:05~15:00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 smtClean="0">
                          <a:latin typeface="바탕체" pitchFamily="17" charset="-127"/>
                          <a:ea typeface="바탕체" pitchFamily="17" charset="-127"/>
                        </a:rPr>
                        <a:t>광주광역시</a:t>
                      </a:r>
                      <a:endParaRPr lang="en-US" altLang="ko-KR" sz="1100" dirty="0" smtClean="0"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latinLnBrk="1"/>
                      <a:r>
                        <a:rPr lang="en-US" altLang="ko-KR" sz="1100" dirty="0" smtClean="0">
                          <a:latin typeface="바탕체" pitchFamily="17" charset="-127"/>
                          <a:ea typeface="바탕체" pitchFamily="17" charset="-127"/>
                        </a:rPr>
                        <a:t>&lt;</a:t>
                      </a:r>
                      <a:r>
                        <a:rPr lang="ko-KR" altLang="en-US" sz="1100" dirty="0" err="1" smtClean="0">
                          <a:latin typeface="바탕체" pitchFamily="17" charset="-127"/>
                          <a:ea typeface="바탕체" pitchFamily="17" charset="-127"/>
                        </a:rPr>
                        <a:t>한우촌</a:t>
                      </a:r>
                      <a:r>
                        <a:rPr lang="en-US" altLang="ko-KR" sz="1100" dirty="0" smtClean="0">
                          <a:latin typeface="바탕체" pitchFamily="17" charset="-127"/>
                          <a:ea typeface="바탕체" pitchFamily="17" charset="-127"/>
                        </a:rPr>
                        <a:t>&gt;</a:t>
                      </a:r>
                      <a:endParaRPr lang="ko-KR" altLang="en-US" sz="1100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바탕체" pitchFamily="17" charset="-127"/>
                          <a:ea typeface="바탕체" pitchFamily="17" charset="-127"/>
                        </a:rPr>
                        <a:t>* </a:t>
                      </a:r>
                      <a:r>
                        <a:rPr lang="ko-KR" altLang="en-US" sz="1100" dirty="0" smtClean="0">
                          <a:latin typeface="바탕체" pitchFamily="17" charset="-127"/>
                          <a:ea typeface="바탕체" pitchFamily="17" charset="-127"/>
                        </a:rPr>
                        <a:t>육회비빔밥과 </a:t>
                      </a:r>
                      <a:r>
                        <a:rPr lang="ko-KR" altLang="en-US" sz="1100" dirty="0" err="1" smtClean="0">
                          <a:latin typeface="바탕체" pitchFamily="17" charset="-127"/>
                          <a:ea typeface="바탕체" pitchFamily="17" charset="-127"/>
                        </a:rPr>
                        <a:t>잔여육을</a:t>
                      </a:r>
                      <a:r>
                        <a:rPr lang="ko-KR" altLang="en-US" sz="1100" dirty="0" smtClean="0">
                          <a:latin typeface="바탕체" pitchFamily="17" charset="-127"/>
                          <a:ea typeface="바탕체" pitchFamily="17" charset="-127"/>
                        </a:rPr>
                        <a:t> 활용한 석쇠불고기로 매출 극대화</a:t>
                      </a:r>
                      <a:endParaRPr lang="ko-KR" altLang="en-US" sz="1100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바탕체" pitchFamily="17" charset="-127"/>
                          <a:ea typeface="바탕체" pitchFamily="17" charset="-127"/>
                        </a:rPr>
                        <a:t>15:40~16:30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 smtClean="0">
                          <a:latin typeface="바탕체" pitchFamily="17" charset="-127"/>
                          <a:ea typeface="바탕체" pitchFamily="17" charset="-127"/>
                        </a:rPr>
                        <a:t>광주광역시</a:t>
                      </a:r>
                      <a:endParaRPr lang="en-US" altLang="ko-KR" sz="1100" dirty="0" smtClean="0"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latinLnBrk="1"/>
                      <a:r>
                        <a:rPr lang="en-US" altLang="ko-KR" sz="1100" dirty="0" smtClean="0">
                          <a:latin typeface="바탕체" pitchFamily="17" charset="-127"/>
                          <a:ea typeface="바탕체" pitchFamily="17" charset="-127"/>
                        </a:rPr>
                        <a:t>&lt;</a:t>
                      </a:r>
                      <a:r>
                        <a:rPr lang="ko-KR" altLang="en-US" sz="1100" dirty="0" smtClean="0">
                          <a:latin typeface="바탕체" pitchFamily="17" charset="-127"/>
                          <a:ea typeface="바탕체" pitchFamily="17" charset="-127"/>
                        </a:rPr>
                        <a:t>송정금호축산</a:t>
                      </a:r>
                      <a:r>
                        <a:rPr lang="en-US" altLang="ko-KR" sz="1100" dirty="0" smtClean="0">
                          <a:latin typeface="바탕체" pitchFamily="17" charset="-127"/>
                          <a:ea typeface="바탕체" pitchFamily="17" charset="-127"/>
                        </a:rPr>
                        <a:t>&gt;</a:t>
                      </a:r>
                      <a:endParaRPr lang="ko-KR" altLang="en-US" sz="1100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buFont typeface="Arial" charset="0"/>
                        <a:buNone/>
                      </a:pPr>
                      <a:r>
                        <a:rPr lang="en-US" altLang="ko-KR" sz="1100" dirty="0" smtClean="0">
                          <a:latin typeface="바탕체" pitchFamily="17" charset="-127"/>
                          <a:ea typeface="바탕체" pitchFamily="17" charset="-127"/>
                        </a:rPr>
                        <a:t>*</a:t>
                      </a:r>
                      <a:r>
                        <a:rPr lang="ko-KR" altLang="en-US" sz="1100" dirty="0" smtClean="0">
                          <a:latin typeface="바탕체" pitchFamily="17" charset="-127"/>
                          <a:ea typeface="바탕체" pitchFamily="17" charset="-127"/>
                        </a:rPr>
                        <a:t> 저지방부위 상품화 </a:t>
                      </a:r>
                      <a:r>
                        <a:rPr lang="ko-KR" altLang="en-US" sz="1100" baseline="0" dirty="0" err="1" smtClean="0">
                          <a:latin typeface="바탕체" pitchFamily="17" charset="-127"/>
                          <a:ea typeface="바탕체" pitchFamily="17" charset="-127"/>
                        </a:rPr>
                        <a:t>육사시미</a:t>
                      </a:r>
                      <a:r>
                        <a:rPr lang="en-US" altLang="ko-KR" sz="1100" baseline="0" dirty="0" smtClean="0">
                          <a:latin typeface="바탕체" pitchFamily="17" charset="-127"/>
                          <a:ea typeface="바탕체" pitchFamily="17" charset="-127"/>
                        </a:rPr>
                        <a:t>(</a:t>
                      </a:r>
                      <a:r>
                        <a:rPr lang="ko-KR" altLang="en-US" sz="1100" baseline="0" dirty="0" smtClean="0">
                          <a:latin typeface="바탕체" pitchFamily="17" charset="-127"/>
                          <a:ea typeface="바탕체" pitchFamily="17" charset="-127"/>
                        </a:rPr>
                        <a:t>생고기</a:t>
                      </a:r>
                      <a:r>
                        <a:rPr lang="en-US" altLang="ko-KR" sz="1100" baseline="0" dirty="0" smtClean="0">
                          <a:latin typeface="바탕체" pitchFamily="17" charset="-127"/>
                          <a:ea typeface="바탕체" pitchFamily="17" charset="-127"/>
                        </a:rPr>
                        <a:t>), </a:t>
                      </a:r>
                      <a:r>
                        <a:rPr lang="ko-KR" altLang="en-US" sz="1100" baseline="0" dirty="0" smtClean="0">
                          <a:latin typeface="바탕체" pitchFamily="17" charset="-127"/>
                          <a:ea typeface="바탕체" pitchFamily="17" charset="-127"/>
                        </a:rPr>
                        <a:t>생고기비빔밥</a:t>
                      </a:r>
                      <a:endParaRPr lang="ko-KR" altLang="en-US" sz="1100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바탕체" pitchFamily="17" charset="-127"/>
                          <a:ea typeface="바탕체" pitchFamily="17" charset="-127"/>
                        </a:rPr>
                        <a:t>17:30~18:20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 smtClean="0">
                          <a:latin typeface="바탕체" pitchFamily="17" charset="-127"/>
                          <a:ea typeface="바탕체" pitchFamily="17" charset="-127"/>
                        </a:rPr>
                        <a:t>강연</a:t>
                      </a:r>
                      <a:endParaRPr lang="en-US" altLang="ko-KR" sz="1100" dirty="0" smtClean="0"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latinLnBrk="1"/>
                      <a:r>
                        <a:rPr lang="ko-KR" altLang="en-US" sz="1100" dirty="0" smtClean="0">
                          <a:latin typeface="바탕체" pitchFamily="17" charset="-127"/>
                          <a:ea typeface="바탕체" pitchFamily="17" charset="-127"/>
                        </a:rPr>
                        <a:t>한우떡갈비</a:t>
                      </a:r>
                      <a:endParaRPr lang="ko-KR" altLang="en-US" sz="1100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바탕체" pitchFamily="17" charset="-127"/>
                          <a:ea typeface="바탕체" pitchFamily="17" charset="-127"/>
                        </a:rPr>
                        <a:t>* </a:t>
                      </a:r>
                      <a:r>
                        <a:rPr lang="ko-KR" altLang="en-US" sz="1100" dirty="0" smtClean="0">
                          <a:latin typeface="바탕체" pitchFamily="17" charset="-127"/>
                          <a:ea typeface="바탕체" pitchFamily="17" charset="-127"/>
                        </a:rPr>
                        <a:t>사이드메뉴로 최적</a:t>
                      </a:r>
                      <a:r>
                        <a:rPr lang="ko-KR" altLang="en-US" sz="1100" baseline="0" dirty="0" smtClean="0">
                          <a:latin typeface="바탕체" pitchFamily="17" charset="-127"/>
                          <a:ea typeface="바탕체" pitchFamily="17" charset="-127"/>
                        </a:rPr>
                        <a:t>인 한우떡갈비 만들기 강연</a:t>
                      </a:r>
                      <a:endParaRPr lang="ko-KR" altLang="en-US" sz="1100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바탕체" pitchFamily="17" charset="-127"/>
                          <a:ea typeface="바탕체" pitchFamily="17" charset="-127"/>
                        </a:rPr>
                        <a:t>18:20~</a:t>
                      </a:r>
                      <a:endParaRPr lang="ko-KR" altLang="en-US" sz="1100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 smtClean="0">
                          <a:latin typeface="바탕체" pitchFamily="17" charset="-127"/>
                          <a:ea typeface="바탕체" pitchFamily="17" charset="-127"/>
                        </a:rPr>
                        <a:t>숙소</a:t>
                      </a:r>
                      <a:endParaRPr lang="en-US" altLang="ko-KR" sz="1100" dirty="0" smtClean="0"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latinLnBrk="1"/>
                      <a:r>
                        <a:rPr lang="en-US" altLang="ko-KR" sz="1100" dirty="0" smtClean="0">
                          <a:latin typeface="바탕체" pitchFamily="17" charset="-127"/>
                          <a:ea typeface="바탕체" pitchFamily="17" charset="-127"/>
                        </a:rPr>
                        <a:t>&lt;</a:t>
                      </a:r>
                      <a:r>
                        <a:rPr lang="ko-KR" altLang="en-US" sz="1100" dirty="0" err="1" smtClean="0">
                          <a:latin typeface="바탕체" pitchFamily="17" charset="-127"/>
                          <a:ea typeface="바탕체" pitchFamily="17" charset="-127"/>
                        </a:rPr>
                        <a:t>금수장</a:t>
                      </a:r>
                      <a:r>
                        <a:rPr lang="en-US" altLang="ko-KR" sz="1100" dirty="0" smtClean="0">
                          <a:latin typeface="바탕체" pitchFamily="17" charset="-127"/>
                          <a:ea typeface="바탕체" pitchFamily="17" charset="-127"/>
                        </a:rPr>
                        <a:t>&gt;</a:t>
                      </a:r>
                      <a:endParaRPr lang="ko-KR" altLang="en-US" sz="1100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 smtClean="0">
                          <a:latin typeface="바탕체" pitchFamily="17" charset="-127"/>
                          <a:ea typeface="바탕체" pitchFamily="17" charset="-127"/>
                        </a:rPr>
                        <a:t>특강과 분임토의 진행</a:t>
                      </a:r>
                      <a:endParaRPr lang="ko-KR" altLang="en-US" sz="1100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5" name="내용 개체 틀 3"/>
          <p:cNvGraphicFramePr>
            <a:graphicFrameLocks/>
          </p:cNvGraphicFramePr>
          <p:nvPr/>
        </p:nvGraphicFramePr>
        <p:xfrm>
          <a:off x="260648" y="5551537"/>
          <a:ext cx="6254452" cy="22608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72"/>
                <a:gridCol w="1080120"/>
                <a:gridCol w="1368152"/>
                <a:gridCol w="3158108"/>
              </a:tblGrid>
              <a:tr h="388615"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바탕체" pitchFamily="17" charset="-127"/>
                          <a:ea typeface="바탕체" pitchFamily="17" charset="-127"/>
                        </a:rPr>
                        <a:t>2</a:t>
                      </a:r>
                      <a:r>
                        <a:rPr lang="ko-KR" altLang="en-US" sz="1100" dirty="0" smtClean="0">
                          <a:latin typeface="바탕체" pitchFamily="17" charset="-127"/>
                          <a:ea typeface="바탕체" pitchFamily="17" charset="-127"/>
                        </a:rPr>
                        <a:t>일차</a:t>
                      </a:r>
                      <a:endParaRPr lang="ko-KR" altLang="en-US" sz="1100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바탕체" pitchFamily="17" charset="-127"/>
                          <a:ea typeface="바탕체" pitchFamily="17" charset="-127"/>
                        </a:rPr>
                        <a:t>10:00~11:00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100" dirty="0" smtClean="0">
                          <a:latin typeface="바탕체" pitchFamily="17" charset="-127"/>
                          <a:ea typeface="바탕체" pitchFamily="17" charset="-127"/>
                        </a:rPr>
                        <a:t>출발</a:t>
                      </a:r>
                      <a:endParaRPr lang="ko-KR" altLang="en-US" sz="1100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sz="1100" dirty="0" smtClean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바탕체" pitchFamily="17" charset="-127"/>
                          <a:ea typeface="바탕체" pitchFamily="17" charset="-127"/>
                        </a:rPr>
                        <a:t>11:00~11:50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 smtClean="0">
                          <a:latin typeface="바탕체" pitchFamily="17" charset="-127"/>
                          <a:ea typeface="바탕체" pitchFamily="17" charset="-127"/>
                        </a:rPr>
                        <a:t>전남 나주</a:t>
                      </a:r>
                      <a:endParaRPr lang="en-US" altLang="ko-KR" sz="1100" dirty="0" smtClean="0"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latinLnBrk="1"/>
                      <a:r>
                        <a:rPr lang="en-US" altLang="ko-KR" sz="1100" dirty="0" smtClean="0">
                          <a:latin typeface="바탕체" pitchFamily="17" charset="-127"/>
                          <a:ea typeface="바탕체" pitchFamily="17" charset="-127"/>
                        </a:rPr>
                        <a:t>&lt;</a:t>
                      </a:r>
                      <a:r>
                        <a:rPr lang="ko-KR" altLang="en-US" sz="1100" dirty="0" err="1" smtClean="0">
                          <a:latin typeface="바탕체" pitchFamily="17" charset="-127"/>
                          <a:ea typeface="바탕체" pitchFamily="17" charset="-127"/>
                        </a:rPr>
                        <a:t>남평할매집</a:t>
                      </a:r>
                      <a:r>
                        <a:rPr lang="en-US" altLang="ko-KR" sz="1100" dirty="0" smtClean="0">
                          <a:latin typeface="바탕체" pitchFamily="17" charset="-127"/>
                          <a:ea typeface="바탕체" pitchFamily="17" charset="-127"/>
                        </a:rPr>
                        <a:t>&gt;</a:t>
                      </a:r>
                      <a:endParaRPr lang="ko-KR" altLang="en-US" sz="1100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바탕체" pitchFamily="17" charset="-127"/>
                          <a:ea typeface="바탕체" pitchFamily="17" charset="-127"/>
                        </a:rPr>
                        <a:t>* </a:t>
                      </a:r>
                      <a:r>
                        <a:rPr lang="ko-KR" altLang="en-US" sz="1100" dirty="0" smtClean="0">
                          <a:latin typeface="바탕체" pitchFamily="17" charset="-127"/>
                          <a:ea typeface="바탕체" pitchFamily="17" charset="-127"/>
                        </a:rPr>
                        <a:t>나주곰탕 </a:t>
                      </a:r>
                      <a:r>
                        <a:rPr lang="en-US" altLang="ko-KR" sz="1100" dirty="0" smtClean="0">
                          <a:latin typeface="바탕체" pitchFamily="17" charset="-127"/>
                          <a:ea typeface="바탕체" pitchFamily="17" charset="-127"/>
                        </a:rPr>
                        <a:t>– </a:t>
                      </a:r>
                      <a:r>
                        <a:rPr lang="ko-KR" altLang="en-US" sz="1100" dirty="0" smtClean="0">
                          <a:latin typeface="바탕체" pitchFamily="17" charset="-127"/>
                          <a:ea typeface="바탕체" pitchFamily="17" charset="-127"/>
                        </a:rPr>
                        <a:t>저지방부위 상품화</a:t>
                      </a:r>
                      <a:endParaRPr lang="en-US" altLang="ko-KR" sz="1100" dirty="0" smtClean="0"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latinLnBrk="1"/>
                      <a:r>
                        <a:rPr lang="en-US" altLang="ko-KR" sz="1100" dirty="0" smtClean="0">
                          <a:latin typeface="바탕체" pitchFamily="17" charset="-127"/>
                          <a:ea typeface="바탕체" pitchFamily="17" charset="-127"/>
                        </a:rPr>
                        <a:t>* </a:t>
                      </a:r>
                      <a:r>
                        <a:rPr lang="ko-KR" altLang="en-US" sz="1100" dirty="0" smtClean="0">
                          <a:latin typeface="바탕체" pitchFamily="17" charset="-127"/>
                          <a:ea typeface="바탕체" pitchFamily="17" charset="-127"/>
                        </a:rPr>
                        <a:t>갈비탕 대체 국밥</a:t>
                      </a:r>
                      <a:endParaRPr lang="en-US" altLang="ko-KR" sz="1100" dirty="0" smtClean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바탕체" pitchFamily="17" charset="-127"/>
                          <a:ea typeface="바탕체" pitchFamily="17" charset="-127"/>
                        </a:rPr>
                        <a:t>13:00~19:00</a:t>
                      </a:r>
                      <a:endParaRPr lang="ko-KR" altLang="en-US" sz="1100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 smtClean="0">
                          <a:latin typeface="바탕체" pitchFamily="17" charset="-127"/>
                          <a:ea typeface="바탕체" pitchFamily="17" charset="-127"/>
                        </a:rPr>
                        <a:t>전남 장흥</a:t>
                      </a:r>
                      <a:endParaRPr lang="en-US" altLang="ko-KR" sz="1100" dirty="0" smtClean="0"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latinLnBrk="1"/>
                      <a:r>
                        <a:rPr lang="en-US" altLang="ko-KR" sz="1100" dirty="0" smtClean="0">
                          <a:latin typeface="바탕체" pitchFamily="17" charset="-127"/>
                          <a:ea typeface="바탕체" pitchFamily="17" charset="-127"/>
                        </a:rPr>
                        <a:t>&lt;</a:t>
                      </a:r>
                      <a:r>
                        <a:rPr lang="ko-KR" altLang="en-US" sz="1100" dirty="0" err="1" smtClean="0">
                          <a:latin typeface="바탕체" pitchFamily="17" charset="-127"/>
                          <a:ea typeface="바탕체" pitchFamily="17" charset="-127"/>
                        </a:rPr>
                        <a:t>토요시장</a:t>
                      </a:r>
                      <a:r>
                        <a:rPr lang="ko-KR" altLang="en-US" sz="1100" dirty="0" smtClean="0">
                          <a:latin typeface="바탕체" pitchFamily="17" charset="-127"/>
                          <a:ea typeface="바탕체" pitchFamily="17" charset="-127"/>
                        </a:rPr>
                        <a:t> 내 </a:t>
                      </a:r>
                      <a:endParaRPr lang="en-US" altLang="ko-KR" sz="1100" dirty="0" smtClean="0"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latinLnBrk="1"/>
                      <a:r>
                        <a:rPr lang="en-US" altLang="ko-KR" sz="1100" dirty="0" smtClean="0"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lang="ko-KR" altLang="en-US" sz="1100" dirty="0" err="1" smtClean="0">
                          <a:latin typeface="바탕체" pitchFamily="17" charset="-127"/>
                          <a:ea typeface="바탕체" pitchFamily="17" charset="-127"/>
                        </a:rPr>
                        <a:t>한우특구지역</a:t>
                      </a:r>
                      <a:r>
                        <a:rPr lang="en-US" altLang="ko-KR" sz="1100" dirty="0" smtClean="0">
                          <a:latin typeface="바탕체" pitchFamily="17" charset="-127"/>
                          <a:ea typeface="바탕체" pitchFamily="17" charset="-127"/>
                        </a:rPr>
                        <a:t>&gt;</a:t>
                      </a:r>
                      <a:endParaRPr lang="ko-KR" altLang="en-US" sz="1100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바탕체" pitchFamily="17" charset="-127"/>
                          <a:ea typeface="바탕체" pitchFamily="17" charset="-127"/>
                        </a:rPr>
                        <a:t>* </a:t>
                      </a:r>
                      <a:r>
                        <a:rPr lang="ko-KR" altLang="en-US" sz="1100" dirty="0" smtClean="0">
                          <a:latin typeface="바탕체" pitchFamily="17" charset="-127"/>
                          <a:ea typeface="바탕체" pitchFamily="17" charset="-127"/>
                        </a:rPr>
                        <a:t>장흥한우를 직거래하는 </a:t>
                      </a:r>
                      <a:r>
                        <a:rPr lang="en-US" altLang="ko-KR" sz="1100" dirty="0" smtClean="0">
                          <a:latin typeface="바탕체" pitchFamily="17" charset="-127"/>
                          <a:ea typeface="바탕체" pitchFamily="17" charset="-127"/>
                        </a:rPr>
                        <a:t>&lt;</a:t>
                      </a:r>
                      <a:r>
                        <a:rPr lang="ko-KR" altLang="en-US" sz="1100" dirty="0" err="1" smtClean="0">
                          <a:latin typeface="바탕체" pitchFamily="17" charset="-127"/>
                          <a:ea typeface="바탕체" pitchFamily="17" charset="-127"/>
                        </a:rPr>
                        <a:t>토요시장</a:t>
                      </a:r>
                      <a:r>
                        <a:rPr lang="en-US" altLang="ko-KR" sz="1100" dirty="0" smtClean="0">
                          <a:latin typeface="바탕체" pitchFamily="17" charset="-127"/>
                          <a:ea typeface="바탕체" pitchFamily="17" charset="-127"/>
                        </a:rPr>
                        <a:t>&gt;</a:t>
                      </a:r>
                      <a:r>
                        <a:rPr lang="ko-KR" altLang="en-US" sz="1100" dirty="0" smtClean="0">
                          <a:latin typeface="바탕체" pitchFamily="17" charset="-127"/>
                          <a:ea typeface="바탕체" pitchFamily="17" charset="-127"/>
                        </a:rPr>
                        <a:t>견학</a:t>
                      </a:r>
                      <a:endParaRPr lang="en-US" altLang="ko-KR" sz="1100" dirty="0" smtClean="0"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latinLnBrk="1"/>
                      <a:r>
                        <a:rPr lang="en-US" altLang="ko-KR" sz="1100" dirty="0" smtClean="0">
                          <a:latin typeface="바탕체" pitchFamily="17" charset="-127"/>
                          <a:ea typeface="바탕체" pitchFamily="17" charset="-127"/>
                        </a:rPr>
                        <a:t>* </a:t>
                      </a:r>
                      <a:r>
                        <a:rPr lang="ko-KR" altLang="en-US" sz="1100" dirty="0" err="1" smtClean="0">
                          <a:latin typeface="바탕체" pitchFamily="17" charset="-127"/>
                          <a:ea typeface="바탕체" pitchFamily="17" charset="-127"/>
                        </a:rPr>
                        <a:t>정육점형</a:t>
                      </a:r>
                      <a:r>
                        <a:rPr lang="ko-KR" altLang="en-US" sz="1100" dirty="0" smtClean="0">
                          <a:latin typeface="바탕체" pitchFamily="17" charset="-127"/>
                          <a:ea typeface="바탕체" pitchFamily="17" charset="-127"/>
                        </a:rPr>
                        <a:t> 식당 견학</a:t>
                      </a:r>
                      <a:endParaRPr lang="ko-KR" altLang="en-US" sz="1100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en-US" altLang="ko-KR" sz="1100" dirty="0" smtClean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100" dirty="0" smtClean="0">
                          <a:latin typeface="바탕체" pitchFamily="17" charset="-127"/>
                          <a:ea typeface="바탕체" pitchFamily="17" charset="-127"/>
                        </a:rPr>
                        <a:t>전남 장흥</a:t>
                      </a:r>
                      <a:endParaRPr lang="en-US" altLang="ko-KR" sz="1100" dirty="0" smtClean="0"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latinLnBrk="1"/>
                      <a:r>
                        <a:rPr lang="en-US" altLang="ko-KR" sz="1100" dirty="0" smtClean="0">
                          <a:latin typeface="바탕체" pitchFamily="17" charset="-127"/>
                          <a:ea typeface="바탕체" pitchFamily="17" charset="-127"/>
                        </a:rPr>
                        <a:t>&lt;</a:t>
                      </a:r>
                      <a:r>
                        <a:rPr lang="ko-KR" altLang="en-US" sz="1100" dirty="0" err="1" smtClean="0">
                          <a:latin typeface="바탕체" pitchFamily="17" charset="-127"/>
                          <a:ea typeface="바탕체" pitchFamily="17" charset="-127"/>
                        </a:rPr>
                        <a:t>명희네식당</a:t>
                      </a:r>
                      <a:r>
                        <a:rPr lang="en-US" altLang="ko-KR" sz="1100" dirty="0" smtClean="0">
                          <a:latin typeface="바탕체" pitchFamily="17" charset="-127"/>
                          <a:ea typeface="바탕체" pitchFamily="17" charset="-127"/>
                        </a:rPr>
                        <a:t>&gt;</a:t>
                      </a:r>
                      <a:endParaRPr lang="ko-KR" altLang="en-US" sz="1100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buFont typeface="Arial" charset="0"/>
                        <a:buNone/>
                      </a:pPr>
                      <a:r>
                        <a:rPr lang="en-US" altLang="ko-KR" sz="1100" dirty="0" smtClean="0">
                          <a:latin typeface="바탕체" pitchFamily="17" charset="-127"/>
                          <a:ea typeface="바탕체" pitchFamily="17" charset="-127"/>
                        </a:rPr>
                        <a:t>* </a:t>
                      </a:r>
                      <a:r>
                        <a:rPr lang="ko-KR" altLang="en-US" sz="1100" dirty="0" smtClean="0">
                          <a:latin typeface="바탕체" pitchFamily="17" charset="-127"/>
                          <a:ea typeface="바탕체" pitchFamily="17" charset="-127"/>
                        </a:rPr>
                        <a:t>저지방부위 </a:t>
                      </a:r>
                      <a:r>
                        <a:rPr lang="ko-KR" altLang="en-US" sz="1100" dirty="0" err="1" smtClean="0">
                          <a:latin typeface="바탕체" pitchFamily="17" charset="-127"/>
                          <a:ea typeface="바탕체" pitchFamily="17" charset="-127"/>
                        </a:rPr>
                        <a:t>된장한우물회</a:t>
                      </a:r>
                      <a:r>
                        <a:rPr lang="ko-KR" altLang="en-US" sz="1100" dirty="0" smtClean="0"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endParaRPr lang="en-US" altLang="ko-KR" sz="1100" dirty="0" smtClean="0"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latinLnBrk="1">
                        <a:buFont typeface="Arial" charset="0"/>
                        <a:buNone/>
                      </a:pPr>
                      <a:r>
                        <a:rPr lang="en-US" altLang="ko-KR" sz="1100" baseline="0" dirty="0" smtClean="0">
                          <a:latin typeface="바탕체" pitchFamily="17" charset="-127"/>
                          <a:ea typeface="바탕체" pitchFamily="17" charset="-127"/>
                        </a:rPr>
                        <a:t>* </a:t>
                      </a:r>
                      <a:r>
                        <a:rPr lang="ko-KR" altLang="en-US" sz="1100" baseline="0" dirty="0" err="1" smtClean="0">
                          <a:latin typeface="바탕체" pitchFamily="17" charset="-127"/>
                          <a:ea typeface="바탕체" pitchFamily="17" charset="-127"/>
                        </a:rPr>
                        <a:t>지자체</a:t>
                      </a:r>
                      <a:r>
                        <a:rPr lang="en-US" altLang="ko-KR" sz="1100" baseline="0" dirty="0" smtClean="0">
                          <a:latin typeface="바탕체" pitchFamily="17" charset="-127"/>
                          <a:ea typeface="바탕체" pitchFamily="17" charset="-127"/>
                        </a:rPr>
                        <a:t>(</a:t>
                      </a:r>
                      <a:r>
                        <a:rPr lang="ko-KR" altLang="en-US" sz="1100" baseline="0" dirty="0" smtClean="0">
                          <a:latin typeface="바탕체" pitchFamily="17" charset="-127"/>
                          <a:ea typeface="바탕체" pitchFamily="17" charset="-127"/>
                        </a:rPr>
                        <a:t>장흥군</a:t>
                      </a:r>
                      <a:r>
                        <a:rPr lang="en-US" altLang="ko-KR" sz="1100" baseline="0" dirty="0" smtClean="0">
                          <a:latin typeface="바탕체" pitchFamily="17" charset="-127"/>
                          <a:ea typeface="바탕체" pitchFamily="17" charset="-127"/>
                        </a:rPr>
                        <a:t>)</a:t>
                      </a:r>
                      <a:r>
                        <a:rPr lang="ko-KR" altLang="en-US" sz="1100" baseline="0" dirty="0" smtClean="0">
                          <a:latin typeface="바탕체" pitchFamily="17" charset="-127"/>
                          <a:ea typeface="바탕체" pitchFamily="17" charset="-127"/>
                        </a:rPr>
                        <a:t> 적극 육성</a:t>
                      </a:r>
                      <a:endParaRPr lang="ko-KR" altLang="en-US" sz="1100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408">
                <a:tc vMerge="1">
                  <a:txBody>
                    <a:bodyPr/>
                    <a:lstStyle/>
                    <a:p>
                      <a:pPr latinLnBrk="1"/>
                      <a:endParaRPr lang="ko-KR" altLang="en-US" sz="1100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바탕체" pitchFamily="17" charset="-127"/>
                          <a:ea typeface="바탕체" pitchFamily="17" charset="-127"/>
                        </a:rPr>
                        <a:t>19:00</a:t>
                      </a:r>
                      <a:endParaRPr lang="ko-KR" altLang="en-US" sz="1100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ko-KR" altLang="en-US" sz="1100" dirty="0" smtClean="0">
                          <a:latin typeface="바탕체" pitchFamily="17" charset="-127"/>
                          <a:ea typeface="바탕체" pitchFamily="17" charset="-127"/>
                        </a:rPr>
                        <a:t>투어 종료</a:t>
                      </a:r>
                      <a:endParaRPr lang="ko-KR" altLang="en-US" sz="1100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buFont typeface="Arial" charset="0"/>
                        <a:buNone/>
                      </a:pPr>
                      <a:endParaRPr lang="ko-KR" altLang="en-US" sz="1100" dirty="0"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32" name="Group 40"/>
          <p:cNvGraphicFramePr>
            <a:graphicFrameLocks noGrp="1"/>
          </p:cNvGraphicFramePr>
          <p:nvPr/>
        </p:nvGraphicFramePr>
        <p:xfrm>
          <a:off x="115888" y="2048397"/>
          <a:ext cx="6626225" cy="5920754"/>
        </p:xfrm>
        <a:graphic>
          <a:graphicData uri="http://schemas.openxmlformats.org/drawingml/2006/table">
            <a:tbl>
              <a:tblPr/>
              <a:tblGrid>
                <a:gridCol w="1944960"/>
                <a:gridCol w="2376264"/>
                <a:gridCol w="2305001"/>
              </a:tblGrid>
              <a:tr h="5073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방문업소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방문목적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업소정보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80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전남 광양</a:t>
                      </a:r>
                      <a:r>
                        <a:rPr kumimoji="1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ko-KR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&lt;매실한우&gt;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매실한우는 어린 송아지 때부터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소에게 간식으로 매실을 먹임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한우불고기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식문화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즉석양념으로 고기소비 극대화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주소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전남 광양시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광양읍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     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죽림리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959-5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전화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(061)762-9178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메뉴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매실한우불고기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16,000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원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광주광역시 </a:t>
                      </a:r>
                      <a:r>
                        <a:rPr kumimoji="1" lang="ko-KR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&lt;</a:t>
                      </a: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한우</a:t>
                      </a:r>
                      <a:r>
                        <a:rPr kumimoji="1" lang="ko-KR" altLang="ko-KR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촌</a:t>
                      </a:r>
                      <a:r>
                        <a:rPr kumimoji="1" lang="ko-KR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&gt;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한우 농가가 직영하며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매일 도축한 저온숙성 고기를 사용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육회비빔밥과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잔여육을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사용한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쇠불고기로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매출극대화 실현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주소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광주광역시 서구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치평동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    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1002-13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전화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(062)383-1592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메뉴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육회비빔밥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7,000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원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     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석쇠불고기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15,000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원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광주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광역시 </a:t>
                      </a:r>
                      <a:r>
                        <a:rPr kumimoji="1" lang="ko-KR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&lt;송정금호축산&gt;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식당 뒤에 있는 도축장에서 직접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도축을 하여 그날 사용해 신선함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배가</a:t>
                      </a: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저지방부위 상품화</a:t>
                      </a: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, 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육사시미</a:t>
                      </a: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(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생고기</a:t>
                      </a:r>
                      <a:r>
                        <a:rPr kumimoji="1" lang="en-US" altLang="ko-K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), </a:t>
                      </a:r>
                      <a:r>
                        <a:rPr kumimoji="1" lang="ko-KR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생고기비빔밥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주소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광주광역시 광산구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     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운수동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47-4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전화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(062)941-6211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메뉴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한우생고기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30,000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원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     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한우육회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25,000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원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28" name="Picture 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256" y="2808376"/>
            <a:ext cx="1727200" cy="1439863"/>
          </a:xfrm>
          <a:prstGeom prst="rect">
            <a:avLst/>
          </a:prstGeom>
          <a:noFill/>
        </p:spPr>
      </p:pic>
      <p:pic>
        <p:nvPicPr>
          <p:cNvPr id="8230" name="Picture 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256" y="4605426"/>
            <a:ext cx="1727200" cy="1443038"/>
          </a:xfrm>
          <a:prstGeom prst="rect">
            <a:avLst/>
          </a:prstGeom>
          <a:noFill/>
        </p:spPr>
      </p:pic>
      <p:pic>
        <p:nvPicPr>
          <p:cNvPr id="8231" name="Picture 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256" y="6408826"/>
            <a:ext cx="1727200" cy="1439863"/>
          </a:xfrm>
          <a:prstGeom prst="rect">
            <a:avLst/>
          </a:prstGeom>
          <a:noFill/>
        </p:spPr>
      </p:pic>
      <p:sp>
        <p:nvSpPr>
          <p:cNvPr id="31" name="제목 1"/>
          <p:cNvSpPr txBox="1">
            <a:spLocks/>
          </p:cNvSpPr>
          <p:nvPr/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j-cs"/>
              </a:rPr>
              <a:t>제</a:t>
            </a:r>
            <a:r>
              <a:rPr kumimoji="1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j-cs"/>
              </a:rPr>
              <a:t>3</a:t>
            </a:r>
            <a:r>
              <a:rPr kumimoji="1" lang="ko-KR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j-cs"/>
              </a:rPr>
              <a:t>회 성공한우전문점 벤치마킹 투어 방문업소 세부내용</a:t>
            </a:r>
            <a:endParaRPr kumimoji="1" lang="en-US" altLang="ko-KR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바탕체" pitchFamily="17" charset="-127"/>
              <a:ea typeface="바탕체" pitchFamily="17" charset="-127"/>
              <a:cs typeface="+mj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j-cs"/>
              </a:rPr>
              <a:t> </a:t>
            </a:r>
            <a:endParaRPr kumimoji="1" lang="en-US" altLang="ko-KR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바탕체" pitchFamily="17" charset="-127"/>
              <a:ea typeface="바탕체" pitchFamily="17" charset="-127"/>
              <a:cs typeface="+mj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j-cs"/>
              </a:rPr>
              <a:t>&lt;1</a:t>
            </a:r>
            <a:r>
              <a:rPr kumimoji="1" lang="ko-KR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j-cs"/>
              </a:rPr>
              <a:t>일차</a:t>
            </a:r>
            <a:r>
              <a:rPr kumimoji="1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j-cs"/>
              </a:rPr>
              <a:t>&gt;</a:t>
            </a:r>
            <a:endParaRPr kumimoji="1" lang="ko-KR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바탕체" pitchFamily="17" charset="-127"/>
              <a:ea typeface="바탕체" pitchFamily="17" charset="-127"/>
              <a:cs typeface="+mj-cs"/>
            </a:endParaRPr>
          </a:p>
        </p:txBody>
      </p:sp>
      <p:pic>
        <p:nvPicPr>
          <p:cNvPr id="7" name="그림 6" descr="제목 없음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7408" y="4619624"/>
            <a:ext cx="1728192" cy="14645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 l="31303" t="29895" r="19085" b="23594"/>
          <a:stretch>
            <a:fillRect/>
          </a:stretch>
        </p:blipFill>
        <p:spPr bwMode="auto">
          <a:xfrm>
            <a:off x="236264" y="6444208"/>
            <a:ext cx="1728192" cy="14401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54" name="Group 38"/>
          <p:cNvGraphicFramePr>
            <a:graphicFrameLocks noGrp="1"/>
          </p:cNvGraphicFramePr>
          <p:nvPr/>
        </p:nvGraphicFramePr>
        <p:xfrm>
          <a:off x="115888" y="2051720"/>
          <a:ext cx="6626225" cy="4387082"/>
        </p:xfrm>
        <a:graphic>
          <a:graphicData uri="http://schemas.openxmlformats.org/drawingml/2006/table">
            <a:tbl>
              <a:tblPr/>
              <a:tblGrid>
                <a:gridCol w="1944960"/>
                <a:gridCol w="2376264"/>
                <a:gridCol w="2305001"/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방문업소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방문목적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업소정보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903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전남 나주</a:t>
                      </a: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ko-KR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&lt;</a:t>
                      </a:r>
                      <a:r>
                        <a:rPr kumimoji="1" lang="ko-KR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남평할매집</a:t>
                      </a:r>
                      <a:r>
                        <a:rPr kumimoji="1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&gt;</a:t>
                      </a:r>
                      <a:endParaRPr kumimoji="1" lang="ko-KR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나주곰탕은 저지방부위 상품화와 한우전문점에서 갈비탕을 대체 할 경쟁력 있는 국밥이 될 수 있음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주소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</a:t>
                      </a:r>
                      <a:r>
                        <a:rPr kumimoji="1" lang="ko-KR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전남 나주시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금계동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      19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전화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(061)334-4682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메뉴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곰탕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7,000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원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9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전남 장흥</a:t>
                      </a:r>
                      <a:r>
                        <a:rPr kumimoji="1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ko-KR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&lt;명희네식당&gt;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저지방부위 상품화 가능성 엿봄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전남 장흥군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(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지자체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)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이 적극 육성하고 있음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된장한우물회가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유명함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주소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전남 장흥군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장흥읍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바탕체" pitchFamily="17" charset="-127"/>
                        <a:ea typeface="바탕체" pitchFamily="17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     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예양리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158-1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전화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(061)862-3369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메뉴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: </a:t>
                      </a:r>
                      <a:r>
                        <a:rPr kumimoji="1" lang="ko-KR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된장한우물회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(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大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     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 </a:t>
                      </a: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40,000</a:t>
                      </a: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바탕체" pitchFamily="17" charset="-127"/>
                          <a:ea typeface="바탕체" pitchFamily="17" charset="-127"/>
                        </a:rPr>
                        <a:t>원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250" name="Picture 34" descr="urlkn74_20100405005437_12583297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256" y="2805025"/>
            <a:ext cx="1727200" cy="1584325"/>
          </a:xfrm>
          <a:prstGeom prst="rect">
            <a:avLst/>
          </a:prstGeom>
          <a:noFill/>
        </p:spPr>
      </p:pic>
      <p:pic>
        <p:nvPicPr>
          <p:cNvPr id="9253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256" y="4748125"/>
            <a:ext cx="1727200" cy="1539875"/>
          </a:xfrm>
          <a:prstGeom prst="rect">
            <a:avLst/>
          </a:prstGeom>
          <a:noFill/>
        </p:spPr>
      </p:pic>
      <p:sp>
        <p:nvSpPr>
          <p:cNvPr id="26" name="제목 1"/>
          <p:cNvSpPr txBox="1">
            <a:spLocks/>
          </p:cNvSpPr>
          <p:nvPr/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j-cs"/>
              </a:rPr>
              <a:t>제</a:t>
            </a:r>
            <a:r>
              <a:rPr kumimoji="1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j-cs"/>
              </a:rPr>
              <a:t>3</a:t>
            </a:r>
            <a:r>
              <a:rPr kumimoji="1" lang="ko-KR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j-cs"/>
              </a:rPr>
              <a:t>회 성공한우전문점 벤치마킹 투어 방문업소 세부내용</a:t>
            </a:r>
            <a:endParaRPr kumimoji="1" lang="en-US" altLang="ko-KR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바탕체" pitchFamily="17" charset="-127"/>
              <a:ea typeface="바탕체" pitchFamily="17" charset="-127"/>
              <a:cs typeface="+mj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sz="1600" kern="0" dirty="0" smtClean="0">
              <a:solidFill>
                <a:schemeClr val="tx2"/>
              </a:solidFill>
              <a:latin typeface="바탕체" pitchFamily="17" charset="-127"/>
              <a:ea typeface="바탕체" pitchFamily="17" charset="-127"/>
              <a:cs typeface="+mj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j-cs"/>
              </a:rPr>
              <a:t> </a:t>
            </a:r>
            <a:r>
              <a:rPr kumimoji="1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j-cs"/>
              </a:rPr>
              <a:t>&lt;2</a:t>
            </a:r>
            <a:r>
              <a:rPr kumimoji="1" lang="ko-KR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j-cs"/>
              </a:rPr>
              <a:t>일차</a:t>
            </a:r>
            <a:r>
              <a:rPr kumimoji="1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j-cs"/>
              </a:rPr>
              <a:t>&gt;</a:t>
            </a:r>
            <a:endParaRPr kumimoji="1" lang="ko-KR" alt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바탕체" pitchFamily="17" charset="-127"/>
              <a:ea typeface="바탕체" pitchFamily="17" charset="-127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390</Words>
  <Application>Microsoft Office PowerPoint</Application>
  <PresentationFormat>화면 슬라이드 쇼(4:3)</PresentationFormat>
  <Paragraphs>111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기본 디자인</vt:lpstr>
      <vt:lpstr>제3회 성공 한우전문점  벤치마킹 투어</vt:lpstr>
      <vt:lpstr> 별첨 1&gt;  제3회 성공 한우음식점 벤치마킹 투어 사업내용</vt:lpstr>
      <vt:lpstr>슬라이드 3</vt:lpstr>
      <vt:lpstr>슬라이드 4</vt:lpstr>
    </vt:vector>
  </TitlesOfParts>
  <Company>KOREA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snoopy</cp:lastModifiedBy>
  <cp:revision>21</cp:revision>
  <dcterms:created xsi:type="dcterms:W3CDTF">2010-04-16T06:28:18Z</dcterms:created>
  <dcterms:modified xsi:type="dcterms:W3CDTF">2010-07-01T00:45:31Z</dcterms:modified>
</cp:coreProperties>
</file>