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</p:sldIdLst>
  <p:sldSz cx="6858000" cy="9144000" type="screen4x3"/>
  <p:notesSz cx="6858000" cy="97234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05" autoAdjust="0"/>
    <p:restoredTop sz="99404" autoAdjust="0"/>
  </p:normalViewPr>
  <p:slideViewPr>
    <p:cSldViewPr>
      <p:cViewPr>
        <p:scale>
          <a:sx n="100" d="100"/>
          <a:sy n="100" d="100"/>
        </p:scale>
        <p:origin x="-1266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CD576-2C94-4D36-BE03-C78695E5915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68238-3F53-4FE6-95EA-09DE35271E6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B4F63-C277-4F3D-AB2C-0136D0C52B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A9EF8-1E47-4228-B72B-BEC7C3997EA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F2825-4773-43F3-BDD0-3D6614AE6CD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C8070-8565-46A3-9F57-0AF9D2FDBF3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D71B4-935A-4610-BB34-D808A5B63C2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E5BDB-3393-4B40-A83A-6408624D0FF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92BE1-D1A5-4FB5-8D23-89BFC6A63CB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EB760-6255-40C1-BB36-2A46BB6476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54142-48A5-47B4-A303-4D5A22A8073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3B14F62F-C2F1-4978-A8F8-D5A170D6E65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제목 1"/>
          <p:cNvSpPr>
            <a:spLocks noGrp="1"/>
          </p:cNvSpPr>
          <p:nvPr>
            <p:ph type="ctrTitle"/>
          </p:nvPr>
        </p:nvSpPr>
        <p:spPr>
          <a:xfrm>
            <a:off x="692696" y="1403648"/>
            <a:ext cx="5829300" cy="1960562"/>
          </a:xfrm>
        </p:spPr>
        <p:txBody>
          <a:bodyPr/>
          <a:lstStyle/>
          <a:p>
            <a:pPr algn="l" eaLnBrk="1" hangingPunct="1"/>
            <a:r>
              <a:rPr lang="ko-KR" altLang="en-US" sz="3200" dirty="0" smtClean="0">
                <a:latin typeface="바탕체" pitchFamily="17" charset="-127"/>
                <a:ea typeface="바탕체" pitchFamily="17" charset="-127"/>
              </a:rPr>
              <a:t>제</a:t>
            </a:r>
            <a:r>
              <a:rPr lang="en-US" altLang="ko-KR" sz="3200" dirty="0" smtClean="0">
                <a:latin typeface="바탕체" pitchFamily="17" charset="-127"/>
                <a:ea typeface="바탕체" pitchFamily="17" charset="-127"/>
              </a:rPr>
              <a:t>9</a:t>
            </a:r>
            <a:r>
              <a:rPr lang="ko-KR" altLang="en-US" sz="3200" dirty="0" smtClean="0">
                <a:latin typeface="바탕체" pitchFamily="17" charset="-127"/>
                <a:ea typeface="바탕체" pitchFamily="17" charset="-127"/>
              </a:rPr>
              <a:t>회</a:t>
            </a:r>
            <a:r>
              <a:rPr lang="en-US" altLang="ko-KR" sz="4000" dirty="0" smtClean="0">
                <a:latin typeface="바탕체" pitchFamily="17" charset="-127"/>
                <a:ea typeface="바탕체" pitchFamily="17" charset="-127"/>
              </a:rPr>
              <a:t/>
            </a:r>
            <a:br>
              <a:rPr lang="en-US" altLang="ko-KR" sz="4000" dirty="0" smtClean="0">
                <a:latin typeface="바탕체" pitchFamily="17" charset="-127"/>
                <a:ea typeface="바탕체" pitchFamily="17" charset="-127"/>
              </a:rPr>
            </a:br>
            <a:r>
              <a:rPr lang="ko-KR" altLang="en-US" sz="3600" dirty="0" smtClean="0">
                <a:latin typeface="바탕체" pitchFamily="17" charset="-127"/>
                <a:ea typeface="바탕체" pitchFamily="17" charset="-127"/>
              </a:rPr>
              <a:t>성공 한우음식점 </a:t>
            </a:r>
            <a:r>
              <a:rPr lang="en-US" altLang="ko-KR" sz="3600" dirty="0" smtClean="0">
                <a:latin typeface="바탕체" pitchFamily="17" charset="-127"/>
                <a:ea typeface="바탕체" pitchFamily="17" charset="-127"/>
              </a:rPr>
              <a:t/>
            </a:r>
            <a:br>
              <a:rPr lang="en-US" altLang="ko-KR" sz="3600" dirty="0" smtClean="0">
                <a:latin typeface="바탕체" pitchFamily="17" charset="-127"/>
                <a:ea typeface="바탕체" pitchFamily="17" charset="-127"/>
              </a:rPr>
            </a:br>
            <a:r>
              <a:rPr lang="ko-KR" altLang="en-US" sz="3600" dirty="0" smtClean="0">
                <a:latin typeface="바탕체" pitchFamily="17" charset="-127"/>
                <a:ea typeface="바탕체" pitchFamily="17" charset="-127"/>
              </a:rPr>
              <a:t>벤치마킹 투어 교육</a:t>
            </a:r>
            <a:r>
              <a:rPr lang="en-US" altLang="ko-KR" sz="3600" dirty="0" smtClean="0">
                <a:latin typeface="바탕체" pitchFamily="17" charset="-127"/>
                <a:ea typeface="바탕체" pitchFamily="17" charset="-127"/>
              </a:rPr>
              <a:t>(</a:t>
            </a:r>
            <a:r>
              <a:rPr lang="ko-KR" altLang="en-US" sz="3600" dirty="0" smtClean="0">
                <a:latin typeface="바탕체" pitchFamily="17" charset="-127"/>
                <a:ea typeface="바탕체" pitchFamily="17" charset="-127"/>
              </a:rPr>
              <a:t>안</a:t>
            </a:r>
            <a:r>
              <a:rPr lang="en-US" altLang="ko-KR" sz="3600" dirty="0" smtClean="0">
                <a:latin typeface="바탕체" pitchFamily="17" charset="-127"/>
                <a:ea typeface="바탕체" pitchFamily="17" charset="-127"/>
              </a:rPr>
              <a:t>)</a:t>
            </a:r>
            <a:endParaRPr lang="ko-KR" altLang="en-US" sz="3600" dirty="0" smtClean="0">
              <a:latin typeface="바탕체" pitchFamily="17" charset="-127"/>
              <a:ea typeface="바탕체" pitchFamily="17" charset="-127"/>
            </a:endParaRPr>
          </a:p>
        </p:txBody>
      </p:sp>
      <p:sp>
        <p:nvSpPr>
          <p:cNvPr id="13314" name="부제목 2"/>
          <p:cNvSpPr>
            <a:spLocks noGrp="1"/>
          </p:cNvSpPr>
          <p:nvPr>
            <p:ph type="subTitle" idx="1"/>
          </p:nvPr>
        </p:nvSpPr>
        <p:spPr>
          <a:xfrm>
            <a:off x="188491" y="5004048"/>
            <a:ext cx="6192837" cy="469900"/>
          </a:xfrm>
        </p:spPr>
        <p:txBody>
          <a:bodyPr/>
          <a:lstStyle/>
          <a:p>
            <a:pPr eaLnBrk="1" hangingPunct="1"/>
            <a:r>
              <a:rPr lang="en-US" altLang="ko-KR" sz="2300" dirty="0" smtClean="0">
                <a:latin typeface="바탕체" pitchFamily="17" charset="-127"/>
                <a:ea typeface="바탕체" pitchFamily="17" charset="-127"/>
              </a:rPr>
              <a:t>- </a:t>
            </a:r>
            <a:r>
              <a:rPr lang="ko-KR" altLang="en-US" sz="2300" dirty="0" smtClean="0">
                <a:latin typeface="바탕체" pitchFamily="17" charset="-127"/>
                <a:ea typeface="바탕체" pitchFamily="17" charset="-127"/>
              </a:rPr>
              <a:t>경기</a:t>
            </a:r>
            <a:r>
              <a:rPr lang="en-US" altLang="ko-KR" sz="2300" dirty="0" smtClean="0">
                <a:latin typeface="바탕체" pitchFamily="17" charset="-127"/>
                <a:ea typeface="바탕체" pitchFamily="17" charset="-127"/>
              </a:rPr>
              <a:t>&amp;</a:t>
            </a:r>
            <a:r>
              <a:rPr lang="ko-KR" altLang="en-US" sz="2300" dirty="0" smtClean="0">
                <a:latin typeface="바탕체" pitchFamily="17" charset="-127"/>
                <a:ea typeface="바탕체" pitchFamily="17" charset="-127"/>
              </a:rPr>
              <a:t>충남 </a:t>
            </a:r>
            <a:r>
              <a:rPr lang="en-US" altLang="ko-KR" sz="2300" dirty="0" smtClean="0">
                <a:latin typeface="바탕체" pitchFamily="17" charset="-127"/>
                <a:ea typeface="바탕체" pitchFamily="17" charset="-127"/>
              </a:rPr>
              <a:t>1</a:t>
            </a:r>
            <a:r>
              <a:rPr lang="ko-KR" altLang="en-US" sz="2300" dirty="0" smtClean="0">
                <a:latin typeface="바탕체" pitchFamily="17" charset="-127"/>
                <a:ea typeface="바탕체" pitchFamily="17" charset="-127"/>
              </a:rPr>
              <a:t>박 </a:t>
            </a:r>
            <a:r>
              <a:rPr lang="en-US" altLang="ko-KR" sz="2300" dirty="0" smtClean="0">
                <a:latin typeface="바탕체" pitchFamily="17" charset="-127"/>
                <a:ea typeface="바탕체" pitchFamily="17" charset="-127"/>
              </a:rPr>
              <a:t>2</a:t>
            </a:r>
            <a:r>
              <a:rPr lang="ko-KR" altLang="en-US" sz="2300" dirty="0" smtClean="0">
                <a:latin typeface="바탕체" pitchFamily="17" charset="-127"/>
                <a:ea typeface="바탕체" pitchFamily="17" charset="-127"/>
              </a:rPr>
              <a:t>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제목 1"/>
          <p:cNvSpPr>
            <a:spLocks noGrp="1"/>
          </p:cNvSpPr>
          <p:nvPr>
            <p:ph type="title"/>
          </p:nvPr>
        </p:nvSpPr>
        <p:spPr>
          <a:xfrm>
            <a:off x="188640" y="-36512"/>
            <a:ext cx="6408712" cy="1524000"/>
          </a:xfrm>
        </p:spPr>
        <p:txBody>
          <a:bodyPr/>
          <a:lstStyle/>
          <a:p>
            <a:pPr algn="l" eaLnBrk="1" hangingPunct="1"/>
            <a:r>
              <a:rPr lang="ko-KR" altLang="en-US" sz="2000" dirty="0" smtClean="0">
                <a:latin typeface="바탕체" pitchFamily="17" charset="-127"/>
                <a:ea typeface="바탕체" pitchFamily="17" charset="-127"/>
              </a:rPr>
              <a:t>별 첨 </a:t>
            </a:r>
            <a:r>
              <a:rPr lang="en-US" altLang="ko-KR" sz="2000" dirty="0" smtClean="0">
                <a:latin typeface="바탕체" pitchFamily="17" charset="-127"/>
                <a:ea typeface="바탕체" pitchFamily="17" charset="-127"/>
              </a:rPr>
              <a:t>1&gt;</a:t>
            </a:r>
            <a:r>
              <a:rPr lang="en-US" altLang="ko-KR" sz="3000" dirty="0" smtClean="0">
                <a:latin typeface="바탕체" pitchFamily="17" charset="-127"/>
                <a:ea typeface="바탕체" pitchFamily="17" charset="-127"/>
              </a:rPr>
              <a:t/>
            </a:r>
            <a:br>
              <a:rPr lang="en-US" altLang="ko-KR" sz="3000" dirty="0" smtClean="0">
                <a:latin typeface="바탕체" pitchFamily="17" charset="-127"/>
                <a:ea typeface="바탕체" pitchFamily="17" charset="-127"/>
              </a:rPr>
            </a:br>
            <a:r>
              <a:rPr lang="ko-KR" altLang="en-US" sz="1800" dirty="0" smtClean="0">
                <a:latin typeface="바탕체" pitchFamily="17" charset="-127"/>
                <a:ea typeface="바탕체" pitchFamily="17" charset="-127"/>
              </a:rPr>
              <a:t>제</a:t>
            </a:r>
            <a:r>
              <a:rPr lang="en-US" altLang="ko-KR" sz="1800" dirty="0" smtClean="0">
                <a:latin typeface="바탕체" pitchFamily="17" charset="-127"/>
                <a:ea typeface="바탕체" pitchFamily="17" charset="-127"/>
              </a:rPr>
              <a:t>9</a:t>
            </a:r>
            <a:r>
              <a:rPr lang="ko-KR" altLang="en-US" sz="1800" dirty="0" smtClean="0">
                <a:latin typeface="바탕체" pitchFamily="17" charset="-127"/>
                <a:ea typeface="바탕체" pitchFamily="17" charset="-127"/>
              </a:rPr>
              <a:t>회</a:t>
            </a:r>
            <a:r>
              <a:rPr lang="ko-KR" altLang="en-US" sz="3000" dirty="0" smtClean="0">
                <a:latin typeface="바탕체" pitchFamily="17" charset="-127"/>
                <a:ea typeface="바탕체" pitchFamily="17" charset="-127"/>
              </a:rPr>
              <a:t> </a:t>
            </a:r>
            <a:r>
              <a:rPr lang="ko-KR" altLang="en-US" sz="1800" dirty="0" smtClean="0">
                <a:latin typeface="바탕체" pitchFamily="17" charset="-127"/>
                <a:ea typeface="바탕체" pitchFamily="17" charset="-127"/>
              </a:rPr>
              <a:t>성공한우음식점 </a:t>
            </a:r>
            <a:r>
              <a:rPr lang="ko-KR" altLang="en-US" sz="1800" dirty="0" smtClean="0">
                <a:latin typeface="바탕체" pitchFamily="17" charset="-127"/>
                <a:ea typeface="바탕체" pitchFamily="17" charset="-127"/>
              </a:rPr>
              <a:t>벤치마킹 투어 교육 일정표 </a:t>
            </a:r>
            <a:endParaRPr lang="en-US" altLang="ko-KR" sz="1800" dirty="0" smtClean="0">
              <a:latin typeface="바탕체" pitchFamily="17" charset="-127"/>
              <a:ea typeface="바탕체" pitchFamily="17" charset="-127"/>
            </a:endParaRPr>
          </a:p>
        </p:txBody>
      </p:sp>
      <p:graphicFrame>
        <p:nvGraphicFramePr>
          <p:cNvPr id="14381" name="Group 45"/>
          <p:cNvGraphicFramePr>
            <a:graphicFrameLocks noGrp="1"/>
          </p:cNvGraphicFramePr>
          <p:nvPr>
            <p:ph idx="1"/>
          </p:nvPr>
        </p:nvGraphicFramePr>
        <p:xfrm>
          <a:off x="115888" y="1248652"/>
          <a:ext cx="6626225" cy="483551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20824"/>
                <a:gridCol w="1862038"/>
                <a:gridCol w="4043363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구분</a:t>
                      </a:r>
                      <a:endParaRPr kumimoji="0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방문업소</a:t>
                      </a:r>
                      <a:endParaRPr kumimoji="0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투어 교육 내용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 horzOverflow="overflow"/>
                </a:tc>
              </a:tr>
              <a:tr h="276597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1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일차</a:t>
                      </a:r>
                      <a:endParaRPr kumimoji="0" lang="en-US" altLang="ko-KR" sz="1100" u="none" strike="noStrike" cap="none" normalizeH="0" baseline="0" dirty="0" smtClean="0">
                        <a:ln>
                          <a:noFill/>
                        </a:ln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5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월</a:t>
                      </a: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25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일</a:t>
                      </a:r>
                      <a:endParaRPr kumimoji="0" lang="en-US" altLang="ko-KR" sz="1100" u="none" strike="noStrike" cap="none" normalizeH="0" baseline="0" dirty="0" smtClean="0">
                        <a:ln>
                          <a:noFill/>
                        </a:ln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(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수</a:t>
                      </a: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)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등록</a:t>
                      </a: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, 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출발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810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경기 용인</a:t>
                      </a:r>
                      <a:endParaRPr kumimoji="0" lang="en-US" altLang="ko-KR" sz="1100" u="none" strike="noStrike" cap="none" normalizeH="0" baseline="0" dirty="0" smtClean="0">
                        <a:ln>
                          <a:noFill/>
                        </a:ln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&lt;</a:t>
                      </a:r>
                      <a:r>
                        <a:rPr kumimoji="0" lang="ko-KR" alt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몽인각</a:t>
                      </a: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&gt;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* </a:t>
                      </a:r>
                      <a:r>
                        <a:rPr kumimoji="0" lang="ko-KR" alt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고품격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 한우한정식을 판매</a:t>
                      </a: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. </a:t>
                      </a:r>
                      <a:b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</a:b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* </a:t>
                      </a:r>
                      <a:r>
                        <a:rPr kumimoji="0" lang="ko-KR" alt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한옥부띠크호텔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 </a:t>
                      </a: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‘</a:t>
                      </a:r>
                      <a:r>
                        <a:rPr kumimoji="0" lang="ko-KR" alt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락고재</a:t>
                      </a: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’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를 상업적으로 탈바꿈 시켜 한옥전통성을 계승하며 한정식을 접목시킴</a:t>
                      </a: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.</a:t>
                      </a:r>
                      <a:b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</a:b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* 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인테리어와 함께 고급 한정식 메뉴 벤치마킹</a:t>
                      </a: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.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 horzOverflow="overflow"/>
                </a:tc>
              </a:tr>
              <a:tr h="3905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강연</a:t>
                      </a: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1. 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이론강연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* 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발효과학으로 증명되는 효소의 건강학과 한우음식점에서의 활용범위 강연</a:t>
                      </a:r>
                      <a:endParaRPr kumimoji="0" lang="en-US" altLang="ko-KR" sz="1100" u="none" strike="noStrike" cap="none" normalizeH="0" baseline="0" dirty="0" smtClean="0">
                        <a:ln>
                          <a:noFill/>
                        </a:ln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* 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한국발효효소교육원 서정만 원장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 horzOverflow="overflow"/>
                </a:tc>
              </a:tr>
              <a:tr h="3905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충남 연기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&lt;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한국발효효소교육원</a:t>
                      </a: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&gt;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* 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건강한 </a:t>
                      </a:r>
                      <a:r>
                        <a:rPr kumimoji="0" lang="ko-KR" alt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먹을거리</a:t>
                      </a: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 ‘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효소</a:t>
                      </a: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’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를 전문적으로 교육하는 교육원</a:t>
                      </a: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* </a:t>
                      </a:r>
                      <a:r>
                        <a:rPr kumimoji="0" lang="ko-KR" alt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약선요리의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 천연소스</a:t>
                      </a: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, 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전통궁중요리</a:t>
                      </a: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, 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천연양념</a:t>
                      </a: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, 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장아찌 등 다양한 연구분야에 대한 설명과 교육원 견학</a:t>
                      </a: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.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 horzOverflow="overflow"/>
                </a:tc>
              </a:tr>
              <a:tr h="3714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충남 천안</a:t>
                      </a:r>
                      <a:endParaRPr kumimoji="0" lang="en-US" altLang="ko-KR" sz="1100" u="none" strike="noStrike" cap="none" normalizeH="0" baseline="0" dirty="0" smtClean="0">
                        <a:ln>
                          <a:noFill/>
                        </a:ln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&lt;</a:t>
                      </a:r>
                      <a:r>
                        <a:rPr kumimoji="0" lang="ko-KR" alt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한우사랑과용궁가든</a:t>
                      </a: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&gt;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* </a:t>
                      </a:r>
                      <a:r>
                        <a:rPr kumimoji="0" lang="ko-KR" alt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한우판매인증점</a:t>
                      </a: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.</a:t>
                      </a:r>
                      <a:b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</a:b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* 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한우 맛을 업그레이드 하기 위해 부위별로 최대 </a:t>
                      </a: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60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일 숙성시킨 한우고기 판매</a:t>
                      </a: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. </a:t>
                      </a:r>
                      <a:b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</a:b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* </a:t>
                      </a:r>
                      <a:r>
                        <a:rPr kumimoji="0" lang="ko-KR" alt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소셜커머스</a:t>
                      </a: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(SNS)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마케팅을 통한 매출 </a:t>
                      </a:r>
                      <a:r>
                        <a:rPr kumimoji="0" lang="ko-KR" alt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극대화기법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 벤치마킹</a:t>
                      </a: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.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 horzOverflow="overflow"/>
                </a:tc>
              </a:tr>
              <a:tr h="3714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강연</a:t>
                      </a: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2. 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조리강연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* 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한우음식점에서 응용 가능한 사이드 메뉴와 점심 </a:t>
                      </a:r>
                      <a:r>
                        <a:rPr kumimoji="0" lang="ko-KR" alt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단품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 메뉴 강연</a:t>
                      </a: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/>
                      </a:r>
                      <a:b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</a:b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* 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한정식 프랜차이즈 마실 박혜란 조리과장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 horzOverflow="overflow"/>
                </a:tc>
              </a:tr>
              <a:tr h="2561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천안 또는 연기 숙소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graphicFrame>
        <p:nvGraphicFramePr>
          <p:cNvPr id="14389" name="Group 53"/>
          <p:cNvGraphicFramePr>
            <a:graphicFrameLocks noGrp="1"/>
          </p:cNvGraphicFramePr>
          <p:nvPr/>
        </p:nvGraphicFramePr>
        <p:xfrm>
          <a:off x="116632" y="6228184"/>
          <a:ext cx="6626225" cy="280831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20080"/>
                <a:gridCol w="1862782"/>
                <a:gridCol w="4043363"/>
              </a:tblGrid>
              <a:tr h="295706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2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일차</a:t>
                      </a:r>
                      <a:endParaRPr kumimoji="0" lang="en-US" altLang="ko-KR" sz="1100" u="none" strike="noStrike" cap="none" normalizeH="0" baseline="0" dirty="0" smtClean="0">
                        <a:ln>
                          <a:noFill/>
                        </a:ln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5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월</a:t>
                      </a: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26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일</a:t>
                      </a:r>
                      <a:endParaRPr kumimoji="0" lang="en-US" altLang="ko-KR" sz="1100" u="none" strike="noStrike" cap="none" normalizeH="0" baseline="0" dirty="0" smtClean="0">
                        <a:ln>
                          <a:noFill/>
                        </a:ln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(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목</a:t>
                      </a: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)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숙소 출발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7844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충남 연기 </a:t>
                      </a:r>
                      <a:endParaRPr kumimoji="0" lang="en-US" altLang="ko-KR" sz="1100" u="none" strike="noStrike" cap="none" normalizeH="0" baseline="0" dirty="0" smtClean="0">
                        <a:ln>
                          <a:noFill/>
                        </a:ln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&lt;</a:t>
                      </a:r>
                      <a:r>
                        <a:rPr kumimoji="0" lang="ko-KR" alt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장향</a:t>
                      </a: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&gt;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* </a:t>
                      </a:r>
                      <a:r>
                        <a:rPr kumimoji="0" lang="ko-KR" alt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전통장류한정식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 판매</a:t>
                      </a: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.</a:t>
                      </a:r>
                      <a:b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</a:b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* </a:t>
                      </a:r>
                      <a:r>
                        <a:rPr kumimoji="0" lang="ko-KR" alt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장향정식</a:t>
                      </a: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, 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뒤웅박정식</a:t>
                      </a: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 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등 뒤웅박고을에서 직접 생산한 </a:t>
                      </a:r>
                      <a:r>
                        <a:rPr kumimoji="0" lang="ko-KR" alt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장류를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 활용한 한정식 메뉴 시식</a:t>
                      </a: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.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 horzOverflow="overflow"/>
                </a:tc>
              </a:tr>
              <a:tr h="7200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충남 연기</a:t>
                      </a:r>
                      <a:endParaRPr kumimoji="0" lang="en-US" altLang="ko-KR" sz="1100" u="none" strike="noStrike" cap="none" normalizeH="0" baseline="0" dirty="0" smtClean="0">
                        <a:ln>
                          <a:noFill/>
                        </a:ln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&lt;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뒤웅박고을</a:t>
                      </a: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&gt;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* 국내 최초 </a:t>
                      </a:r>
                      <a:r>
                        <a:rPr kumimoji="0" lang="ko-KR" alt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전통장류테마공원</a:t>
                      </a: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/>
                      </a:r>
                      <a:b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</a:b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* 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전통 </a:t>
                      </a:r>
                      <a:r>
                        <a:rPr kumimoji="0" lang="ko-KR" alt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장류를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 현대에 널리 보급하여 참살이 </a:t>
                      </a:r>
                      <a:r>
                        <a:rPr kumimoji="0" lang="ko-KR" alt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식문화를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 계승하고자 하는 뒤웅박고을의 경영 방침 벤치마킹</a:t>
                      </a: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.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 horzOverflow="overflow"/>
                </a:tc>
              </a:tr>
              <a:tr h="7200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경기 파주</a:t>
                      </a:r>
                      <a:endParaRPr kumimoji="0" lang="en-US" altLang="ko-KR" sz="1100" u="none" strike="noStrike" cap="none" normalizeH="0" baseline="0" dirty="0" smtClean="0">
                        <a:ln>
                          <a:noFill/>
                        </a:ln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&lt;</a:t>
                      </a:r>
                      <a:r>
                        <a:rPr kumimoji="0" lang="ko-KR" alt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야당리외식공간</a:t>
                      </a: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&gt;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* 정육과 활어를 한 곳에서 판매하는 이색외식공간</a:t>
                      </a: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.</a:t>
                      </a:r>
                      <a:b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</a:b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* 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유통 과정을 생략해 도매 </a:t>
                      </a:r>
                      <a:r>
                        <a:rPr kumimoji="0" lang="ko-KR" alt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직판형으로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 판매하는 판매기법과 고객 서비스 기법에 대해 벤치마킹</a:t>
                      </a: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.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 horzOverflow="overflow"/>
                </a:tc>
              </a:tr>
              <a:tr h="28803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투어 해산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8" name="Group 100"/>
          <p:cNvGraphicFramePr>
            <a:graphicFrameLocks noGrp="1"/>
          </p:cNvGraphicFramePr>
          <p:nvPr/>
        </p:nvGraphicFramePr>
        <p:xfrm>
          <a:off x="115143" y="1475656"/>
          <a:ext cx="6626225" cy="7132616"/>
        </p:xfrm>
        <a:graphic>
          <a:graphicData uri="http://schemas.openxmlformats.org/drawingml/2006/table">
            <a:tbl>
              <a:tblPr/>
              <a:tblGrid>
                <a:gridCol w="1873250"/>
                <a:gridCol w="2663825"/>
                <a:gridCol w="2089150"/>
              </a:tblGrid>
              <a:tr h="2153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방문 업소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방문 목적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업소 정보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4517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경기 용인시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&lt;</a:t>
                      </a: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몽인각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&gt;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한옥한정식이라는 테마로 한우한정식을 내는 한우 생등심 전문점</a:t>
                      </a:r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. </a:t>
                      </a:r>
                      <a:r>
                        <a:rPr lang="ko-KR" altLang="en-US" sz="1100" kern="1200" dirty="0" err="1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한옥부띠크호텔</a:t>
                      </a:r>
                      <a:r>
                        <a:rPr lang="ko-KR" altLang="en-US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 </a:t>
                      </a:r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‘</a:t>
                      </a:r>
                      <a:r>
                        <a:rPr lang="ko-KR" altLang="en-US" sz="1100" kern="1200" dirty="0" err="1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락고재</a:t>
                      </a:r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’</a:t>
                      </a:r>
                      <a:r>
                        <a:rPr lang="ko-KR" altLang="en-US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를 운영하는 대표가 만든 음식점으로 한옥 전통성을 계승하는 인테리어와 </a:t>
                      </a:r>
                      <a:r>
                        <a:rPr lang="ko-KR" altLang="en-US" sz="1100" kern="1200" dirty="0" err="1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고품격</a:t>
                      </a:r>
                      <a:r>
                        <a:rPr lang="ko-KR" altLang="en-US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 한우한정식을 맛 볼 수 있다</a:t>
                      </a:r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.</a:t>
                      </a:r>
                      <a:endParaRPr lang="ko-KR" altLang="en-US" sz="1100" kern="1200" dirty="0" smtClean="0">
                        <a:solidFill>
                          <a:schemeClr val="tx1"/>
                        </a:solidFill>
                        <a:latin typeface="바탕체" pitchFamily="17" charset="-127"/>
                        <a:ea typeface="바탕체" pitchFamily="17" charset="-127"/>
                        <a:cs typeface="+mn-cs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주소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경기도 용인시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기흥구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상갈동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144-8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-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전화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031-283-3410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메뉴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점심특선 한정식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15,000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원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/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한우편채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19,000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원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/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살치살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33,000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원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강연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1.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&lt;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한국발효효소교육원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&gt;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* 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발효과학으로 증명되는 효소의 건강학과 한우음식점에서의 활용범위 강연</a:t>
                      </a:r>
                      <a:endParaRPr kumimoji="0" lang="en-US" altLang="ko-KR" sz="1100" u="none" strike="noStrike" cap="none" normalizeH="0" baseline="0" dirty="0" smtClean="0">
                        <a:ln>
                          <a:noFill/>
                        </a:ln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* 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한국발효효소교육원 서정만 원장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-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충남 연기 한국발효효소교육원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281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충남 연기군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&lt;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한국발효효소교육원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&gt;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건강한 </a:t>
                      </a:r>
                      <a:r>
                        <a:rPr lang="ko-KR" altLang="en-US" sz="1100" kern="1200" dirty="0" err="1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먹을거리</a:t>
                      </a:r>
                      <a:r>
                        <a:rPr lang="ko-KR" altLang="en-US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 ‘효소’</a:t>
                      </a:r>
                      <a:r>
                        <a:rPr lang="ko-KR" altLang="en-US" sz="1100" kern="1200" dirty="0" err="1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를</a:t>
                      </a:r>
                      <a:r>
                        <a:rPr lang="ko-KR" altLang="en-US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 전문적으로 교육하는 연구원</a:t>
                      </a:r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. </a:t>
                      </a:r>
                      <a:r>
                        <a:rPr lang="ko-KR" altLang="en-US" sz="1100" kern="1200" dirty="0" err="1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약선요리의</a:t>
                      </a:r>
                      <a:r>
                        <a:rPr lang="ko-KR" altLang="en-US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 천연소스</a:t>
                      </a:r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. </a:t>
                      </a:r>
                      <a:r>
                        <a:rPr lang="ko-KR" altLang="en-US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기능성음료</a:t>
                      </a:r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, </a:t>
                      </a:r>
                      <a:r>
                        <a:rPr lang="ko-KR" altLang="en-US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전통궁중요리</a:t>
                      </a:r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, </a:t>
                      </a:r>
                      <a:r>
                        <a:rPr lang="ko-KR" altLang="en-US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천연양념 및 천연소스 장아찌 등을 연구하며 건강한 음식문화를 위해 교육원생을 육성하고 있다</a:t>
                      </a:r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.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주소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충남 연기군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소정면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고등리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122-12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-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전화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041-864-5400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42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충남 천안시 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&lt;</a:t>
                      </a: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한우사랑과용궁가든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&gt;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 err="1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한우판매인증점</a:t>
                      </a:r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.</a:t>
                      </a:r>
                      <a:r>
                        <a:rPr lang="en-US" altLang="ko-KR" sz="1100" kern="1200" baseline="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 </a:t>
                      </a:r>
                      <a:r>
                        <a:rPr lang="ko-KR" altLang="en-US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최대 </a:t>
                      </a:r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60</a:t>
                      </a:r>
                      <a:r>
                        <a:rPr lang="ko-KR" altLang="en-US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일까지 숙성한 한우고기를 판매</a:t>
                      </a:r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. </a:t>
                      </a:r>
                      <a:r>
                        <a:rPr lang="ko-KR" altLang="en-US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또한 최고 등급의 한우를 찾기 위해 늘 휴대용 초음파장치를 들고 </a:t>
                      </a:r>
                      <a:r>
                        <a:rPr lang="ko-KR" altLang="en-US" sz="1100" kern="1200" dirty="0" err="1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원육구매를</a:t>
                      </a:r>
                      <a:r>
                        <a:rPr lang="ko-KR" altLang="en-US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 다니는 대표의 노하우 공개</a:t>
                      </a:r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또한 최근 유행하는 </a:t>
                      </a: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SNS</a:t>
                      </a: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마케팅을 도입 </a:t>
                      </a:r>
                      <a:r>
                        <a:rPr kumimoji="1" lang="ko-KR" altLang="en-US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소셜커머스</a:t>
                      </a: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 판매를 시작한 응용력에 대해 벤치마킹</a:t>
                      </a: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.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주소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충남 천안시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서북구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성환읍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매주리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377-1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-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전화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041-582-0080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메뉴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등심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200g 6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만원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차돌박이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200g 36,000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원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육회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250g 3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만원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강연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2.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조리강연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*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한우음식점 사이드메뉴와 점심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,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정찬 메뉴 조리 강연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* 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한정식 프랜차이즈 마실 박혜란 조리과장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-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충남 천안 마실 조리교육장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74" name="Picture 30"/>
          <p:cNvPicPr>
            <a:picLocks noChangeAspect="1" noChangeArrowheads="1"/>
          </p:cNvPicPr>
          <p:nvPr/>
        </p:nvPicPr>
        <p:blipFill>
          <a:blip r:embed="rId2" cstate="print"/>
          <a:srcRect l="27312" t="28125" r="19531" b="42999"/>
          <a:stretch>
            <a:fillRect/>
          </a:stretch>
        </p:blipFill>
        <p:spPr bwMode="auto">
          <a:xfrm>
            <a:off x="188640" y="2051720"/>
            <a:ext cx="17272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" name="Picture 31"/>
          <p:cNvPicPr>
            <a:picLocks noChangeAspect="1" noChangeArrowheads="1"/>
          </p:cNvPicPr>
          <p:nvPr/>
        </p:nvPicPr>
        <p:blipFill>
          <a:blip r:embed="rId3" cstate="print"/>
          <a:srcRect l="58531" t="47249" r="19814" b="33501"/>
          <a:stretch>
            <a:fillRect/>
          </a:stretch>
        </p:blipFill>
        <p:spPr bwMode="auto">
          <a:xfrm>
            <a:off x="188640" y="4427985"/>
            <a:ext cx="1727200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32"/>
          <p:cNvPicPr>
            <a:picLocks noChangeAspect="1" noChangeArrowheads="1"/>
          </p:cNvPicPr>
          <p:nvPr/>
        </p:nvPicPr>
        <p:blipFill>
          <a:blip r:embed="rId4" cstate="print"/>
          <a:srcRect l="57500" t="34250" r="23470" b="39500"/>
          <a:stretch>
            <a:fillRect/>
          </a:stretch>
        </p:blipFill>
        <p:spPr bwMode="auto">
          <a:xfrm>
            <a:off x="188640" y="6228184"/>
            <a:ext cx="17272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제목 1"/>
          <p:cNvSpPr txBox="1">
            <a:spLocks/>
          </p:cNvSpPr>
          <p:nvPr/>
        </p:nvSpPr>
        <p:spPr bwMode="auto">
          <a:xfrm>
            <a:off x="0" y="0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ko-KR" altLang="en-US" sz="2400" dirty="0" smtClean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제</a:t>
            </a:r>
            <a:r>
              <a:rPr lang="en-US" altLang="ko-KR" sz="2400" dirty="0" smtClean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9</a:t>
            </a:r>
            <a:r>
              <a:rPr lang="ko-KR" altLang="en-US" sz="2400" dirty="0" smtClean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회</a:t>
            </a:r>
            <a:endParaRPr lang="en-US" altLang="ko-KR" sz="2400" dirty="0" smtClean="0">
              <a:solidFill>
                <a:schemeClr val="tx2"/>
              </a:solidFill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sz="2400" dirty="0" smtClean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성공한우음식점 </a:t>
            </a:r>
            <a:r>
              <a:rPr lang="ko-KR" altLang="en-US" sz="2400" dirty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벤치마킹 투어 </a:t>
            </a:r>
            <a:r>
              <a:rPr lang="ko-KR" altLang="en-US" sz="2400" dirty="0" smtClean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교육</a:t>
            </a:r>
            <a:endParaRPr lang="en-US" altLang="ko-KR" sz="2400" dirty="0" smtClean="0">
              <a:solidFill>
                <a:schemeClr val="tx2"/>
              </a:solidFill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sz="2400" dirty="0" smtClean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세부내용 </a:t>
            </a:r>
            <a:r>
              <a:rPr lang="en-US" altLang="ko-KR" sz="2400" dirty="0" smtClean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&lt;1</a:t>
            </a:r>
            <a:r>
              <a:rPr lang="ko-KR" altLang="en-US" sz="2400" dirty="0" smtClean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일차</a:t>
            </a:r>
            <a:r>
              <a:rPr lang="en-US" altLang="ko-KR" sz="2400" dirty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&gt;</a:t>
            </a:r>
            <a:endParaRPr lang="ko-KR" altLang="en-US" sz="2400" dirty="0">
              <a:solidFill>
                <a:schemeClr val="tx2"/>
              </a:solidFill>
              <a:latin typeface="바탕체" pitchFamily="17" charset="-127"/>
              <a:ea typeface="바탕체" pitchFamily="17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8" name="Group 100"/>
          <p:cNvGraphicFramePr>
            <a:graphicFrameLocks noGrp="1"/>
          </p:cNvGraphicFramePr>
          <p:nvPr/>
        </p:nvGraphicFramePr>
        <p:xfrm>
          <a:off x="115143" y="1547664"/>
          <a:ext cx="6626225" cy="5256584"/>
        </p:xfrm>
        <a:graphic>
          <a:graphicData uri="http://schemas.openxmlformats.org/drawingml/2006/table">
            <a:tbl>
              <a:tblPr/>
              <a:tblGrid>
                <a:gridCol w="1873250"/>
                <a:gridCol w="2663825"/>
                <a:gridCol w="2089150"/>
              </a:tblGrid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방문 업소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방문 목적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업소 정보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5841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충남 연기군 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&lt;</a:t>
                      </a: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장향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&gt;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뒤웅박고을 내에 위치한 </a:t>
                      </a:r>
                      <a:r>
                        <a:rPr lang="ko-KR" altLang="en-US" sz="1100" kern="1200" dirty="0" err="1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전통장류전문음식점</a:t>
                      </a:r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. </a:t>
                      </a:r>
                      <a:r>
                        <a:rPr lang="ko-KR" altLang="en-US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뒤웅박고을에서 생산하는 </a:t>
                      </a:r>
                      <a:r>
                        <a:rPr lang="ko-KR" altLang="en-US" sz="1100" kern="1200" dirty="0" err="1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전통장류를</a:t>
                      </a:r>
                      <a:r>
                        <a:rPr lang="ko-KR" altLang="en-US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 활용해 한정식을 판매하고 있음</a:t>
                      </a:r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. </a:t>
                      </a:r>
                      <a:r>
                        <a:rPr lang="ko-KR" altLang="en-US" sz="1100" kern="1200" dirty="0" err="1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장류를</a:t>
                      </a:r>
                      <a:r>
                        <a:rPr lang="ko-KR" altLang="en-US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 활용한 사이드 메뉴부터 정찬 메뉴까지 다양한 요리를 벤치마킹</a:t>
                      </a:r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.</a:t>
                      </a:r>
                      <a:endParaRPr lang="ko-KR" altLang="en-US" sz="1100" kern="1200" dirty="0" smtClean="0">
                        <a:solidFill>
                          <a:schemeClr val="tx1"/>
                        </a:solidFill>
                        <a:latin typeface="바탕체" pitchFamily="17" charset="-127"/>
                        <a:ea typeface="바탕체" pitchFamily="17" charset="-127"/>
                        <a:cs typeface="+mn-cs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주소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충남 연기군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전동면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청송리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-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전화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1588-0093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-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메뉴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장향정식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13,000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원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/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특선정식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18,000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원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/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뒤웅박정식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25,000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원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6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충남 연기군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&lt;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뒤웅박고을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&gt;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전통 </a:t>
                      </a:r>
                      <a:r>
                        <a:rPr lang="ko-KR" altLang="en-US" sz="1100" kern="1200" dirty="0" err="1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장류를</a:t>
                      </a:r>
                      <a:r>
                        <a:rPr lang="ko-KR" altLang="en-US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 현대에 널리 보급하여 건강한 참살이 </a:t>
                      </a:r>
                      <a:r>
                        <a:rPr lang="ko-KR" altLang="en-US" sz="1100" kern="1200" dirty="0" err="1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식문화를</a:t>
                      </a:r>
                      <a:r>
                        <a:rPr lang="ko-KR" altLang="en-US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 계승하고자 조성된 국내 최초 </a:t>
                      </a:r>
                      <a:r>
                        <a:rPr lang="ko-KR" altLang="en-US" sz="1100" kern="1200" dirty="0" err="1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장류테마마을</a:t>
                      </a:r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. </a:t>
                      </a:r>
                      <a:endParaRPr lang="ko-KR" altLang="en-US" sz="1100" kern="1200" dirty="0" smtClean="0">
                        <a:solidFill>
                          <a:schemeClr val="tx1"/>
                        </a:solidFill>
                        <a:latin typeface="바탕체" pitchFamily="17" charset="-127"/>
                        <a:ea typeface="바탕체" pitchFamily="17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전통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장류를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활용한 식생활과 이것이 한우와 어떻게 접목해 활용하면 좋을 것인지 뒤웅박고을 대표의 말을 듣는 시간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.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주소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충남 연기군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전동면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청송리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-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전화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1588-0093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281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경기도 파주시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&lt;</a:t>
                      </a: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야당리외식공간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&gt;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이색외식공간으로 정육과 활어를 한 곳에서 판매하는 대형 한우전문점</a:t>
                      </a:r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. </a:t>
                      </a:r>
                      <a:r>
                        <a:rPr lang="ko-KR" altLang="en-US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유통 과정을 생략해 </a:t>
                      </a:r>
                      <a:r>
                        <a:rPr lang="ko-KR" altLang="en-US" sz="1100" kern="1200" dirty="0" err="1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도매직판형으로</a:t>
                      </a:r>
                      <a:r>
                        <a:rPr lang="ko-KR" altLang="en-US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 판매하는 판매기법과 두 마리 토끼를 잡기 위해 실시하는 고객 서비스 기법에 대해 벤치마킹</a:t>
                      </a:r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.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주소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경기도 파주시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교하읍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야당리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466-59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-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전화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031-948-8852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-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메뉴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광어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1kg 21,000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원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/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한우살치살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200g 23,000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원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/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상차림비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3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천원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98" name="Picture 22"/>
          <p:cNvPicPr>
            <a:picLocks noChangeAspect="1" noChangeArrowheads="1"/>
          </p:cNvPicPr>
          <p:nvPr/>
        </p:nvPicPr>
        <p:blipFill>
          <a:blip r:embed="rId2" cstate="print"/>
          <a:srcRect l="28625" t="30750" r="12312" b="17625"/>
          <a:stretch>
            <a:fillRect/>
          </a:stretch>
        </p:blipFill>
        <p:spPr bwMode="auto">
          <a:xfrm>
            <a:off x="188913" y="3851920"/>
            <a:ext cx="175736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24"/>
          <p:cNvPicPr>
            <a:picLocks noChangeAspect="1" noChangeArrowheads="1"/>
          </p:cNvPicPr>
          <p:nvPr/>
        </p:nvPicPr>
        <p:blipFill>
          <a:blip r:embed="rId3" cstate="print"/>
          <a:srcRect l="27031" t="21124" r="27032" b="38625"/>
          <a:stretch>
            <a:fillRect/>
          </a:stretch>
        </p:blipFill>
        <p:spPr bwMode="auto">
          <a:xfrm>
            <a:off x="188913" y="5508104"/>
            <a:ext cx="17272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0" name="Picture 34"/>
          <p:cNvPicPr>
            <a:picLocks noChangeAspect="1" noChangeArrowheads="1"/>
          </p:cNvPicPr>
          <p:nvPr/>
        </p:nvPicPr>
        <p:blipFill>
          <a:blip r:embed="rId4" cstate="print"/>
          <a:srcRect l="41469" t="31625" r="27032" b="32500"/>
          <a:stretch>
            <a:fillRect/>
          </a:stretch>
        </p:blipFill>
        <p:spPr bwMode="auto">
          <a:xfrm>
            <a:off x="188913" y="2267745"/>
            <a:ext cx="17272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제목 1"/>
          <p:cNvSpPr txBox="1">
            <a:spLocks/>
          </p:cNvSpPr>
          <p:nvPr/>
        </p:nvSpPr>
        <p:spPr bwMode="auto">
          <a:xfrm>
            <a:off x="0" y="0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ko-KR" altLang="en-US" sz="2400" dirty="0" smtClean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제</a:t>
            </a:r>
            <a:r>
              <a:rPr lang="en-US" altLang="ko-KR" sz="2400" dirty="0" smtClean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9</a:t>
            </a:r>
            <a:r>
              <a:rPr lang="ko-KR" altLang="en-US" sz="2400" dirty="0" smtClean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회</a:t>
            </a:r>
            <a:endParaRPr lang="en-US" altLang="ko-KR" sz="2400" dirty="0" smtClean="0">
              <a:solidFill>
                <a:schemeClr val="tx2"/>
              </a:solidFill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sz="2400" dirty="0" smtClean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성공한우음식점 </a:t>
            </a:r>
            <a:r>
              <a:rPr lang="ko-KR" altLang="en-US" sz="2400" dirty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벤치마킹 투어 </a:t>
            </a:r>
            <a:r>
              <a:rPr lang="ko-KR" altLang="en-US" sz="2400" dirty="0" smtClean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교육</a:t>
            </a:r>
            <a:endParaRPr lang="en-US" altLang="ko-KR" sz="2400" dirty="0" smtClean="0">
              <a:solidFill>
                <a:schemeClr val="tx2"/>
              </a:solidFill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sz="2400" dirty="0" smtClean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세부내용 </a:t>
            </a:r>
            <a:r>
              <a:rPr lang="en-US" altLang="ko-KR" sz="2400" dirty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&lt;2</a:t>
            </a:r>
            <a:r>
              <a:rPr lang="ko-KR" altLang="en-US" sz="2400" dirty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일차</a:t>
            </a:r>
            <a:r>
              <a:rPr lang="en-US" altLang="ko-KR" sz="2400" dirty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&gt;</a:t>
            </a:r>
            <a:endParaRPr lang="ko-KR" altLang="en-US" sz="2400" dirty="0">
              <a:solidFill>
                <a:schemeClr val="tx2"/>
              </a:solidFill>
              <a:latin typeface="바탕체" pitchFamily="17" charset="-127"/>
              <a:ea typeface="바탕체" pitchFamily="17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582</Words>
  <Application>Microsoft Office PowerPoint</Application>
  <PresentationFormat>화면 슬라이드 쇼(4:3)</PresentationFormat>
  <Paragraphs>99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기본 디자인</vt:lpstr>
      <vt:lpstr>제9회 성공 한우음식점  벤치마킹 투어 교육(안)</vt:lpstr>
      <vt:lpstr>별 첨 1&gt; 제9회 성공한우음식점 벤치마킹 투어 교육 일정표 </vt:lpstr>
      <vt:lpstr>슬라이드 3</vt:lpstr>
      <vt:lpstr>슬라이드 4</vt:lpstr>
    </vt:vector>
  </TitlesOfParts>
  <Company>KOREA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snoopy</cp:lastModifiedBy>
  <cp:revision>66</cp:revision>
  <dcterms:created xsi:type="dcterms:W3CDTF">2010-04-16T06:28:18Z</dcterms:created>
  <dcterms:modified xsi:type="dcterms:W3CDTF">2011-04-27T04:49:20Z</dcterms:modified>
</cp:coreProperties>
</file>